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1531" r:id="rId3"/>
    <p:sldId id="1532" r:id="rId4"/>
    <p:sldId id="1554" r:id="rId5"/>
    <p:sldId id="1553" r:id="rId6"/>
    <p:sldId id="153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8000"/>
    <a:srgbClr val="FFF5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7" autoAdjust="0"/>
    <p:restoredTop sz="50000" autoAdjust="0"/>
  </p:normalViewPr>
  <p:slideViewPr>
    <p:cSldViewPr snapToGrid="0" snapToObjects="1">
      <p:cViewPr varScale="1">
        <p:scale>
          <a:sx n="145" d="100"/>
          <a:sy n="145" d="100"/>
        </p:scale>
        <p:origin x="176" y="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9/2/24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9/2/24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solidFill>
            <a:schemeClr val="tx2">
              <a:lumMod val="60000"/>
              <a:lumOff val="40000"/>
            </a:schemeClr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09657"/>
            <a:ext cx="285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2 September, 2024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3708" cy="359893"/>
          </a:xfrm>
          <a:prstGeom prst="rect">
            <a:avLst/>
          </a:prstGeom>
        </p:spPr>
      </p:pic>
      <p:pic>
        <p:nvPicPr>
          <p:cNvPr id="4" name="Picture 2" descr="STFC logo">
            <a:extLst>
              <a:ext uri="{FF2B5EF4-FFF2-40B4-BE49-F238E27FC236}">
                <a16:creationId xmlns:a16="http://schemas.microsoft.com/office/drawing/2014/main" id="{84974E98-9E1C-9CE5-E672-EC0B9FCB9D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15" y="0"/>
            <a:ext cx="1403585" cy="3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75443"/>
            <a:ext cx="4572000" cy="56309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1150885"/>
            <a:ext cx="4571999" cy="3992615"/>
          </a:xfrm>
        </p:spPr>
        <p:txBody>
          <a:bodyPr/>
          <a:lstStyle>
            <a:lvl1pPr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575444"/>
            <a:ext cx="4572000" cy="56309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7956" y="1150885"/>
            <a:ext cx="4571999" cy="3992614"/>
          </a:xfrm>
        </p:spPr>
        <p:txBody>
          <a:bodyPr/>
          <a:lstStyle>
            <a:lvl1pPr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</a:t>
            </a:r>
            <a:r>
              <a:rPr lang="en-US" sz="4000" dirty="0" err="1"/>
              <a:t>LhARA</a:t>
            </a:r>
            <a:r>
              <a:rPr lang="en-US" sz="4000" dirty="0"/>
              <a:t> Project</a:t>
            </a:r>
            <a:br>
              <a:rPr lang="en-US" sz="4000" dirty="0"/>
            </a:br>
            <a:r>
              <a:rPr lang="en-US" sz="4000" dirty="0"/>
              <a:t>… and meeting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7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E3517-80F6-F5D4-F71E-9142CDCE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/>
          </a:p>
        </p:txBody>
      </p:sp>
      <p:sp>
        <p:nvSpPr>
          <p:cNvPr id="13" name="Snip Same-side Corner of Rectangle 12">
            <a:extLst>
              <a:ext uri="{FF2B5EF4-FFF2-40B4-BE49-F238E27FC236}">
                <a16:creationId xmlns:a16="http://schemas.microsoft.com/office/drawing/2014/main" id="{5DD55836-471A-D974-2718-E36DC9DC6F2E}"/>
              </a:ext>
            </a:extLst>
          </p:cNvPr>
          <p:cNvSpPr/>
          <p:nvPr/>
        </p:nvSpPr>
        <p:spPr>
          <a:xfrm>
            <a:off x="526942" y="405579"/>
            <a:ext cx="8074617" cy="2381623"/>
          </a:xfrm>
          <a:prstGeom prst="snip2Same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ambition is to:</a:t>
            </a:r>
          </a:p>
          <a:p>
            <a:pPr marL="317500" marR="0" lvl="0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a systematic and definitive radiation biology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500" marR="0" lvl="0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 the feasibility of laser-driven hybrid acceleration</a:t>
            </a:r>
          </a:p>
          <a:p>
            <a:pPr marL="582613" marR="0" lvl="1" indent="-2397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 into curiosity-driven science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500" marR="0" lvl="0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 the technological foundations for the transformation of PBT</a:t>
            </a:r>
          </a:p>
          <a:p>
            <a:pPr marL="582613" marR="0" lvl="1" indent="-2397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automated, patient-specific proton and ion beam therapy</a:t>
            </a:r>
          </a:p>
          <a:p>
            <a:pPr marL="582613" marR="0" lvl="1" indent="-2397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nip Same-side Corner of Rectangle 5">
            <a:extLst>
              <a:ext uri="{FF2B5EF4-FFF2-40B4-BE49-F238E27FC236}">
                <a16:creationId xmlns:a16="http://schemas.microsoft.com/office/drawing/2014/main" id="{C9D6CEED-2160-862F-539A-9171FC92CFBC}"/>
              </a:ext>
            </a:extLst>
          </p:cNvPr>
          <p:cNvSpPr/>
          <p:nvPr/>
        </p:nvSpPr>
        <p:spPr>
          <a:xfrm>
            <a:off x="372084" y="3694235"/>
            <a:ext cx="8405204" cy="896471"/>
          </a:xfrm>
          <a:prstGeom prst="snip2SameRect">
            <a:avLst>
              <a:gd name="adj1" fmla="val 16667"/>
              <a:gd name="adj2" fmla="val 0"/>
            </a:avLst>
          </a:prstGeom>
          <a:gradFill rotWithShape="1">
            <a:gsLst>
              <a:gs pos="0">
                <a:srgbClr val="C0504D">
                  <a:lumMod val="50000"/>
                </a:srgbClr>
              </a:gs>
              <a:gs pos="82000">
                <a:srgbClr val="FF6000"/>
              </a:gs>
              <a:gs pos="57000">
                <a:srgbClr val="C00000"/>
              </a:gs>
              <a:gs pos="100000">
                <a:srgbClr val="FFC000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342900">
              <a:defRPr/>
            </a:pPr>
            <a:r>
              <a:rPr lang="en-US" sz="2100" kern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endParaRPr lang="en-US" sz="2100" kern="0" dirty="0">
              <a:ln w="0"/>
              <a:solidFill>
                <a:srgbClr val="1F497D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29BF7-EEB4-E205-1AAD-8FC00902C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0" t="60796" r="14802" b="28009"/>
          <a:stretch/>
        </p:blipFill>
        <p:spPr>
          <a:xfrm>
            <a:off x="523954" y="2804224"/>
            <a:ext cx="8096093" cy="8900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C734E8-0736-6455-A2E4-122F07D24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73" y="3680536"/>
            <a:ext cx="2762655" cy="9310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85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3DD91D-4EB5-CAF8-B926-A5C12845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85557-96AE-8582-E4EA-A1DC3D419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1" y="44800"/>
            <a:ext cx="5692613" cy="32020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9CB65C-8240-7145-478A-F7CBB5688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096" y="2058854"/>
            <a:ext cx="5401158" cy="303815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6103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6696A7-CDD2-298D-121D-B9B6120B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ITRF/</a:t>
            </a:r>
            <a:r>
              <a:rPr lang="en-US" dirty="0" err="1"/>
              <a:t>LhARA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871BA9-4E29-3948-59CA-4C1A8875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B1447-42A0-3CC7-6CD7-C04603CB1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3" y="57904"/>
            <a:ext cx="6261100" cy="22225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60F61-066F-9A93-A412-A11E919A8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000" y="310985"/>
            <a:ext cx="3429000" cy="4318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384024-5600-C1CB-8C69-16AA52E98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672" y="2135167"/>
            <a:ext cx="5904854" cy="29481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3EA0F2-E76B-B075-98D5-8740BC068834}"/>
              </a:ext>
            </a:extLst>
          </p:cNvPr>
          <p:cNvCxnSpPr/>
          <p:nvPr/>
        </p:nvCxnSpPr>
        <p:spPr>
          <a:xfrm>
            <a:off x="1650569" y="1053885"/>
            <a:ext cx="462043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1F9850-A6D5-E851-BE3D-4D37FC7A1CF7}"/>
              </a:ext>
            </a:extLst>
          </p:cNvPr>
          <p:cNvCxnSpPr/>
          <p:nvPr/>
        </p:nvCxnSpPr>
        <p:spPr>
          <a:xfrm>
            <a:off x="139485" y="1247614"/>
            <a:ext cx="143359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6E065FD-BF23-F359-8CC2-33D966BF660A}"/>
              </a:ext>
            </a:extLst>
          </p:cNvPr>
          <p:cNvSpPr txBox="1"/>
          <p:nvPr/>
        </p:nvSpPr>
        <p:spPr>
          <a:xfrm>
            <a:off x="6400585" y="775419"/>
            <a:ext cx="154875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Need to make </a:t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 revision.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E4D61D-BB26-0A41-05CB-C87EFAD9A394}"/>
              </a:ext>
            </a:extLst>
          </p:cNvPr>
          <p:cNvSpPr txBox="1"/>
          <p:nvPr/>
        </p:nvSpPr>
        <p:spPr>
          <a:xfrm>
            <a:off x="501872" y="3327904"/>
            <a:ext cx="234012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Established baseline</a:t>
            </a: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through PA1</a:t>
            </a:r>
          </a:p>
        </p:txBody>
      </p:sp>
    </p:spTree>
    <p:extLst>
      <p:ext uri="{BB962C8B-B14F-4D97-AF65-F5344CB8AC3E}">
        <p14:creationId xmlns:p14="http://schemas.microsoft.com/office/powerpoint/2010/main" val="357634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0D02-9D0E-5238-5935-A7A5068F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Structuring the bridging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6404-3CE0-AE52-2BCC-525E91F45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3098"/>
            <a:ext cx="9144000" cy="18261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Define bridging </a:t>
            </a:r>
            <a:r>
              <a:rPr lang="en-US" dirty="0" err="1"/>
              <a:t>programme</a:t>
            </a:r>
            <a:r>
              <a:rPr lang="en-US" dirty="0"/>
              <a:t> to </a:t>
            </a:r>
            <a:r>
              <a:rPr lang="en-US" dirty="0" err="1"/>
              <a:t>optimise</a:t>
            </a:r>
            <a:r>
              <a:rPr lang="en-US" dirty="0"/>
              <a:t> delivery of: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Biology/proof-of-principle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programme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R&amp;D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programme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to address key project risks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Strategic partnerships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E0514-E291-960A-3FED-544E2653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64" y="2606297"/>
            <a:ext cx="6763272" cy="234266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68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C2D00-F79E-8EE6-53D9-D2CCA91F9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119838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4B049-8A46-D2F4-703D-3634FE84F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8386"/>
            <a:ext cx="9144000" cy="394511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meeting:</a:t>
            </a:r>
          </a:p>
          <a:p>
            <a:r>
              <a:rPr lang="en-US" dirty="0"/>
              <a:t>Today: 			Review of progress in ITRF PA1</a:t>
            </a:r>
          </a:p>
          <a:p>
            <a:r>
              <a:rPr lang="en-US" dirty="0"/>
              <a:t>Tomorrow: 	Planning </a:t>
            </a:r>
            <a:r>
              <a:rPr lang="en-US"/>
              <a:t>for Bridging Period 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00D6-4A5B-0A6F-38C0-A22BE5E9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90755"/>
      </p:ext>
    </p:extLst>
  </p:cSld>
  <p:clrMapOvr>
    <a:masterClrMapping/>
  </p:clrMapOvr>
</p:sld>
</file>

<file path=ppt/theme/theme1.xml><?xml version="1.0" encoding="utf-8"?>
<a:theme xmlns:a="http://schemas.openxmlformats.org/drawingml/2006/main" name="KL-standard-black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DC5D36E-8D7E-7042-8DEE-A14A4B081119}" vid="{3AB4604D-93CC-4B41-8200-F176EC2A5F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</Template>
  <TotalTime>38</TotalTime>
  <Words>119</Words>
  <Application>Microsoft Macintosh PowerPoint</Application>
  <PresentationFormat>On-screen Show (16:9)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KL-standard-black</vt:lpstr>
      <vt:lpstr>The LhARA Project … and meeting introduction</vt:lpstr>
      <vt:lpstr>PowerPoint Presentation</vt:lpstr>
      <vt:lpstr>PowerPoint Presentation</vt:lpstr>
      <vt:lpstr>ITRF/LhARA</vt:lpstr>
      <vt:lpstr>Structuring the bridging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Long, Ken (Oxford Uni.,RAL,PPD)</dc:creator>
  <cp:lastModifiedBy>Long, Ken (Oxford Uni.,RAL,PPD)</cp:lastModifiedBy>
  <cp:revision>2</cp:revision>
  <dcterms:created xsi:type="dcterms:W3CDTF">2024-09-02T07:05:14Z</dcterms:created>
  <dcterms:modified xsi:type="dcterms:W3CDTF">2024-09-02T07:43:34Z</dcterms:modified>
</cp:coreProperties>
</file>