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4" r:id="rId1"/>
    <p:sldMasterId id="2147483689" r:id="rId2"/>
    <p:sldMasterId id="2147483717" r:id="rId3"/>
  </p:sldMasterIdLst>
  <p:notesMasterIdLst>
    <p:notesMasterId r:id="rId22"/>
  </p:notesMasterIdLst>
  <p:sldIdLst>
    <p:sldId id="421" r:id="rId4"/>
    <p:sldId id="356" r:id="rId5"/>
    <p:sldId id="518" r:id="rId6"/>
    <p:sldId id="539" r:id="rId7"/>
    <p:sldId id="535" r:id="rId8"/>
    <p:sldId id="540" r:id="rId9"/>
    <p:sldId id="538" r:id="rId10"/>
    <p:sldId id="541" r:id="rId11"/>
    <p:sldId id="542" r:id="rId12"/>
    <p:sldId id="531" r:id="rId13"/>
    <p:sldId id="545" r:id="rId14"/>
    <p:sldId id="546" r:id="rId15"/>
    <p:sldId id="525" r:id="rId16"/>
    <p:sldId id="547" r:id="rId17"/>
    <p:sldId id="526" r:id="rId18"/>
    <p:sldId id="532" r:id="rId19"/>
    <p:sldId id="548" r:id="rId20"/>
    <p:sldId id="371" r:id="rId21"/>
  </p:sldIdLst>
  <p:sldSz cx="9144000" cy="6858000" type="screen4x3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74"/>
    <a:srgbClr val="FFFDF0"/>
    <a:srgbClr val="4472C4"/>
    <a:srgbClr val="007CB6"/>
    <a:srgbClr val="284CC6"/>
    <a:srgbClr val="1C00FA"/>
    <a:srgbClr val="56544A"/>
    <a:srgbClr val="6E6A5E"/>
    <a:srgbClr val="726E62"/>
    <a:srgbClr val="C1BD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70"/>
    <p:restoredTop sz="95701"/>
  </p:normalViewPr>
  <p:slideViewPr>
    <p:cSldViewPr snapToGrid="0" snapToObjects="1">
      <p:cViewPr>
        <p:scale>
          <a:sx n="121" d="100"/>
          <a:sy n="121" d="100"/>
        </p:scale>
        <p:origin x="1368" y="232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088B8-86CD-684E-92BB-10CD9AF56197}" type="datetimeFigureOut">
              <a:rPr lang="en-US" smtClean="0"/>
              <a:t>9/1/24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5DD79-C793-7A40-B379-521ED62B9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34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5DD79-C793-7A40-B379-521ED62B94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97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5DD79-C793-7A40-B379-521ED62B94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01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5DD79-C793-7A40-B379-521ED62B94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099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5DD79-C793-7A40-B379-521ED62B94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386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5DD79-C793-7A40-B379-521ED62B94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21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5DD79-C793-7A40-B379-521ED62B94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3867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5DD79-C793-7A40-B379-521ED62B94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67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5DD79-C793-7A40-B379-521ED62B94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171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5DD79-C793-7A40-B379-521ED62B94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83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5DD79-C793-7A40-B379-521ED62B94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375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5DD79-C793-7A40-B379-521ED62B94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659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5DD79-C793-7A40-B379-521ED62B94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74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5DD79-C793-7A40-B379-521ED62B94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59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5DD79-C793-7A40-B379-521ED62B94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88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5DD79-C793-7A40-B379-521ED62B94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87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5DD79-C793-7A40-B379-521ED62B94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85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5DD79-C793-7A40-B379-521ED62B94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269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1731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Lato" panose="020F0502020204030203" pitchFamily="34" charset="77"/>
              </a:defRPr>
            </a:lvl1pPr>
          </a:lstStyle>
          <a:p>
            <a:fld id="{F8935A88-5F67-914C-95FE-BE47E62C93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563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8935A88-5F67-914C-95FE-BE47E62C9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00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8935A88-5F67-914C-95FE-BE47E62C9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9128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>
                    <a:lumMod val="75000"/>
                  </a:schemeClr>
                </a:solidFill>
                <a:latin typeface="CMU Sans Serif" charset="0"/>
                <a:ea typeface="CMU Sans Serif" charset="0"/>
                <a:cs typeface="CMU Sans Serif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726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24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24572" y="6086108"/>
            <a:ext cx="125844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4834" y="6451233"/>
            <a:ext cx="471805" cy="365125"/>
          </a:xfrm>
          <a:prstGeom prst="rect">
            <a:avLst/>
          </a:prstGeom>
        </p:spPr>
        <p:txBody>
          <a:bodyPr/>
          <a:lstStyle>
            <a:lvl1pPr algn="ctr">
              <a:defRPr b="0" i="0">
                <a:solidFill>
                  <a:schemeClr val="tx1"/>
                </a:solidFill>
                <a:latin typeface="Lato Light" panose="020F0302020204030203" pitchFamily="34" charset="77"/>
                <a:ea typeface="Lato Light" panose="020F0302020204030203" pitchFamily="34" charset="77"/>
                <a:cs typeface="Lato Light" panose="020F0302020204030203" pitchFamily="34" charset="77"/>
              </a:defRPr>
            </a:lvl1pPr>
          </a:lstStyle>
          <a:p>
            <a:fld id="{F8935A88-5F67-914C-95FE-BE47E62C93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20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618723"/>
          </a:xfrm>
          <a:prstGeom prst="rect">
            <a:avLst/>
          </a:prstGeom>
        </p:spPr>
        <p:txBody>
          <a:bodyPr/>
          <a:lstStyle>
            <a:lvl1pPr algn="ctr">
              <a:defRPr sz="2100" b="0" i="0">
                <a:latin typeface="+mj-lt"/>
                <a:ea typeface="CMU Sans Serif" charset="0"/>
                <a:cs typeface="CMU Sans Serif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2436253" y="2613508"/>
            <a:ext cx="4271495" cy="1944688"/>
          </a:xfrm>
          <a:prstGeom prst="rect">
            <a:avLst/>
          </a:prstGeom>
        </p:spPr>
        <p:txBody>
          <a:bodyPr/>
          <a:lstStyle>
            <a:lvl1pPr>
              <a:defRPr sz="1350" b="0" i="0">
                <a:latin typeface="+mj-lt"/>
                <a:ea typeface="CMU Sans Serif" charset="0"/>
                <a:cs typeface="CMU Sans Serif" charset="0"/>
              </a:defRPr>
            </a:lvl1pPr>
            <a:lvl2pPr>
              <a:defRPr sz="1350" b="0" i="0">
                <a:latin typeface="+mj-lt"/>
                <a:ea typeface="CMU Sans Serif" charset="0"/>
                <a:cs typeface="CMU Sans Serif" charset="0"/>
              </a:defRPr>
            </a:lvl2pPr>
            <a:lvl3pPr>
              <a:defRPr sz="1050" b="0" i="0">
                <a:latin typeface="+mj-lt"/>
                <a:ea typeface="CMU Sans Serif" charset="0"/>
                <a:cs typeface="CMU Sans Serif" charset="0"/>
              </a:defRPr>
            </a:lvl3pPr>
            <a:lvl4pPr>
              <a:defRPr sz="1050" b="0" i="0">
                <a:latin typeface="+mj-lt"/>
                <a:ea typeface="CMU Sans Serif" charset="0"/>
                <a:cs typeface="CMU Sans Serif" charset="0"/>
              </a:defRPr>
            </a:lvl4pPr>
            <a:lvl5pPr>
              <a:defRPr sz="1050" b="0" i="0">
                <a:latin typeface="+mj-lt"/>
                <a:ea typeface="CMU Sans Serif" charset="0"/>
                <a:cs typeface="CMU Sans Serif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270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7906D-E932-778E-13E7-CFDBD7205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8EDC6D-D9C4-3352-F138-9054F16B0B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E2A94-3E02-6190-9C68-A58CDA793E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A2489F5-2ED7-9E43-9A19-A577BED45275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80E65-2E11-3F0F-2035-D3DDCBABF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8FA37-C8D3-D259-1796-6039C626E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062B2BA-E9F3-B24F-8C70-8BA1AE949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469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FC1E-F24D-DA2A-DF04-D11739C3E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133AB-AA4B-C267-81C7-204153F35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3B02D-159C-65CB-7318-048CE57C86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A2489F5-2ED7-9E43-9A19-A577BED45275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C9FE9-502A-5001-F36A-F57A63C99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BF6FB-8E39-DD06-5995-A76417372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062B2BA-E9F3-B24F-8C70-8BA1AE949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653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9AB2D-73B3-B8CC-7B55-3ED8EF938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A3A04-B1DF-6125-B294-261A2DDB9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DFDC3-73B6-8287-B8F5-4251BDB9BD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A2489F5-2ED7-9E43-9A19-A577BED45275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D8608-8561-747F-F400-19FEBED0C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74B07-1C25-05F2-3929-4EFF5791B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062B2BA-E9F3-B24F-8C70-8BA1AE949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272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DC186-BCD9-489A-40E8-C7FD5286D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86EB5-5832-312F-5ADC-D4E34ACCA9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A5328B-7A3A-8734-55AA-BCB1C2833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F48C7F-B195-1842-8FD8-A14DE3030C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A2489F5-2ED7-9E43-9A19-A577BED45275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BB8233-34B2-8918-5DC3-B4413A8A5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C226CC-8CB0-5BB9-AB8B-EAB312327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062B2BA-E9F3-B24F-8C70-8BA1AE949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630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C832E-0C0C-FEDA-C634-C39A2A50C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781B6-BFB3-4BF4-A4D4-3F0222FFF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7AEF6-0915-A387-5E71-534078889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257747-BDFF-E88D-D3EB-54155AA759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BE8CD9-5448-1C3B-7F40-5378401022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85EE10-2C54-EF22-37AE-B5DA0BFC6A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A2489F5-2ED7-9E43-9A19-A577BED45275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E68F09-C4BF-BDF0-0116-C2939165E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74FD3E-4208-33EB-A57B-03E636CB3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062B2BA-E9F3-B24F-8C70-8BA1AE949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062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11AE4-C420-8FA9-CBCD-7DD5319F9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C6D25E-22E1-F790-DCF6-9311A39C0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A2489F5-2ED7-9E43-9A19-A577BED45275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5BC5D-1D5A-321D-B97E-A349D583D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F6B683-85A8-4A19-7752-B32B0EDAE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062B2BA-E9F3-B24F-8C70-8BA1AE949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155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8935A88-5F67-914C-95FE-BE47E62C9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059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514AD3-8504-9811-9DB4-840C68C1D9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A2489F5-2ED7-9E43-9A19-A577BED45275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CBFA45-D960-A289-74D7-CFEA42629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4EED1-ABBF-DE80-609A-F5F120043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062B2BA-E9F3-B24F-8C70-8BA1AE949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982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D151A-1004-0812-1F78-D2C65CEE4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F9FBB-B90A-9C32-9868-D796C475B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259B80-8F32-DBD0-D080-379EB070A9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007B8-6BC4-09DE-FEFA-BAC7DF184F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A2489F5-2ED7-9E43-9A19-A577BED45275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5F08D0-5F71-0E7D-2D5D-0BA5AF2D4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E631E-8020-3C5E-4595-B14C36630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062B2BA-E9F3-B24F-8C70-8BA1AE949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376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C11D1-AB30-CB9F-CED1-C1F4E8B56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9187E7-4EE2-EC7D-891F-410A4F81EC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335CAE-FE35-CC7E-4626-5DF854CFC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0A7B80-8729-0830-270D-F07051453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A2489F5-2ED7-9E43-9A19-A577BED45275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24B85-43D8-5B60-A603-A8E38C80E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2EF896-B3D8-1D01-7814-44779A656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062B2BA-E9F3-B24F-8C70-8BA1AE949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71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A7A96-A316-D2BB-55CE-7F8053483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07D505-DCC6-3335-4B91-35E2747CB1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962F3-08F3-C145-2438-B367F3447D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A2489F5-2ED7-9E43-9A19-A577BED45275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1C376-2A1C-F966-303A-B26EB9978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A6224-5ADB-E5F2-1E62-017D7259A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062B2BA-E9F3-B24F-8C70-8BA1AE949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6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77C377-AF5E-FD45-BCFC-F1168A4447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18E2BC-FB1E-2DA2-9746-0C6AAB6D2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4349D-A6C7-540D-274F-5BC3C5DBCE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A2489F5-2ED7-9E43-9A19-A577BED45275}" type="datetimeFigureOut">
              <a:rPr lang="en-GB" smtClean="0"/>
              <a:t>01/09/2024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C400B-859B-84DF-7FB1-C9D73CA5B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5BB1B-B8EA-3D70-CDDE-DC6CEFAEF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062B2BA-E9F3-B24F-8C70-8BA1AE949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094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1731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Lato" panose="020F0502020204030203" pitchFamily="34" charset="77"/>
              </a:defRPr>
            </a:lvl1pPr>
          </a:lstStyle>
          <a:p>
            <a:fld id="{F8935A88-5F67-914C-95FE-BE47E62C93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77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8935A88-5F67-914C-95FE-BE47E62C9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35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8935A88-5F67-914C-95FE-BE47E62C9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887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8935A88-5F67-914C-95FE-BE47E62C9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300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8935A88-5F67-914C-95FE-BE47E62C9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5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8935A88-5F67-914C-95FE-BE47E62C9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403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8935A88-5F67-914C-95FE-BE47E62C9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152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8935A88-5F67-914C-95FE-BE47E62C9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319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8935A88-5F67-914C-95FE-BE47E62C9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1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8935A88-5F67-914C-95FE-BE47E62C9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604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8935A88-5F67-914C-95FE-BE47E62C9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020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8935A88-5F67-914C-95FE-BE47E62C9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619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9128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>
                    <a:lumMod val="75000"/>
                  </a:schemeClr>
                </a:solidFill>
                <a:latin typeface="CMU Sans Serif" charset="0"/>
                <a:ea typeface="CMU Sans Serif" charset="0"/>
                <a:cs typeface="CMU Sans Serif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726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7284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24572" y="6086108"/>
            <a:ext cx="125844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4834" y="6451233"/>
            <a:ext cx="471805" cy="365125"/>
          </a:xfrm>
          <a:prstGeom prst="rect">
            <a:avLst/>
          </a:prstGeom>
        </p:spPr>
        <p:txBody>
          <a:bodyPr/>
          <a:lstStyle>
            <a:lvl1pPr algn="ctr">
              <a:defRPr b="0" i="0">
                <a:solidFill>
                  <a:schemeClr val="tx1"/>
                </a:solidFill>
                <a:latin typeface="Lato Light" panose="020F0302020204030203" pitchFamily="34" charset="77"/>
                <a:ea typeface="Lato Light" panose="020F0302020204030203" pitchFamily="34" charset="77"/>
                <a:cs typeface="Lato Light" panose="020F0302020204030203" pitchFamily="34" charset="77"/>
              </a:defRPr>
            </a:lvl1pPr>
          </a:lstStyle>
          <a:p>
            <a:fld id="{F8935A88-5F67-914C-95FE-BE47E62C93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20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618723"/>
          </a:xfrm>
          <a:prstGeom prst="rect">
            <a:avLst/>
          </a:prstGeom>
        </p:spPr>
        <p:txBody>
          <a:bodyPr/>
          <a:lstStyle>
            <a:lvl1pPr algn="ctr">
              <a:defRPr sz="2100" b="0" i="0">
                <a:latin typeface="+mj-lt"/>
                <a:ea typeface="CMU Sans Serif" charset="0"/>
                <a:cs typeface="CMU Sans Serif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2436253" y="2613508"/>
            <a:ext cx="4271495" cy="1944688"/>
          </a:xfrm>
          <a:prstGeom prst="rect">
            <a:avLst/>
          </a:prstGeom>
        </p:spPr>
        <p:txBody>
          <a:bodyPr/>
          <a:lstStyle>
            <a:lvl1pPr>
              <a:defRPr sz="1350" b="0" i="0">
                <a:latin typeface="+mj-lt"/>
                <a:ea typeface="CMU Sans Serif" charset="0"/>
                <a:cs typeface="CMU Sans Serif" charset="0"/>
              </a:defRPr>
            </a:lvl1pPr>
            <a:lvl2pPr>
              <a:defRPr sz="1350" b="0" i="0">
                <a:latin typeface="+mj-lt"/>
                <a:ea typeface="CMU Sans Serif" charset="0"/>
                <a:cs typeface="CMU Sans Serif" charset="0"/>
              </a:defRPr>
            </a:lvl2pPr>
            <a:lvl3pPr>
              <a:defRPr sz="1050" b="0" i="0">
                <a:latin typeface="+mj-lt"/>
                <a:ea typeface="CMU Sans Serif" charset="0"/>
                <a:cs typeface="CMU Sans Serif" charset="0"/>
              </a:defRPr>
            </a:lvl3pPr>
            <a:lvl4pPr>
              <a:defRPr sz="1050" b="0" i="0">
                <a:latin typeface="+mj-lt"/>
                <a:ea typeface="CMU Sans Serif" charset="0"/>
                <a:cs typeface="CMU Sans Serif" charset="0"/>
              </a:defRPr>
            </a:lvl4pPr>
            <a:lvl5pPr>
              <a:defRPr sz="1050" b="0" i="0">
                <a:latin typeface="+mj-lt"/>
                <a:ea typeface="CMU Sans Serif" charset="0"/>
                <a:cs typeface="CMU Sans Serif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653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8935A88-5F67-914C-95FE-BE47E62C9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28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8935A88-5F67-914C-95FE-BE47E62C9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45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8935A88-5F67-914C-95FE-BE47E62C9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29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8935A88-5F67-914C-95FE-BE47E62C9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25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8935A88-5F67-914C-95FE-BE47E62C9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81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8935A88-5F67-914C-95FE-BE47E62C9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9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4F6A05-4320-3345-B654-92068AA6705A}"/>
              </a:ext>
            </a:extLst>
          </p:cNvPr>
          <p:cNvSpPr/>
          <p:nvPr userDrawn="1"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7E99A9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B89202-6857-3E4C-800C-F87294FEEC2C}"/>
              </a:ext>
            </a:extLst>
          </p:cNvPr>
          <p:cNvSpPr/>
          <p:nvPr userDrawn="1"/>
        </p:nvSpPr>
        <p:spPr>
          <a:xfrm>
            <a:off x="0" y="6444515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>
                <a:latin typeface="Lato Light" panose="020F0302020204030203" pitchFamily="34" charset="77"/>
              </a:rPr>
              <a:t>W. Shields                                                                                                                                                                                             2</a:t>
            </a:r>
            <a:r>
              <a:rPr lang="en-US" sz="1400" b="0" i="0" kern="1200" baseline="30000" dirty="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rPr>
              <a:t>nd</a:t>
            </a:r>
            <a:r>
              <a:rPr lang="en-US" sz="1400" b="0" i="0" kern="1200" dirty="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rPr>
              <a:t>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347815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to Light" panose="020F030202020403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to Light" panose="020F030202020403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to Light" panose="020F030202020403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to Light" panose="020F030202020403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to Light" panose="020F030202020403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D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llege_Powerpoint_Background.png">
            <a:extLst>
              <a:ext uri="{FF2B5EF4-FFF2-40B4-BE49-F238E27FC236}">
                <a16:creationId xmlns:a16="http://schemas.microsoft.com/office/drawing/2014/main" id="{4862AD65-311E-8106-BC27-A3F05248673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117" y="-386890"/>
            <a:ext cx="9517117" cy="7137837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63108F4-D2BB-E0A7-0DA2-4654A2246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3451"/>
            <a:ext cx="8229600" cy="507556"/>
          </a:xfrm>
          <a:prstGeom prst="rect">
            <a:avLst/>
          </a:prstGeom>
        </p:spPr>
        <p:txBody>
          <a:bodyPr vert="horz" lIns="0" tIns="4572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340FD2-4ECB-4B06-2707-DA2D1D8F71D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144298" y="19508"/>
            <a:ext cx="1979510" cy="506088"/>
          </a:xfrm>
          <a:prstGeom prst="rect">
            <a:avLst/>
          </a:prstGeom>
        </p:spPr>
      </p:pic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E15249C9-824D-A9EF-7C39-6F6F7526FE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47336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43EEC744-F1EC-871B-CAFB-092A80E0C1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51936" y="647494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A259F-B4AF-2A4C-AFE3-FE98551382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Date Placeholder 8">
            <a:extLst>
              <a:ext uri="{FF2B5EF4-FFF2-40B4-BE49-F238E27FC236}">
                <a16:creationId xmlns:a16="http://schemas.microsoft.com/office/drawing/2014/main" id="{A7A71C75-1943-D0BF-A676-E831B4A4A0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73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A9267-3A9E-CC40-9C72-79628C459520}" type="datetimeFigureOut">
              <a:rPr lang="en-US" smtClean="0"/>
              <a:t>9/1/24</a:t>
            </a:fld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FCC41E51-42FF-7B19-84C7-8F519EA29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0160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83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3E7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4F6A05-4320-3345-B654-92068AA6705A}"/>
              </a:ext>
            </a:extLst>
          </p:cNvPr>
          <p:cNvSpPr/>
          <p:nvPr userDrawn="1"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7E99A9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484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to Light" panose="020F030202020403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to Light" panose="020F030202020403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to Light" panose="020F030202020403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to Light" panose="020F030202020403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to Light" panose="020F030202020403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6.jpg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7.emf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30.emf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31.emf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32.emf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6.jpg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emf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g"/><Relationship Id="rId5" Type="http://schemas.openxmlformats.org/officeDocument/2006/relationships/hyperlink" Target="mailto:William.shields.2011@live.rhul.ac.uk" TargetMode="Externa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7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jp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6.jp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5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4.jp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6.jpg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2.emf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5.emf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6.emf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72C163A-ABD2-9045-9BF3-03410940CD85}"/>
              </a:ext>
            </a:extLst>
          </p:cNvPr>
          <p:cNvSpPr/>
          <p:nvPr/>
        </p:nvSpPr>
        <p:spPr>
          <a:xfrm>
            <a:off x="10273" y="-26222"/>
            <a:ext cx="9144000" cy="6871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60AA3B-5F50-5048-A7FA-43B6B42F30DD}"/>
              </a:ext>
            </a:extLst>
          </p:cNvPr>
          <p:cNvSpPr/>
          <p:nvPr/>
        </p:nvSpPr>
        <p:spPr>
          <a:xfrm>
            <a:off x="0" y="-6979"/>
            <a:ext cx="9144000" cy="6871034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EC72F2FC-6DDC-BC46-8563-79DD72A806BB}"/>
              </a:ext>
            </a:extLst>
          </p:cNvPr>
          <p:cNvSpPr/>
          <p:nvPr/>
        </p:nvSpPr>
        <p:spPr>
          <a:xfrm flipV="1">
            <a:off x="-1752317" y="-1547508"/>
            <a:ext cx="4404457" cy="9913607"/>
          </a:xfrm>
          <a:custGeom>
            <a:avLst/>
            <a:gdLst>
              <a:gd name="connsiteX0" fmla="*/ 3571607 w 3601399"/>
              <a:gd name="connsiteY0" fmla="*/ 918655 h 9815047"/>
              <a:gd name="connsiteX1" fmla="*/ 2118364 w 3601399"/>
              <a:gd name="connsiteY1" fmla="*/ 3090355 h 9815047"/>
              <a:gd name="connsiteX2" fmla="*/ 3506292 w 3601399"/>
              <a:gd name="connsiteY2" fmla="*/ 6372398 h 9815047"/>
              <a:gd name="connsiteX3" fmla="*/ 2967449 w 3601399"/>
              <a:gd name="connsiteY3" fmla="*/ 9311541 h 9815047"/>
              <a:gd name="connsiteX4" fmla="*/ 2085707 w 3601399"/>
              <a:gd name="connsiteY4" fmla="*/ 9736083 h 9815047"/>
              <a:gd name="connsiteX5" fmla="*/ 175264 w 3601399"/>
              <a:gd name="connsiteY5" fmla="*/ 8805355 h 9815047"/>
              <a:gd name="connsiteX6" fmla="*/ 469178 w 3601399"/>
              <a:gd name="connsiteY6" fmla="*/ 592083 h 9815047"/>
              <a:gd name="connsiteX7" fmla="*/ 3571607 w 3601399"/>
              <a:gd name="connsiteY7" fmla="*/ 918655 h 9815047"/>
              <a:gd name="connsiteX0" fmla="*/ 3059615 w 3511434"/>
              <a:gd name="connsiteY0" fmla="*/ 761210 h 9902530"/>
              <a:gd name="connsiteX1" fmla="*/ 2096229 w 3511434"/>
              <a:gd name="connsiteY1" fmla="*/ 3177838 h 9902530"/>
              <a:gd name="connsiteX2" fmla="*/ 3484157 w 3511434"/>
              <a:gd name="connsiteY2" fmla="*/ 6459881 h 9902530"/>
              <a:gd name="connsiteX3" fmla="*/ 2945314 w 3511434"/>
              <a:gd name="connsiteY3" fmla="*/ 9399024 h 9902530"/>
              <a:gd name="connsiteX4" fmla="*/ 2063572 w 3511434"/>
              <a:gd name="connsiteY4" fmla="*/ 9823566 h 9902530"/>
              <a:gd name="connsiteX5" fmla="*/ 153129 w 3511434"/>
              <a:gd name="connsiteY5" fmla="*/ 8892838 h 9902530"/>
              <a:gd name="connsiteX6" fmla="*/ 447043 w 3511434"/>
              <a:gd name="connsiteY6" fmla="*/ 679566 h 9902530"/>
              <a:gd name="connsiteX7" fmla="*/ 3059615 w 3511434"/>
              <a:gd name="connsiteY7" fmla="*/ 761210 h 9902530"/>
              <a:gd name="connsiteX0" fmla="*/ 3059615 w 3513909"/>
              <a:gd name="connsiteY0" fmla="*/ 780714 h 9922034"/>
              <a:gd name="connsiteX1" fmla="*/ 2047244 w 3513909"/>
              <a:gd name="connsiteY1" fmla="*/ 3638213 h 9922034"/>
              <a:gd name="connsiteX2" fmla="*/ 3484157 w 3513909"/>
              <a:gd name="connsiteY2" fmla="*/ 6479385 h 9922034"/>
              <a:gd name="connsiteX3" fmla="*/ 2945314 w 3513909"/>
              <a:gd name="connsiteY3" fmla="*/ 9418528 h 9922034"/>
              <a:gd name="connsiteX4" fmla="*/ 2063572 w 3513909"/>
              <a:gd name="connsiteY4" fmla="*/ 9843070 h 9922034"/>
              <a:gd name="connsiteX5" fmla="*/ 153129 w 3513909"/>
              <a:gd name="connsiteY5" fmla="*/ 8912342 h 9922034"/>
              <a:gd name="connsiteX6" fmla="*/ 447043 w 3513909"/>
              <a:gd name="connsiteY6" fmla="*/ 699070 h 9922034"/>
              <a:gd name="connsiteX7" fmla="*/ 3059615 w 3513909"/>
              <a:gd name="connsiteY7" fmla="*/ 780714 h 9922034"/>
              <a:gd name="connsiteX0" fmla="*/ 3059615 w 3487500"/>
              <a:gd name="connsiteY0" fmla="*/ 762632 h 9903952"/>
              <a:gd name="connsiteX1" fmla="*/ 2700039 w 3487500"/>
              <a:gd name="connsiteY1" fmla="*/ 3211916 h 9903952"/>
              <a:gd name="connsiteX2" fmla="*/ 3484157 w 3487500"/>
              <a:gd name="connsiteY2" fmla="*/ 6461303 h 9903952"/>
              <a:gd name="connsiteX3" fmla="*/ 2945314 w 3487500"/>
              <a:gd name="connsiteY3" fmla="*/ 9400446 h 9903952"/>
              <a:gd name="connsiteX4" fmla="*/ 2063572 w 3487500"/>
              <a:gd name="connsiteY4" fmla="*/ 9824988 h 9903952"/>
              <a:gd name="connsiteX5" fmla="*/ 153129 w 3487500"/>
              <a:gd name="connsiteY5" fmla="*/ 8894260 h 9903952"/>
              <a:gd name="connsiteX6" fmla="*/ 447043 w 3487500"/>
              <a:gd name="connsiteY6" fmla="*/ 680988 h 9903952"/>
              <a:gd name="connsiteX7" fmla="*/ 3059615 w 3487500"/>
              <a:gd name="connsiteY7" fmla="*/ 762632 h 9903952"/>
              <a:gd name="connsiteX0" fmla="*/ 3059615 w 3704013"/>
              <a:gd name="connsiteY0" fmla="*/ 762632 h 9903952"/>
              <a:gd name="connsiteX1" fmla="*/ 2700039 w 3704013"/>
              <a:gd name="connsiteY1" fmla="*/ 3211916 h 9903952"/>
              <a:gd name="connsiteX2" fmla="*/ 3701756 w 3704013"/>
              <a:gd name="connsiteY2" fmla="*/ 6412318 h 9903952"/>
              <a:gd name="connsiteX3" fmla="*/ 2945314 w 3704013"/>
              <a:gd name="connsiteY3" fmla="*/ 9400446 h 9903952"/>
              <a:gd name="connsiteX4" fmla="*/ 2063572 w 3704013"/>
              <a:gd name="connsiteY4" fmla="*/ 9824988 h 9903952"/>
              <a:gd name="connsiteX5" fmla="*/ 153129 w 3704013"/>
              <a:gd name="connsiteY5" fmla="*/ 8894260 h 9903952"/>
              <a:gd name="connsiteX6" fmla="*/ 447043 w 3704013"/>
              <a:gd name="connsiteY6" fmla="*/ 680988 h 9903952"/>
              <a:gd name="connsiteX7" fmla="*/ 3059615 w 3704013"/>
              <a:gd name="connsiteY7" fmla="*/ 762632 h 9903952"/>
              <a:gd name="connsiteX0" fmla="*/ 3059615 w 3702495"/>
              <a:gd name="connsiteY0" fmla="*/ 762632 h 9903952"/>
              <a:gd name="connsiteX1" fmla="*/ 2700039 w 3702495"/>
              <a:gd name="connsiteY1" fmla="*/ 3211916 h 9903952"/>
              <a:gd name="connsiteX2" fmla="*/ 3077871 w 3702495"/>
              <a:gd name="connsiteY2" fmla="*/ 4421653 h 9903952"/>
              <a:gd name="connsiteX3" fmla="*/ 3701756 w 3702495"/>
              <a:gd name="connsiteY3" fmla="*/ 6412318 h 9903952"/>
              <a:gd name="connsiteX4" fmla="*/ 2945314 w 3702495"/>
              <a:gd name="connsiteY4" fmla="*/ 9400446 h 9903952"/>
              <a:gd name="connsiteX5" fmla="*/ 2063572 w 3702495"/>
              <a:gd name="connsiteY5" fmla="*/ 9824988 h 9903952"/>
              <a:gd name="connsiteX6" fmla="*/ 153129 w 3702495"/>
              <a:gd name="connsiteY6" fmla="*/ 8894260 h 9903952"/>
              <a:gd name="connsiteX7" fmla="*/ 447043 w 3702495"/>
              <a:gd name="connsiteY7" fmla="*/ 680988 h 9903952"/>
              <a:gd name="connsiteX8" fmla="*/ 3059615 w 3702495"/>
              <a:gd name="connsiteY8" fmla="*/ 762632 h 9903952"/>
              <a:gd name="connsiteX0" fmla="*/ 3059615 w 3702495"/>
              <a:gd name="connsiteY0" fmla="*/ 755565 h 9896885"/>
              <a:gd name="connsiteX1" fmla="*/ 3665631 w 3702495"/>
              <a:gd name="connsiteY1" fmla="*/ 3041563 h 9896885"/>
              <a:gd name="connsiteX2" fmla="*/ 3077871 w 3702495"/>
              <a:gd name="connsiteY2" fmla="*/ 4414586 h 9896885"/>
              <a:gd name="connsiteX3" fmla="*/ 3701756 w 3702495"/>
              <a:gd name="connsiteY3" fmla="*/ 6405251 h 9896885"/>
              <a:gd name="connsiteX4" fmla="*/ 2945314 w 3702495"/>
              <a:gd name="connsiteY4" fmla="*/ 9393379 h 9896885"/>
              <a:gd name="connsiteX5" fmla="*/ 2063572 w 3702495"/>
              <a:gd name="connsiteY5" fmla="*/ 9817921 h 9896885"/>
              <a:gd name="connsiteX6" fmla="*/ 153129 w 3702495"/>
              <a:gd name="connsiteY6" fmla="*/ 8887193 h 9896885"/>
              <a:gd name="connsiteX7" fmla="*/ 447043 w 3702495"/>
              <a:gd name="connsiteY7" fmla="*/ 673921 h 9896885"/>
              <a:gd name="connsiteX8" fmla="*/ 3059615 w 3702495"/>
              <a:gd name="connsiteY8" fmla="*/ 755565 h 9896885"/>
              <a:gd name="connsiteX0" fmla="*/ 3059615 w 3711898"/>
              <a:gd name="connsiteY0" fmla="*/ 755565 h 9896885"/>
              <a:gd name="connsiteX1" fmla="*/ 3665631 w 3711898"/>
              <a:gd name="connsiteY1" fmla="*/ 3041563 h 9896885"/>
              <a:gd name="connsiteX2" fmla="*/ 3336268 w 3711898"/>
              <a:gd name="connsiteY2" fmla="*/ 5100386 h 9896885"/>
              <a:gd name="connsiteX3" fmla="*/ 3701756 w 3711898"/>
              <a:gd name="connsiteY3" fmla="*/ 6405251 h 9896885"/>
              <a:gd name="connsiteX4" fmla="*/ 2945314 w 3711898"/>
              <a:gd name="connsiteY4" fmla="*/ 9393379 h 9896885"/>
              <a:gd name="connsiteX5" fmla="*/ 2063572 w 3711898"/>
              <a:gd name="connsiteY5" fmla="*/ 9817921 h 9896885"/>
              <a:gd name="connsiteX6" fmla="*/ 153129 w 3711898"/>
              <a:gd name="connsiteY6" fmla="*/ 8887193 h 9896885"/>
              <a:gd name="connsiteX7" fmla="*/ 447043 w 3711898"/>
              <a:gd name="connsiteY7" fmla="*/ 673921 h 9896885"/>
              <a:gd name="connsiteX8" fmla="*/ 3059615 w 3711898"/>
              <a:gd name="connsiteY8" fmla="*/ 755565 h 9896885"/>
              <a:gd name="connsiteX0" fmla="*/ 3059615 w 3672566"/>
              <a:gd name="connsiteY0" fmla="*/ 755565 h 9896885"/>
              <a:gd name="connsiteX1" fmla="*/ 3665631 w 3672566"/>
              <a:gd name="connsiteY1" fmla="*/ 3041563 h 9896885"/>
              <a:gd name="connsiteX2" fmla="*/ 3336268 w 3672566"/>
              <a:gd name="connsiteY2" fmla="*/ 5100386 h 9896885"/>
              <a:gd name="connsiteX3" fmla="*/ 3660956 w 3672566"/>
              <a:gd name="connsiteY3" fmla="*/ 6682837 h 9896885"/>
              <a:gd name="connsiteX4" fmla="*/ 2945314 w 3672566"/>
              <a:gd name="connsiteY4" fmla="*/ 9393379 h 9896885"/>
              <a:gd name="connsiteX5" fmla="*/ 2063572 w 3672566"/>
              <a:gd name="connsiteY5" fmla="*/ 9817921 h 9896885"/>
              <a:gd name="connsiteX6" fmla="*/ 153129 w 3672566"/>
              <a:gd name="connsiteY6" fmla="*/ 8887193 h 9896885"/>
              <a:gd name="connsiteX7" fmla="*/ 447043 w 3672566"/>
              <a:gd name="connsiteY7" fmla="*/ 673921 h 9896885"/>
              <a:gd name="connsiteX8" fmla="*/ 3059615 w 3672566"/>
              <a:gd name="connsiteY8" fmla="*/ 755565 h 9896885"/>
              <a:gd name="connsiteX0" fmla="*/ 3059615 w 3668423"/>
              <a:gd name="connsiteY0" fmla="*/ 755565 h 9896885"/>
              <a:gd name="connsiteX1" fmla="*/ 3665631 w 3668423"/>
              <a:gd name="connsiteY1" fmla="*/ 3041563 h 9896885"/>
              <a:gd name="connsiteX2" fmla="*/ 3336268 w 3668423"/>
              <a:gd name="connsiteY2" fmla="*/ 5100386 h 9896885"/>
              <a:gd name="connsiteX3" fmla="*/ 3660956 w 3668423"/>
              <a:gd name="connsiteY3" fmla="*/ 6682837 h 9896885"/>
              <a:gd name="connsiteX4" fmla="*/ 3322671 w 3668423"/>
              <a:gd name="connsiteY4" fmla="*/ 7419042 h 9896885"/>
              <a:gd name="connsiteX5" fmla="*/ 2945314 w 3668423"/>
              <a:gd name="connsiteY5" fmla="*/ 9393379 h 9896885"/>
              <a:gd name="connsiteX6" fmla="*/ 2063572 w 3668423"/>
              <a:gd name="connsiteY6" fmla="*/ 9817921 h 9896885"/>
              <a:gd name="connsiteX7" fmla="*/ 153129 w 3668423"/>
              <a:gd name="connsiteY7" fmla="*/ 8887193 h 9896885"/>
              <a:gd name="connsiteX8" fmla="*/ 447043 w 3668423"/>
              <a:gd name="connsiteY8" fmla="*/ 673921 h 9896885"/>
              <a:gd name="connsiteX9" fmla="*/ 3059615 w 3668423"/>
              <a:gd name="connsiteY9" fmla="*/ 755565 h 9896885"/>
              <a:gd name="connsiteX0" fmla="*/ 3059615 w 3668423"/>
              <a:gd name="connsiteY0" fmla="*/ 755565 h 9896885"/>
              <a:gd name="connsiteX1" fmla="*/ 3665631 w 3668423"/>
              <a:gd name="connsiteY1" fmla="*/ 3041563 h 9896885"/>
              <a:gd name="connsiteX2" fmla="*/ 3336268 w 3668423"/>
              <a:gd name="connsiteY2" fmla="*/ 5100386 h 9896885"/>
              <a:gd name="connsiteX3" fmla="*/ 3660956 w 3668423"/>
              <a:gd name="connsiteY3" fmla="*/ 6682837 h 9896885"/>
              <a:gd name="connsiteX4" fmla="*/ 3322671 w 3668423"/>
              <a:gd name="connsiteY4" fmla="*/ 7419042 h 9896885"/>
              <a:gd name="connsiteX5" fmla="*/ 3377070 w 3668423"/>
              <a:gd name="connsiteY5" fmla="*/ 8513056 h 9896885"/>
              <a:gd name="connsiteX6" fmla="*/ 2945314 w 3668423"/>
              <a:gd name="connsiteY6" fmla="*/ 9393379 h 9896885"/>
              <a:gd name="connsiteX7" fmla="*/ 2063572 w 3668423"/>
              <a:gd name="connsiteY7" fmla="*/ 9817921 h 9896885"/>
              <a:gd name="connsiteX8" fmla="*/ 153129 w 3668423"/>
              <a:gd name="connsiteY8" fmla="*/ 8887193 h 9896885"/>
              <a:gd name="connsiteX9" fmla="*/ 447043 w 3668423"/>
              <a:gd name="connsiteY9" fmla="*/ 673921 h 9896885"/>
              <a:gd name="connsiteX10" fmla="*/ 3059615 w 3668423"/>
              <a:gd name="connsiteY10" fmla="*/ 755565 h 9896885"/>
              <a:gd name="connsiteX0" fmla="*/ 3059615 w 3668423"/>
              <a:gd name="connsiteY0" fmla="*/ 755565 h 9896885"/>
              <a:gd name="connsiteX1" fmla="*/ 3665631 w 3668423"/>
              <a:gd name="connsiteY1" fmla="*/ 3041563 h 9896885"/>
              <a:gd name="connsiteX2" fmla="*/ 3336268 w 3668423"/>
              <a:gd name="connsiteY2" fmla="*/ 5100386 h 9896885"/>
              <a:gd name="connsiteX3" fmla="*/ 3579356 w 3668423"/>
              <a:gd name="connsiteY3" fmla="*/ 6307280 h 9896885"/>
              <a:gd name="connsiteX4" fmla="*/ 3322671 w 3668423"/>
              <a:gd name="connsiteY4" fmla="*/ 7419042 h 9896885"/>
              <a:gd name="connsiteX5" fmla="*/ 3377070 w 3668423"/>
              <a:gd name="connsiteY5" fmla="*/ 8513056 h 9896885"/>
              <a:gd name="connsiteX6" fmla="*/ 2945314 w 3668423"/>
              <a:gd name="connsiteY6" fmla="*/ 9393379 h 9896885"/>
              <a:gd name="connsiteX7" fmla="*/ 2063572 w 3668423"/>
              <a:gd name="connsiteY7" fmla="*/ 9817921 h 9896885"/>
              <a:gd name="connsiteX8" fmla="*/ 153129 w 3668423"/>
              <a:gd name="connsiteY8" fmla="*/ 8887193 h 9896885"/>
              <a:gd name="connsiteX9" fmla="*/ 447043 w 3668423"/>
              <a:gd name="connsiteY9" fmla="*/ 673921 h 9896885"/>
              <a:gd name="connsiteX10" fmla="*/ 3059615 w 3668423"/>
              <a:gd name="connsiteY10" fmla="*/ 755565 h 9896885"/>
              <a:gd name="connsiteX0" fmla="*/ 3059615 w 3668423"/>
              <a:gd name="connsiteY0" fmla="*/ 755565 h 9896885"/>
              <a:gd name="connsiteX1" fmla="*/ 3665631 w 3668423"/>
              <a:gd name="connsiteY1" fmla="*/ 3041563 h 9896885"/>
              <a:gd name="connsiteX2" fmla="*/ 3336268 w 3668423"/>
              <a:gd name="connsiteY2" fmla="*/ 5100386 h 9896885"/>
              <a:gd name="connsiteX3" fmla="*/ 3579356 w 3668423"/>
              <a:gd name="connsiteY3" fmla="*/ 6307280 h 9896885"/>
              <a:gd name="connsiteX4" fmla="*/ 3322671 w 3668423"/>
              <a:gd name="connsiteY4" fmla="*/ 7419042 h 9896885"/>
              <a:gd name="connsiteX5" fmla="*/ 3363471 w 3668423"/>
              <a:gd name="connsiteY5" fmla="*/ 8545713 h 9896885"/>
              <a:gd name="connsiteX6" fmla="*/ 2945314 w 3668423"/>
              <a:gd name="connsiteY6" fmla="*/ 9393379 h 9896885"/>
              <a:gd name="connsiteX7" fmla="*/ 2063572 w 3668423"/>
              <a:gd name="connsiteY7" fmla="*/ 9817921 h 9896885"/>
              <a:gd name="connsiteX8" fmla="*/ 153129 w 3668423"/>
              <a:gd name="connsiteY8" fmla="*/ 8887193 h 9896885"/>
              <a:gd name="connsiteX9" fmla="*/ 447043 w 3668423"/>
              <a:gd name="connsiteY9" fmla="*/ 673921 h 9896885"/>
              <a:gd name="connsiteX10" fmla="*/ 3059615 w 3668423"/>
              <a:gd name="connsiteY10" fmla="*/ 755565 h 9896885"/>
              <a:gd name="connsiteX0" fmla="*/ 3059615 w 3668423"/>
              <a:gd name="connsiteY0" fmla="*/ 755565 h 9896885"/>
              <a:gd name="connsiteX1" fmla="*/ 3665631 w 3668423"/>
              <a:gd name="connsiteY1" fmla="*/ 3041563 h 9896885"/>
              <a:gd name="connsiteX2" fmla="*/ 3336268 w 3668423"/>
              <a:gd name="connsiteY2" fmla="*/ 5100386 h 9896885"/>
              <a:gd name="connsiteX3" fmla="*/ 3579356 w 3668423"/>
              <a:gd name="connsiteY3" fmla="*/ 6307280 h 9896885"/>
              <a:gd name="connsiteX4" fmla="*/ 3050674 w 3668423"/>
              <a:gd name="connsiteY4" fmla="*/ 7435371 h 9896885"/>
              <a:gd name="connsiteX5" fmla="*/ 3363471 w 3668423"/>
              <a:gd name="connsiteY5" fmla="*/ 8545713 h 9896885"/>
              <a:gd name="connsiteX6" fmla="*/ 2945314 w 3668423"/>
              <a:gd name="connsiteY6" fmla="*/ 9393379 h 9896885"/>
              <a:gd name="connsiteX7" fmla="*/ 2063572 w 3668423"/>
              <a:gd name="connsiteY7" fmla="*/ 9817921 h 9896885"/>
              <a:gd name="connsiteX8" fmla="*/ 153129 w 3668423"/>
              <a:gd name="connsiteY8" fmla="*/ 8887193 h 9896885"/>
              <a:gd name="connsiteX9" fmla="*/ 447043 w 3668423"/>
              <a:gd name="connsiteY9" fmla="*/ 673921 h 9896885"/>
              <a:gd name="connsiteX10" fmla="*/ 3059615 w 3668423"/>
              <a:gd name="connsiteY10" fmla="*/ 755565 h 9896885"/>
              <a:gd name="connsiteX0" fmla="*/ 3059615 w 3668423"/>
              <a:gd name="connsiteY0" fmla="*/ 755565 h 9896885"/>
              <a:gd name="connsiteX1" fmla="*/ 3665631 w 3668423"/>
              <a:gd name="connsiteY1" fmla="*/ 3041563 h 9896885"/>
              <a:gd name="connsiteX2" fmla="*/ 3336268 w 3668423"/>
              <a:gd name="connsiteY2" fmla="*/ 5100386 h 9896885"/>
              <a:gd name="connsiteX3" fmla="*/ 3579356 w 3668423"/>
              <a:gd name="connsiteY3" fmla="*/ 6307280 h 9896885"/>
              <a:gd name="connsiteX4" fmla="*/ 3050674 w 3668423"/>
              <a:gd name="connsiteY4" fmla="*/ 7435371 h 9896885"/>
              <a:gd name="connsiteX5" fmla="*/ 3227472 w 3668423"/>
              <a:gd name="connsiteY5" fmla="*/ 8366099 h 9896885"/>
              <a:gd name="connsiteX6" fmla="*/ 2945314 w 3668423"/>
              <a:gd name="connsiteY6" fmla="*/ 9393379 h 9896885"/>
              <a:gd name="connsiteX7" fmla="*/ 2063572 w 3668423"/>
              <a:gd name="connsiteY7" fmla="*/ 9817921 h 9896885"/>
              <a:gd name="connsiteX8" fmla="*/ 153129 w 3668423"/>
              <a:gd name="connsiteY8" fmla="*/ 8887193 h 9896885"/>
              <a:gd name="connsiteX9" fmla="*/ 447043 w 3668423"/>
              <a:gd name="connsiteY9" fmla="*/ 673921 h 9896885"/>
              <a:gd name="connsiteX10" fmla="*/ 3059615 w 3668423"/>
              <a:gd name="connsiteY10" fmla="*/ 755565 h 9896885"/>
              <a:gd name="connsiteX0" fmla="*/ 3059615 w 3668423"/>
              <a:gd name="connsiteY0" fmla="*/ 755565 h 9913607"/>
              <a:gd name="connsiteX1" fmla="*/ 3665631 w 3668423"/>
              <a:gd name="connsiteY1" fmla="*/ 3041563 h 9913607"/>
              <a:gd name="connsiteX2" fmla="*/ 3336268 w 3668423"/>
              <a:gd name="connsiteY2" fmla="*/ 5100386 h 9913607"/>
              <a:gd name="connsiteX3" fmla="*/ 3579356 w 3668423"/>
              <a:gd name="connsiteY3" fmla="*/ 6307280 h 9913607"/>
              <a:gd name="connsiteX4" fmla="*/ 3050674 w 3668423"/>
              <a:gd name="connsiteY4" fmla="*/ 7435371 h 9913607"/>
              <a:gd name="connsiteX5" fmla="*/ 3227472 w 3668423"/>
              <a:gd name="connsiteY5" fmla="*/ 8366099 h 9913607"/>
              <a:gd name="connsiteX6" fmla="*/ 2550918 w 3668423"/>
              <a:gd name="connsiteY6" fmla="*/ 9148450 h 9913607"/>
              <a:gd name="connsiteX7" fmla="*/ 2063572 w 3668423"/>
              <a:gd name="connsiteY7" fmla="*/ 9817921 h 9913607"/>
              <a:gd name="connsiteX8" fmla="*/ 153129 w 3668423"/>
              <a:gd name="connsiteY8" fmla="*/ 8887193 h 9913607"/>
              <a:gd name="connsiteX9" fmla="*/ 447043 w 3668423"/>
              <a:gd name="connsiteY9" fmla="*/ 673921 h 9913607"/>
              <a:gd name="connsiteX10" fmla="*/ 3059615 w 3668423"/>
              <a:gd name="connsiteY10" fmla="*/ 755565 h 9913607"/>
              <a:gd name="connsiteX0" fmla="*/ 3059615 w 3668423"/>
              <a:gd name="connsiteY0" fmla="*/ 755565 h 9913607"/>
              <a:gd name="connsiteX1" fmla="*/ 3665631 w 3668423"/>
              <a:gd name="connsiteY1" fmla="*/ 3041563 h 9913607"/>
              <a:gd name="connsiteX2" fmla="*/ 3336268 w 3668423"/>
              <a:gd name="connsiteY2" fmla="*/ 5100386 h 9913607"/>
              <a:gd name="connsiteX3" fmla="*/ 3579356 w 3668423"/>
              <a:gd name="connsiteY3" fmla="*/ 6307280 h 9913607"/>
              <a:gd name="connsiteX4" fmla="*/ 3050674 w 3668423"/>
              <a:gd name="connsiteY4" fmla="*/ 7435371 h 9913607"/>
              <a:gd name="connsiteX5" fmla="*/ 3118674 w 3668423"/>
              <a:gd name="connsiteY5" fmla="*/ 8333442 h 9913607"/>
              <a:gd name="connsiteX6" fmla="*/ 2550918 w 3668423"/>
              <a:gd name="connsiteY6" fmla="*/ 9148450 h 9913607"/>
              <a:gd name="connsiteX7" fmla="*/ 2063572 w 3668423"/>
              <a:gd name="connsiteY7" fmla="*/ 9817921 h 9913607"/>
              <a:gd name="connsiteX8" fmla="*/ 153129 w 3668423"/>
              <a:gd name="connsiteY8" fmla="*/ 8887193 h 9913607"/>
              <a:gd name="connsiteX9" fmla="*/ 447043 w 3668423"/>
              <a:gd name="connsiteY9" fmla="*/ 673921 h 9913607"/>
              <a:gd name="connsiteX10" fmla="*/ 3059615 w 3668423"/>
              <a:gd name="connsiteY10" fmla="*/ 755565 h 9913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68423" h="9913607">
                <a:moveTo>
                  <a:pt x="3059615" y="755565"/>
                </a:moveTo>
                <a:cubicBezTo>
                  <a:pt x="3596046" y="1150172"/>
                  <a:pt x="3619522" y="2317426"/>
                  <a:pt x="3665631" y="3041563"/>
                </a:cubicBezTo>
                <a:cubicBezTo>
                  <a:pt x="3711740" y="3765700"/>
                  <a:pt x="3169315" y="4566986"/>
                  <a:pt x="3336268" y="5100386"/>
                </a:cubicBezTo>
                <a:cubicBezTo>
                  <a:pt x="3503221" y="5633786"/>
                  <a:pt x="3626955" y="5918116"/>
                  <a:pt x="3579356" y="6307280"/>
                </a:cubicBezTo>
                <a:cubicBezTo>
                  <a:pt x="3531757" y="6696444"/>
                  <a:pt x="3134255" y="7160270"/>
                  <a:pt x="3050674" y="7435371"/>
                </a:cubicBezTo>
                <a:cubicBezTo>
                  <a:pt x="2967093" y="7710472"/>
                  <a:pt x="3181567" y="8004386"/>
                  <a:pt x="3118674" y="8333442"/>
                </a:cubicBezTo>
                <a:cubicBezTo>
                  <a:pt x="3055781" y="8662498"/>
                  <a:pt x="2726768" y="8901037"/>
                  <a:pt x="2550918" y="9148450"/>
                </a:cubicBezTo>
                <a:cubicBezTo>
                  <a:pt x="2375068" y="9395863"/>
                  <a:pt x="2463203" y="9861464"/>
                  <a:pt x="2063572" y="9817921"/>
                </a:cubicBezTo>
                <a:cubicBezTo>
                  <a:pt x="1663941" y="9774378"/>
                  <a:pt x="422550" y="10411193"/>
                  <a:pt x="153129" y="8887193"/>
                </a:cubicBezTo>
                <a:cubicBezTo>
                  <a:pt x="-116293" y="7363193"/>
                  <a:pt x="-37371" y="2029192"/>
                  <a:pt x="447043" y="673921"/>
                </a:cubicBezTo>
                <a:cubicBezTo>
                  <a:pt x="931457" y="-681350"/>
                  <a:pt x="2523184" y="360958"/>
                  <a:pt x="3059615" y="755565"/>
                </a:cubicBezTo>
                <a:close/>
              </a:path>
            </a:pathLst>
          </a:cu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9093837-CB56-D249-8601-95EB8B6D797E}"/>
              </a:ext>
            </a:extLst>
          </p:cNvPr>
          <p:cNvSpPr/>
          <p:nvPr/>
        </p:nvSpPr>
        <p:spPr>
          <a:xfrm>
            <a:off x="-1083855" y="-1401199"/>
            <a:ext cx="4218942" cy="9922034"/>
          </a:xfrm>
          <a:custGeom>
            <a:avLst/>
            <a:gdLst>
              <a:gd name="connsiteX0" fmla="*/ 3571607 w 3601399"/>
              <a:gd name="connsiteY0" fmla="*/ 918655 h 9815047"/>
              <a:gd name="connsiteX1" fmla="*/ 2118364 w 3601399"/>
              <a:gd name="connsiteY1" fmla="*/ 3090355 h 9815047"/>
              <a:gd name="connsiteX2" fmla="*/ 3506292 w 3601399"/>
              <a:gd name="connsiteY2" fmla="*/ 6372398 h 9815047"/>
              <a:gd name="connsiteX3" fmla="*/ 2967449 w 3601399"/>
              <a:gd name="connsiteY3" fmla="*/ 9311541 h 9815047"/>
              <a:gd name="connsiteX4" fmla="*/ 2085707 w 3601399"/>
              <a:gd name="connsiteY4" fmla="*/ 9736083 h 9815047"/>
              <a:gd name="connsiteX5" fmla="*/ 175264 w 3601399"/>
              <a:gd name="connsiteY5" fmla="*/ 8805355 h 9815047"/>
              <a:gd name="connsiteX6" fmla="*/ 469178 w 3601399"/>
              <a:gd name="connsiteY6" fmla="*/ 592083 h 9815047"/>
              <a:gd name="connsiteX7" fmla="*/ 3571607 w 3601399"/>
              <a:gd name="connsiteY7" fmla="*/ 918655 h 9815047"/>
              <a:gd name="connsiteX0" fmla="*/ 3059615 w 3511434"/>
              <a:gd name="connsiteY0" fmla="*/ 761210 h 9902530"/>
              <a:gd name="connsiteX1" fmla="*/ 2096229 w 3511434"/>
              <a:gd name="connsiteY1" fmla="*/ 3177838 h 9902530"/>
              <a:gd name="connsiteX2" fmla="*/ 3484157 w 3511434"/>
              <a:gd name="connsiteY2" fmla="*/ 6459881 h 9902530"/>
              <a:gd name="connsiteX3" fmla="*/ 2945314 w 3511434"/>
              <a:gd name="connsiteY3" fmla="*/ 9399024 h 9902530"/>
              <a:gd name="connsiteX4" fmla="*/ 2063572 w 3511434"/>
              <a:gd name="connsiteY4" fmla="*/ 9823566 h 9902530"/>
              <a:gd name="connsiteX5" fmla="*/ 153129 w 3511434"/>
              <a:gd name="connsiteY5" fmla="*/ 8892838 h 9902530"/>
              <a:gd name="connsiteX6" fmla="*/ 447043 w 3511434"/>
              <a:gd name="connsiteY6" fmla="*/ 679566 h 9902530"/>
              <a:gd name="connsiteX7" fmla="*/ 3059615 w 3511434"/>
              <a:gd name="connsiteY7" fmla="*/ 761210 h 9902530"/>
              <a:gd name="connsiteX0" fmla="*/ 3059615 w 3513909"/>
              <a:gd name="connsiteY0" fmla="*/ 780714 h 9922034"/>
              <a:gd name="connsiteX1" fmla="*/ 2047244 w 3513909"/>
              <a:gd name="connsiteY1" fmla="*/ 3638213 h 9922034"/>
              <a:gd name="connsiteX2" fmla="*/ 3484157 w 3513909"/>
              <a:gd name="connsiteY2" fmla="*/ 6479385 h 9922034"/>
              <a:gd name="connsiteX3" fmla="*/ 2945314 w 3513909"/>
              <a:gd name="connsiteY3" fmla="*/ 9418528 h 9922034"/>
              <a:gd name="connsiteX4" fmla="*/ 2063572 w 3513909"/>
              <a:gd name="connsiteY4" fmla="*/ 9843070 h 9922034"/>
              <a:gd name="connsiteX5" fmla="*/ 153129 w 3513909"/>
              <a:gd name="connsiteY5" fmla="*/ 8912342 h 9922034"/>
              <a:gd name="connsiteX6" fmla="*/ 447043 w 3513909"/>
              <a:gd name="connsiteY6" fmla="*/ 699070 h 9922034"/>
              <a:gd name="connsiteX7" fmla="*/ 3059615 w 3513909"/>
              <a:gd name="connsiteY7" fmla="*/ 780714 h 9922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13909" h="9922034">
                <a:moveTo>
                  <a:pt x="3059615" y="780714"/>
                </a:moveTo>
                <a:cubicBezTo>
                  <a:pt x="3326315" y="1270571"/>
                  <a:pt x="1976487" y="2688434"/>
                  <a:pt x="2047244" y="3638213"/>
                </a:cubicBezTo>
                <a:cubicBezTo>
                  <a:pt x="2118001" y="4587992"/>
                  <a:pt x="3334479" y="5515999"/>
                  <a:pt x="3484157" y="6479385"/>
                </a:cubicBezTo>
                <a:cubicBezTo>
                  <a:pt x="3633835" y="7442771"/>
                  <a:pt x="3182078" y="8857914"/>
                  <a:pt x="2945314" y="9418528"/>
                </a:cubicBezTo>
                <a:cubicBezTo>
                  <a:pt x="2708550" y="9979142"/>
                  <a:pt x="2528936" y="9927434"/>
                  <a:pt x="2063572" y="9843070"/>
                </a:cubicBezTo>
                <a:cubicBezTo>
                  <a:pt x="1598208" y="9758706"/>
                  <a:pt x="422550" y="10436342"/>
                  <a:pt x="153129" y="8912342"/>
                </a:cubicBezTo>
                <a:cubicBezTo>
                  <a:pt x="-116293" y="7388342"/>
                  <a:pt x="-37371" y="2054341"/>
                  <a:pt x="447043" y="699070"/>
                </a:cubicBezTo>
                <a:cubicBezTo>
                  <a:pt x="931457" y="-656201"/>
                  <a:pt x="2792915" y="290857"/>
                  <a:pt x="3059615" y="7807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BB087AAA-FF69-3B47-90C1-0D4ACD518A24}"/>
              </a:ext>
            </a:extLst>
          </p:cNvPr>
          <p:cNvSpPr/>
          <p:nvPr/>
        </p:nvSpPr>
        <p:spPr>
          <a:xfrm>
            <a:off x="-753628" y="-1401199"/>
            <a:ext cx="4218942" cy="9922034"/>
          </a:xfrm>
          <a:custGeom>
            <a:avLst/>
            <a:gdLst>
              <a:gd name="connsiteX0" fmla="*/ 3571607 w 3601399"/>
              <a:gd name="connsiteY0" fmla="*/ 918655 h 9815047"/>
              <a:gd name="connsiteX1" fmla="*/ 2118364 w 3601399"/>
              <a:gd name="connsiteY1" fmla="*/ 3090355 h 9815047"/>
              <a:gd name="connsiteX2" fmla="*/ 3506292 w 3601399"/>
              <a:gd name="connsiteY2" fmla="*/ 6372398 h 9815047"/>
              <a:gd name="connsiteX3" fmla="*/ 2967449 w 3601399"/>
              <a:gd name="connsiteY3" fmla="*/ 9311541 h 9815047"/>
              <a:gd name="connsiteX4" fmla="*/ 2085707 w 3601399"/>
              <a:gd name="connsiteY4" fmla="*/ 9736083 h 9815047"/>
              <a:gd name="connsiteX5" fmla="*/ 175264 w 3601399"/>
              <a:gd name="connsiteY5" fmla="*/ 8805355 h 9815047"/>
              <a:gd name="connsiteX6" fmla="*/ 469178 w 3601399"/>
              <a:gd name="connsiteY6" fmla="*/ 592083 h 9815047"/>
              <a:gd name="connsiteX7" fmla="*/ 3571607 w 3601399"/>
              <a:gd name="connsiteY7" fmla="*/ 918655 h 9815047"/>
              <a:gd name="connsiteX0" fmla="*/ 3059615 w 3511434"/>
              <a:gd name="connsiteY0" fmla="*/ 761210 h 9902530"/>
              <a:gd name="connsiteX1" fmla="*/ 2096229 w 3511434"/>
              <a:gd name="connsiteY1" fmla="*/ 3177838 h 9902530"/>
              <a:gd name="connsiteX2" fmla="*/ 3484157 w 3511434"/>
              <a:gd name="connsiteY2" fmla="*/ 6459881 h 9902530"/>
              <a:gd name="connsiteX3" fmla="*/ 2945314 w 3511434"/>
              <a:gd name="connsiteY3" fmla="*/ 9399024 h 9902530"/>
              <a:gd name="connsiteX4" fmla="*/ 2063572 w 3511434"/>
              <a:gd name="connsiteY4" fmla="*/ 9823566 h 9902530"/>
              <a:gd name="connsiteX5" fmla="*/ 153129 w 3511434"/>
              <a:gd name="connsiteY5" fmla="*/ 8892838 h 9902530"/>
              <a:gd name="connsiteX6" fmla="*/ 447043 w 3511434"/>
              <a:gd name="connsiteY6" fmla="*/ 679566 h 9902530"/>
              <a:gd name="connsiteX7" fmla="*/ 3059615 w 3511434"/>
              <a:gd name="connsiteY7" fmla="*/ 761210 h 9902530"/>
              <a:gd name="connsiteX0" fmla="*/ 3059615 w 3513909"/>
              <a:gd name="connsiteY0" fmla="*/ 780714 h 9922034"/>
              <a:gd name="connsiteX1" fmla="*/ 2047244 w 3513909"/>
              <a:gd name="connsiteY1" fmla="*/ 3638213 h 9922034"/>
              <a:gd name="connsiteX2" fmla="*/ 3484157 w 3513909"/>
              <a:gd name="connsiteY2" fmla="*/ 6479385 h 9922034"/>
              <a:gd name="connsiteX3" fmla="*/ 2945314 w 3513909"/>
              <a:gd name="connsiteY3" fmla="*/ 9418528 h 9922034"/>
              <a:gd name="connsiteX4" fmla="*/ 2063572 w 3513909"/>
              <a:gd name="connsiteY4" fmla="*/ 9843070 h 9922034"/>
              <a:gd name="connsiteX5" fmla="*/ 153129 w 3513909"/>
              <a:gd name="connsiteY5" fmla="*/ 8912342 h 9922034"/>
              <a:gd name="connsiteX6" fmla="*/ 447043 w 3513909"/>
              <a:gd name="connsiteY6" fmla="*/ 699070 h 9922034"/>
              <a:gd name="connsiteX7" fmla="*/ 3059615 w 3513909"/>
              <a:gd name="connsiteY7" fmla="*/ 780714 h 9922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13909" h="9922034">
                <a:moveTo>
                  <a:pt x="3059615" y="780714"/>
                </a:moveTo>
                <a:cubicBezTo>
                  <a:pt x="3326315" y="1270571"/>
                  <a:pt x="1976487" y="2688434"/>
                  <a:pt x="2047244" y="3638213"/>
                </a:cubicBezTo>
                <a:cubicBezTo>
                  <a:pt x="2118001" y="4587992"/>
                  <a:pt x="3334479" y="5515999"/>
                  <a:pt x="3484157" y="6479385"/>
                </a:cubicBezTo>
                <a:cubicBezTo>
                  <a:pt x="3633835" y="7442771"/>
                  <a:pt x="3182078" y="8857914"/>
                  <a:pt x="2945314" y="9418528"/>
                </a:cubicBezTo>
                <a:cubicBezTo>
                  <a:pt x="2708550" y="9979142"/>
                  <a:pt x="2528936" y="9927434"/>
                  <a:pt x="2063572" y="9843070"/>
                </a:cubicBezTo>
                <a:cubicBezTo>
                  <a:pt x="1598208" y="9758706"/>
                  <a:pt x="422550" y="10436342"/>
                  <a:pt x="153129" y="8912342"/>
                </a:cubicBezTo>
                <a:cubicBezTo>
                  <a:pt x="-116293" y="7388342"/>
                  <a:pt x="-37371" y="2054341"/>
                  <a:pt x="447043" y="699070"/>
                </a:cubicBezTo>
                <a:cubicBezTo>
                  <a:pt x="931457" y="-656201"/>
                  <a:pt x="2792915" y="290857"/>
                  <a:pt x="3059615" y="780714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FBDF251B-F069-DA4E-A62F-1C5EC1A2B100}"/>
              </a:ext>
            </a:extLst>
          </p:cNvPr>
          <p:cNvSpPr/>
          <p:nvPr/>
        </p:nvSpPr>
        <p:spPr>
          <a:xfrm flipV="1">
            <a:off x="684163" y="-1449960"/>
            <a:ext cx="1976124" cy="2342940"/>
          </a:xfrm>
          <a:custGeom>
            <a:avLst/>
            <a:gdLst>
              <a:gd name="connsiteX0" fmla="*/ 3571607 w 3601399"/>
              <a:gd name="connsiteY0" fmla="*/ 918655 h 9815047"/>
              <a:gd name="connsiteX1" fmla="*/ 2118364 w 3601399"/>
              <a:gd name="connsiteY1" fmla="*/ 3090355 h 9815047"/>
              <a:gd name="connsiteX2" fmla="*/ 3506292 w 3601399"/>
              <a:gd name="connsiteY2" fmla="*/ 6372398 h 9815047"/>
              <a:gd name="connsiteX3" fmla="*/ 2967449 w 3601399"/>
              <a:gd name="connsiteY3" fmla="*/ 9311541 h 9815047"/>
              <a:gd name="connsiteX4" fmla="*/ 2085707 w 3601399"/>
              <a:gd name="connsiteY4" fmla="*/ 9736083 h 9815047"/>
              <a:gd name="connsiteX5" fmla="*/ 175264 w 3601399"/>
              <a:gd name="connsiteY5" fmla="*/ 8805355 h 9815047"/>
              <a:gd name="connsiteX6" fmla="*/ 469178 w 3601399"/>
              <a:gd name="connsiteY6" fmla="*/ 592083 h 9815047"/>
              <a:gd name="connsiteX7" fmla="*/ 3571607 w 3601399"/>
              <a:gd name="connsiteY7" fmla="*/ 918655 h 9815047"/>
              <a:gd name="connsiteX0" fmla="*/ 3059615 w 3511434"/>
              <a:gd name="connsiteY0" fmla="*/ 761210 h 9902530"/>
              <a:gd name="connsiteX1" fmla="*/ 2096229 w 3511434"/>
              <a:gd name="connsiteY1" fmla="*/ 3177838 h 9902530"/>
              <a:gd name="connsiteX2" fmla="*/ 3484157 w 3511434"/>
              <a:gd name="connsiteY2" fmla="*/ 6459881 h 9902530"/>
              <a:gd name="connsiteX3" fmla="*/ 2945314 w 3511434"/>
              <a:gd name="connsiteY3" fmla="*/ 9399024 h 9902530"/>
              <a:gd name="connsiteX4" fmla="*/ 2063572 w 3511434"/>
              <a:gd name="connsiteY4" fmla="*/ 9823566 h 9902530"/>
              <a:gd name="connsiteX5" fmla="*/ 153129 w 3511434"/>
              <a:gd name="connsiteY5" fmla="*/ 8892838 h 9902530"/>
              <a:gd name="connsiteX6" fmla="*/ 447043 w 3511434"/>
              <a:gd name="connsiteY6" fmla="*/ 679566 h 9902530"/>
              <a:gd name="connsiteX7" fmla="*/ 3059615 w 3511434"/>
              <a:gd name="connsiteY7" fmla="*/ 761210 h 9902530"/>
              <a:gd name="connsiteX0" fmla="*/ 3059615 w 3513909"/>
              <a:gd name="connsiteY0" fmla="*/ 780714 h 9922034"/>
              <a:gd name="connsiteX1" fmla="*/ 2047244 w 3513909"/>
              <a:gd name="connsiteY1" fmla="*/ 3638213 h 9922034"/>
              <a:gd name="connsiteX2" fmla="*/ 3484157 w 3513909"/>
              <a:gd name="connsiteY2" fmla="*/ 6479385 h 9922034"/>
              <a:gd name="connsiteX3" fmla="*/ 2945314 w 3513909"/>
              <a:gd name="connsiteY3" fmla="*/ 9418528 h 9922034"/>
              <a:gd name="connsiteX4" fmla="*/ 2063572 w 3513909"/>
              <a:gd name="connsiteY4" fmla="*/ 9843070 h 9922034"/>
              <a:gd name="connsiteX5" fmla="*/ 153129 w 3513909"/>
              <a:gd name="connsiteY5" fmla="*/ 8912342 h 9922034"/>
              <a:gd name="connsiteX6" fmla="*/ 447043 w 3513909"/>
              <a:gd name="connsiteY6" fmla="*/ 699070 h 9922034"/>
              <a:gd name="connsiteX7" fmla="*/ 3059615 w 3513909"/>
              <a:gd name="connsiteY7" fmla="*/ 780714 h 9922034"/>
              <a:gd name="connsiteX0" fmla="*/ 3059615 w 3487500"/>
              <a:gd name="connsiteY0" fmla="*/ 762632 h 9903952"/>
              <a:gd name="connsiteX1" fmla="*/ 2700039 w 3487500"/>
              <a:gd name="connsiteY1" fmla="*/ 3211916 h 9903952"/>
              <a:gd name="connsiteX2" fmla="*/ 3484157 w 3487500"/>
              <a:gd name="connsiteY2" fmla="*/ 6461303 h 9903952"/>
              <a:gd name="connsiteX3" fmla="*/ 2945314 w 3487500"/>
              <a:gd name="connsiteY3" fmla="*/ 9400446 h 9903952"/>
              <a:gd name="connsiteX4" fmla="*/ 2063572 w 3487500"/>
              <a:gd name="connsiteY4" fmla="*/ 9824988 h 9903952"/>
              <a:gd name="connsiteX5" fmla="*/ 153129 w 3487500"/>
              <a:gd name="connsiteY5" fmla="*/ 8894260 h 9903952"/>
              <a:gd name="connsiteX6" fmla="*/ 447043 w 3487500"/>
              <a:gd name="connsiteY6" fmla="*/ 680988 h 9903952"/>
              <a:gd name="connsiteX7" fmla="*/ 3059615 w 3487500"/>
              <a:gd name="connsiteY7" fmla="*/ 762632 h 9903952"/>
              <a:gd name="connsiteX0" fmla="*/ 3059615 w 3704013"/>
              <a:gd name="connsiteY0" fmla="*/ 762632 h 9903952"/>
              <a:gd name="connsiteX1" fmla="*/ 2700039 w 3704013"/>
              <a:gd name="connsiteY1" fmla="*/ 3211916 h 9903952"/>
              <a:gd name="connsiteX2" fmla="*/ 3701756 w 3704013"/>
              <a:gd name="connsiteY2" fmla="*/ 6412318 h 9903952"/>
              <a:gd name="connsiteX3" fmla="*/ 2945314 w 3704013"/>
              <a:gd name="connsiteY3" fmla="*/ 9400446 h 9903952"/>
              <a:gd name="connsiteX4" fmla="*/ 2063572 w 3704013"/>
              <a:gd name="connsiteY4" fmla="*/ 9824988 h 9903952"/>
              <a:gd name="connsiteX5" fmla="*/ 153129 w 3704013"/>
              <a:gd name="connsiteY5" fmla="*/ 8894260 h 9903952"/>
              <a:gd name="connsiteX6" fmla="*/ 447043 w 3704013"/>
              <a:gd name="connsiteY6" fmla="*/ 680988 h 9903952"/>
              <a:gd name="connsiteX7" fmla="*/ 3059615 w 3704013"/>
              <a:gd name="connsiteY7" fmla="*/ 762632 h 9903952"/>
              <a:gd name="connsiteX0" fmla="*/ 3059615 w 3702495"/>
              <a:gd name="connsiteY0" fmla="*/ 762632 h 9903952"/>
              <a:gd name="connsiteX1" fmla="*/ 2700039 w 3702495"/>
              <a:gd name="connsiteY1" fmla="*/ 3211916 h 9903952"/>
              <a:gd name="connsiteX2" fmla="*/ 3077871 w 3702495"/>
              <a:gd name="connsiteY2" fmla="*/ 4421653 h 9903952"/>
              <a:gd name="connsiteX3" fmla="*/ 3701756 w 3702495"/>
              <a:gd name="connsiteY3" fmla="*/ 6412318 h 9903952"/>
              <a:gd name="connsiteX4" fmla="*/ 2945314 w 3702495"/>
              <a:gd name="connsiteY4" fmla="*/ 9400446 h 9903952"/>
              <a:gd name="connsiteX5" fmla="*/ 2063572 w 3702495"/>
              <a:gd name="connsiteY5" fmla="*/ 9824988 h 9903952"/>
              <a:gd name="connsiteX6" fmla="*/ 153129 w 3702495"/>
              <a:gd name="connsiteY6" fmla="*/ 8894260 h 9903952"/>
              <a:gd name="connsiteX7" fmla="*/ 447043 w 3702495"/>
              <a:gd name="connsiteY7" fmla="*/ 680988 h 9903952"/>
              <a:gd name="connsiteX8" fmla="*/ 3059615 w 3702495"/>
              <a:gd name="connsiteY8" fmla="*/ 762632 h 9903952"/>
              <a:gd name="connsiteX0" fmla="*/ 3059615 w 3702495"/>
              <a:gd name="connsiteY0" fmla="*/ 755565 h 9896885"/>
              <a:gd name="connsiteX1" fmla="*/ 3665631 w 3702495"/>
              <a:gd name="connsiteY1" fmla="*/ 3041563 h 9896885"/>
              <a:gd name="connsiteX2" fmla="*/ 3077871 w 3702495"/>
              <a:gd name="connsiteY2" fmla="*/ 4414586 h 9896885"/>
              <a:gd name="connsiteX3" fmla="*/ 3701756 w 3702495"/>
              <a:gd name="connsiteY3" fmla="*/ 6405251 h 9896885"/>
              <a:gd name="connsiteX4" fmla="*/ 2945314 w 3702495"/>
              <a:gd name="connsiteY4" fmla="*/ 9393379 h 9896885"/>
              <a:gd name="connsiteX5" fmla="*/ 2063572 w 3702495"/>
              <a:gd name="connsiteY5" fmla="*/ 9817921 h 9896885"/>
              <a:gd name="connsiteX6" fmla="*/ 153129 w 3702495"/>
              <a:gd name="connsiteY6" fmla="*/ 8887193 h 9896885"/>
              <a:gd name="connsiteX7" fmla="*/ 447043 w 3702495"/>
              <a:gd name="connsiteY7" fmla="*/ 673921 h 9896885"/>
              <a:gd name="connsiteX8" fmla="*/ 3059615 w 3702495"/>
              <a:gd name="connsiteY8" fmla="*/ 755565 h 9896885"/>
              <a:gd name="connsiteX0" fmla="*/ 3059615 w 3711898"/>
              <a:gd name="connsiteY0" fmla="*/ 755565 h 9896885"/>
              <a:gd name="connsiteX1" fmla="*/ 3665631 w 3711898"/>
              <a:gd name="connsiteY1" fmla="*/ 3041563 h 9896885"/>
              <a:gd name="connsiteX2" fmla="*/ 3336268 w 3711898"/>
              <a:gd name="connsiteY2" fmla="*/ 5100386 h 9896885"/>
              <a:gd name="connsiteX3" fmla="*/ 3701756 w 3711898"/>
              <a:gd name="connsiteY3" fmla="*/ 6405251 h 9896885"/>
              <a:gd name="connsiteX4" fmla="*/ 2945314 w 3711898"/>
              <a:gd name="connsiteY4" fmla="*/ 9393379 h 9896885"/>
              <a:gd name="connsiteX5" fmla="*/ 2063572 w 3711898"/>
              <a:gd name="connsiteY5" fmla="*/ 9817921 h 9896885"/>
              <a:gd name="connsiteX6" fmla="*/ 153129 w 3711898"/>
              <a:gd name="connsiteY6" fmla="*/ 8887193 h 9896885"/>
              <a:gd name="connsiteX7" fmla="*/ 447043 w 3711898"/>
              <a:gd name="connsiteY7" fmla="*/ 673921 h 9896885"/>
              <a:gd name="connsiteX8" fmla="*/ 3059615 w 3711898"/>
              <a:gd name="connsiteY8" fmla="*/ 755565 h 9896885"/>
              <a:gd name="connsiteX0" fmla="*/ 3059615 w 3672566"/>
              <a:gd name="connsiteY0" fmla="*/ 755565 h 9896885"/>
              <a:gd name="connsiteX1" fmla="*/ 3665631 w 3672566"/>
              <a:gd name="connsiteY1" fmla="*/ 3041563 h 9896885"/>
              <a:gd name="connsiteX2" fmla="*/ 3336268 w 3672566"/>
              <a:gd name="connsiteY2" fmla="*/ 5100386 h 9896885"/>
              <a:gd name="connsiteX3" fmla="*/ 3660956 w 3672566"/>
              <a:gd name="connsiteY3" fmla="*/ 6682837 h 9896885"/>
              <a:gd name="connsiteX4" fmla="*/ 2945314 w 3672566"/>
              <a:gd name="connsiteY4" fmla="*/ 9393379 h 9896885"/>
              <a:gd name="connsiteX5" fmla="*/ 2063572 w 3672566"/>
              <a:gd name="connsiteY5" fmla="*/ 9817921 h 9896885"/>
              <a:gd name="connsiteX6" fmla="*/ 153129 w 3672566"/>
              <a:gd name="connsiteY6" fmla="*/ 8887193 h 9896885"/>
              <a:gd name="connsiteX7" fmla="*/ 447043 w 3672566"/>
              <a:gd name="connsiteY7" fmla="*/ 673921 h 9896885"/>
              <a:gd name="connsiteX8" fmla="*/ 3059615 w 3672566"/>
              <a:gd name="connsiteY8" fmla="*/ 755565 h 9896885"/>
              <a:gd name="connsiteX0" fmla="*/ 3059615 w 3668423"/>
              <a:gd name="connsiteY0" fmla="*/ 755565 h 9896885"/>
              <a:gd name="connsiteX1" fmla="*/ 3665631 w 3668423"/>
              <a:gd name="connsiteY1" fmla="*/ 3041563 h 9896885"/>
              <a:gd name="connsiteX2" fmla="*/ 3336268 w 3668423"/>
              <a:gd name="connsiteY2" fmla="*/ 5100386 h 9896885"/>
              <a:gd name="connsiteX3" fmla="*/ 3660956 w 3668423"/>
              <a:gd name="connsiteY3" fmla="*/ 6682837 h 9896885"/>
              <a:gd name="connsiteX4" fmla="*/ 3322671 w 3668423"/>
              <a:gd name="connsiteY4" fmla="*/ 7419042 h 9896885"/>
              <a:gd name="connsiteX5" fmla="*/ 2945314 w 3668423"/>
              <a:gd name="connsiteY5" fmla="*/ 9393379 h 9896885"/>
              <a:gd name="connsiteX6" fmla="*/ 2063572 w 3668423"/>
              <a:gd name="connsiteY6" fmla="*/ 9817921 h 9896885"/>
              <a:gd name="connsiteX7" fmla="*/ 153129 w 3668423"/>
              <a:gd name="connsiteY7" fmla="*/ 8887193 h 9896885"/>
              <a:gd name="connsiteX8" fmla="*/ 447043 w 3668423"/>
              <a:gd name="connsiteY8" fmla="*/ 673921 h 9896885"/>
              <a:gd name="connsiteX9" fmla="*/ 3059615 w 3668423"/>
              <a:gd name="connsiteY9" fmla="*/ 755565 h 9896885"/>
              <a:gd name="connsiteX0" fmla="*/ 3059615 w 3668423"/>
              <a:gd name="connsiteY0" fmla="*/ 755565 h 9896885"/>
              <a:gd name="connsiteX1" fmla="*/ 3665631 w 3668423"/>
              <a:gd name="connsiteY1" fmla="*/ 3041563 h 9896885"/>
              <a:gd name="connsiteX2" fmla="*/ 3336268 w 3668423"/>
              <a:gd name="connsiteY2" fmla="*/ 5100386 h 9896885"/>
              <a:gd name="connsiteX3" fmla="*/ 3660956 w 3668423"/>
              <a:gd name="connsiteY3" fmla="*/ 6682837 h 9896885"/>
              <a:gd name="connsiteX4" fmla="*/ 3322671 w 3668423"/>
              <a:gd name="connsiteY4" fmla="*/ 7419042 h 9896885"/>
              <a:gd name="connsiteX5" fmla="*/ 3377070 w 3668423"/>
              <a:gd name="connsiteY5" fmla="*/ 8513056 h 9896885"/>
              <a:gd name="connsiteX6" fmla="*/ 2945314 w 3668423"/>
              <a:gd name="connsiteY6" fmla="*/ 9393379 h 9896885"/>
              <a:gd name="connsiteX7" fmla="*/ 2063572 w 3668423"/>
              <a:gd name="connsiteY7" fmla="*/ 9817921 h 9896885"/>
              <a:gd name="connsiteX8" fmla="*/ 153129 w 3668423"/>
              <a:gd name="connsiteY8" fmla="*/ 8887193 h 9896885"/>
              <a:gd name="connsiteX9" fmla="*/ 447043 w 3668423"/>
              <a:gd name="connsiteY9" fmla="*/ 673921 h 9896885"/>
              <a:gd name="connsiteX10" fmla="*/ 3059615 w 3668423"/>
              <a:gd name="connsiteY10" fmla="*/ 755565 h 9896885"/>
              <a:gd name="connsiteX0" fmla="*/ 3059615 w 3668423"/>
              <a:gd name="connsiteY0" fmla="*/ 755565 h 9896885"/>
              <a:gd name="connsiteX1" fmla="*/ 3665631 w 3668423"/>
              <a:gd name="connsiteY1" fmla="*/ 3041563 h 9896885"/>
              <a:gd name="connsiteX2" fmla="*/ 3336268 w 3668423"/>
              <a:gd name="connsiteY2" fmla="*/ 5100386 h 9896885"/>
              <a:gd name="connsiteX3" fmla="*/ 3579356 w 3668423"/>
              <a:gd name="connsiteY3" fmla="*/ 6307280 h 9896885"/>
              <a:gd name="connsiteX4" fmla="*/ 3322671 w 3668423"/>
              <a:gd name="connsiteY4" fmla="*/ 7419042 h 9896885"/>
              <a:gd name="connsiteX5" fmla="*/ 3377070 w 3668423"/>
              <a:gd name="connsiteY5" fmla="*/ 8513056 h 9896885"/>
              <a:gd name="connsiteX6" fmla="*/ 2945314 w 3668423"/>
              <a:gd name="connsiteY6" fmla="*/ 9393379 h 9896885"/>
              <a:gd name="connsiteX7" fmla="*/ 2063572 w 3668423"/>
              <a:gd name="connsiteY7" fmla="*/ 9817921 h 9896885"/>
              <a:gd name="connsiteX8" fmla="*/ 153129 w 3668423"/>
              <a:gd name="connsiteY8" fmla="*/ 8887193 h 9896885"/>
              <a:gd name="connsiteX9" fmla="*/ 447043 w 3668423"/>
              <a:gd name="connsiteY9" fmla="*/ 673921 h 9896885"/>
              <a:gd name="connsiteX10" fmla="*/ 3059615 w 3668423"/>
              <a:gd name="connsiteY10" fmla="*/ 755565 h 9896885"/>
              <a:gd name="connsiteX0" fmla="*/ 3059615 w 3668423"/>
              <a:gd name="connsiteY0" fmla="*/ 755565 h 9896885"/>
              <a:gd name="connsiteX1" fmla="*/ 3665631 w 3668423"/>
              <a:gd name="connsiteY1" fmla="*/ 3041563 h 9896885"/>
              <a:gd name="connsiteX2" fmla="*/ 3336268 w 3668423"/>
              <a:gd name="connsiteY2" fmla="*/ 5100386 h 9896885"/>
              <a:gd name="connsiteX3" fmla="*/ 3579356 w 3668423"/>
              <a:gd name="connsiteY3" fmla="*/ 6307280 h 9896885"/>
              <a:gd name="connsiteX4" fmla="*/ 3322671 w 3668423"/>
              <a:gd name="connsiteY4" fmla="*/ 7419042 h 9896885"/>
              <a:gd name="connsiteX5" fmla="*/ 3363471 w 3668423"/>
              <a:gd name="connsiteY5" fmla="*/ 8545713 h 9896885"/>
              <a:gd name="connsiteX6" fmla="*/ 2945314 w 3668423"/>
              <a:gd name="connsiteY6" fmla="*/ 9393379 h 9896885"/>
              <a:gd name="connsiteX7" fmla="*/ 2063572 w 3668423"/>
              <a:gd name="connsiteY7" fmla="*/ 9817921 h 9896885"/>
              <a:gd name="connsiteX8" fmla="*/ 153129 w 3668423"/>
              <a:gd name="connsiteY8" fmla="*/ 8887193 h 9896885"/>
              <a:gd name="connsiteX9" fmla="*/ 447043 w 3668423"/>
              <a:gd name="connsiteY9" fmla="*/ 673921 h 9896885"/>
              <a:gd name="connsiteX10" fmla="*/ 3059615 w 3668423"/>
              <a:gd name="connsiteY10" fmla="*/ 755565 h 9896885"/>
              <a:gd name="connsiteX0" fmla="*/ 3059615 w 3668423"/>
              <a:gd name="connsiteY0" fmla="*/ 755565 h 9896885"/>
              <a:gd name="connsiteX1" fmla="*/ 3665631 w 3668423"/>
              <a:gd name="connsiteY1" fmla="*/ 3041563 h 9896885"/>
              <a:gd name="connsiteX2" fmla="*/ 3336268 w 3668423"/>
              <a:gd name="connsiteY2" fmla="*/ 5100386 h 9896885"/>
              <a:gd name="connsiteX3" fmla="*/ 3579356 w 3668423"/>
              <a:gd name="connsiteY3" fmla="*/ 6307280 h 9896885"/>
              <a:gd name="connsiteX4" fmla="*/ 3050674 w 3668423"/>
              <a:gd name="connsiteY4" fmla="*/ 7435371 h 9896885"/>
              <a:gd name="connsiteX5" fmla="*/ 3363471 w 3668423"/>
              <a:gd name="connsiteY5" fmla="*/ 8545713 h 9896885"/>
              <a:gd name="connsiteX6" fmla="*/ 2945314 w 3668423"/>
              <a:gd name="connsiteY6" fmla="*/ 9393379 h 9896885"/>
              <a:gd name="connsiteX7" fmla="*/ 2063572 w 3668423"/>
              <a:gd name="connsiteY7" fmla="*/ 9817921 h 9896885"/>
              <a:gd name="connsiteX8" fmla="*/ 153129 w 3668423"/>
              <a:gd name="connsiteY8" fmla="*/ 8887193 h 9896885"/>
              <a:gd name="connsiteX9" fmla="*/ 447043 w 3668423"/>
              <a:gd name="connsiteY9" fmla="*/ 673921 h 9896885"/>
              <a:gd name="connsiteX10" fmla="*/ 3059615 w 3668423"/>
              <a:gd name="connsiteY10" fmla="*/ 755565 h 9896885"/>
              <a:gd name="connsiteX0" fmla="*/ 3059615 w 3668423"/>
              <a:gd name="connsiteY0" fmla="*/ 755565 h 9896885"/>
              <a:gd name="connsiteX1" fmla="*/ 3665631 w 3668423"/>
              <a:gd name="connsiteY1" fmla="*/ 3041563 h 9896885"/>
              <a:gd name="connsiteX2" fmla="*/ 3336268 w 3668423"/>
              <a:gd name="connsiteY2" fmla="*/ 5100386 h 9896885"/>
              <a:gd name="connsiteX3" fmla="*/ 3579356 w 3668423"/>
              <a:gd name="connsiteY3" fmla="*/ 6307280 h 9896885"/>
              <a:gd name="connsiteX4" fmla="*/ 3050674 w 3668423"/>
              <a:gd name="connsiteY4" fmla="*/ 7435371 h 9896885"/>
              <a:gd name="connsiteX5" fmla="*/ 3227472 w 3668423"/>
              <a:gd name="connsiteY5" fmla="*/ 8366099 h 9896885"/>
              <a:gd name="connsiteX6" fmla="*/ 2945314 w 3668423"/>
              <a:gd name="connsiteY6" fmla="*/ 9393379 h 9896885"/>
              <a:gd name="connsiteX7" fmla="*/ 2063572 w 3668423"/>
              <a:gd name="connsiteY7" fmla="*/ 9817921 h 9896885"/>
              <a:gd name="connsiteX8" fmla="*/ 153129 w 3668423"/>
              <a:gd name="connsiteY8" fmla="*/ 8887193 h 9896885"/>
              <a:gd name="connsiteX9" fmla="*/ 447043 w 3668423"/>
              <a:gd name="connsiteY9" fmla="*/ 673921 h 9896885"/>
              <a:gd name="connsiteX10" fmla="*/ 3059615 w 3668423"/>
              <a:gd name="connsiteY10" fmla="*/ 755565 h 9896885"/>
              <a:gd name="connsiteX0" fmla="*/ 3059615 w 3668423"/>
              <a:gd name="connsiteY0" fmla="*/ 755565 h 9913607"/>
              <a:gd name="connsiteX1" fmla="*/ 3665631 w 3668423"/>
              <a:gd name="connsiteY1" fmla="*/ 3041563 h 9913607"/>
              <a:gd name="connsiteX2" fmla="*/ 3336268 w 3668423"/>
              <a:gd name="connsiteY2" fmla="*/ 5100386 h 9913607"/>
              <a:gd name="connsiteX3" fmla="*/ 3579356 w 3668423"/>
              <a:gd name="connsiteY3" fmla="*/ 6307280 h 9913607"/>
              <a:gd name="connsiteX4" fmla="*/ 3050674 w 3668423"/>
              <a:gd name="connsiteY4" fmla="*/ 7435371 h 9913607"/>
              <a:gd name="connsiteX5" fmla="*/ 3227472 w 3668423"/>
              <a:gd name="connsiteY5" fmla="*/ 8366099 h 9913607"/>
              <a:gd name="connsiteX6" fmla="*/ 2550918 w 3668423"/>
              <a:gd name="connsiteY6" fmla="*/ 9148450 h 9913607"/>
              <a:gd name="connsiteX7" fmla="*/ 2063572 w 3668423"/>
              <a:gd name="connsiteY7" fmla="*/ 9817921 h 9913607"/>
              <a:gd name="connsiteX8" fmla="*/ 153129 w 3668423"/>
              <a:gd name="connsiteY8" fmla="*/ 8887193 h 9913607"/>
              <a:gd name="connsiteX9" fmla="*/ 447043 w 3668423"/>
              <a:gd name="connsiteY9" fmla="*/ 673921 h 9913607"/>
              <a:gd name="connsiteX10" fmla="*/ 3059615 w 3668423"/>
              <a:gd name="connsiteY10" fmla="*/ 755565 h 9913607"/>
              <a:gd name="connsiteX0" fmla="*/ 3059615 w 3668423"/>
              <a:gd name="connsiteY0" fmla="*/ 755565 h 9913607"/>
              <a:gd name="connsiteX1" fmla="*/ 3665631 w 3668423"/>
              <a:gd name="connsiteY1" fmla="*/ 3041563 h 9913607"/>
              <a:gd name="connsiteX2" fmla="*/ 3336268 w 3668423"/>
              <a:gd name="connsiteY2" fmla="*/ 5100386 h 9913607"/>
              <a:gd name="connsiteX3" fmla="*/ 3579356 w 3668423"/>
              <a:gd name="connsiteY3" fmla="*/ 6307280 h 9913607"/>
              <a:gd name="connsiteX4" fmla="*/ 3050674 w 3668423"/>
              <a:gd name="connsiteY4" fmla="*/ 7435371 h 9913607"/>
              <a:gd name="connsiteX5" fmla="*/ 3118674 w 3668423"/>
              <a:gd name="connsiteY5" fmla="*/ 8333442 h 9913607"/>
              <a:gd name="connsiteX6" fmla="*/ 2550918 w 3668423"/>
              <a:gd name="connsiteY6" fmla="*/ 9148450 h 9913607"/>
              <a:gd name="connsiteX7" fmla="*/ 2063572 w 3668423"/>
              <a:gd name="connsiteY7" fmla="*/ 9817921 h 9913607"/>
              <a:gd name="connsiteX8" fmla="*/ 153129 w 3668423"/>
              <a:gd name="connsiteY8" fmla="*/ 8887193 h 9913607"/>
              <a:gd name="connsiteX9" fmla="*/ 447043 w 3668423"/>
              <a:gd name="connsiteY9" fmla="*/ 673921 h 9913607"/>
              <a:gd name="connsiteX10" fmla="*/ 3059615 w 3668423"/>
              <a:gd name="connsiteY10" fmla="*/ 755565 h 9913607"/>
              <a:gd name="connsiteX0" fmla="*/ 2622708 w 3723402"/>
              <a:gd name="connsiteY0" fmla="*/ 754893 h 9908518"/>
              <a:gd name="connsiteX1" fmla="*/ 3228724 w 3723402"/>
              <a:gd name="connsiteY1" fmla="*/ 3040891 h 9908518"/>
              <a:gd name="connsiteX2" fmla="*/ 2899361 w 3723402"/>
              <a:gd name="connsiteY2" fmla="*/ 5099714 h 9908518"/>
              <a:gd name="connsiteX3" fmla="*/ 3142449 w 3723402"/>
              <a:gd name="connsiteY3" fmla="*/ 6306608 h 9908518"/>
              <a:gd name="connsiteX4" fmla="*/ 2613767 w 3723402"/>
              <a:gd name="connsiteY4" fmla="*/ 7434699 h 9908518"/>
              <a:gd name="connsiteX5" fmla="*/ 2681767 w 3723402"/>
              <a:gd name="connsiteY5" fmla="*/ 8332770 h 9908518"/>
              <a:gd name="connsiteX6" fmla="*/ 2114011 w 3723402"/>
              <a:gd name="connsiteY6" fmla="*/ 9147778 h 9908518"/>
              <a:gd name="connsiteX7" fmla="*/ 1626665 w 3723402"/>
              <a:gd name="connsiteY7" fmla="*/ 9817249 h 9908518"/>
              <a:gd name="connsiteX8" fmla="*/ 3699356 w 3723402"/>
              <a:gd name="connsiteY8" fmla="*/ 8877377 h 9908518"/>
              <a:gd name="connsiteX9" fmla="*/ 10136 w 3723402"/>
              <a:gd name="connsiteY9" fmla="*/ 673249 h 9908518"/>
              <a:gd name="connsiteX10" fmla="*/ 2622708 w 3723402"/>
              <a:gd name="connsiteY10" fmla="*/ 754893 h 9908518"/>
              <a:gd name="connsiteX0" fmla="*/ 1064317 w 2820212"/>
              <a:gd name="connsiteY0" fmla="*/ 3424 h 9157049"/>
              <a:gd name="connsiteX1" fmla="*/ 1670333 w 2820212"/>
              <a:gd name="connsiteY1" fmla="*/ 2289422 h 9157049"/>
              <a:gd name="connsiteX2" fmla="*/ 1340970 w 2820212"/>
              <a:gd name="connsiteY2" fmla="*/ 4348245 h 9157049"/>
              <a:gd name="connsiteX3" fmla="*/ 1584058 w 2820212"/>
              <a:gd name="connsiteY3" fmla="*/ 5555139 h 9157049"/>
              <a:gd name="connsiteX4" fmla="*/ 1055376 w 2820212"/>
              <a:gd name="connsiteY4" fmla="*/ 6683230 h 9157049"/>
              <a:gd name="connsiteX5" fmla="*/ 1123376 w 2820212"/>
              <a:gd name="connsiteY5" fmla="*/ 7581301 h 9157049"/>
              <a:gd name="connsiteX6" fmla="*/ 555620 w 2820212"/>
              <a:gd name="connsiteY6" fmla="*/ 8396309 h 9157049"/>
              <a:gd name="connsiteX7" fmla="*/ 68274 w 2820212"/>
              <a:gd name="connsiteY7" fmla="*/ 9065780 h 9157049"/>
              <a:gd name="connsiteX8" fmla="*/ 2140965 w 2820212"/>
              <a:gd name="connsiteY8" fmla="*/ 8125908 h 9157049"/>
              <a:gd name="connsiteX9" fmla="*/ 2800444 w 2820212"/>
              <a:gd name="connsiteY9" fmla="*/ 2820428 h 9157049"/>
              <a:gd name="connsiteX10" fmla="*/ 1064317 w 2820212"/>
              <a:gd name="connsiteY10" fmla="*/ 3424 h 9157049"/>
              <a:gd name="connsiteX0" fmla="*/ 2229555 w 2800844"/>
              <a:gd name="connsiteY0" fmla="*/ 1494786 h 6871939"/>
              <a:gd name="connsiteX1" fmla="*/ 1670333 w 2800844"/>
              <a:gd name="connsiteY1" fmla="*/ 4312 h 6871939"/>
              <a:gd name="connsiteX2" fmla="*/ 1340970 w 2800844"/>
              <a:gd name="connsiteY2" fmla="*/ 2063135 h 6871939"/>
              <a:gd name="connsiteX3" fmla="*/ 1584058 w 2800844"/>
              <a:gd name="connsiteY3" fmla="*/ 3270029 h 6871939"/>
              <a:gd name="connsiteX4" fmla="*/ 1055376 w 2800844"/>
              <a:gd name="connsiteY4" fmla="*/ 4398120 h 6871939"/>
              <a:gd name="connsiteX5" fmla="*/ 1123376 w 2800844"/>
              <a:gd name="connsiteY5" fmla="*/ 5296191 h 6871939"/>
              <a:gd name="connsiteX6" fmla="*/ 555620 w 2800844"/>
              <a:gd name="connsiteY6" fmla="*/ 6111199 h 6871939"/>
              <a:gd name="connsiteX7" fmla="*/ 68274 w 2800844"/>
              <a:gd name="connsiteY7" fmla="*/ 6780670 h 6871939"/>
              <a:gd name="connsiteX8" fmla="*/ 2140965 w 2800844"/>
              <a:gd name="connsiteY8" fmla="*/ 5840798 h 6871939"/>
              <a:gd name="connsiteX9" fmla="*/ 2800444 w 2800844"/>
              <a:gd name="connsiteY9" fmla="*/ 535318 h 6871939"/>
              <a:gd name="connsiteX10" fmla="*/ 2229555 w 2800844"/>
              <a:gd name="connsiteY10" fmla="*/ 1494786 h 6871939"/>
              <a:gd name="connsiteX0" fmla="*/ 2229555 w 2800812"/>
              <a:gd name="connsiteY0" fmla="*/ 1161826 h 6538979"/>
              <a:gd name="connsiteX1" fmla="*/ 1883579 w 2800812"/>
              <a:gd name="connsiteY1" fmla="*/ 1701320 h 6538979"/>
              <a:gd name="connsiteX2" fmla="*/ 1340970 w 2800812"/>
              <a:gd name="connsiteY2" fmla="*/ 1730175 h 6538979"/>
              <a:gd name="connsiteX3" fmla="*/ 1584058 w 2800812"/>
              <a:gd name="connsiteY3" fmla="*/ 2937069 h 6538979"/>
              <a:gd name="connsiteX4" fmla="*/ 1055376 w 2800812"/>
              <a:gd name="connsiteY4" fmla="*/ 4065160 h 6538979"/>
              <a:gd name="connsiteX5" fmla="*/ 1123376 w 2800812"/>
              <a:gd name="connsiteY5" fmla="*/ 4963231 h 6538979"/>
              <a:gd name="connsiteX6" fmla="*/ 555620 w 2800812"/>
              <a:gd name="connsiteY6" fmla="*/ 5778239 h 6538979"/>
              <a:gd name="connsiteX7" fmla="*/ 68274 w 2800812"/>
              <a:gd name="connsiteY7" fmla="*/ 6447710 h 6538979"/>
              <a:gd name="connsiteX8" fmla="*/ 2140965 w 2800812"/>
              <a:gd name="connsiteY8" fmla="*/ 5507838 h 6538979"/>
              <a:gd name="connsiteX9" fmla="*/ 2800444 w 2800812"/>
              <a:gd name="connsiteY9" fmla="*/ 202358 h 6538979"/>
              <a:gd name="connsiteX10" fmla="*/ 2229555 w 2800812"/>
              <a:gd name="connsiteY10" fmla="*/ 1161826 h 6538979"/>
              <a:gd name="connsiteX0" fmla="*/ 2229555 w 2800812"/>
              <a:gd name="connsiteY0" fmla="*/ 1161826 h 6538979"/>
              <a:gd name="connsiteX1" fmla="*/ 1340970 w 2800812"/>
              <a:gd name="connsiteY1" fmla="*/ 1730175 h 6538979"/>
              <a:gd name="connsiteX2" fmla="*/ 1584058 w 2800812"/>
              <a:gd name="connsiteY2" fmla="*/ 2937069 h 6538979"/>
              <a:gd name="connsiteX3" fmla="*/ 1055376 w 2800812"/>
              <a:gd name="connsiteY3" fmla="*/ 4065160 h 6538979"/>
              <a:gd name="connsiteX4" fmla="*/ 1123376 w 2800812"/>
              <a:gd name="connsiteY4" fmla="*/ 4963231 h 6538979"/>
              <a:gd name="connsiteX5" fmla="*/ 555620 w 2800812"/>
              <a:gd name="connsiteY5" fmla="*/ 5778239 h 6538979"/>
              <a:gd name="connsiteX6" fmla="*/ 68274 w 2800812"/>
              <a:gd name="connsiteY6" fmla="*/ 6447710 h 6538979"/>
              <a:gd name="connsiteX7" fmla="*/ 2140965 w 2800812"/>
              <a:gd name="connsiteY7" fmla="*/ 5507838 h 6538979"/>
              <a:gd name="connsiteX8" fmla="*/ 2800444 w 2800812"/>
              <a:gd name="connsiteY8" fmla="*/ 202358 h 6538979"/>
              <a:gd name="connsiteX9" fmla="*/ 2229555 w 2800812"/>
              <a:gd name="connsiteY9" fmla="*/ 1161826 h 6538979"/>
              <a:gd name="connsiteX0" fmla="*/ 2229555 w 2800812"/>
              <a:gd name="connsiteY0" fmla="*/ 1161826 h 6538979"/>
              <a:gd name="connsiteX1" fmla="*/ 1584058 w 2800812"/>
              <a:gd name="connsiteY1" fmla="*/ 2937069 h 6538979"/>
              <a:gd name="connsiteX2" fmla="*/ 1055376 w 2800812"/>
              <a:gd name="connsiteY2" fmla="*/ 4065160 h 6538979"/>
              <a:gd name="connsiteX3" fmla="*/ 1123376 w 2800812"/>
              <a:gd name="connsiteY3" fmla="*/ 4963231 h 6538979"/>
              <a:gd name="connsiteX4" fmla="*/ 555620 w 2800812"/>
              <a:gd name="connsiteY4" fmla="*/ 5778239 h 6538979"/>
              <a:gd name="connsiteX5" fmla="*/ 68274 w 2800812"/>
              <a:gd name="connsiteY5" fmla="*/ 6447710 h 6538979"/>
              <a:gd name="connsiteX6" fmla="*/ 2140965 w 2800812"/>
              <a:gd name="connsiteY6" fmla="*/ 5507838 h 6538979"/>
              <a:gd name="connsiteX7" fmla="*/ 2800444 w 2800812"/>
              <a:gd name="connsiteY7" fmla="*/ 202358 h 6538979"/>
              <a:gd name="connsiteX8" fmla="*/ 2229555 w 2800812"/>
              <a:gd name="connsiteY8" fmla="*/ 1161826 h 6538979"/>
              <a:gd name="connsiteX0" fmla="*/ 2800444 w 2806427"/>
              <a:gd name="connsiteY0" fmla="*/ 48747 h 6385368"/>
              <a:gd name="connsiteX1" fmla="*/ 1584058 w 2806427"/>
              <a:gd name="connsiteY1" fmla="*/ 2783458 h 6385368"/>
              <a:gd name="connsiteX2" fmla="*/ 1055376 w 2806427"/>
              <a:gd name="connsiteY2" fmla="*/ 3911549 h 6385368"/>
              <a:gd name="connsiteX3" fmla="*/ 1123376 w 2806427"/>
              <a:gd name="connsiteY3" fmla="*/ 4809620 h 6385368"/>
              <a:gd name="connsiteX4" fmla="*/ 555620 w 2806427"/>
              <a:gd name="connsiteY4" fmla="*/ 5624628 h 6385368"/>
              <a:gd name="connsiteX5" fmla="*/ 68274 w 2806427"/>
              <a:gd name="connsiteY5" fmla="*/ 6294099 h 6385368"/>
              <a:gd name="connsiteX6" fmla="*/ 2140965 w 2806427"/>
              <a:gd name="connsiteY6" fmla="*/ 5354227 h 6385368"/>
              <a:gd name="connsiteX7" fmla="*/ 2800444 w 2806427"/>
              <a:gd name="connsiteY7" fmla="*/ 48747 h 6385368"/>
              <a:gd name="connsiteX0" fmla="*/ 2140965 w 2200016"/>
              <a:gd name="connsiteY0" fmla="*/ 2605055 h 3547966"/>
              <a:gd name="connsiteX1" fmla="*/ 1584058 w 2200016"/>
              <a:gd name="connsiteY1" fmla="*/ 34286 h 3547966"/>
              <a:gd name="connsiteX2" fmla="*/ 1055376 w 2200016"/>
              <a:gd name="connsiteY2" fmla="*/ 1162377 h 3547966"/>
              <a:gd name="connsiteX3" fmla="*/ 1123376 w 2200016"/>
              <a:gd name="connsiteY3" fmla="*/ 2060448 h 3547966"/>
              <a:gd name="connsiteX4" fmla="*/ 555620 w 2200016"/>
              <a:gd name="connsiteY4" fmla="*/ 2875456 h 3547966"/>
              <a:gd name="connsiteX5" fmla="*/ 68274 w 2200016"/>
              <a:gd name="connsiteY5" fmla="*/ 3544927 h 3547966"/>
              <a:gd name="connsiteX6" fmla="*/ 2140965 w 2200016"/>
              <a:gd name="connsiteY6" fmla="*/ 2605055 h 3547966"/>
              <a:gd name="connsiteX0" fmla="*/ 2140965 w 2191997"/>
              <a:gd name="connsiteY0" fmla="*/ 1593466 h 2536377"/>
              <a:gd name="connsiteX1" fmla="*/ 1454587 w 2191997"/>
              <a:gd name="connsiteY1" fmla="*/ 257137 h 2536377"/>
              <a:gd name="connsiteX2" fmla="*/ 1055376 w 2191997"/>
              <a:gd name="connsiteY2" fmla="*/ 150788 h 2536377"/>
              <a:gd name="connsiteX3" fmla="*/ 1123376 w 2191997"/>
              <a:gd name="connsiteY3" fmla="*/ 1048859 h 2536377"/>
              <a:gd name="connsiteX4" fmla="*/ 555620 w 2191997"/>
              <a:gd name="connsiteY4" fmla="*/ 1863867 h 2536377"/>
              <a:gd name="connsiteX5" fmla="*/ 68274 w 2191997"/>
              <a:gd name="connsiteY5" fmla="*/ 2533338 h 2536377"/>
              <a:gd name="connsiteX6" fmla="*/ 2140965 w 2191997"/>
              <a:gd name="connsiteY6" fmla="*/ 1593466 h 2536377"/>
              <a:gd name="connsiteX0" fmla="*/ 2140965 w 2192322"/>
              <a:gd name="connsiteY0" fmla="*/ 1574299 h 2517210"/>
              <a:gd name="connsiteX1" fmla="*/ 1454587 w 2192322"/>
              <a:gd name="connsiteY1" fmla="*/ 237970 h 2517210"/>
              <a:gd name="connsiteX2" fmla="*/ 1017297 w 2192322"/>
              <a:gd name="connsiteY2" fmla="*/ 159053 h 2517210"/>
              <a:gd name="connsiteX3" fmla="*/ 1123376 w 2192322"/>
              <a:gd name="connsiteY3" fmla="*/ 1029692 h 2517210"/>
              <a:gd name="connsiteX4" fmla="*/ 555620 w 2192322"/>
              <a:gd name="connsiteY4" fmla="*/ 1844700 h 2517210"/>
              <a:gd name="connsiteX5" fmla="*/ 68274 w 2192322"/>
              <a:gd name="connsiteY5" fmla="*/ 2514171 h 2517210"/>
              <a:gd name="connsiteX6" fmla="*/ 2140965 w 2192322"/>
              <a:gd name="connsiteY6" fmla="*/ 1574299 h 2517210"/>
              <a:gd name="connsiteX0" fmla="*/ 1512904 w 1621212"/>
              <a:gd name="connsiteY0" fmla="*/ 1901212 h 2530710"/>
              <a:gd name="connsiteX1" fmla="*/ 1420569 w 1621212"/>
              <a:gd name="connsiteY1" fmla="*/ 253987 h 2530710"/>
              <a:gd name="connsiteX2" fmla="*/ 983279 w 1621212"/>
              <a:gd name="connsiteY2" fmla="*/ 175070 h 2530710"/>
              <a:gd name="connsiteX3" fmla="*/ 1089358 w 1621212"/>
              <a:gd name="connsiteY3" fmla="*/ 1045709 h 2530710"/>
              <a:gd name="connsiteX4" fmla="*/ 521602 w 1621212"/>
              <a:gd name="connsiteY4" fmla="*/ 1860717 h 2530710"/>
              <a:gd name="connsiteX5" fmla="*/ 34256 w 1621212"/>
              <a:gd name="connsiteY5" fmla="*/ 2530188 h 2530710"/>
              <a:gd name="connsiteX6" fmla="*/ 1512904 w 1621212"/>
              <a:gd name="connsiteY6" fmla="*/ 1901212 h 2530710"/>
              <a:gd name="connsiteX0" fmla="*/ 1512904 w 1621212"/>
              <a:gd name="connsiteY0" fmla="*/ 1901212 h 2530710"/>
              <a:gd name="connsiteX1" fmla="*/ 1420569 w 1621212"/>
              <a:gd name="connsiteY1" fmla="*/ 253987 h 2530710"/>
              <a:gd name="connsiteX2" fmla="*/ 983279 w 1621212"/>
              <a:gd name="connsiteY2" fmla="*/ 175070 h 2530710"/>
              <a:gd name="connsiteX3" fmla="*/ 1089358 w 1621212"/>
              <a:gd name="connsiteY3" fmla="*/ 1045709 h 2530710"/>
              <a:gd name="connsiteX4" fmla="*/ 521602 w 1621212"/>
              <a:gd name="connsiteY4" fmla="*/ 1860717 h 2530710"/>
              <a:gd name="connsiteX5" fmla="*/ 34256 w 1621212"/>
              <a:gd name="connsiteY5" fmla="*/ 2530188 h 2530710"/>
              <a:gd name="connsiteX6" fmla="*/ 1512904 w 1621212"/>
              <a:gd name="connsiteY6" fmla="*/ 1901212 h 2530710"/>
              <a:gd name="connsiteX0" fmla="*/ 1512904 w 1591201"/>
              <a:gd name="connsiteY0" fmla="*/ 1732806 h 2362304"/>
              <a:gd name="connsiteX1" fmla="*/ 1245403 w 1591201"/>
              <a:gd name="connsiteY1" fmla="*/ 542781 h 2362304"/>
              <a:gd name="connsiteX2" fmla="*/ 983279 w 1591201"/>
              <a:gd name="connsiteY2" fmla="*/ 6664 h 2362304"/>
              <a:gd name="connsiteX3" fmla="*/ 1089358 w 1591201"/>
              <a:gd name="connsiteY3" fmla="*/ 877303 h 2362304"/>
              <a:gd name="connsiteX4" fmla="*/ 521602 w 1591201"/>
              <a:gd name="connsiteY4" fmla="*/ 1692311 h 2362304"/>
              <a:gd name="connsiteX5" fmla="*/ 34256 w 1591201"/>
              <a:gd name="connsiteY5" fmla="*/ 2361782 h 2362304"/>
              <a:gd name="connsiteX6" fmla="*/ 1512904 w 1591201"/>
              <a:gd name="connsiteY6" fmla="*/ 1732806 h 2362304"/>
              <a:gd name="connsiteX0" fmla="*/ 1512904 w 1600809"/>
              <a:gd name="connsiteY0" fmla="*/ 1732806 h 2362304"/>
              <a:gd name="connsiteX1" fmla="*/ 1313947 w 1600809"/>
              <a:gd name="connsiteY1" fmla="*/ 542781 h 2362304"/>
              <a:gd name="connsiteX2" fmla="*/ 983279 w 1600809"/>
              <a:gd name="connsiteY2" fmla="*/ 6664 h 2362304"/>
              <a:gd name="connsiteX3" fmla="*/ 1089358 w 1600809"/>
              <a:gd name="connsiteY3" fmla="*/ 877303 h 2362304"/>
              <a:gd name="connsiteX4" fmla="*/ 521602 w 1600809"/>
              <a:gd name="connsiteY4" fmla="*/ 1692311 h 2362304"/>
              <a:gd name="connsiteX5" fmla="*/ 34256 w 1600809"/>
              <a:gd name="connsiteY5" fmla="*/ 2361782 h 2362304"/>
              <a:gd name="connsiteX6" fmla="*/ 1512904 w 1600809"/>
              <a:gd name="connsiteY6" fmla="*/ 1732806 h 2362304"/>
              <a:gd name="connsiteX0" fmla="*/ 1512904 w 1614037"/>
              <a:gd name="connsiteY0" fmla="*/ 1732068 h 2361566"/>
              <a:gd name="connsiteX1" fmla="*/ 1313947 w 1614037"/>
              <a:gd name="connsiteY1" fmla="*/ 542043 h 2361566"/>
              <a:gd name="connsiteX2" fmla="*/ 983279 w 1614037"/>
              <a:gd name="connsiteY2" fmla="*/ 5926 h 2361566"/>
              <a:gd name="connsiteX3" fmla="*/ 1089358 w 1614037"/>
              <a:gd name="connsiteY3" fmla="*/ 876565 h 2361566"/>
              <a:gd name="connsiteX4" fmla="*/ 521602 w 1614037"/>
              <a:gd name="connsiteY4" fmla="*/ 1691573 h 2361566"/>
              <a:gd name="connsiteX5" fmla="*/ 34256 w 1614037"/>
              <a:gd name="connsiteY5" fmla="*/ 2361044 h 2361566"/>
              <a:gd name="connsiteX6" fmla="*/ 1512904 w 1614037"/>
              <a:gd name="connsiteY6" fmla="*/ 1732068 h 2361566"/>
              <a:gd name="connsiteX0" fmla="*/ 1512904 w 1645891"/>
              <a:gd name="connsiteY0" fmla="*/ 1731303 h 2360801"/>
              <a:gd name="connsiteX1" fmla="*/ 1546312 w 1645891"/>
              <a:gd name="connsiteY1" fmla="*/ 1093722 h 2360801"/>
              <a:gd name="connsiteX2" fmla="*/ 1313947 w 1645891"/>
              <a:gd name="connsiteY2" fmla="*/ 541278 h 2360801"/>
              <a:gd name="connsiteX3" fmla="*/ 983279 w 1645891"/>
              <a:gd name="connsiteY3" fmla="*/ 5161 h 2360801"/>
              <a:gd name="connsiteX4" fmla="*/ 1089358 w 1645891"/>
              <a:gd name="connsiteY4" fmla="*/ 875800 h 2360801"/>
              <a:gd name="connsiteX5" fmla="*/ 521602 w 1645891"/>
              <a:gd name="connsiteY5" fmla="*/ 1690808 h 2360801"/>
              <a:gd name="connsiteX6" fmla="*/ 34256 w 1645891"/>
              <a:gd name="connsiteY6" fmla="*/ 2360279 h 2360801"/>
              <a:gd name="connsiteX7" fmla="*/ 1512904 w 1645891"/>
              <a:gd name="connsiteY7" fmla="*/ 1731303 h 2360801"/>
              <a:gd name="connsiteX0" fmla="*/ 1512904 w 1645891"/>
              <a:gd name="connsiteY0" fmla="*/ 1718726 h 2348224"/>
              <a:gd name="connsiteX1" fmla="*/ 1546312 w 1645891"/>
              <a:gd name="connsiteY1" fmla="*/ 1081145 h 2348224"/>
              <a:gd name="connsiteX2" fmla="*/ 1313947 w 1645891"/>
              <a:gd name="connsiteY2" fmla="*/ 528701 h 2348224"/>
              <a:gd name="connsiteX3" fmla="*/ 1009723 w 1645891"/>
              <a:gd name="connsiteY3" fmla="*/ 5284 h 2348224"/>
              <a:gd name="connsiteX4" fmla="*/ 1089358 w 1645891"/>
              <a:gd name="connsiteY4" fmla="*/ 863223 h 2348224"/>
              <a:gd name="connsiteX5" fmla="*/ 521602 w 1645891"/>
              <a:gd name="connsiteY5" fmla="*/ 1678231 h 2348224"/>
              <a:gd name="connsiteX6" fmla="*/ 34256 w 1645891"/>
              <a:gd name="connsiteY6" fmla="*/ 2347702 h 2348224"/>
              <a:gd name="connsiteX7" fmla="*/ 1512904 w 1645891"/>
              <a:gd name="connsiteY7" fmla="*/ 1718726 h 2348224"/>
              <a:gd name="connsiteX0" fmla="*/ 1512904 w 1645891"/>
              <a:gd name="connsiteY0" fmla="*/ 1718726 h 2348224"/>
              <a:gd name="connsiteX1" fmla="*/ 1546312 w 1645891"/>
              <a:gd name="connsiteY1" fmla="*/ 1081145 h 2348224"/>
              <a:gd name="connsiteX2" fmla="*/ 1313947 w 1645891"/>
              <a:gd name="connsiteY2" fmla="*/ 528701 h 2348224"/>
              <a:gd name="connsiteX3" fmla="*/ 1009723 w 1645891"/>
              <a:gd name="connsiteY3" fmla="*/ 5284 h 2348224"/>
              <a:gd name="connsiteX4" fmla="*/ 1089358 w 1645891"/>
              <a:gd name="connsiteY4" fmla="*/ 863223 h 2348224"/>
              <a:gd name="connsiteX5" fmla="*/ 521602 w 1645891"/>
              <a:gd name="connsiteY5" fmla="*/ 1678231 h 2348224"/>
              <a:gd name="connsiteX6" fmla="*/ 34256 w 1645891"/>
              <a:gd name="connsiteY6" fmla="*/ 2347702 h 2348224"/>
              <a:gd name="connsiteX7" fmla="*/ 1512904 w 1645891"/>
              <a:gd name="connsiteY7" fmla="*/ 1718726 h 2348224"/>
              <a:gd name="connsiteX0" fmla="*/ 1512904 w 1645891"/>
              <a:gd name="connsiteY0" fmla="*/ 1713442 h 2342940"/>
              <a:gd name="connsiteX1" fmla="*/ 1546312 w 1645891"/>
              <a:gd name="connsiteY1" fmla="*/ 1075861 h 2342940"/>
              <a:gd name="connsiteX2" fmla="*/ 1313947 w 1645891"/>
              <a:gd name="connsiteY2" fmla="*/ 523417 h 2342940"/>
              <a:gd name="connsiteX3" fmla="*/ 1009723 w 1645891"/>
              <a:gd name="connsiteY3" fmla="*/ 0 h 2342940"/>
              <a:gd name="connsiteX4" fmla="*/ 1089358 w 1645891"/>
              <a:gd name="connsiteY4" fmla="*/ 857939 h 2342940"/>
              <a:gd name="connsiteX5" fmla="*/ 521602 w 1645891"/>
              <a:gd name="connsiteY5" fmla="*/ 1672947 h 2342940"/>
              <a:gd name="connsiteX6" fmla="*/ 34256 w 1645891"/>
              <a:gd name="connsiteY6" fmla="*/ 2342418 h 2342940"/>
              <a:gd name="connsiteX7" fmla="*/ 1512904 w 1645891"/>
              <a:gd name="connsiteY7" fmla="*/ 1713442 h 234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5891" h="2342940">
                <a:moveTo>
                  <a:pt x="1512904" y="1713442"/>
                </a:moveTo>
                <a:cubicBezTo>
                  <a:pt x="1771260" y="1494729"/>
                  <a:pt x="1579472" y="1274199"/>
                  <a:pt x="1546312" y="1075861"/>
                </a:cubicBezTo>
                <a:cubicBezTo>
                  <a:pt x="1513153" y="877524"/>
                  <a:pt x="1403379" y="702727"/>
                  <a:pt x="1313947" y="523417"/>
                </a:cubicBezTo>
                <a:cubicBezTo>
                  <a:pt x="1224516" y="344107"/>
                  <a:pt x="1052673" y="63515"/>
                  <a:pt x="1009723" y="0"/>
                </a:cubicBezTo>
                <a:cubicBezTo>
                  <a:pt x="972292" y="55754"/>
                  <a:pt x="1152251" y="528883"/>
                  <a:pt x="1089358" y="857939"/>
                </a:cubicBezTo>
                <a:cubicBezTo>
                  <a:pt x="1026465" y="1186995"/>
                  <a:pt x="697452" y="1425534"/>
                  <a:pt x="521602" y="1672947"/>
                </a:cubicBezTo>
                <a:cubicBezTo>
                  <a:pt x="345752" y="1920360"/>
                  <a:pt x="-130961" y="2335669"/>
                  <a:pt x="34256" y="2342418"/>
                </a:cubicBezTo>
                <a:cubicBezTo>
                  <a:pt x="199473" y="2349167"/>
                  <a:pt x="1260273" y="2298549"/>
                  <a:pt x="1512904" y="171344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914177A-7481-E243-97E2-ADC559025C1A}"/>
              </a:ext>
            </a:extLst>
          </p:cNvPr>
          <p:cNvSpPr/>
          <p:nvPr/>
        </p:nvSpPr>
        <p:spPr>
          <a:xfrm flipV="1">
            <a:off x="1784477" y="3689132"/>
            <a:ext cx="1344160" cy="3451196"/>
          </a:xfrm>
          <a:custGeom>
            <a:avLst/>
            <a:gdLst>
              <a:gd name="connsiteX0" fmla="*/ 3571607 w 3601399"/>
              <a:gd name="connsiteY0" fmla="*/ 918655 h 9815047"/>
              <a:gd name="connsiteX1" fmla="*/ 2118364 w 3601399"/>
              <a:gd name="connsiteY1" fmla="*/ 3090355 h 9815047"/>
              <a:gd name="connsiteX2" fmla="*/ 3506292 w 3601399"/>
              <a:gd name="connsiteY2" fmla="*/ 6372398 h 9815047"/>
              <a:gd name="connsiteX3" fmla="*/ 2967449 w 3601399"/>
              <a:gd name="connsiteY3" fmla="*/ 9311541 h 9815047"/>
              <a:gd name="connsiteX4" fmla="*/ 2085707 w 3601399"/>
              <a:gd name="connsiteY4" fmla="*/ 9736083 h 9815047"/>
              <a:gd name="connsiteX5" fmla="*/ 175264 w 3601399"/>
              <a:gd name="connsiteY5" fmla="*/ 8805355 h 9815047"/>
              <a:gd name="connsiteX6" fmla="*/ 469178 w 3601399"/>
              <a:gd name="connsiteY6" fmla="*/ 592083 h 9815047"/>
              <a:gd name="connsiteX7" fmla="*/ 3571607 w 3601399"/>
              <a:gd name="connsiteY7" fmla="*/ 918655 h 9815047"/>
              <a:gd name="connsiteX0" fmla="*/ 3059615 w 3511434"/>
              <a:gd name="connsiteY0" fmla="*/ 761210 h 9902530"/>
              <a:gd name="connsiteX1" fmla="*/ 2096229 w 3511434"/>
              <a:gd name="connsiteY1" fmla="*/ 3177838 h 9902530"/>
              <a:gd name="connsiteX2" fmla="*/ 3484157 w 3511434"/>
              <a:gd name="connsiteY2" fmla="*/ 6459881 h 9902530"/>
              <a:gd name="connsiteX3" fmla="*/ 2945314 w 3511434"/>
              <a:gd name="connsiteY3" fmla="*/ 9399024 h 9902530"/>
              <a:gd name="connsiteX4" fmla="*/ 2063572 w 3511434"/>
              <a:gd name="connsiteY4" fmla="*/ 9823566 h 9902530"/>
              <a:gd name="connsiteX5" fmla="*/ 153129 w 3511434"/>
              <a:gd name="connsiteY5" fmla="*/ 8892838 h 9902530"/>
              <a:gd name="connsiteX6" fmla="*/ 447043 w 3511434"/>
              <a:gd name="connsiteY6" fmla="*/ 679566 h 9902530"/>
              <a:gd name="connsiteX7" fmla="*/ 3059615 w 3511434"/>
              <a:gd name="connsiteY7" fmla="*/ 761210 h 9902530"/>
              <a:gd name="connsiteX0" fmla="*/ 3059615 w 3513909"/>
              <a:gd name="connsiteY0" fmla="*/ 780714 h 9922034"/>
              <a:gd name="connsiteX1" fmla="*/ 2047244 w 3513909"/>
              <a:gd name="connsiteY1" fmla="*/ 3638213 h 9922034"/>
              <a:gd name="connsiteX2" fmla="*/ 3484157 w 3513909"/>
              <a:gd name="connsiteY2" fmla="*/ 6479385 h 9922034"/>
              <a:gd name="connsiteX3" fmla="*/ 2945314 w 3513909"/>
              <a:gd name="connsiteY3" fmla="*/ 9418528 h 9922034"/>
              <a:gd name="connsiteX4" fmla="*/ 2063572 w 3513909"/>
              <a:gd name="connsiteY4" fmla="*/ 9843070 h 9922034"/>
              <a:gd name="connsiteX5" fmla="*/ 153129 w 3513909"/>
              <a:gd name="connsiteY5" fmla="*/ 8912342 h 9922034"/>
              <a:gd name="connsiteX6" fmla="*/ 447043 w 3513909"/>
              <a:gd name="connsiteY6" fmla="*/ 699070 h 9922034"/>
              <a:gd name="connsiteX7" fmla="*/ 3059615 w 3513909"/>
              <a:gd name="connsiteY7" fmla="*/ 780714 h 9922034"/>
              <a:gd name="connsiteX0" fmla="*/ 3059615 w 3487500"/>
              <a:gd name="connsiteY0" fmla="*/ 762632 h 9903952"/>
              <a:gd name="connsiteX1" fmla="*/ 2700039 w 3487500"/>
              <a:gd name="connsiteY1" fmla="*/ 3211916 h 9903952"/>
              <a:gd name="connsiteX2" fmla="*/ 3484157 w 3487500"/>
              <a:gd name="connsiteY2" fmla="*/ 6461303 h 9903952"/>
              <a:gd name="connsiteX3" fmla="*/ 2945314 w 3487500"/>
              <a:gd name="connsiteY3" fmla="*/ 9400446 h 9903952"/>
              <a:gd name="connsiteX4" fmla="*/ 2063572 w 3487500"/>
              <a:gd name="connsiteY4" fmla="*/ 9824988 h 9903952"/>
              <a:gd name="connsiteX5" fmla="*/ 153129 w 3487500"/>
              <a:gd name="connsiteY5" fmla="*/ 8894260 h 9903952"/>
              <a:gd name="connsiteX6" fmla="*/ 447043 w 3487500"/>
              <a:gd name="connsiteY6" fmla="*/ 680988 h 9903952"/>
              <a:gd name="connsiteX7" fmla="*/ 3059615 w 3487500"/>
              <a:gd name="connsiteY7" fmla="*/ 762632 h 9903952"/>
              <a:gd name="connsiteX0" fmla="*/ 3059615 w 3704013"/>
              <a:gd name="connsiteY0" fmla="*/ 762632 h 9903952"/>
              <a:gd name="connsiteX1" fmla="*/ 2700039 w 3704013"/>
              <a:gd name="connsiteY1" fmla="*/ 3211916 h 9903952"/>
              <a:gd name="connsiteX2" fmla="*/ 3701756 w 3704013"/>
              <a:gd name="connsiteY2" fmla="*/ 6412318 h 9903952"/>
              <a:gd name="connsiteX3" fmla="*/ 2945314 w 3704013"/>
              <a:gd name="connsiteY3" fmla="*/ 9400446 h 9903952"/>
              <a:gd name="connsiteX4" fmla="*/ 2063572 w 3704013"/>
              <a:gd name="connsiteY4" fmla="*/ 9824988 h 9903952"/>
              <a:gd name="connsiteX5" fmla="*/ 153129 w 3704013"/>
              <a:gd name="connsiteY5" fmla="*/ 8894260 h 9903952"/>
              <a:gd name="connsiteX6" fmla="*/ 447043 w 3704013"/>
              <a:gd name="connsiteY6" fmla="*/ 680988 h 9903952"/>
              <a:gd name="connsiteX7" fmla="*/ 3059615 w 3704013"/>
              <a:gd name="connsiteY7" fmla="*/ 762632 h 9903952"/>
              <a:gd name="connsiteX0" fmla="*/ 3059615 w 3702495"/>
              <a:gd name="connsiteY0" fmla="*/ 762632 h 9903952"/>
              <a:gd name="connsiteX1" fmla="*/ 2700039 w 3702495"/>
              <a:gd name="connsiteY1" fmla="*/ 3211916 h 9903952"/>
              <a:gd name="connsiteX2" fmla="*/ 3077871 w 3702495"/>
              <a:gd name="connsiteY2" fmla="*/ 4421653 h 9903952"/>
              <a:gd name="connsiteX3" fmla="*/ 3701756 w 3702495"/>
              <a:gd name="connsiteY3" fmla="*/ 6412318 h 9903952"/>
              <a:gd name="connsiteX4" fmla="*/ 2945314 w 3702495"/>
              <a:gd name="connsiteY4" fmla="*/ 9400446 h 9903952"/>
              <a:gd name="connsiteX5" fmla="*/ 2063572 w 3702495"/>
              <a:gd name="connsiteY5" fmla="*/ 9824988 h 9903952"/>
              <a:gd name="connsiteX6" fmla="*/ 153129 w 3702495"/>
              <a:gd name="connsiteY6" fmla="*/ 8894260 h 9903952"/>
              <a:gd name="connsiteX7" fmla="*/ 447043 w 3702495"/>
              <a:gd name="connsiteY7" fmla="*/ 680988 h 9903952"/>
              <a:gd name="connsiteX8" fmla="*/ 3059615 w 3702495"/>
              <a:gd name="connsiteY8" fmla="*/ 762632 h 9903952"/>
              <a:gd name="connsiteX0" fmla="*/ 3059615 w 3702495"/>
              <a:gd name="connsiteY0" fmla="*/ 755565 h 9896885"/>
              <a:gd name="connsiteX1" fmla="*/ 3665631 w 3702495"/>
              <a:gd name="connsiteY1" fmla="*/ 3041563 h 9896885"/>
              <a:gd name="connsiteX2" fmla="*/ 3077871 w 3702495"/>
              <a:gd name="connsiteY2" fmla="*/ 4414586 h 9896885"/>
              <a:gd name="connsiteX3" fmla="*/ 3701756 w 3702495"/>
              <a:gd name="connsiteY3" fmla="*/ 6405251 h 9896885"/>
              <a:gd name="connsiteX4" fmla="*/ 2945314 w 3702495"/>
              <a:gd name="connsiteY4" fmla="*/ 9393379 h 9896885"/>
              <a:gd name="connsiteX5" fmla="*/ 2063572 w 3702495"/>
              <a:gd name="connsiteY5" fmla="*/ 9817921 h 9896885"/>
              <a:gd name="connsiteX6" fmla="*/ 153129 w 3702495"/>
              <a:gd name="connsiteY6" fmla="*/ 8887193 h 9896885"/>
              <a:gd name="connsiteX7" fmla="*/ 447043 w 3702495"/>
              <a:gd name="connsiteY7" fmla="*/ 673921 h 9896885"/>
              <a:gd name="connsiteX8" fmla="*/ 3059615 w 3702495"/>
              <a:gd name="connsiteY8" fmla="*/ 755565 h 9896885"/>
              <a:gd name="connsiteX0" fmla="*/ 3059615 w 3711898"/>
              <a:gd name="connsiteY0" fmla="*/ 755565 h 9896885"/>
              <a:gd name="connsiteX1" fmla="*/ 3665631 w 3711898"/>
              <a:gd name="connsiteY1" fmla="*/ 3041563 h 9896885"/>
              <a:gd name="connsiteX2" fmla="*/ 3336268 w 3711898"/>
              <a:gd name="connsiteY2" fmla="*/ 5100386 h 9896885"/>
              <a:gd name="connsiteX3" fmla="*/ 3701756 w 3711898"/>
              <a:gd name="connsiteY3" fmla="*/ 6405251 h 9896885"/>
              <a:gd name="connsiteX4" fmla="*/ 2945314 w 3711898"/>
              <a:gd name="connsiteY4" fmla="*/ 9393379 h 9896885"/>
              <a:gd name="connsiteX5" fmla="*/ 2063572 w 3711898"/>
              <a:gd name="connsiteY5" fmla="*/ 9817921 h 9896885"/>
              <a:gd name="connsiteX6" fmla="*/ 153129 w 3711898"/>
              <a:gd name="connsiteY6" fmla="*/ 8887193 h 9896885"/>
              <a:gd name="connsiteX7" fmla="*/ 447043 w 3711898"/>
              <a:gd name="connsiteY7" fmla="*/ 673921 h 9896885"/>
              <a:gd name="connsiteX8" fmla="*/ 3059615 w 3711898"/>
              <a:gd name="connsiteY8" fmla="*/ 755565 h 9896885"/>
              <a:gd name="connsiteX0" fmla="*/ 3059615 w 3672566"/>
              <a:gd name="connsiteY0" fmla="*/ 755565 h 9896885"/>
              <a:gd name="connsiteX1" fmla="*/ 3665631 w 3672566"/>
              <a:gd name="connsiteY1" fmla="*/ 3041563 h 9896885"/>
              <a:gd name="connsiteX2" fmla="*/ 3336268 w 3672566"/>
              <a:gd name="connsiteY2" fmla="*/ 5100386 h 9896885"/>
              <a:gd name="connsiteX3" fmla="*/ 3660956 w 3672566"/>
              <a:gd name="connsiteY3" fmla="*/ 6682837 h 9896885"/>
              <a:gd name="connsiteX4" fmla="*/ 2945314 w 3672566"/>
              <a:gd name="connsiteY4" fmla="*/ 9393379 h 9896885"/>
              <a:gd name="connsiteX5" fmla="*/ 2063572 w 3672566"/>
              <a:gd name="connsiteY5" fmla="*/ 9817921 h 9896885"/>
              <a:gd name="connsiteX6" fmla="*/ 153129 w 3672566"/>
              <a:gd name="connsiteY6" fmla="*/ 8887193 h 9896885"/>
              <a:gd name="connsiteX7" fmla="*/ 447043 w 3672566"/>
              <a:gd name="connsiteY7" fmla="*/ 673921 h 9896885"/>
              <a:gd name="connsiteX8" fmla="*/ 3059615 w 3672566"/>
              <a:gd name="connsiteY8" fmla="*/ 755565 h 9896885"/>
              <a:gd name="connsiteX0" fmla="*/ 3059615 w 3668423"/>
              <a:gd name="connsiteY0" fmla="*/ 755565 h 9896885"/>
              <a:gd name="connsiteX1" fmla="*/ 3665631 w 3668423"/>
              <a:gd name="connsiteY1" fmla="*/ 3041563 h 9896885"/>
              <a:gd name="connsiteX2" fmla="*/ 3336268 w 3668423"/>
              <a:gd name="connsiteY2" fmla="*/ 5100386 h 9896885"/>
              <a:gd name="connsiteX3" fmla="*/ 3660956 w 3668423"/>
              <a:gd name="connsiteY3" fmla="*/ 6682837 h 9896885"/>
              <a:gd name="connsiteX4" fmla="*/ 3322671 w 3668423"/>
              <a:gd name="connsiteY4" fmla="*/ 7419042 h 9896885"/>
              <a:gd name="connsiteX5" fmla="*/ 2945314 w 3668423"/>
              <a:gd name="connsiteY5" fmla="*/ 9393379 h 9896885"/>
              <a:gd name="connsiteX6" fmla="*/ 2063572 w 3668423"/>
              <a:gd name="connsiteY6" fmla="*/ 9817921 h 9896885"/>
              <a:gd name="connsiteX7" fmla="*/ 153129 w 3668423"/>
              <a:gd name="connsiteY7" fmla="*/ 8887193 h 9896885"/>
              <a:gd name="connsiteX8" fmla="*/ 447043 w 3668423"/>
              <a:gd name="connsiteY8" fmla="*/ 673921 h 9896885"/>
              <a:gd name="connsiteX9" fmla="*/ 3059615 w 3668423"/>
              <a:gd name="connsiteY9" fmla="*/ 755565 h 9896885"/>
              <a:gd name="connsiteX0" fmla="*/ 3059615 w 3668423"/>
              <a:gd name="connsiteY0" fmla="*/ 755565 h 9896885"/>
              <a:gd name="connsiteX1" fmla="*/ 3665631 w 3668423"/>
              <a:gd name="connsiteY1" fmla="*/ 3041563 h 9896885"/>
              <a:gd name="connsiteX2" fmla="*/ 3336268 w 3668423"/>
              <a:gd name="connsiteY2" fmla="*/ 5100386 h 9896885"/>
              <a:gd name="connsiteX3" fmla="*/ 3660956 w 3668423"/>
              <a:gd name="connsiteY3" fmla="*/ 6682837 h 9896885"/>
              <a:gd name="connsiteX4" fmla="*/ 3322671 w 3668423"/>
              <a:gd name="connsiteY4" fmla="*/ 7419042 h 9896885"/>
              <a:gd name="connsiteX5" fmla="*/ 3377070 w 3668423"/>
              <a:gd name="connsiteY5" fmla="*/ 8513056 h 9896885"/>
              <a:gd name="connsiteX6" fmla="*/ 2945314 w 3668423"/>
              <a:gd name="connsiteY6" fmla="*/ 9393379 h 9896885"/>
              <a:gd name="connsiteX7" fmla="*/ 2063572 w 3668423"/>
              <a:gd name="connsiteY7" fmla="*/ 9817921 h 9896885"/>
              <a:gd name="connsiteX8" fmla="*/ 153129 w 3668423"/>
              <a:gd name="connsiteY8" fmla="*/ 8887193 h 9896885"/>
              <a:gd name="connsiteX9" fmla="*/ 447043 w 3668423"/>
              <a:gd name="connsiteY9" fmla="*/ 673921 h 9896885"/>
              <a:gd name="connsiteX10" fmla="*/ 3059615 w 3668423"/>
              <a:gd name="connsiteY10" fmla="*/ 755565 h 9896885"/>
              <a:gd name="connsiteX0" fmla="*/ 3059615 w 3668423"/>
              <a:gd name="connsiteY0" fmla="*/ 755565 h 9896885"/>
              <a:gd name="connsiteX1" fmla="*/ 3665631 w 3668423"/>
              <a:gd name="connsiteY1" fmla="*/ 3041563 h 9896885"/>
              <a:gd name="connsiteX2" fmla="*/ 3336268 w 3668423"/>
              <a:gd name="connsiteY2" fmla="*/ 5100386 h 9896885"/>
              <a:gd name="connsiteX3" fmla="*/ 3579356 w 3668423"/>
              <a:gd name="connsiteY3" fmla="*/ 6307280 h 9896885"/>
              <a:gd name="connsiteX4" fmla="*/ 3322671 w 3668423"/>
              <a:gd name="connsiteY4" fmla="*/ 7419042 h 9896885"/>
              <a:gd name="connsiteX5" fmla="*/ 3377070 w 3668423"/>
              <a:gd name="connsiteY5" fmla="*/ 8513056 h 9896885"/>
              <a:gd name="connsiteX6" fmla="*/ 2945314 w 3668423"/>
              <a:gd name="connsiteY6" fmla="*/ 9393379 h 9896885"/>
              <a:gd name="connsiteX7" fmla="*/ 2063572 w 3668423"/>
              <a:gd name="connsiteY7" fmla="*/ 9817921 h 9896885"/>
              <a:gd name="connsiteX8" fmla="*/ 153129 w 3668423"/>
              <a:gd name="connsiteY8" fmla="*/ 8887193 h 9896885"/>
              <a:gd name="connsiteX9" fmla="*/ 447043 w 3668423"/>
              <a:gd name="connsiteY9" fmla="*/ 673921 h 9896885"/>
              <a:gd name="connsiteX10" fmla="*/ 3059615 w 3668423"/>
              <a:gd name="connsiteY10" fmla="*/ 755565 h 9896885"/>
              <a:gd name="connsiteX0" fmla="*/ 3059615 w 3668423"/>
              <a:gd name="connsiteY0" fmla="*/ 755565 h 9896885"/>
              <a:gd name="connsiteX1" fmla="*/ 3665631 w 3668423"/>
              <a:gd name="connsiteY1" fmla="*/ 3041563 h 9896885"/>
              <a:gd name="connsiteX2" fmla="*/ 3336268 w 3668423"/>
              <a:gd name="connsiteY2" fmla="*/ 5100386 h 9896885"/>
              <a:gd name="connsiteX3" fmla="*/ 3579356 w 3668423"/>
              <a:gd name="connsiteY3" fmla="*/ 6307280 h 9896885"/>
              <a:gd name="connsiteX4" fmla="*/ 3322671 w 3668423"/>
              <a:gd name="connsiteY4" fmla="*/ 7419042 h 9896885"/>
              <a:gd name="connsiteX5" fmla="*/ 3363471 w 3668423"/>
              <a:gd name="connsiteY5" fmla="*/ 8545713 h 9896885"/>
              <a:gd name="connsiteX6" fmla="*/ 2945314 w 3668423"/>
              <a:gd name="connsiteY6" fmla="*/ 9393379 h 9896885"/>
              <a:gd name="connsiteX7" fmla="*/ 2063572 w 3668423"/>
              <a:gd name="connsiteY7" fmla="*/ 9817921 h 9896885"/>
              <a:gd name="connsiteX8" fmla="*/ 153129 w 3668423"/>
              <a:gd name="connsiteY8" fmla="*/ 8887193 h 9896885"/>
              <a:gd name="connsiteX9" fmla="*/ 447043 w 3668423"/>
              <a:gd name="connsiteY9" fmla="*/ 673921 h 9896885"/>
              <a:gd name="connsiteX10" fmla="*/ 3059615 w 3668423"/>
              <a:gd name="connsiteY10" fmla="*/ 755565 h 9896885"/>
              <a:gd name="connsiteX0" fmla="*/ 3059615 w 3668423"/>
              <a:gd name="connsiteY0" fmla="*/ 755565 h 9896885"/>
              <a:gd name="connsiteX1" fmla="*/ 3665631 w 3668423"/>
              <a:gd name="connsiteY1" fmla="*/ 3041563 h 9896885"/>
              <a:gd name="connsiteX2" fmla="*/ 3336268 w 3668423"/>
              <a:gd name="connsiteY2" fmla="*/ 5100386 h 9896885"/>
              <a:gd name="connsiteX3" fmla="*/ 3579356 w 3668423"/>
              <a:gd name="connsiteY3" fmla="*/ 6307280 h 9896885"/>
              <a:gd name="connsiteX4" fmla="*/ 3050674 w 3668423"/>
              <a:gd name="connsiteY4" fmla="*/ 7435371 h 9896885"/>
              <a:gd name="connsiteX5" fmla="*/ 3363471 w 3668423"/>
              <a:gd name="connsiteY5" fmla="*/ 8545713 h 9896885"/>
              <a:gd name="connsiteX6" fmla="*/ 2945314 w 3668423"/>
              <a:gd name="connsiteY6" fmla="*/ 9393379 h 9896885"/>
              <a:gd name="connsiteX7" fmla="*/ 2063572 w 3668423"/>
              <a:gd name="connsiteY7" fmla="*/ 9817921 h 9896885"/>
              <a:gd name="connsiteX8" fmla="*/ 153129 w 3668423"/>
              <a:gd name="connsiteY8" fmla="*/ 8887193 h 9896885"/>
              <a:gd name="connsiteX9" fmla="*/ 447043 w 3668423"/>
              <a:gd name="connsiteY9" fmla="*/ 673921 h 9896885"/>
              <a:gd name="connsiteX10" fmla="*/ 3059615 w 3668423"/>
              <a:gd name="connsiteY10" fmla="*/ 755565 h 9896885"/>
              <a:gd name="connsiteX0" fmla="*/ 3059615 w 3668423"/>
              <a:gd name="connsiteY0" fmla="*/ 755565 h 9896885"/>
              <a:gd name="connsiteX1" fmla="*/ 3665631 w 3668423"/>
              <a:gd name="connsiteY1" fmla="*/ 3041563 h 9896885"/>
              <a:gd name="connsiteX2" fmla="*/ 3336268 w 3668423"/>
              <a:gd name="connsiteY2" fmla="*/ 5100386 h 9896885"/>
              <a:gd name="connsiteX3" fmla="*/ 3579356 w 3668423"/>
              <a:gd name="connsiteY3" fmla="*/ 6307280 h 9896885"/>
              <a:gd name="connsiteX4" fmla="*/ 3050674 w 3668423"/>
              <a:gd name="connsiteY4" fmla="*/ 7435371 h 9896885"/>
              <a:gd name="connsiteX5" fmla="*/ 3227472 w 3668423"/>
              <a:gd name="connsiteY5" fmla="*/ 8366099 h 9896885"/>
              <a:gd name="connsiteX6" fmla="*/ 2945314 w 3668423"/>
              <a:gd name="connsiteY6" fmla="*/ 9393379 h 9896885"/>
              <a:gd name="connsiteX7" fmla="*/ 2063572 w 3668423"/>
              <a:gd name="connsiteY7" fmla="*/ 9817921 h 9896885"/>
              <a:gd name="connsiteX8" fmla="*/ 153129 w 3668423"/>
              <a:gd name="connsiteY8" fmla="*/ 8887193 h 9896885"/>
              <a:gd name="connsiteX9" fmla="*/ 447043 w 3668423"/>
              <a:gd name="connsiteY9" fmla="*/ 673921 h 9896885"/>
              <a:gd name="connsiteX10" fmla="*/ 3059615 w 3668423"/>
              <a:gd name="connsiteY10" fmla="*/ 755565 h 9896885"/>
              <a:gd name="connsiteX0" fmla="*/ 3059615 w 3668423"/>
              <a:gd name="connsiteY0" fmla="*/ 755565 h 9913607"/>
              <a:gd name="connsiteX1" fmla="*/ 3665631 w 3668423"/>
              <a:gd name="connsiteY1" fmla="*/ 3041563 h 9913607"/>
              <a:gd name="connsiteX2" fmla="*/ 3336268 w 3668423"/>
              <a:gd name="connsiteY2" fmla="*/ 5100386 h 9913607"/>
              <a:gd name="connsiteX3" fmla="*/ 3579356 w 3668423"/>
              <a:gd name="connsiteY3" fmla="*/ 6307280 h 9913607"/>
              <a:gd name="connsiteX4" fmla="*/ 3050674 w 3668423"/>
              <a:gd name="connsiteY4" fmla="*/ 7435371 h 9913607"/>
              <a:gd name="connsiteX5" fmla="*/ 3227472 w 3668423"/>
              <a:gd name="connsiteY5" fmla="*/ 8366099 h 9913607"/>
              <a:gd name="connsiteX6" fmla="*/ 2550918 w 3668423"/>
              <a:gd name="connsiteY6" fmla="*/ 9148450 h 9913607"/>
              <a:gd name="connsiteX7" fmla="*/ 2063572 w 3668423"/>
              <a:gd name="connsiteY7" fmla="*/ 9817921 h 9913607"/>
              <a:gd name="connsiteX8" fmla="*/ 153129 w 3668423"/>
              <a:gd name="connsiteY8" fmla="*/ 8887193 h 9913607"/>
              <a:gd name="connsiteX9" fmla="*/ 447043 w 3668423"/>
              <a:gd name="connsiteY9" fmla="*/ 673921 h 9913607"/>
              <a:gd name="connsiteX10" fmla="*/ 3059615 w 3668423"/>
              <a:gd name="connsiteY10" fmla="*/ 755565 h 9913607"/>
              <a:gd name="connsiteX0" fmla="*/ 3059615 w 3668423"/>
              <a:gd name="connsiteY0" fmla="*/ 755565 h 9913607"/>
              <a:gd name="connsiteX1" fmla="*/ 3665631 w 3668423"/>
              <a:gd name="connsiteY1" fmla="*/ 3041563 h 9913607"/>
              <a:gd name="connsiteX2" fmla="*/ 3336268 w 3668423"/>
              <a:gd name="connsiteY2" fmla="*/ 5100386 h 9913607"/>
              <a:gd name="connsiteX3" fmla="*/ 3579356 w 3668423"/>
              <a:gd name="connsiteY3" fmla="*/ 6307280 h 9913607"/>
              <a:gd name="connsiteX4" fmla="*/ 3050674 w 3668423"/>
              <a:gd name="connsiteY4" fmla="*/ 7435371 h 9913607"/>
              <a:gd name="connsiteX5" fmla="*/ 3118674 w 3668423"/>
              <a:gd name="connsiteY5" fmla="*/ 8333442 h 9913607"/>
              <a:gd name="connsiteX6" fmla="*/ 2550918 w 3668423"/>
              <a:gd name="connsiteY6" fmla="*/ 9148450 h 9913607"/>
              <a:gd name="connsiteX7" fmla="*/ 2063572 w 3668423"/>
              <a:gd name="connsiteY7" fmla="*/ 9817921 h 9913607"/>
              <a:gd name="connsiteX8" fmla="*/ 153129 w 3668423"/>
              <a:gd name="connsiteY8" fmla="*/ 8887193 h 9913607"/>
              <a:gd name="connsiteX9" fmla="*/ 447043 w 3668423"/>
              <a:gd name="connsiteY9" fmla="*/ 673921 h 9913607"/>
              <a:gd name="connsiteX10" fmla="*/ 3059615 w 3668423"/>
              <a:gd name="connsiteY10" fmla="*/ 755565 h 9913607"/>
              <a:gd name="connsiteX0" fmla="*/ 2924957 w 3665715"/>
              <a:gd name="connsiteY0" fmla="*/ 1145172 h 9729777"/>
              <a:gd name="connsiteX1" fmla="*/ 3660056 w 3665715"/>
              <a:gd name="connsiteY1" fmla="*/ 2857733 h 9729777"/>
              <a:gd name="connsiteX2" fmla="*/ 3330693 w 3665715"/>
              <a:gd name="connsiteY2" fmla="*/ 4916556 h 9729777"/>
              <a:gd name="connsiteX3" fmla="*/ 3573781 w 3665715"/>
              <a:gd name="connsiteY3" fmla="*/ 6123450 h 9729777"/>
              <a:gd name="connsiteX4" fmla="*/ 3045099 w 3665715"/>
              <a:gd name="connsiteY4" fmla="*/ 7251541 h 9729777"/>
              <a:gd name="connsiteX5" fmla="*/ 3113099 w 3665715"/>
              <a:gd name="connsiteY5" fmla="*/ 8149612 h 9729777"/>
              <a:gd name="connsiteX6" fmla="*/ 2545343 w 3665715"/>
              <a:gd name="connsiteY6" fmla="*/ 8964620 h 9729777"/>
              <a:gd name="connsiteX7" fmla="*/ 2057997 w 3665715"/>
              <a:gd name="connsiteY7" fmla="*/ 9634091 h 9729777"/>
              <a:gd name="connsiteX8" fmla="*/ 147554 w 3665715"/>
              <a:gd name="connsiteY8" fmla="*/ 8703363 h 9729777"/>
              <a:gd name="connsiteX9" fmla="*/ 441468 w 3665715"/>
              <a:gd name="connsiteY9" fmla="*/ 490091 h 9729777"/>
              <a:gd name="connsiteX10" fmla="*/ 2924957 w 3665715"/>
              <a:gd name="connsiteY10" fmla="*/ 1145172 h 9729777"/>
              <a:gd name="connsiteX0" fmla="*/ 2944322 w 3666041"/>
              <a:gd name="connsiteY0" fmla="*/ 1145172 h 9729777"/>
              <a:gd name="connsiteX1" fmla="*/ 3660845 w 3666041"/>
              <a:gd name="connsiteY1" fmla="*/ 2857733 h 9729777"/>
              <a:gd name="connsiteX2" fmla="*/ 3331482 w 3666041"/>
              <a:gd name="connsiteY2" fmla="*/ 4916556 h 9729777"/>
              <a:gd name="connsiteX3" fmla="*/ 3574570 w 3666041"/>
              <a:gd name="connsiteY3" fmla="*/ 6123450 h 9729777"/>
              <a:gd name="connsiteX4" fmla="*/ 3045888 w 3666041"/>
              <a:gd name="connsiteY4" fmla="*/ 7251541 h 9729777"/>
              <a:gd name="connsiteX5" fmla="*/ 3113888 w 3666041"/>
              <a:gd name="connsiteY5" fmla="*/ 8149612 h 9729777"/>
              <a:gd name="connsiteX6" fmla="*/ 2546132 w 3666041"/>
              <a:gd name="connsiteY6" fmla="*/ 8964620 h 9729777"/>
              <a:gd name="connsiteX7" fmla="*/ 2058786 w 3666041"/>
              <a:gd name="connsiteY7" fmla="*/ 9634091 h 9729777"/>
              <a:gd name="connsiteX8" fmla="*/ 148343 w 3666041"/>
              <a:gd name="connsiteY8" fmla="*/ 8703363 h 9729777"/>
              <a:gd name="connsiteX9" fmla="*/ 442257 w 3666041"/>
              <a:gd name="connsiteY9" fmla="*/ 490091 h 9729777"/>
              <a:gd name="connsiteX10" fmla="*/ 2944322 w 3666041"/>
              <a:gd name="connsiteY10" fmla="*/ 1145172 h 9729777"/>
              <a:gd name="connsiteX0" fmla="*/ 2551216 w 5082497"/>
              <a:gd name="connsiteY0" fmla="*/ 979946 h 9586085"/>
              <a:gd name="connsiteX1" fmla="*/ 3267739 w 5082497"/>
              <a:gd name="connsiteY1" fmla="*/ 2692507 h 9586085"/>
              <a:gd name="connsiteX2" fmla="*/ 2938376 w 5082497"/>
              <a:gd name="connsiteY2" fmla="*/ 4751330 h 9586085"/>
              <a:gd name="connsiteX3" fmla="*/ 3181464 w 5082497"/>
              <a:gd name="connsiteY3" fmla="*/ 5958224 h 9586085"/>
              <a:gd name="connsiteX4" fmla="*/ 2652782 w 5082497"/>
              <a:gd name="connsiteY4" fmla="*/ 7086315 h 9586085"/>
              <a:gd name="connsiteX5" fmla="*/ 2720782 w 5082497"/>
              <a:gd name="connsiteY5" fmla="*/ 7984386 h 9586085"/>
              <a:gd name="connsiteX6" fmla="*/ 2153026 w 5082497"/>
              <a:gd name="connsiteY6" fmla="*/ 8799394 h 9586085"/>
              <a:gd name="connsiteX7" fmla="*/ 1665680 w 5082497"/>
              <a:gd name="connsiteY7" fmla="*/ 9468865 h 9586085"/>
              <a:gd name="connsiteX8" fmla="*/ 5066350 w 5082497"/>
              <a:gd name="connsiteY8" fmla="*/ 6252137 h 9586085"/>
              <a:gd name="connsiteX9" fmla="*/ 49151 w 5082497"/>
              <a:gd name="connsiteY9" fmla="*/ 324865 h 9586085"/>
              <a:gd name="connsiteX10" fmla="*/ 2551216 w 5082497"/>
              <a:gd name="connsiteY10" fmla="*/ 979946 h 9586085"/>
              <a:gd name="connsiteX0" fmla="*/ 1040195 w 3571476"/>
              <a:gd name="connsiteY0" fmla="*/ 448832 h 9054971"/>
              <a:gd name="connsiteX1" fmla="*/ 1756718 w 3571476"/>
              <a:gd name="connsiteY1" fmla="*/ 2161393 h 9054971"/>
              <a:gd name="connsiteX2" fmla="*/ 1427355 w 3571476"/>
              <a:gd name="connsiteY2" fmla="*/ 4220216 h 9054971"/>
              <a:gd name="connsiteX3" fmla="*/ 1670443 w 3571476"/>
              <a:gd name="connsiteY3" fmla="*/ 5427110 h 9054971"/>
              <a:gd name="connsiteX4" fmla="*/ 1141761 w 3571476"/>
              <a:gd name="connsiteY4" fmla="*/ 6555201 h 9054971"/>
              <a:gd name="connsiteX5" fmla="*/ 1209761 w 3571476"/>
              <a:gd name="connsiteY5" fmla="*/ 7453272 h 9054971"/>
              <a:gd name="connsiteX6" fmla="*/ 642005 w 3571476"/>
              <a:gd name="connsiteY6" fmla="*/ 8268280 h 9054971"/>
              <a:gd name="connsiteX7" fmla="*/ 154659 w 3571476"/>
              <a:gd name="connsiteY7" fmla="*/ 8937751 h 9054971"/>
              <a:gd name="connsiteX8" fmla="*/ 3555329 w 3571476"/>
              <a:gd name="connsiteY8" fmla="*/ 5721023 h 9054971"/>
              <a:gd name="connsiteX9" fmla="*/ 3308112 w 3571476"/>
              <a:gd name="connsiteY9" fmla="*/ 467519 h 9054971"/>
              <a:gd name="connsiteX10" fmla="*/ 1040195 w 3571476"/>
              <a:gd name="connsiteY10" fmla="*/ 448832 h 9054971"/>
              <a:gd name="connsiteX0" fmla="*/ 1040195 w 3571476"/>
              <a:gd name="connsiteY0" fmla="*/ 448832 h 9054971"/>
              <a:gd name="connsiteX1" fmla="*/ 1756718 w 3571476"/>
              <a:gd name="connsiteY1" fmla="*/ 2161393 h 9054971"/>
              <a:gd name="connsiteX2" fmla="*/ 1427355 w 3571476"/>
              <a:gd name="connsiteY2" fmla="*/ 4220216 h 9054971"/>
              <a:gd name="connsiteX3" fmla="*/ 1670443 w 3571476"/>
              <a:gd name="connsiteY3" fmla="*/ 5427110 h 9054971"/>
              <a:gd name="connsiteX4" fmla="*/ 1209761 w 3571476"/>
              <a:gd name="connsiteY4" fmla="*/ 7453272 h 9054971"/>
              <a:gd name="connsiteX5" fmla="*/ 642005 w 3571476"/>
              <a:gd name="connsiteY5" fmla="*/ 8268280 h 9054971"/>
              <a:gd name="connsiteX6" fmla="*/ 154659 w 3571476"/>
              <a:gd name="connsiteY6" fmla="*/ 8937751 h 9054971"/>
              <a:gd name="connsiteX7" fmla="*/ 3555329 w 3571476"/>
              <a:gd name="connsiteY7" fmla="*/ 5721023 h 9054971"/>
              <a:gd name="connsiteX8" fmla="*/ 3308112 w 3571476"/>
              <a:gd name="connsiteY8" fmla="*/ 467519 h 9054971"/>
              <a:gd name="connsiteX9" fmla="*/ 1040195 w 3571476"/>
              <a:gd name="connsiteY9" fmla="*/ 448832 h 9054971"/>
              <a:gd name="connsiteX0" fmla="*/ 1049911 w 3581192"/>
              <a:gd name="connsiteY0" fmla="*/ 448832 h 9094666"/>
              <a:gd name="connsiteX1" fmla="*/ 1766434 w 3581192"/>
              <a:gd name="connsiteY1" fmla="*/ 2161393 h 9094666"/>
              <a:gd name="connsiteX2" fmla="*/ 1437071 w 3581192"/>
              <a:gd name="connsiteY2" fmla="*/ 4220216 h 9094666"/>
              <a:gd name="connsiteX3" fmla="*/ 1680159 w 3581192"/>
              <a:gd name="connsiteY3" fmla="*/ 5427110 h 9094666"/>
              <a:gd name="connsiteX4" fmla="*/ 651721 w 3581192"/>
              <a:gd name="connsiteY4" fmla="*/ 8268280 h 9094666"/>
              <a:gd name="connsiteX5" fmla="*/ 164375 w 3581192"/>
              <a:gd name="connsiteY5" fmla="*/ 8937751 h 9094666"/>
              <a:gd name="connsiteX6" fmla="*/ 3565045 w 3581192"/>
              <a:gd name="connsiteY6" fmla="*/ 5721023 h 9094666"/>
              <a:gd name="connsiteX7" fmla="*/ 3317828 w 3581192"/>
              <a:gd name="connsiteY7" fmla="*/ 467519 h 9094666"/>
              <a:gd name="connsiteX8" fmla="*/ 1049911 w 3581192"/>
              <a:gd name="connsiteY8" fmla="*/ 448832 h 9094666"/>
              <a:gd name="connsiteX0" fmla="*/ 450001 w 3192966"/>
              <a:gd name="connsiteY0" fmla="*/ 448832 h 8269626"/>
              <a:gd name="connsiteX1" fmla="*/ 1166524 w 3192966"/>
              <a:gd name="connsiteY1" fmla="*/ 2161393 h 8269626"/>
              <a:gd name="connsiteX2" fmla="*/ 837161 w 3192966"/>
              <a:gd name="connsiteY2" fmla="*/ 4220216 h 8269626"/>
              <a:gd name="connsiteX3" fmla="*/ 1080249 w 3192966"/>
              <a:gd name="connsiteY3" fmla="*/ 5427110 h 8269626"/>
              <a:gd name="connsiteX4" fmla="*/ 51811 w 3192966"/>
              <a:gd name="connsiteY4" fmla="*/ 8268280 h 8269626"/>
              <a:gd name="connsiteX5" fmla="*/ 2965135 w 3192966"/>
              <a:gd name="connsiteY5" fmla="*/ 5721023 h 8269626"/>
              <a:gd name="connsiteX6" fmla="*/ 2717918 w 3192966"/>
              <a:gd name="connsiteY6" fmla="*/ 467519 h 8269626"/>
              <a:gd name="connsiteX7" fmla="*/ 450001 w 3192966"/>
              <a:gd name="connsiteY7" fmla="*/ 448832 h 8269626"/>
              <a:gd name="connsiteX0" fmla="*/ 46100 w 2713488"/>
              <a:gd name="connsiteY0" fmla="*/ 448832 h 6069559"/>
              <a:gd name="connsiteX1" fmla="*/ 762623 w 2713488"/>
              <a:gd name="connsiteY1" fmla="*/ 2161393 h 6069559"/>
              <a:gd name="connsiteX2" fmla="*/ 433260 w 2713488"/>
              <a:gd name="connsiteY2" fmla="*/ 4220216 h 6069559"/>
              <a:gd name="connsiteX3" fmla="*/ 676348 w 2713488"/>
              <a:gd name="connsiteY3" fmla="*/ 5427110 h 6069559"/>
              <a:gd name="connsiteX4" fmla="*/ 2561234 w 2713488"/>
              <a:gd name="connsiteY4" fmla="*/ 5721023 h 6069559"/>
              <a:gd name="connsiteX5" fmla="*/ 2314017 w 2713488"/>
              <a:gd name="connsiteY5" fmla="*/ 467519 h 6069559"/>
              <a:gd name="connsiteX6" fmla="*/ 46100 w 2713488"/>
              <a:gd name="connsiteY6" fmla="*/ 448832 h 6069559"/>
              <a:gd name="connsiteX0" fmla="*/ 1203 w 2550282"/>
              <a:gd name="connsiteY0" fmla="*/ 349239 h 5969966"/>
              <a:gd name="connsiteX1" fmla="*/ 717726 w 2550282"/>
              <a:gd name="connsiteY1" fmla="*/ 2061800 h 5969966"/>
              <a:gd name="connsiteX2" fmla="*/ 388363 w 2550282"/>
              <a:gd name="connsiteY2" fmla="*/ 4120623 h 5969966"/>
              <a:gd name="connsiteX3" fmla="*/ 631451 w 2550282"/>
              <a:gd name="connsiteY3" fmla="*/ 5327517 h 5969966"/>
              <a:gd name="connsiteX4" fmla="*/ 2516337 w 2550282"/>
              <a:gd name="connsiteY4" fmla="*/ 5621430 h 5969966"/>
              <a:gd name="connsiteX5" fmla="*/ 920011 w 2550282"/>
              <a:gd name="connsiteY5" fmla="*/ 515972 h 5969966"/>
              <a:gd name="connsiteX6" fmla="*/ 1203 w 2550282"/>
              <a:gd name="connsiteY6" fmla="*/ 349239 h 5969966"/>
              <a:gd name="connsiteX0" fmla="*/ 1203 w 1353051"/>
              <a:gd name="connsiteY0" fmla="*/ 202252 h 5194027"/>
              <a:gd name="connsiteX1" fmla="*/ 717726 w 1353051"/>
              <a:gd name="connsiteY1" fmla="*/ 1914813 h 5194027"/>
              <a:gd name="connsiteX2" fmla="*/ 388363 w 1353051"/>
              <a:gd name="connsiteY2" fmla="*/ 3973636 h 5194027"/>
              <a:gd name="connsiteX3" fmla="*/ 631451 w 1353051"/>
              <a:gd name="connsiteY3" fmla="*/ 5180530 h 5194027"/>
              <a:gd name="connsiteX4" fmla="*/ 1261520 w 1353051"/>
              <a:gd name="connsiteY4" fmla="*/ 3210214 h 5194027"/>
              <a:gd name="connsiteX5" fmla="*/ 920011 w 1353051"/>
              <a:gd name="connsiteY5" fmla="*/ 368985 h 5194027"/>
              <a:gd name="connsiteX6" fmla="*/ 1203 w 1353051"/>
              <a:gd name="connsiteY6" fmla="*/ 202252 h 5194027"/>
              <a:gd name="connsiteX0" fmla="*/ 1203 w 1353051"/>
              <a:gd name="connsiteY0" fmla="*/ 202252 h 4119758"/>
              <a:gd name="connsiteX1" fmla="*/ 717726 w 1353051"/>
              <a:gd name="connsiteY1" fmla="*/ 1914813 h 4119758"/>
              <a:gd name="connsiteX2" fmla="*/ 388363 w 1353051"/>
              <a:gd name="connsiteY2" fmla="*/ 3973636 h 4119758"/>
              <a:gd name="connsiteX3" fmla="*/ 798276 w 1353051"/>
              <a:gd name="connsiteY3" fmla="*/ 3290770 h 4119758"/>
              <a:gd name="connsiteX4" fmla="*/ 1261520 w 1353051"/>
              <a:gd name="connsiteY4" fmla="*/ 3210214 h 4119758"/>
              <a:gd name="connsiteX5" fmla="*/ 920011 w 1353051"/>
              <a:gd name="connsiteY5" fmla="*/ 368985 h 4119758"/>
              <a:gd name="connsiteX6" fmla="*/ 1203 w 1353051"/>
              <a:gd name="connsiteY6" fmla="*/ 202252 h 4119758"/>
              <a:gd name="connsiteX0" fmla="*/ 1203 w 1128275"/>
              <a:gd name="connsiteY0" fmla="*/ 178615 h 4102746"/>
              <a:gd name="connsiteX1" fmla="*/ 717726 w 1128275"/>
              <a:gd name="connsiteY1" fmla="*/ 1891176 h 4102746"/>
              <a:gd name="connsiteX2" fmla="*/ 388363 w 1128275"/>
              <a:gd name="connsiteY2" fmla="*/ 3949999 h 4102746"/>
              <a:gd name="connsiteX3" fmla="*/ 798276 w 1128275"/>
              <a:gd name="connsiteY3" fmla="*/ 3267133 h 4102746"/>
              <a:gd name="connsiteX4" fmla="*/ 985895 w 1128275"/>
              <a:gd name="connsiteY4" fmla="*/ 2768565 h 4102746"/>
              <a:gd name="connsiteX5" fmla="*/ 920011 w 1128275"/>
              <a:gd name="connsiteY5" fmla="*/ 345348 h 4102746"/>
              <a:gd name="connsiteX6" fmla="*/ 1203 w 1128275"/>
              <a:gd name="connsiteY6" fmla="*/ 178615 h 4102746"/>
              <a:gd name="connsiteX0" fmla="*/ 1203 w 1128275"/>
              <a:gd name="connsiteY0" fmla="*/ 178615 h 4086061"/>
              <a:gd name="connsiteX1" fmla="*/ 717726 w 1128275"/>
              <a:gd name="connsiteY1" fmla="*/ 1891176 h 4086061"/>
              <a:gd name="connsiteX2" fmla="*/ 388363 w 1128275"/>
              <a:gd name="connsiteY2" fmla="*/ 3949999 h 4086061"/>
              <a:gd name="connsiteX3" fmla="*/ 660464 w 1128275"/>
              <a:gd name="connsiteY3" fmla="*/ 3092962 h 4086061"/>
              <a:gd name="connsiteX4" fmla="*/ 985895 w 1128275"/>
              <a:gd name="connsiteY4" fmla="*/ 2768565 h 4086061"/>
              <a:gd name="connsiteX5" fmla="*/ 920011 w 1128275"/>
              <a:gd name="connsiteY5" fmla="*/ 345348 h 4086061"/>
              <a:gd name="connsiteX6" fmla="*/ 1203 w 1128275"/>
              <a:gd name="connsiteY6" fmla="*/ 178615 h 4086061"/>
              <a:gd name="connsiteX0" fmla="*/ 1203 w 1166160"/>
              <a:gd name="connsiteY0" fmla="*/ 153522 h 4067732"/>
              <a:gd name="connsiteX1" fmla="*/ 717726 w 1166160"/>
              <a:gd name="connsiteY1" fmla="*/ 1866083 h 4067732"/>
              <a:gd name="connsiteX2" fmla="*/ 388363 w 1166160"/>
              <a:gd name="connsiteY2" fmla="*/ 3924906 h 4067732"/>
              <a:gd name="connsiteX3" fmla="*/ 660464 w 1166160"/>
              <a:gd name="connsiteY3" fmla="*/ 3067869 h 4067732"/>
              <a:gd name="connsiteX4" fmla="*/ 1036668 w 1166160"/>
              <a:gd name="connsiteY4" fmla="*/ 2255792 h 4067732"/>
              <a:gd name="connsiteX5" fmla="*/ 920011 w 1166160"/>
              <a:gd name="connsiteY5" fmla="*/ 320255 h 4067732"/>
              <a:gd name="connsiteX6" fmla="*/ 1203 w 1166160"/>
              <a:gd name="connsiteY6" fmla="*/ 153522 h 4067732"/>
              <a:gd name="connsiteX0" fmla="*/ 1203 w 1281910"/>
              <a:gd name="connsiteY0" fmla="*/ 160624 h 4072773"/>
              <a:gd name="connsiteX1" fmla="*/ 717726 w 1281910"/>
              <a:gd name="connsiteY1" fmla="*/ 1873185 h 4072773"/>
              <a:gd name="connsiteX2" fmla="*/ 388363 w 1281910"/>
              <a:gd name="connsiteY2" fmla="*/ 3932008 h 4072773"/>
              <a:gd name="connsiteX3" fmla="*/ 660464 w 1281910"/>
              <a:gd name="connsiteY3" fmla="*/ 3074971 h 4072773"/>
              <a:gd name="connsiteX4" fmla="*/ 1179233 w 1281910"/>
              <a:gd name="connsiteY4" fmla="*/ 2407036 h 4072773"/>
              <a:gd name="connsiteX5" fmla="*/ 920011 w 1281910"/>
              <a:gd name="connsiteY5" fmla="*/ 327357 h 4072773"/>
              <a:gd name="connsiteX6" fmla="*/ 1203 w 1281910"/>
              <a:gd name="connsiteY6" fmla="*/ 160624 h 4072773"/>
              <a:gd name="connsiteX0" fmla="*/ 1203 w 1219678"/>
              <a:gd name="connsiteY0" fmla="*/ 106792 h 4018941"/>
              <a:gd name="connsiteX1" fmla="*/ 717726 w 1219678"/>
              <a:gd name="connsiteY1" fmla="*/ 1819353 h 4018941"/>
              <a:gd name="connsiteX2" fmla="*/ 388363 w 1219678"/>
              <a:gd name="connsiteY2" fmla="*/ 3878176 h 4018941"/>
              <a:gd name="connsiteX3" fmla="*/ 660464 w 1219678"/>
              <a:gd name="connsiteY3" fmla="*/ 3021139 h 4018941"/>
              <a:gd name="connsiteX4" fmla="*/ 1179233 w 1219678"/>
              <a:gd name="connsiteY4" fmla="*/ 2353204 h 4018941"/>
              <a:gd name="connsiteX5" fmla="*/ 1146481 w 1219678"/>
              <a:gd name="connsiteY5" fmla="*/ 1033294 h 4018941"/>
              <a:gd name="connsiteX6" fmla="*/ 920011 w 1219678"/>
              <a:gd name="connsiteY6" fmla="*/ 273525 h 4018941"/>
              <a:gd name="connsiteX7" fmla="*/ 1203 w 1219678"/>
              <a:gd name="connsiteY7" fmla="*/ 106792 h 4018941"/>
              <a:gd name="connsiteX0" fmla="*/ 1203 w 1220668"/>
              <a:gd name="connsiteY0" fmla="*/ 105813 h 4017962"/>
              <a:gd name="connsiteX1" fmla="*/ 717726 w 1220668"/>
              <a:gd name="connsiteY1" fmla="*/ 1818374 h 4017962"/>
              <a:gd name="connsiteX2" fmla="*/ 388363 w 1220668"/>
              <a:gd name="connsiteY2" fmla="*/ 3877197 h 4017962"/>
              <a:gd name="connsiteX3" fmla="*/ 660464 w 1220668"/>
              <a:gd name="connsiteY3" fmla="*/ 3020160 h 4017962"/>
              <a:gd name="connsiteX4" fmla="*/ 1179233 w 1220668"/>
              <a:gd name="connsiteY4" fmla="*/ 2352225 h 4017962"/>
              <a:gd name="connsiteX5" fmla="*/ 1150233 w 1220668"/>
              <a:gd name="connsiteY5" fmla="*/ 1000784 h 4017962"/>
              <a:gd name="connsiteX6" fmla="*/ 920011 w 1220668"/>
              <a:gd name="connsiteY6" fmla="*/ 272546 h 4017962"/>
              <a:gd name="connsiteX7" fmla="*/ 1203 w 1220668"/>
              <a:gd name="connsiteY7" fmla="*/ 105813 h 4017962"/>
              <a:gd name="connsiteX0" fmla="*/ 1203 w 1220668"/>
              <a:gd name="connsiteY0" fmla="*/ 105813 h 4017962"/>
              <a:gd name="connsiteX1" fmla="*/ 717726 w 1220668"/>
              <a:gd name="connsiteY1" fmla="*/ 1818374 h 4017962"/>
              <a:gd name="connsiteX2" fmla="*/ 388363 w 1220668"/>
              <a:gd name="connsiteY2" fmla="*/ 3877197 h 4017962"/>
              <a:gd name="connsiteX3" fmla="*/ 660464 w 1220668"/>
              <a:gd name="connsiteY3" fmla="*/ 3020160 h 4017962"/>
              <a:gd name="connsiteX4" fmla="*/ 1179233 w 1220668"/>
              <a:gd name="connsiteY4" fmla="*/ 2352225 h 4017962"/>
              <a:gd name="connsiteX5" fmla="*/ 1150233 w 1220668"/>
              <a:gd name="connsiteY5" fmla="*/ 1000784 h 4017962"/>
              <a:gd name="connsiteX6" fmla="*/ 920011 w 1220668"/>
              <a:gd name="connsiteY6" fmla="*/ 272546 h 4017962"/>
              <a:gd name="connsiteX7" fmla="*/ 1203 w 1220668"/>
              <a:gd name="connsiteY7" fmla="*/ 105813 h 4017962"/>
              <a:gd name="connsiteX0" fmla="*/ 1203 w 1220668"/>
              <a:gd name="connsiteY0" fmla="*/ 105813 h 4017962"/>
              <a:gd name="connsiteX1" fmla="*/ 717726 w 1220668"/>
              <a:gd name="connsiteY1" fmla="*/ 1818374 h 4017962"/>
              <a:gd name="connsiteX2" fmla="*/ 388363 w 1220668"/>
              <a:gd name="connsiteY2" fmla="*/ 3877197 h 4017962"/>
              <a:gd name="connsiteX3" fmla="*/ 660464 w 1220668"/>
              <a:gd name="connsiteY3" fmla="*/ 3020160 h 4017962"/>
              <a:gd name="connsiteX4" fmla="*/ 1179233 w 1220668"/>
              <a:gd name="connsiteY4" fmla="*/ 2352225 h 4017962"/>
              <a:gd name="connsiteX5" fmla="*/ 1150233 w 1220668"/>
              <a:gd name="connsiteY5" fmla="*/ 1000784 h 4017962"/>
              <a:gd name="connsiteX6" fmla="*/ 920011 w 1220668"/>
              <a:gd name="connsiteY6" fmla="*/ 272546 h 4017962"/>
              <a:gd name="connsiteX7" fmla="*/ 1203 w 1220668"/>
              <a:gd name="connsiteY7" fmla="*/ 105813 h 4017962"/>
              <a:gd name="connsiteX0" fmla="*/ 1203 w 1207254"/>
              <a:gd name="connsiteY0" fmla="*/ 105813 h 4017962"/>
              <a:gd name="connsiteX1" fmla="*/ 717726 w 1207254"/>
              <a:gd name="connsiteY1" fmla="*/ 1818374 h 4017962"/>
              <a:gd name="connsiteX2" fmla="*/ 388363 w 1207254"/>
              <a:gd name="connsiteY2" fmla="*/ 3877197 h 4017962"/>
              <a:gd name="connsiteX3" fmla="*/ 660464 w 1207254"/>
              <a:gd name="connsiteY3" fmla="*/ 3020160 h 4017962"/>
              <a:gd name="connsiteX4" fmla="*/ 1179233 w 1207254"/>
              <a:gd name="connsiteY4" fmla="*/ 2352225 h 4017962"/>
              <a:gd name="connsiteX5" fmla="*/ 1078951 w 1207254"/>
              <a:gd name="connsiteY5" fmla="*/ 1054838 h 4017962"/>
              <a:gd name="connsiteX6" fmla="*/ 920011 w 1207254"/>
              <a:gd name="connsiteY6" fmla="*/ 272546 h 4017962"/>
              <a:gd name="connsiteX7" fmla="*/ 1203 w 1207254"/>
              <a:gd name="connsiteY7" fmla="*/ 105813 h 4017962"/>
              <a:gd name="connsiteX0" fmla="*/ 1203 w 1131436"/>
              <a:gd name="connsiteY0" fmla="*/ 105813 h 4022742"/>
              <a:gd name="connsiteX1" fmla="*/ 717726 w 1131436"/>
              <a:gd name="connsiteY1" fmla="*/ 1818374 h 4022742"/>
              <a:gd name="connsiteX2" fmla="*/ 388363 w 1131436"/>
              <a:gd name="connsiteY2" fmla="*/ 3877197 h 4022742"/>
              <a:gd name="connsiteX3" fmla="*/ 660464 w 1131436"/>
              <a:gd name="connsiteY3" fmla="*/ 3020160 h 4022742"/>
              <a:gd name="connsiteX4" fmla="*/ 1081689 w 1131436"/>
              <a:gd name="connsiteY4" fmla="*/ 2023401 h 4022742"/>
              <a:gd name="connsiteX5" fmla="*/ 1078951 w 1131436"/>
              <a:gd name="connsiteY5" fmla="*/ 1054838 h 4022742"/>
              <a:gd name="connsiteX6" fmla="*/ 920011 w 1131436"/>
              <a:gd name="connsiteY6" fmla="*/ 272546 h 4022742"/>
              <a:gd name="connsiteX7" fmla="*/ 1203 w 1131436"/>
              <a:gd name="connsiteY7" fmla="*/ 105813 h 4022742"/>
              <a:gd name="connsiteX0" fmla="*/ 1203 w 1108297"/>
              <a:gd name="connsiteY0" fmla="*/ 105813 h 4015093"/>
              <a:gd name="connsiteX1" fmla="*/ 717726 w 1108297"/>
              <a:gd name="connsiteY1" fmla="*/ 1818374 h 4015093"/>
              <a:gd name="connsiteX2" fmla="*/ 388363 w 1108297"/>
              <a:gd name="connsiteY2" fmla="*/ 3877197 h 4015093"/>
              <a:gd name="connsiteX3" fmla="*/ 660464 w 1108297"/>
              <a:gd name="connsiteY3" fmla="*/ 3020160 h 4015093"/>
              <a:gd name="connsiteX4" fmla="*/ 936385 w 1108297"/>
              <a:gd name="connsiteY4" fmla="*/ 2559318 h 4015093"/>
              <a:gd name="connsiteX5" fmla="*/ 1081689 w 1108297"/>
              <a:gd name="connsiteY5" fmla="*/ 2023401 h 4015093"/>
              <a:gd name="connsiteX6" fmla="*/ 1078951 w 1108297"/>
              <a:gd name="connsiteY6" fmla="*/ 1054838 h 4015093"/>
              <a:gd name="connsiteX7" fmla="*/ 920011 w 1108297"/>
              <a:gd name="connsiteY7" fmla="*/ 272546 h 4015093"/>
              <a:gd name="connsiteX8" fmla="*/ 1203 w 1108297"/>
              <a:gd name="connsiteY8" fmla="*/ 105813 h 4015093"/>
              <a:gd name="connsiteX0" fmla="*/ 1203 w 1108297"/>
              <a:gd name="connsiteY0" fmla="*/ 105813 h 3894437"/>
              <a:gd name="connsiteX1" fmla="*/ 717726 w 1108297"/>
              <a:gd name="connsiteY1" fmla="*/ 1818374 h 3894437"/>
              <a:gd name="connsiteX2" fmla="*/ 366128 w 1108297"/>
              <a:gd name="connsiteY2" fmla="*/ 3451196 h 3894437"/>
              <a:gd name="connsiteX3" fmla="*/ 388363 w 1108297"/>
              <a:gd name="connsiteY3" fmla="*/ 3877197 h 3894437"/>
              <a:gd name="connsiteX4" fmla="*/ 660464 w 1108297"/>
              <a:gd name="connsiteY4" fmla="*/ 3020160 h 3894437"/>
              <a:gd name="connsiteX5" fmla="*/ 936385 w 1108297"/>
              <a:gd name="connsiteY5" fmla="*/ 2559318 h 3894437"/>
              <a:gd name="connsiteX6" fmla="*/ 1081689 w 1108297"/>
              <a:gd name="connsiteY6" fmla="*/ 2023401 h 3894437"/>
              <a:gd name="connsiteX7" fmla="*/ 1078951 w 1108297"/>
              <a:gd name="connsiteY7" fmla="*/ 1054838 h 3894437"/>
              <a:gd name="connsiteX8" fmla="*/ 920011 w 1108297"/>
              <a:gd name="connsiteY8" fmla="*/ 272546 h 3894437"/>
              <a:gd name="connsiteX9" fmla="*/ 1203 w 1108297"/>
              <a:gd name="connsiteY9" fmla="*/ 105813 h 3894437"/>
              <a:gd name="connsiteX0" fmla="*/ 1203 w 1108297"/>
              <a:gd name="connsiteY0" fmla="*/ 105813 h 3576541"/>
              <a:gd name="connsiteX1" fmla="*/ 717726 w 1108297"/>
              <a:gd name="connsiteY1" fmla="*/ 1818374 h 3576541"/>
              <a:gd name="connsiteX2" fmla="*/ 366128 w 1108297"/>
              <a:gd name="connsiteY2" fmla="*/ 3451196 h 3576541"/>
              <a:gd name="connsiteX3" fmla="*/ 504665 w 1108297"/>
              <a:gd name="connsiteY3" fmla="*/ 3260090 h 3576541"/>
              <a:gd name="connsiteX4" fmla="*/ 660464 w 1108297"/>
              <a:gd name="connsiteY4" fmla="*/ 3020160 h 3576541"/>
              <a:gd name="connsiteX5" fmla="*/ 936385 w 1108297"/>
              <a:gd name="connsiteY5" fmla="*/ 2559318 h 3576541"/>
              <a:gd name="connsiteX6" fmla="*/ 1081689 w 1108297"/>
              <a:gd name="connsiteY6" fmla="*/ 2023401 h 3576541"/>
              <a:gd name="connsiteX7" fmla="*/ 1078951 w 1108297"/>
              <a:gd name="connsiteY7" fmla="*/ 1054838 h 3576541"/>
              <a:gd name="connsiteX8" fmla="*/ 920011 w 1108297"/>
              <a:gd name="connsiteY8" fmla="*/ 272546 h 3576541"/>
              <a:gd name="connsiteX9" fmla="*/ 1203 w 1108297"/>
              <a:gd name="connsiteY9" fmla="*/ 105813 h 3576541"/>
              <a:gd name="connsiteX0" fmla="*/ 1203 w 1108297"/>
              <a:gd name="connsiteY0" fmla="*/ 105813 h 3451196"/>
              <a:gd name="connsiteX1" fmla="*/ 717726 w 1108297"/>
              <a:gd name="connsiteY1" fmla="*/ 1818374 h 3451196"/>
              <a:gd name="connsiteX2" fmla="*/ 366128 w 1108297"/>
              <a:gd name="connsiteY2" fmla="*/ 3451196 h 3451196"/>
              <a:gd name="connsiteX3" fmla="*/ 504665 w 1108297"/>
              <a:gd name="connsiteY3" fmla="*/ 3260090 h 3451196"/>
              <a:gd name="connsiteX4" fmla="*/ 660464 w 1108297"/>
              <a:gd name="connsiteY4" fmla="*/ 3020160 h 3451196"/>
              <a:gd name="connsiteX5" fmla="*/ 936385 w 1108297"/>
              <a:gd name="connsiteY5" fmla="*/ 2559318 h 3451196"/>
              <a:gd name="connsiteX6" fmla="*/ 1081689 w 1108297"/>
              <a:gd name="connsiteY6" fmla="*/ 2023401 h 3451196"/>
              <a:gd name="connsiteX7" fmla="*/ 1078951 w 1108297"/>
              <a:gd name="connsiteY7" fmla="*/ 1054838 h 3451196"/>
              <a:gd name="connsiteX8" fmla="*/ 920011 w 1108297"/>
              <a:gd name="connsiteY8" fmla="*/ 272546 h 3451196"/>
              <a:gd name="connsiteX9" fmla="*/ 1203 w 1108297"/>
              <a:gd name="connsiteY9" fmla="*/ 105813 h 3451196"/>
              <a:gd name="connsiteX0" fmla="*/ 1203 w 1119536"/>
              <a:gd name="connsiteY0" fmla="*/ 105813 h 3451196"/>
              <a:gd name="connsiteX1" fmla="*/ 717726 w 1119536"/>
              <a:gd name="connsiteY1" fmla="*/ 1818374 h 3451196"/>
              <a:gd name="connsiteX2" fmla="*/ 366128 w 1119536"/>
              <a:gd name="connsiteY2" fmla="*/ 3451196 h 3451196"/>
              <a:gd name="connsiteX3" fmla="*/ 504665 w 1119536"/>
              <a:gd name="connsiteY3" fmla="*/ 3260090 h 3451196"/>
              <a:gd name="connsiteX4" fmla="*/ 660464 w 1119536"/>
              <a:gd name="connsiteY4" fmla="*/ 3020160 h 3451196"/>
              <a:gd name="connsiteX5" fmla="*/ 936385 w 1119536"/>
              <a:gd name="connsiteY5" fmla="*/ 2559318 h 3451196"/>
              <a:gd name="connsiteX6" fmla="*/ 1101521 w 1119536"/>
              <a:gd name="connsiteY6" fmla="*/ 1985301 h 3451196"/>
              <a:gd name="connsiteX7" fmla="*/ 1078951 w 1119536"/>
              <a:gd name="connsiteY7" fmla="*/ 1054838 h 3451196"/>
              <a:gd name="connsiteX8" fmla="*/ 920011 w 1119536"/>
              <a:gd name="connsiteY8" fmla="*/ 272546 h 3451196"/>
              <a:gd name="connsiteX9" fmla="*/ 1203 w 1119536"/>
              <a:gd name="connsiteY9" fmla="*/ 105813 h 345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9536" h="3451196">
                <a:moveTo>
                  <a:pt x="1203" y="105813"/>
                </a:moveTo>
                <a:cubicBezTo>
                  <a:pt x="-32511" y="363451"/>
                  <a:pt x="653199" y="1189810"/>
                  <a:pt x="717726" y="1818374"/>
                </a:cubicBezTo>
                <a:cubicBezTo>
                  <a:pt x="778547" y="2375938"/>
                  <a:pt x="421022" y="3108059"/>
                  <a:pt x="366128" y="3451196"/>
                </a:cubicBezTo>
                <a:cubicBezTo>
                  <a:pt x="566349" y="3172721"/>
                  <a:pt x="455609" y="3331929"/>
                  <a:pt x="504665" y="3260090"/>
                </a:cubicBezTo>
                <a:cubicBezTo>
                  <a:pt x="553721" y="3188251"/>
                  <a:pt x="588511" y="3136955"/>
                  <a:pt x="660464" y="3020160"/>
                </a:cubicBezTo>
                <a:cubicBezTo>
                  <a:pt x="732417" y="2903365"/>
                  <a:pt x="866181" y="2725445"/>
                  <a:pt x="936385" y="2559318"/>
                </a:cubicBezTo>
                <a:cubicBezTo>
                  <a:pt x="1006589" y="2393192"/>
                  <a:pt x="1070257" y="2227789"/>
                  <a:pt x="1101521" y="1985301"/>
                </a:cubicBezTo>
                <a:cubicBezTo>
                  <a:pt x="1132785" y="1742813"/>
                  <a:pt x="1122155" y="1401451"/>
                  <a:pt x="1078951" y="1054838"/>
                </a:cubicBezTo>
                <a:cubicBezTo>
                  <a:pt x="1035747" y="708225"/>
                  <a:pt x="995214" y="493779"/>
                  <a:pt x="920011" y="272546"/>
                </a:cubicBezTo>
                <a:cubicBezTo>
                  <a:pt x="728506" y="123384"/>
                  <a:pt x="34917" y="-151825"/>
                  <a:pt x="1203" y="105813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121AFB4D-F664-EF4A-B995-115C8767E964}"/>
              </a:ext>
            </a:extLst>
          </p:cNvPr>
          <p:cNvSpPr txBox="1">
            <a:spLocks/>
          </p:cNvSpPr>
          <p:nvPr/>
        </p:nvSpPr>
        <p:spPr>
          <a:xfrm>
            <a:off x="4760297" y="4430470"/>
            <a:ext cx="3643394" cy="495729"/>
          </a:xfrm>
          <a:prstGeom prst="rect">
            <a:avLst/>
          </a:prstGeom>
          <a:solidFill>
            <a:srgbClr val="FFFFFF">
              <a:alpha val="85000"/>
            </a:srgbClr>
          </a:solidFill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77"/>
              </a:rPr>
              <a:t>LhARA Collaboration Meeting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1ED20D-58A9-9248-8CE3-B85B4F422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530" y="6088898"/>
            <a:ext cx="2290715" cy="5942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ECD141-DCFC-F74F-8CC5-DA1C9EEDC2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60" y="5987883"/>
            <a:ext cx="1644844" cy="7437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D6A96D0-2B7D-514B-8BB2-C564CC3D5DAE}"/>
              </a:ext>
            </a:extLst>
          </p:cNvPr>
          <p:cNvSpPr/>
          <p:nvPr/>
        </p:nvSpPr>
        <p:spPr>
          <a:xfrm>
            <a:off x="10273" y="1575128"/>
            <a:ext cx="9124619" cy="1569660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  <a:scene3d>
            <a:camera prst="orthographicFront"/>
            <a:lightRig rig="threePt" dir="t"/>
          </a:scene3d>
          <a:sp3d prstMaterial="matte"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77"/>
                <a:ea typeface="Apple Symbols" panose="02000000000000000000" pitchFamily="2" charset="-79"/>
                <a:cs typeface="Arial" panose="020B0604020202020204" pitchFamily="34" charset="0"/>
              </a:rPr>
              <a:t>WP6 - Design &amp; Integration: Status</a:t>
            </a:r>
          </a:p>
        </p:txBody>
      </p:sp>
      <p:sp>
        <p:nvSpPr>
          <p:cNvPr id="22" name="Subtitle 4">
            <a:extLst>
              <a:ext uri="{FF2B5EF4-FFF2-40B4-BE49-F238E27FC236}">
                <a16:creationId xmlns:a16="http://schemas.microsoft.com/office/drawing/2014/main" id="{8D1A684B-D49B-664F-A59B-07B0890D7A59}"/>
              </a:ext>
            </a:extLst>
          </p:cNvPr>
          <p:cNvSpPr txBox="1">
            <a:spLocks/>
          </p:cNvSpPr>
          <p:nvPr/>
        </p:nvSpPr>
        <p:spPr>
          <a:xfrm>
            <a:off x="5000878" y="2959806"/>
            <a:ext cx="3432762" cy="1495077"/>
          </a:xfrm>
          <a:prstGeom prst="rect">
            <a:avLst/>
          </a:prstGeom>
          <a:solidFill>
            <a:srgbClr val="FFFFFF">
              <a:alpha val="85000"/>
            </a:srgbClr>
          </a:solidFill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77"/>
              </a:rPr>
              <a:t>  William Shields</a:t>
            </a:r>
          </a:p>
          <a:p>
            <a:pPr marL="0" indent="0" algn="r"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77"/>
              </a:rPr>
              <a:t>   (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77"/>
              </a:rPr>
              <a:t>william.shields@rhul.ac.uk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77"/>
              </a:rPr>
              <a:t>)</a:t>
            </a:r>
          </a:p>
        </p:txBody>
      </p:sp>
      <p:sp>
        <p:nvSpPr>
          <p:cNvPr id="25" name="Subtitle 4">
            <a:extLst>
              <a:ext uri="{FF2B5EF4-FFF2-40B4-BE49-F238E27FC236}">
                <a16:creationId xmlns:a16="http://schemas.microsoft.com/office/drawing/2014/main" id="{C1C12860-D928-F344-A063-A52D381AE96D}"/>
              </a:ext>
            </a:extLst>
          </p:cNvPr>
          <p:cNvSpPr txBox="1">
            <a:spLocks/>
          </p:cNvSpPr>
          <p:nvPr/>
        </p:nvSpPr>
        <p:spPr>
          <a:xfrm>
            <a:off x="6165650" y="5038565"/>
            <a:ext cx="2267989" cy="423112"/>
          </a:xfrm>
          <a:prstGeom prst="rect">
            <a:avLst/>
          </a:prstGeom>
          <a:solidFill>
            <a:srgbClr val="FFFFFF">
              <a:alpha val="85000"/>
            </a:srgbClr>
          </a:solidFill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77"/>
              </a:rPr>
              <a:t>2</a:t>
            </a:r>
            <a:r>
              <a:rPr lang="en-US" sz="1600" baseline="300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77"/>
              </a:rPr>
              <a:t>nd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77"/>
              </a:rPr>
              <a:t> September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D01C67-33C7-CC45-6DD8-8C5B59C3E0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7695" y="5925547"/>
            <a:ext cx="2267989" cy="76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63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>
            <a:extLst>
              <a:ext uri="{FF2B5EF4-FFF2-40B4-BE49-F238E27FC236}">
                <a16:creationId xmlns:a16="http://schemas.microsoft.com/office/drawing/2014/main" id="{9FC423BD-CA2F-0940-B8F6-AC615A1E1120}"/>
              </a:ext>
            </a:extLst>
          </p:cNvPr>
          <p:cNvSpPr txBox="1">
            <a:spLocks/>
          </p:cNvSpPr>
          <p:nvPr/>
        </p:nvSpPr>
        <p:spPr>
          <a:xfrm>
            <a:off x="67722" y="39776"/>
            <a:ext cx="6139086" cy="62166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Helvetica" pitchFamily="2" charset="0"/>
                <a:ea typeface="CMU Sans Serif" charset="0"/>
                <a:cs typeface="CMU Sans Serif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302020204030203" pitchFamily="34" charset="77"/>
                <a:cs typeface="Arial" panose="020B0604020202020204" pitchFamily="34" charset="0"/>
                <a:sym typeface="Wingdings"/>
              </a:rPr>
              <a:t>Stage 1 Nozzle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123462-B938-8A4F-8F58-A76C8062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36097" y="6450916"/>
            <a:ext cx="471805" cy="365125"/>
          </a:xfr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935A88-5F67-914C-95FE-BE47E62C93F2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302020204030203" pitchFamily="34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5ACACC8-ECD1-B843-AB00-D43F01C0E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450" y="58006"/>
            <a:ext cx="1335154" cy="603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F6D85B-BC58-24A3-9A6F-3576CED187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0884" y="47414"/>
            <a:ext cx="1795316" cy="603750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EAE9A9E4-D0FE-66C6-51A3-FFF6A6165970}"/>
              </a:ext>
            </a:extLst>
          </p:cNvPr>
          <p:cNvSpPr txBox="1">
            <a:spLocks/>
          </p:cNvSpPr>
          <p:nvPr/>
        </p:nvSpPr>
        <p:spPr>
          <a:xfrm>
            <a:off x="67722" y="924207"/>
            <a:ext cx="3117527" cy="400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+mj-lt"/>
                <a:ea typeface="CMU Sans Serif" charset="0"/>
                <a:cs typeface="CMU Sans Serif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+mj-lt"/>
                <a:ea typeface="CMU Sans Serif" charset="0"/>
                <a:cs typeface="CMU Sans Serif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tx1"/>
                </a:solidFill>
                <a:latin typeface="+mj-lt"/>
                <a:ea typeface="CMU Sans Serif" charset="0"/>
                <a:cs typeface="CMU Sans Serif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tx1"/>
                </a:solidFill>
                <a:latin typeface="+mj-lt"/>
                <a:ea typeface="CMU Sans Serif" charset="0"/>
                <a:cs typeface="CMU Sans Serif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tx1"/>
                </a:solidFill>
                <a:latin typeface="+mj-lt"/>
                <a:ea typeface="CMU Sans Serif" charset="0"/>
                <a:cs typeface="CMU Sans Serif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sym typeface="Wingdings"/>
              </a:rPr>
              <a:t>Methodology</a:t>
            </a:r>
          </a:p>
          <a:p>
            <a:pPr lvl="1">
              <a:spcBef>
                <a:spcPts val="1000"/>
              </a:spcBef>
              <a:buFontTx/>
              <a:buChar char="-"/>
              <a:defRPr/>
            </a:pPr>
            <a:r>
              <a:rPr lang="en-GB" sz="1800" dirty="0">
                <a:solidFill>
                  <a:prstClr val="black"/>
                </a:solidFill>
                <a:latin typeface="Lato Light" panose="020F0302020204030203" pitchFamily="34" charset="77"/>
                <a:sym typeface="Wingdings"/>
              </a:rPr>
              <a:t>Generate beam (LLO)</a:t>
            </a:r>
          </a:p>
          <a:p>
            <a:pPr lvl="1">
              <a:spcBef>
                <a:spcPts val="1000"/>
              </a:spcBef>
              <a:buFontTx/>
              <a:buChar char="-"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sym typeface="Wingdings"/>
              </a:rPr>
              <a:t>Track 5cm </a:t>
            </a:r>
          </a:p>
          <a:p>
            <a:pPr lvl="1">
              <a:spcBef>
                <a:spcPts val="1000"/>
              </a:spcBef>
              <a:buFontTx/>
              <a:buChar char="-"/>
              <a:defRPr/>
            </a:pPr>
            <a:r>
              <a:rPr lang="en-GB" sz="1800" dirty="0">
                <a:solidFill>
                  <a:prstClr val="black"/>
                </a:solidFill>
                <a:latin typeface="Lato Light" panose="020F0302020204030203" pitchFamily="34" charset="77"/>
                <a:sym typeface="Wingdings"/>
              </a:rPr>
              <a:t>2mm radial filter</a:t>
            </a:r>
          </a:p>
          <a:p>
            <a:pPr lvl="1">
              <a:spcBef>
                <a:spcPts val="1000"/>
              </a:spcBef>
              <a:buFontTx/>
              <a:buChar char="-"/>
              <a:defRPr/>
            </a:pPr>
            <a:r>
              <a:rPr lang="en-GB" sz="1800" dirty="0">
                <a:solidFill>
                  <a:prstClr val="black"/>
                </a:solidFill>
                <a:latin typeface="Lato Light" panose="020F0302020204030203" pitchFamily="34" charset="77"/>
                <a:sym typeface="Wingdings"/>
              </a:rPr>
              <a:t>Track 5cm with space charge</a:t>
            </a:r>
          </a:p>
          <a:p>
            <a:pPr lvl="1">
              <a:spcBef>
                <a:spcPts val="1000"/>
              </a:spcBef>
              <a:buFontTx/>
              <a:buChar char="-"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sym typeface="Wingdings"/>
              </a:rPr>
              <a:t>2.87</a:t>
            </a:r>
            <a:r>
              <a:rPr lang="en-GB" sz="1800" dirty="0">
                <a:solidFill>
                  <a:prstClr val="black"/>
                </a:solidFill>
                <a:latin typeface="Lato Light" panose="020F0302020204030203" pitchFamily="34" charset="77"/>
                <a:sym typeface="Wingdings"/>
              </a:rPr>
              <a:t>mm radial filter</a:t>
            </a:r>
          </a:p>
          <a:p>
            <a:pPr lvl="1">
              <a:spcBef>
                <a:spcPts val="1000"/>
              </a:spcBef>
              <a:buFontTx/>
              <a:buChar char="-"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302020204030203" pitchFamily="34" charset="77"/>
              <a:sym typeface="Wingding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A5A942F-8EDF-06E5-F15D-9AAED4113E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337636"/>
              </p:ext>
            </p:extLst>
          </p:nvPr>
        </p:nvGraphicFramePr>
        <p:xfrm>
          <a:off x="320498" y="4003332"/>
          <a:ext cx="8503002" cy="2285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1786">
                  <a:extLst>
                    <a:ext uri="{9D8B030D-6E8A-4147-A177-3AD203B41FA5}">
                      <a16:colId xmlns:a16="http://schemas.microsoft.com/office/drawing/2014/main" val="745806696"/>
                    </a:ext>
                  </a:extLst>
                </a:gridCol>
                <a:gridCol w="1263721">
                  <a:extLst>
                    <a:ext uri="{9D8B030D-6E8A-4147-A177-3AD203B41FA5}">
                      <a16:colId xmlns:a16="http://schemas.microsoft.com/office/drawing/2014/main" val="2032819514"/>
                    </a:ext>
                  </a:extLst>
                </a:gridCol>
                <a:gridCol w="1212351">
                  <a:extLst>
                    <a:ext uri="{9D8B030D-6E8A-4147-A177-3AD203B41FA5}">
                      <a16:colId xmlns:a16="http://schemas.microsoft.com/office/drawing/2014/main" val="3770512201"/>
                    </a:ext>
                  </a:extLst>
                </a:gridCol>
                <a:gridCol w="1130157">
                  <a:extLst>
                    <a:ext uri="{9D8B030D-6E8A-4147-A177-3AD203B41FA5}">
                      <a16:colId xmlns:a16="http://schemas.microsoft.com/office/drawing/2014/main" val="2238961180"/>
                    </a:ext>
                  </a:extLst>
                </a:gridCol>
                <a:gridCol w="1109609">
                  <a:extLst>
                    <a:ext uri="{9D8B030D-6E8A-4147-A177-3AD203B41FA5}">
                      <a16:colId xmlns:a16="http://schemas.microsoft.com/office/drawing/2014/main" val="1229117378"/>
                    </a:ext>
                  </a:extLst>
                </a:gridCol>
                <a:gridCol w="1037689">
                  <a:extLst>
                    <a:ext uri="{9D8B030D-6E8A-4147-A177-3AD203B41FA5}">
                      <a16:colId xmlns:a16="http://schemas.microsoft.com/office/drawing/2014/main" val="576293053"/>
                    </a:ext>
                  </a:extLst>
                </a:gridCol>
                <a:gridCol w="1037689">
                  <a:extLst>
                    <a:ext uri="{9D8B030D-6E8A-4147-A177-3AD203B41FA5}">
                      <a16:colId xmlns:a16="http://schemas.microsoft.com/office/drawing/2014/main" val="910042037"/>
                    </a:ext>
                  </a:extLst>
                </a:gridCol>
              </a:tblGrid>
              <a:tr h="67952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Beam Property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OSIRIS SCAPA Simulation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Parameterised Beam,   </a:t>
                      </a:r>
                      <a:r>
                        <a:rPr lang="en-GB" sz="1600" dirty="0" err="1"/>
                        <a:t>θ</a:t>
                      </a:r>
                      <a:r>
                        <a:rPr lang="en-GB" sz="1600" baseline="-25000" dirty="0" err="1"/>
                        <a:t>s</a:t>
                      </a:r>
                      <a:r>
                        <a:rPr lang="en-GB" sz="1600" baseline="0" dirty="0"/>
                        <a:t> = 11°</a:t>
                      </a:r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Parameterised Beam,   </a:t>
                      </a:r>
                      <a:r>
                        <a:rPr lang="en-GB" sz="1600" dirty="0" err="1"/>
                        <a:t>θ</a:t>
                      </a:r>
                      <a:r>
                        <a:rPr lang="en-GB" sz="1600" baseline="-25000" dirty="0" err="1"/>
                        <a:t>s</a:t>
                      </a:r>
                      <a:r>
                        <a:rPr lang="en-GB" sz="1600" baseline="0" dirty="0"/>
                        <a:t> = 2.75°</a:t>
                      </a:r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533642"/>
                  </a:ext>
                </a:extLst>
              </a:tr>
              <a:tr h="385850">
                <a:tc>
                  <a:txBody>
                    <a:bodyPr/>
                    <a:lstStyle/>
                    <a:p>
                      <a:pPr algn="ctr"/>
                      <a:endParaRPr lang="en-GB" sz="1400" b="0" i="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to" panose="020F0502020204030203" pitchFamily="34" charset="77"/>
                          <a:ea typeface="+mn-ea"/>
                          <a:cs typeface="+mn-cs"/>
                          <a:sym typeface="Wingdings"/>
                        </a:rPr>
                        <a:t>Horizontal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to" panose="020F0502020204030203" pitchFamily="34" charset="77"/>
                          <a:ea typeface="+mn-ea"/>
                          <a:cs typeface="+mn-cs"/>
                          <a:sym typeface="Wingdings"/>
                        </a:rPr>
                        <a:t>Vertical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to" panose="020F0502020204030203" pitchFamily="34" charset="77"/>
                          <a:ea typeface="+mn-ea"/>
                          <a:cs typeface="+mn-cs"/>
                          <a:sym typeface="Wingdings"/>
                        </a:rPr>
                        <a:t>Horizontal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to" panose="020F0502020204030203" pitchFamily="34" charset="77"/>
                          <a:ea typeface="+mn-ea"/>
                          <a:cs typeface="+mn-cs"/>
                          <a:sym typeface="Wingdings"/>
                        </a:rPr>
                        <a:t>Vertical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to" panose="020F0502020204030203" pitchFamily="34" charset="77"/>
                          <a:ea typeface="+mn-ea"/>
                          <a:cs typeface="+mn-cs"/>
                          <a:sym typeface="Wingdings"/>
                        </a:rPr>
                        <a:t>Horizontal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to" panose="020F0502020204030203" pitchFamily="34" charset="77"/>
                          <a:ea typeface="+mn-ea"/>
                          <a:cs typeface="+mn-cs"/>
                          <a:sym typeface="Wingdings"/>
                        </a:rPr>
                        <a:t>Vertical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0517"/>
                  </a:ext>
                </a:extLst>
              </a:tr>
              <a:tr h="305507"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Lato" panose="020F0502020204030203" pitchFamily="34" charset="77"/>
                        </a:rPr>
                        <a:t>TWISS ⍺</a:t>
                      </a:r>
                      <a:r>
                        <a:rPr lang="en-GB" sz="1400" b="0" i="0" baseline="0" dirty="0">
                          <a:latin typeface="Lato" panose="020F0502020204030203" pitchFamily="34" charset="77"/>
                        </a:rPr>
                        <a:t> </a:t>
                      </a:r>
                      <a:endParaRPr lang="en-GB" sz="1400" b="0" i="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effectLst/>
                          <a:latin typeface="Lato Light" panose="020F0302020204030203" pitchFamily="34" charset="77"/>
                        </a:rPr>
                        <a:t>-199 </a:t>
                      </a: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ato Light" panose="020F0302020204030203" pitchFamily="34" charset="77"/>
                        <a:ea typeface="+mn-ea"/>
                        <a:cs typeface="+mn-cs"/>
                        <a:sym typeface="Wingding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effectLst/>
                          <a:latin typeface="Lato Light" panose="020F0302020204030203" pitchFamily="34" charset="77"/>
                        </a:rPr>
                        <a:t>-209</a:t>
                      </a: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ato Light" panose="020F0302020204030203" pitchFamily="34" charset="77"/>
                        <a:ea typeface="+mn-ea"/>
                        <a:cs typeface="+mn-cs"/>
                        <a:sym typeface="Wingding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77"/>
                          <a:ea typeface="+mn-ea"/>
                          <a:cs typeface="+mn-cs"/>
                        </a:rPr>
                        <a:t>-355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77"/>
                          <a:ea typeface="+mn-ea"/>
                          <a:cs typeface="+mn-cs"/>
                        </a:rPr>
                        <a:t>-357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302020204030203" pitchFamily="34" charset="77"/>
                          <a:ea typeface="+mn-ea"/>
                          <a:cs typeface="+mn-cs"/>
                        </a:rPr>
                        <a:t>-341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302020204030203" pitchFamily="34" charset="77"/>
                          <a:ea typeface="+mn-ea"/>
                          <a:cs typeface="+mn-cs"/>
                        </a:rPr>
                        <a:t>-342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682926"/>
                  </a:ext>
                </a:extLst>
              </a:tr>
              <a:tr h="3010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Lato" panose="020F0502020204030203" pitchFamily="34" charset="77"/>
                        </a:rPr>
                        <a:t>TWISS β</a:t>
                      </a:r>
                      <a:r>
                        <a:rPr lang="en-GB" sz="1400" b="0" i="0" baseline="0" dirty="0">
                          <a:latin typeface="Lato" panose="020F0502020204030203" pitchFamily="34" charset="77"/>
                        </a:rPr>
                        <a:t> (m)</a:t>
                      </a:r>
                      <a:endParaRPr lang="en-GB" sz="1400" b="0" i="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effectLst/>
                          <a:latin typeface="Lato Light" panose="020F0302020204030203" pitchFamily="34" charset="77"/>
                        </a:rPr>
                        <a:t>19.65</a:t>
                      </a: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ato Light" panose="020F0302020204030203" pitchFamily="34" charset="77"/>
                        <a:ea typeface="+mn-ea"/>
                        <a:cs typeface="+mn-cs"/>
                        <a:sym typeface="Wingding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effectLst/>
                          <a:latin typeface="Lato Light" panose="020F0302020204030203" pitchFamily="34" charset="77"/>
                        </a:rPr>
                        <a:t>20.60</a:t>
                      </a: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ato Light" panose="020F0302020204030203" pitchFamily="34" charset="77"/>
                        <a:ea typeface="+mn-ea"/>
                        <a:cs typeface="+mn-cs"/>
                        <a:sym typeface="Wingding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77"/>
                          <a:ea typeface="+mn-ea"/>
                          <a:cs typeface="+mn-cs"/>
                        </a:rPr>
                        <a:t>35.35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77"/>
                          <a:ea typeface="+mn-ea"/>
                          <a:cs typeface="+mn-cs"/>
                        </a:rPr>
                        <a:t>35.51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302020204030203" pitchFamily="34" charset="77"/>
                          <a:ea typeface="+mn-ea"/>
                          <a:cs typeface="+mn-cs"/>
                        </a:rPr>
                        <a:t>33.89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302020204030203" pitchFamily="34" charset="77"/>
                          <a:ea typeface="+mn-ea"/>
                          <a:cs typeface="+mn-cs"/>
                        </a:rPr>
                        <a:t>33.93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5033"/>
                  </a:ext>
                </a:extLst>
              </a:tr>
              <a:tr h="304698"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Lato" panose="020F0502020204030203" pitchFamily="34" charset="77"/>
                        </a:rPr>
                        <a:t>Emittance (m rad)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effectLst/>
                          <a:latin typeface="Lato Light" panose="020F0302020204030203" pitchFamily="34" charset="77"/>
                        </a:rPr>
                        <a:t>8.53e-08 </a:t>
                      </a: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ato Light" panose="020F0302020204030203" pitchFamily="34" charset="77"/>
                        <a:ea typeface="+mn-ea"/>
                        <a:cs typeface="+mn-cs"/>
                        <a:sym typeface="Wingding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400" b="0" i="0" dirty="0">
                          <a:solidFill>
                            <a:srgbClr val="000000"/>
                          </a:solidFill>
                          <a:effectLst/>
                          <a:latin typeface="Lato Light" panose="020F0302020204030203" pitchFamily="34" charset="77"/>
                        </a:rPr>
                        <a:t>8.11e-08</a:t>
                      </a: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ato Light" panose="020F0302020204030203" pitchFamily="34" charset="77"/>
                        <a:ea typeface="+mn-ea"/>
                        <a:cs typeface="+mn-cs"/>
                        <a:sym typeface="Wingding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77"/>
                          <a:ea typeface="+mn-ea"/>
                          <a:cs typeface="+mn-cs"/>
                        </a:rPr>
                        <a:t>5.91e-8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77"/>
                          <a:ea typeface="+mn-ea"/>
                          <a:cs typeface="+mn-cs"/>
                        </a:rPr>
                        <a:t>5.87e-8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302020204030203" pitchFamily="34" charset="77"/>
                          <a:ea typeface="+mn-ea"/>
                          <a:cs typeface="+mn-cs"/>
                        </a:rPr>
                        <a:t>5.77e-8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302020204030203" pitchFamily="34" charset="77"/>
                          <a:ea typeface="+mn-ea"/>
                          <a:cs typeface="+mn-cs"/>
                        </a:rPr>
                        <a:t>5.75e-8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9733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Lato" panose="020F0502020204030203" pitchFamily="34" charset="77"/>
                        </a:rPr>
                        <a:t>Beam Size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to Light" panose="020F0302020204030203" pitchFamily="34" charset="77"/>
                          <a:ea typeface="+mn-ea"/>
                          <a:cs typeface="+mn-cs"/>
                          <a:sym typeface="Wingdings"/>
                        </a:rPr>
                        <a:t>1.28e-03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to Light" panose="020F0302020204030203" pitchFamily="34" charset="77"/>
                          <a:ea typeface="+mn-ea"/>
                          <a:cs typeface="+mn-cs"/>
                          <a:sym typeface="Wingdings"/>
                        </a:rPr>
                        <a:t>1.28e-03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77"/>
                          <a:ea typeface="+mn-ea"/>
                          <a:cs typeface="+mn-cs"/>
                        </a:rPr>
                        <a:t>1.43e-3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77"/>
                          <a:ea typeface="+mn-ea"/>
                          <a:cs typeface="+mn-cs"/>
                        </a:rPr>
                        <a:t>1.43e-3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302020204030203" pitchFamily="34" charset="77"/>
                          <a:ea typeface="+mn-ea"/>
                          <a:cs typeface="+mn-cs"/>
                        </a:rPr>
                        <a:t>1.39e-3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302020204030203" pitchFamily="34" charset="77"/>
                          <a:ea typeface="+mn-ea"/>
                          <a:cs typeface="+mn-cs"/>
                        </a:rPr>
                        <a:t>1.40e-3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75682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AD1BB5C-3FE7-33ED-3E36-30D10429D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137933"/>
              </p:ext>
            </p:extLst>
          </p:nvPr>
        </p:nvGraphicFramePr>
        <p:xfrm>
          <a:off x="3354737" y="1075597"/>
          <a:ext cx="5468763" cy="1957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9197">
                  <a:extLst>
                    <a:ext uri="{9D8B030D-6E8A-4147-A177-3AD203B41FA5}">
                      <a16:colId xmlns:a16="http://schemas.microsoft.com/office/drawing/2014/main" val="745806696"/>
                    </a:ext>
                  </a:extLst>
                </a:gridCol>
                <a:gridCol w="1623316">
                  <a:extLst>
                    <a:ext uri="{9D8B030D-6E8A-4147-A177-3AD203B41FA5}">
                      <a16:colId xmlns:a16="http://schemas.microsoft.com/office/drawing/2014/main" val="2116524681"/>
                    </a:ext>
                  </a:extLst>
                </a:gridCol>
                <a:gridCol w="1806250">
                  <a:extLst>
                    <a:ext uri="{9D8B030D-6E8A-4147-A177-3AD203B41FA5}">
                      <a16:colId xmlns:a16="http://schemas.microsoft.com/office/drawing/2014/main" val="3620143380"/>
                    </a:ext>
                  </a:extLst>
                </a:gridCol>
              </a:tblGrid>
              <a:tr h="40288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Transmission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Nozzle Entrance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Nozzle Exit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533642"/>
                  </a:ext>
                </a:extLst>
              </a:tr>
              <a:tr h="339865"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Lato" panose="020F0502020204030203" pitchFamily="34" charset="77"/>
                        </a:rPr>
                        <a:t>OSIRIS SCAPA Simulation,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Lato Light" panose="020F0302020204030203" pitchFamily="34" charset="77"/>
                        </a:rPr>
                        <a:t>88.7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Lato Light" panose="020F0302020204030203" pitchFamily="34" charset="77"/>
                        </a:rPr>
                        <a:t>68.0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682926"/>
                  </a:ext>
                </a:extLst>
              </a:tr>
              <a:tr h="327480"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Lato" panose="020F0502020204030203" pitchFamily="34" charset="77"/>
                        </a:rPr>
                        <a:t>Parameterised Beam, </a:t>
                      </a:r>
                    </a:p>
                    <a:p>
                      <a:pPr algn="ctr"/>
                      <a:r>
                        <a:rPr lang="en-GB" sz="1400" b="0" i="0" dirty="0" err="1">
                          <a:latin typeface="Lato" panose="020F0502020204030203" pitchFamily="34" charset="77"/>
                        </a:rPr>
                        <a:t>θ</a:t>
                      </a:r>
                      <a:r>
                        <a:rPr lang="en-GB" sz="1400" b="0" i="0" baseline="-25000" dirty="0" err="1">
                          <a:latin typeface="Lato" panose="020F0502020204030203" pitchFamily="34" charset="77"/>
                        </a:rPr>
                        <a:t>s</a:t>
                      </a:r>
                      <a:r>
                        <a:rPr lang="en-GB" sz="1400" b="0" i="0" baseline="0" dirty="0">
                          <a:latin typeface="Lato" panose="020F0502020204030203" pitchFamily="34" charset="77"/>
                        </a:rPr>
                        <a:t> = 11°</a:t>
                      </a:r>
                      <a:endParaRPr lang="en-GB" sz="1400" b="0" i="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dirty="0">
                          <a:latin typeface="Lato" panose="020F0502020204030203" pitchFamily="34" charset="77"/>
                        </a:rPr>
                        <a:t>7.9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dirty="0">
                          <a:latin typeface="Lato" panose="020F0502020204030203" pitchFamily="34" charset="77"/>
                        </a:rPr>
                        <a:t>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5033"/>
                  </a:ext>
                </a:extLst>
              </a:tr>
              <a:tr h="3274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Lato" panose="020F0502020204030203" pitchFamily="34" charset="77"/>
                        </a:rPr>
                        <a:t>Parameterised Beam,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 err="1">
                          <a:latin typeface="Lato" panose="020F0502020204030203" pitchFamily="34" charset="77"/>
                        </a:rPr>
                        <a:t>θ</a:t>
                      </a:r>
                      <a:r>
                        <a:rPr lang="en-GB" sz="1400" b="0" i="0" baseline="-25000" dirty="0" err="1">
                          <a:latin typeface="Lato" panose="020F0502020204030203" pitchFamily="34" charset="77"/>
                        </a:rPr>
                        <a:t>s</a:t>
                      </a:r>
                      <a:r>
                        <a:rPr lang="en-GB" sz="1400" b="0" i="0" baseline="0" dirty="0">
                          <a:latin typeface="Lato" panose="020F0502020204030203" pitchFamily="34" charset="77"/>
                        </a:rPr>
                        <a:t> = 2.75°</a:t>
                      </a:r>
                      <a:endParaRPr lang="en-GB" sz="1400" b="0" i="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Lato Light" panose="020F0302020204030203" pitchFamily="34" charset="77"/>
                        </a:rPr>
                        <a:t>87.5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Lato Light" panose="020F0302020204030203" pitchFamily="34" charset="77"/>
                        </a:rPr>
                        <a:t>55.9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851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375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>
            <a:extLst>
              <a:ext uri="{FF2B5EF4-FFF2-40B4-BE49-F238E27FC236}">
                <a16:creationId xmlns:a16="http://schemas.microsoft.com/office/drawing/2014/main" id="{9FC423BD-CA2F-0940-B8F6-AC615A1E1120}"/>
              </a:ext>
            </a:extLst>
          </p:cNvPr>
          <p:cNvSpPr txBox="1">
            <a:spLocks/>
          </p:cNvSpPr>
          <p:nvPr/>
        </p:nvSpPr>
        <p:spPr>
          <a:xfrm>
            <a:off x="67722" y="39776"/>
            <a:ext cx="5685806" cy="62166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Helvetica" pitchFamily="2" charset="0"/>
                <a:ea typeface="CMU Sans Serif" charset="0"/>
                <a:cs typeface="CMU Sans Serif" charset="0"/>
              </a:defRPr>
            </a:lvl1pPr>
          </a:lstStyle>
          <a:p>
            <a:pPr algn="l"/>
            <a:r>
              <a:rPr lang="en-GB" dirty="0">
                <a:solidFill>
                  <a:schemeClr val="bg1"/>
                </a:solidFill>
                <a:latin typeface="Lato Light" panose="020F0302020204030203" pitchFamily="34" charset="77"/>
                <a:cs typeface="Arial" panose="020B0604020202020204" pitchFamily="34" charset="0"/>
                <a:sym typeface="Wingdings"/>
              </a:rPr>
              <a:t>Stage 1 Beam at the Nozzle Exit</a:t>
            </a:r>
            <a:endParaRPr lang="en-US" dirty="0">
              <a:solidFill>
                <a:schemeClr val="bg1"/>
              </a:solidFill>
              <a:latin typeface="Lato Light" panose="020F0302020204030203" pitchFamily="34" charset="77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58D440-63C5-1B49-8FA8-6DA43D4149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55"/>
          <a:stretch/>
        </p:blipFill>
        <p:spPr>
          <a:xfrm>
            <a:off x="6304972" y="55872"/>
            <a:ext cx="1391228" cy="6058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ACACC8-ECD1-B843-AB00-D43F01C0EB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450" y="58006"/>
            <a:ext cx="1335154" cy="6037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3859C0-33D9-3765-EC0E-8C03DE2FA2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0884" y="47414"/>
            <a:ext cx="1795316" cy="6037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123462-B938-8A4F-8F58-A76C8062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63869" y="6492875"/>
            <a:ext cx="471805" cy="365125"/>
          </a:xfrm>
        </p:spPr>
        <p:txBody>
          <a:bodyPr/>
          <a:lstStyle/>
          <a:p>
            <a:fld id="{F8935A88-5F67-914C-95FE-BE47E62C93F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4EF219-BE22-BD6F-DD4D-9417373CAC4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6373"/>
          <a:stretch/>
        </p:blipFill>
        <p:spPr>
          <a:xfrm>
            <a:off x="47068" y="846115"/>
            <a:ext cx="3963084" cy="27828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D6010E-91C0-3B1D-74C6-3BB19D9DF00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6655"/>
          <a:stretch/>
        </p:blipFill>
        <p:spPr>
          <a:xfrm>
            <a:off x="4296160" y="813049"/>
            <a:ext cx="4521529" cy="28137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80B2B3F-3C19-B121-A5D5-AF2E586E3A2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6218"/>
          <a:stretch/>
        </p:blipFill>
        <p:spPr>
          <a:xfrm>
            <a:off x="67722" y="3626778"/>
            <a:ext cx="3963083" cy="2229983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16D08B2-FB9F-912F-FD9F-2204CEB4F52E}"/>
              </a:ext>
            </a:extLst>
          </p:cNvPr>
          <p:cNvSpPr txBox="1">
            <a:spLocks/>
          </p:cNvSpPr>
          <p:nvPr/>
        </p:nvSpPr>
        <p:spPr>
          <a:xfrm>
            <a:off x="4296160" y="3823493"/>
            <a:ext cx="4521528" cy="24546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GB" sz="2000" dirty="0"/>
              <a:t>Final 15 MeV ± 2% beam for particle tracking simulations</a:t>
            </a:r>
          </a:p>
          <a:p>
            <a:pPr>
              <a:buFontTx/>
              <a:buChar char="-"/>
            </a:pPr>
            <a:endParaRPr lang="en-GB" sz="2000" dirty="0"/>
          </a:p>
          <a:p>
            <a:pPr>
              <a:buFontTx/>
              <a:buChar char="-"/>
            </a:pPr>
            <a:r>
              <a:rPr lang="en-GB" sz="2000" dirty="0"/>
              <a:t>Small differences in beam properties depending on particle count (% level)</a:t>
            </a:r>
          </a:p>
          <a:p>
            <a:pPr lvl="1">
              <a:buFontTx/>
              <a:buChar char="-"/>
            </a:pPr>
            <a:r>
              <a:rPr lang="en-GB" sz="1600" dirty="0"/>
              <a:t>Good agreement at nozzle entrance – likely a space charge effect.</a:t>
            </a:r>
          </a:p>
          <a:p>
            <a:pPr lvl="1">
              <a:buFontTx/>
              <a:buChar char="-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002201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>
            <a:extLst>
              <a:ext uri="{FF2B5EF4-FFF2-40B4-BE49-F238E27FC236}">
                <a16:creationId xmlns:a16="http://schemas.microsoft.com/office/drawing/2014/main" id="{9FC423BD-CA2F-0940-B8F6-AC615A1E1120}"/>
              </a:ext>
            </a:extLst>
          </p:cNvPr>
          <p:cNvSpPr txBox="1">
            <a:spLocks/>
          </p:cNvSpPr>
          <p:nvPr/>
        </p:nvSpPr>
        <p:spPr>
          <a:xfrm>
            <a:off x="67722" y="39776"/>
            <a:ext cx="6139086" cy="62166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Helvetica" pitchFamily="2" charset="0"/>
                <a:ea typeface="CMU Sans Serif" charset="0"/>
                <a:cs typeface="CMU Sans Serif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white"/>
                </a:solidFill>
                <a:latin typeface="Lato Light" panose="020F0302020204030203" pitchFamily="34" charset="77"/>
                <a:cs typeface="Arial" panose="020B0604020202020204" pitchFamily="34" charset="0"/>
                <a:sym typeface="Wingdings"/>
              </a:rPr>
              <a:t>Stage 1: Capture and Energy Selection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302020204030203" pitchFamily="34" charset="77"/>
              <a:cs typeface="Arial" panose="020B0604020202020204" pitchFamily="34" charset="0"/>
              <a:sym typeface="Wingding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123462-B938-8A4F-8F58-A76C8062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36097" y="6450916"/>
            <a:ext cx="471805" cy="365125"/>
          </a:xfr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935A88-5F67-914C-95FE-BE47E62C93F2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302020204030203" pitchFamily="34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5ACACC8-ECD1-B843-AB00-D43F01C0E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450" y="58006"/>
            <a:ext cx="1335154" cy="603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F6D85B-BC58-24A3-9A6F-3576CED187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0884" y="47414"/>
            <a:ext cx="1795316" cy="603750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AD1BB5C-3FE7-33ED-3E36-30D10429D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758316"/>
              </p:ext>
            </p:extLst>
          </p:nvPr>
        </p:nvGraphicFramePr>
        <p:xfrm>
          <a:off x="986319" y="4458017"/>
          <a:ext cx="7448765" cy="1913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119">
                  <a:extLst>
                    <a:ext uri="{9D8B030D-6E8A-4147-A177-3AD203B41FA5}">
                      <a16:colId xmlns:a16="http://schemas.microsoft.com/office/drawing/2014/main" val="745806696"/>
                    </a:ext>
                  </a:extLst>
                </a:gridCol>
                <a:gridCol w="1011560">
                  <a:extLst>
                    <a:ext uri="{9D8B030D-6E8A-4147-A177-3AD203B41FA5}">
                      <a16:colId xmlns:a16="http://schemas.microsoft.com/office/drawing/2014/main" val="3730449327"/>
                    </a:ext>
                  </a:extLst>
                </a:gridCol>
                <a:gridCol w="1011560">
                  <a:extLst>
                    <a:ext uri="{9D8B030D-6E8A-4147-A177-3AD203B41FA5}">
                      <a16:colId xmlns:a16="http://schemas.microsoft.com/office/drawing/2014/main" val="2227506817"/>
                    </a:ext>
                  </a:extLst>
                </a:gridCol>
                <a:gridCol w="805259">
                  <a:extLst>
                    <a:ext uri="{9D8B030D-6E8A-4147-A177-3AD203B41FA5}">
                      <a16:colId xmlns:a16="http://schemas.microsoft.com/office/drawing/2014/main" val="2116524681"/>
                    </a:ext>
                  </a:extLst>
                </a:gridCol>
                <a:gridCol w="805259">
                  <a:extLst>
                    <a:ext uri="{9D8B030D-6E8A-4147-A177-3AD203B41FA5}">
                      <a16:colId xmlns:a16="http://schemas.microsoft.com/office/drawing/2014/main" val="1517545818"/>
                    </a:ext>
                  </a:extLst>
                </a:gridCol>
                <a:gridCol w="896004">
                  <a:extLst>
                    <a:ext uri="{9D8B030D-6E8A-4147-A177-3AD203B41FA5}">
                      <a16:colId xmlns:a16="http://schemas.microsoft.com/office/drawing/2014/main" val="3620143380"/>
                    </a:ext>
                  </a:extLst>
                </a:gridCol>
                <a:gridCol w="896004">
                  <a:extLst>
                    <a:ext uri="{9D8B030D-6E8A-4147-A177-3AD203B41FA5}">
                      <a16:colId xmlns:a16="http://schemas.microsoft.com/office/drawing/2014/main" val="1403016094"/>
                    </a:ext>
                  </a:extLst>
                </a:gridCol>
              </a:tblGrid>
              <a:tr h="40288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Solenoid (%)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SCAPA OSIRIS Simulation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Theta S = 11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Theta S = 2.75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533642"/>
                  </a:ext>
                </a:extLst>
              </a:tr>
              <a:tr h="339865">
                <a:tc>
                  <a:txBody>
                    <a:bodyPr/>
                    <a:lstStyle/>
                    <a:p>
                      <a:pPr algn="ctr"/>
                      <a:endParaRPr lang="en-GB" sz="1400" b="0" i="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77"/>
                          <a:ea typeface="+mn-ea"/>
                          <a:cs typeface="+mn-cs"/>
                        </a:rPr>
                        <a:t>KS (m</a:t>
                      </a:r>
                      <a:r>
                        <a:rPr lang="en-GB" sz="1400" b="1" i="0" kern="1200" baseline="30000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77"/>
                          <a:ea typeface="+mn-ea"/>
                          <a:cs typeface="+mn-cs"/>
                        </a:rPr>
                        <a:t>-1</a:t>
                      </a:r>
                      <a:r>
                        <a:rPr lang="en-GB" sz="1400" b="1" i="0" kern="1200" baseline="0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77"/>
                          <a:ea typeface="+mn-ea"/>
                          <a:cs typeface="+mn-cs"/>
                        </a:rPr>
                        <a:t>)</a:t>
                      </a:r>
                      <a:endParaRPr lang="en-GB" sz="1400" b="1" i="0" kern="1200" dirty="0">
                        <a:solidFill>
                          <a:schemeClr val="dk1"/>
                        </a:solidFill>
                        <a:effectLst/>
                        <a:latin typeface="Lato" panose="020F0502020204030203" pitchFamily="34" charset="77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77"/>
                          <a:ea typeface="+mn-ea"/>
                          <a:cs typeface="+mn-cs"/>
                        </a:rPr>
                        <a:t>B (T)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77"/>
                          <a:ea typeface="+mn-ea"/>
                          <a:cs typeface="+mn-cs"/>
                        </a:rPr>
                        <a:t>KS (m</a:t>
                      </a:r>
                      <a:r>
                        <a:rPr lang="en-GB" sz="1400" b="1" i="0" kern="1200" baseline="30000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77"/>
                          <a:ea typeface="+mn-ea"/>
                          <a:cs typeface="+mn-cs"/>
                        </a:rPr>
                        <a:t>-1</a:t>
                      </a:r>
                      <a:r>
                        <a:rPr lang="en-GB" sz="1400" b="1" i="0" kern="1200" baseline="0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77"/>
                          <a:ea typeface="+mn-ea"/>
                          <a:cs typeface="+mn-cs"/>
                        </a:rPr>
                        <a:t>)</a:t>
                      </a:r>
                      <a:endParaRPr lang="en-GB" sz="1400" b="1" i="0" kern="1200" dirty="0">
                        <a:solidFill>
                          <a:schemeClr val="dk1"/>
                        </a:solidFill>
                        <a:effectLst/>
                        <a:latin typeface="Lato" panose="020F0502020204030203" pitchFamily="34" charset="77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77"/>
                          <a:ea typeface="+mn-ea"/>
                          <a:cs typeface="+mn-cs"/>
                        </a:rPr>
                        <a:t>B (T)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77"/>
                          <a:ea typeface="+mn-ea"/>
                          <a:cs typeface="+mn-cs"/>
                        </a:rPr>
                        <a:t>KS (m</a:t>
                      </a:r>
                      <a:r>
                        <a:rPr lang="en-GB" sz="1400" b="1" i="0" kern="1200" baseline="30000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77"/>
                          <a:ea typeface="+mn-ea"/>
                          <a:cs typeface="+mn-cs"/>
                        </a:rPr>
                        <a:t>-1</a:t>
                      </a:r>
                      <a:r>
                        <a:rPr lang="en-GB" sz="1400" b="1" i="0" kern="1200" baseline="0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77"/>
                          <a:ea typeface="+mn-ea"/>
                          <a:cs typeface="+mn-cs"/>
                        </a:rPr>
                        <a:t>)</a:t>
                      </a:r>
                      <a:endParaRPr lang="en-GB" sz="1400" b="1" i="0" kern="1200" dirty="0">
                        <a:solidFill>
                          <a:schemeClr val="dk1"/>
                        </a:solidFill>
                        <a:effectLst/>
                        <a:latin typeface="Lato" panose="020F0502020204030203" pitchFamily="34" charset="77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77"/>
                          <a:ea typeface="+mn-ea"/>
                          <a:cs typeface="+mn-cs"/>
                        </a:rPr>
                        <a:t>B (T)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004775"/>
                  </a:ext>
                </a:extLst>
              </a:tr>
              <a:tr h="339865"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Lato" panose="020F0502020204030203" pitchFamily="34" charset="77"/>
                        </a:rPr>
                        <a:t>GL1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77"/>
                          <a:ea typeface="+mn-ea"/>
                          <a:cs typeface="+mn-cs"/>
                        </a:rPr>
                        <a:t>2.4917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Lato" panose="020F0502020204030203" pitchFamily="34" charset="77"/>
                        </a:rPr>
                        <a:t>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77"/>
                          <a:ea typeface="+mn-ea"/>
                          <a:cs typeface="+mn-cs"/>
                        </a:rPr>
                        <a:t>2.4917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77"/>
                          <a:ea typeface="+mn-ea"/>
                          <a:cs typeface="+mn-cs"/>
                        </a:rPr>
                        <a:t>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77"/>
                          <a:ea typeface="+mn-ea"/>
                          <a:cs typeface="+mn-cs"/>
                        </a:rPr>
                        <a:t>2.4917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Lato" panose="020F0502020204030203" pitchFamily="34" charset="77"/>
                        </a:rPr>
                        <a:t>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682926"/>
                  </a:ext>
                </a:extLst>
              </a:tr>
              <a:tr h="327480"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Lato" panose="020F0502020204030203" pitchFamily="34" charset="77"/>
                        </a:rPr>
                        <a:t>GL2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77"/>
                          <a:ea typeface="+mn-ea"/>
                          <a:cs typeface="+mn-cs"/>
                        </a:rPr>
                        <a:t>1.0187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77"/>
                          <a:ea typeface="+mn-ea"/>
                          <a:cs typeface="+mn-cs"/>
                        </a:rPr>
                        <a:t>0.5724</a:t>
                      </a:r>
                      <a:endParaRPr lang="en-GB" sz="1800" b="0" i="0" kern="1200" dirty="0">
                        <a:solidFill>
                          <a:schemeClr val="dk1"/>
                        </a:solidFill>
                        <a:effectLst/>
                        <a:latin typeface="Lato" panose="020F0502020204030203" pitchFamily="34" charset="77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77"/>
                          <a:ea typeface="+mn-ea"/>
                          <a:cs typeface="+mn-cs"/>
                        </a:rPr>
                        <a:t>1.0168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77"/>
                          <a:ea typeface="+mn-ea"/>
                          <a:cs typeface="+mn-cs"/>
                        </a:rPr>
                        <a:t>0.5713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77"/>
                          <a:ea typeface="+mn-ea"/>
                          <a:cs typeface="+mn-cs"/>
                        </a:rPr>
                        <a:t>1.0175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77"/>
                          <a:ea typeface="+mn-ea"/>
                          <a:cs typeface="+mn-cs"/>
                        </a:rPr>
                        <a:t>0.5717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5033"/>
                  </a:ext>
                </a:extLst>
              </a:tr>
              <a:tr h="3274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Lato" panose="020F0502020204030203" pitchFamily="34" charset="77"/>
                        </a:rPr>
                        <a:t>GL3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77"/>
                          <a:ea typeface="+mn-ea"/>
                          <a:cs typeface="+mn-cs"/>
                        </a:rPr>
                        <a:t>1.4485</a:t>
                      </a:r>
                      <a:endParaRPr lang="en-GB" sz="1800" b="0" i="0" kern="1200" dirty="0">
                        <a:solidFill>
                          <a:schemeClr val="dk1"/>
                        </a:solidFill>
                        <a:effectLst/>
                        <a:latin typeface="Lato" panose="020F0502020204030203" pitchFamily="34" charset="77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77"/>
                          <a:ea typeface="+mn-ea"/>
                          <a:cs typeface="+mn-cs"/>
                        </a:rPr>
                        <a:t>0.8138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77"/>
                          <a:ea typeface="+mn-ea"/>
                          <a:cs typeface="+mn-cs"/>
                        </a:rPr>
                        <a:t>1.4486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77"/>
                          <a:ea typeface="+mn-ea"/>
                          <a:cs typeface="+mn-cs"/>
                        </a:rPr>
                        <a:t>0.8139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77"/>
                          <a:ea typeface="+mn-ea"/>
                          <a:cs typeface="+mn-cs"/>
                        </a:rPr>
                        <a:t>1.4486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77"/>
                          <a:ea typeface="+mn-ea"/>
                          <a:cs typeface="+mn-cs"/>
                        </a:rPr>
                        <a:t>0.8139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85127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23B1950-C0EE-AF26-01B6-A597E30858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799" y="810779"/>
            <a:ext cx="7772400" cy="349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3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>
            <a:extLst>
              <a:ext uri="{FF2B5EF4-FFF2-40B4-BE49-F238E27FC236}">
                <a16:creationId xmlns:a16="http://schemas.microsoft.com/office/drawing/2014/main" id="{9FC423BD-CA2F-0940-B8F6-AC615A1E1120}"/>
              </a:ext>
            </a:extLst>
          </p:cNvPr>
          <p:cNvSpPr txBox="1">
            <a:spLocks/>
          </p:cNvSpPr>
          <p:nvPr/>
        </p:nvSpPr>
        <p:spPr>
          <a:xfrm>
            <a:off x="67722" y="39776"/>
            <a:ext cx="6139086" cy="62166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Helvetica" pitchFamily="2" charset="0"/>
                <a:ea typeface="CMU Sans Serif" charset="0"/>
                <a:cs typeface="CMU Sans Serif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302020204030203" pitchFamily="34" charset="77"/>
                <a:cs typeface="Arial" panose="020B0604020202020204" pitchFamily="34" charset="0"/>
                <a:sym typeface="Wingdings"/>
              </a:rPr>
              <a:t>Stage 1 Optics Flexibility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302020204030203" pitchFamily="34" charset="77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123462-B938-8A4F-8F58-A76C8062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36097" y="6450916"/>
            <a:ext cx="471805" cy="365125"/>
          </a:xfr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935A88-5F67-914C-95FE-BE47E62C93F2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302020204030203" pitchFamily="34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5ACACC8-ECD1-B843-AB00-D43F01C0E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450" y="58006"/>
            <a:ext cx="1335154" cy="60375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1B5018-7ABA-D032-C74C-2009BA0166D1}"/>
              </a:ext>
            </a:extLst>
          </p:cNvPr>
          <p:cNvSpPr txBox="1">
            <a:spLocks/>
          </p:cNvSpPr>
          <p:nvPr/>
        </p:nvSpPr>
        <p:spPr>
          <a:xfrm>
            <a:off x="1752225" y="6049645"/>
            <a:ext cx="5943975" cy="401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+mj-lt"/>
                <a:ea typeface="CMU Sans Serif" charset="0"/>
                <a:cs typeface="CMU Sans Serif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+mj-lt"/>
                <a:ea typeface="CMU Sans Serif" charset="0"/>
                <a:cs typeface="CMU Sans Serif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tx1"/>
                </a:solidFill>
                <a:latin typeface="+mj-lt"/>
                <a:ea typeface="CMU Sans Serif" charset="0"/>
                <a:cs typeface="CMU Sans Serif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tx1"/>
                </a:solidFill>
                <a:latin typeface="+mj-lt"/>
                <a:ea typeface="CMU Sans Serif" charset="0"/>
                <a:cs typeface="CMU Sans Serif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tx1"/>
                </a:solidFill>
                <a:latin typeface="+mj-lt"/>
                <a:ea typeface="CMU Sans Serif" charset="0"/>
                <a:cs typeface="CMU Sans Serif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77"/>
                <a:sym typeface="Wingdings"/>
              </a:rPr>
              <a:t>Flexibility preserved for delivering 1-3 cm spot sizes.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302020204030203" pitchFamily="34" charset="77"/>
              <a:sym typeface="Wingding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F6D85B-BC58-24A3-9A6F-3576CED187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0884" y="47414"/>
            <a:ext cx="1795316" cy="6037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DFE526F-9A14-99D3-6CC8-C2C8B93F8C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362" y="1062709"/>
            <a:ext cx="8535940" cy="474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43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>
            <a:extLst>
              <a:ext uri="{FF2B5EF4-FFF2-40B4-BE49-F238E27FC236}">
                <a16:creationId xmlns:a16="http://schemas.microsoft.com/office/drawing/2014/main" id="{9FC423BD-CA2F-0940-B8F6-AC615A1E1120}"/>
              </a:ext>
            </a:extLst>
          </p:cNvPr>
          <p:cNvSpPr txBox="1">
            <a:spLocks/>
          </p:cNvSpPr>
          <p:nvPr/>
        </p:nvSpPr>
        <p:spPr>
          <a:xfrm>
            <a:off x="67722" y="39776"/>
            <a:ext cx="6139086" cy="62166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Helvetica" pitchFamily="2" charset="0"/>
                <a:ea typeface="CMU Sans Serif" charset="0"/>
                <a:cs typeface="CMU Sans Serif" charset="0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Lato Light" panose="020F0302020204030203" pitchFamily="34" charset="77"/>
                <a:cs typeface="Arial" panose="020B0604020202020204" pitchFamily="34" charset="0"/>
                <a:sym typeface="Wingdings"/>
              </a:rPr>
              <a:t>Gabor Lens Strengths</a:t>
            </a:r>
            <a:endParaRPr lang="en-US" sz="3200" dirty="0">
              <a:solidFill>
                <a:schemeClr val="bg1"/>
              </a:solidFill>
              <a:latin typeface="Lato Light" panose="020F0302020204030203" pitchFamily="34" charset="77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123462-B938-8A4F-8F58-A76C8062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36096" y="6467804"/>
            <a:ext cx="471805" cy="365125"/>
          </a:xfrm>
        </p:spPr>
        <p:txBody>
          <a:bodyPr/>
          <a:lstStyle/>
          <a:p>
            <a:fld id="{F8935A88-5F67-914C-95FE-BE47E62C93F2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64065862-01A4-7323-187F-135987344B93}"/>
              </a:ext>
            </a:extLst>
          </p:cNvPr>
          <p:cNvGraphicFramePr>
            <a:graphicFrameLocks noGrp="1"/>
          </p:cNvGraphicFramePr>
          <p:nvPr/>
        </p:nvGraphicFramePr>
        <p:xfrm>
          <a:off x="416966" y="1089753"/>
          <a:ext cx="8316065" cy="3276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213">
                  <a:extLst>
                    <a:ext uri="{9D8B030D-6E8A-4147-A177-3AD203B41FA5}">
                      <a16:colId xmlns:a16="http://schemas.microsoft.com/office/drawing/2014/main" val="3718653336"/>
                    </a:ext>
                  </a:extLst>
                </a:gridCol>
                <a:gridCol w="1663213">
                  <a:extLst>
                    <a:ext uri="{9D8B030D-6E8A-4147-A177-3AD203B41FA5}">
                      <a16:colId xmlns:a16="http://schemas.microsoft.com/office/drawing/2014/main" val="3109681354"/>
                    </a:ext>
                  </a:extLst>
                </a:gridCol>
                <a:gridCol w="1663213">
                  <a:extLst>
                    <a:ext uri="{9D8B030D-6E8A-4147-A177-3AD203B41FA5}">
                      <a16:colId xmlns:a16="http://schemas.microsoft.com/office/drawing/2014/main" val="2823212049"/>
                    </a:ext>
                  </a:extLst>
                </a:gridCol>
                <a:gridCol w="1663213">
                  <a:extLst>
                    <a:ext uri="{9D8B030D-6E8A-4147-A177-3AD203B41FA5}">
                      <a16:colId xmlns:a16="http://schemas.microsoft.com/office/drawing/2014/main" val="1832477363"/>
                    </a:ext>
                  </a:extLst>
                </a:gridCol>
                <a:gridCol w="1663213">
                  <a:extLst>
                    <a:ext uri="{9D8B030D-6E8A-4147-A177-3AD203B41FA5}">
                      <a16:colId xmlns:a16="http://schemas.microsoft.com/office/drawing/2014/main" val="4125456496"/>
                    </a:ext>
                  </a:extLst>
                </a:gridCol>
              </a:tblGrid>
              <a:tr h="1110063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Lato" panose="020F0502020204030203" pitchFamily="34" charset="77"/>
                        </a:rPr>
                        <a:t>Beam Size , 2 </a:t>
                      </a:r>
                      <a:r>
                        <a:rPr lang="en-US" sz="1600" b="1" i="0" dirty="0" err="1">
                          <a:latin typeface="Lato" panose="020F0502020204030203" pitchFamily="34" charset="77"/>
                        </a:rPr>
                        <a:t>σ</a:t>
                      </a:r>
                      <a:r>
                        <a:rPr lang="en-US" sz="1600" b="1" i="0" dirty="0">
                          <a:latin typeface="Lato" panose="020F0502020204030203" pitchFamily="34" charset="77"/>
                        </a:rPr>
                        <a:t> diameter (cm)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Solenoid 4 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B Field (T)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Solenoid 5 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B Field (T)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Solenoid 6 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B Field (T)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Solenoid 7 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B Field (T)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3305126"/>
                  </a:ext>
                </a:extLst>
              </a:tr>
              <a:tr h="4333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Lato Light" panose="020F0302020204030203" pitchFamily="34" charset="77"/>
                        </a:rPr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0.7727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0.8222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4.466e-03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1.3746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43734056"/>
                  </a:ext>
                </a:extLst>
              </a:tr>
              <a:tr h="4333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Lato Light" panose="020F0302020204030203" pitchFamily="34" charset="77"/>
                        </a:rPr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1.0893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0.7576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1.1466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131096"/>
                  </a:ext>
                </a:extLst>
              </a:tr>
              <a:tr h="4333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Lato Light" panose="020F0302020204030203" pitchFamily="34" charset="77"/>
                        </a:rPr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1.1654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0.7032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0.9633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0.2220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626041"/>
                  </a:ext>
                </a:extLst>
              </a:tr>
              <a:tr h="4333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Lato Light" panose="020F0302020204030203" pitchFamily="34" charset="77"/>
                        </a:rPr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1.1491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0.7637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0.8972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0.2634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103772"/>
                  </a:ext>
                </a:extLst>
              </a:tr>
              <a:tr h="4333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Lato Light" panose="020F0302020204030203" pitchFamily="34" charset="77"/>
                        </a:rPr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1.2804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0.7816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0.2048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896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4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>
            <a:extLst>
              <a:ext uri="{FF2B5EF4-FFF2-40B4-BE49-F238E27FC236}">
                <a16:creationId xmlns:a16="http://schemas.microsoft.com/office/drawing/2014/main" id="{9FC423BD-CA2F-0940-B8F6-AC615A1E1120}"/>
              </a:ext>
            </a:extLst>
          </p:cNvPr>
          <p:cNvSpPr txBox="1">
            <a:spLocks/>
          </p:cNvSpPr>
          <p:nvPr/>
        </p:nvSpPr>
        <p:spPr>
          <a:xfrm>
            <a:off x="67722" y="39776"/>
            <a:ext cx="6139086" cy="62166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Helvetica" pitchFamily="2" charset="0"/>
                <a:ea typeface="CMU Sans Serif" charset="0"/>
                <a:cs typeface="CMU Sans Serif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white"/>
                </a:solidFill>
                <a:latin typeface="Lato Light" panose="020F0302020204030203" pitchFamily="34" charset="77"/>
                <a:cs typeface="Arial" panose="020B0604020202020204" pitchFamily="34" charset="0"/>
                <a:sym typeface="Wingdings"/>
              </a:rPr>
              <a:t>Stage 1 Optics for Stage 2 Operation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302020204030203" pitchFamily="34" charset="77"/>
              <a:cs typeface="Arial" panose="020B0604020202020204" pitchFamily="34" charset="0"/>
              <a:sym typeface="Wingding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123462-B938-8A4F-8F58-A76C8062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36097" y="6450916"/>
            <a:ext cx="471805" cy="365125"/>
          </a:xfr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935A88-5F67-914C-95FE-BE47E62C93F2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302020204030203" pitchFamily="34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5ACACC8-ECD1-B843-AB00-D43F01C0E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450" y="58006"/>
            <a:ext cx="1335154" cy="603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F6D85B-BC58-24A3-9A6F-3576CED187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0884" y="47414"/>
            <a:ext cx="1795316" cy="603750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4197F70-9E25-4B79-D201-C66CF7BF972E}"/>
              </a:ext>
            </a:extLst>
          </p:cNvPr>
          <p:cNvSpPr txBox="1">
            <a:spLocks/>
          </p:cNvSpPr>
          <p:nvPr/>
        </p:nvSpPr>
        <p:spPr>
          <a:xfrm>
            <a:off x="364143" y="827842"/>
            <a:ext cx="8415716" cy="1420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+mj-lt"/>
                <a:ea typeface="CMU Sans Serif" charset="0"/>
                <a:cs typeface="CMU Sans Serif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+mj-lt"/>
                <a:ea typeface="CMU Sans Serif" charset="0"/>
                <a:cs typeface="CMU Sans Serif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tx1"/>
                </a:solidFill>
                <a:latin typeface="+mj-lt"/>
                <a:ea typeface="CMU Sans Serif" charset="0"/>
                <a:cs typeface="CMU Sans Serif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tx1"/>
                </a:solidFill>
                <a:latin typeface="+mj-lt"/>
                <a:ea typeface="CMU Sans Serif" charset="0"/>
                <a:cs typeface="CMU Sans Serif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tx1"/>
                </a:solidFill>
                <a:latin typeface="+mj-lt"/>
                <a:ea typeface="CMU Sans Serif" charset="0"/>
                <a:cs typeface="CMU Sans Serif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sym typeface="Wingdings"/>
              </a:rPr>
              <a:t>Challenges meeting baseline injection line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sym typeface="Wingdings"/>
              </a:rPr>
              <a:t>bea</a:t>
            </a:r>
            <a:r>
              <a:rPr lang="en-GB" sz="1800" dirty="0">
                <a:solidFill>
                  <a:prstClr val="black"/>
                </a:solidFill>
                <a:latin typeface="Lato Light" panose="020F0302020204030203" pitchFamily="34" charset="77"/>
                <a:sym typeface="Wingdings"/>
              </a:rPr>
              <a:t>m parameters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302020204030203" pitchFamily="34" charset="77"/>
              <a:sym typeface="Wingding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sym typeface="Wingdings"/>
              </a:rPr>
              <a:t>Emittance ~4.3e-6,  beta of 50m = 1 sigma beam radius of 1.46 cm.</a:t>
            </a:r>
          </a:p>
          <a:p>
            <a:pPr>
              <a:buFontTx/>
              <a:buChar char="-"/>
              <a:defRPr/>
            </a:pPr>
            <a:r>
              <a:rPr lang="en-GB" sz="1800" dirty="0">
                <a:solidFill>
                  <a:prstClr val="black"/>
                </a:solidFill>
                <a:latin typeface="Lato Light" panose="020F0302020204030203" pitchFamily="34" charset="77"/>
                <a:sym typeface="Wingdings"/>
              </a:rPr>
              <a:t>S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sym typeface="Wingdings"/>
              </a:rPr>
              <a:t>olutions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sym typeface="Wingdings"/>
              </a:rPr>
              <a:t> prioritising alpha = 0</a:t>
            </a:r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E901DD7F-8BB5-A08C-D452-4F8E18B15E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472331"/>
              </p:ext>
            </p:extLst>
          </p:nvPr>
        </p:nvGraphicFramePr>
        <p:xfrm>
          <a:off x="1245574" y="4773447"/>
          <a:ext cx="6652850" cy="1696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0570">
                  <a:extLst>
                    <a:ext uri="{9D8B030D-6E8A-4147-A177-3AD203B41FA5}">
                      <a16:colId xmlns:a16="http://schemas.microsoft.com/office/drawing/2014/main" val="1587493849"/>
                    </a:ext>
                  </a:extLst>
                </a:gridCol>
                <a:gridCol w="1330570">
                  <a:extLst>
                    <a:ext uri="{9D8B030D-6E8A-4147-A177-3AD203B41FA5}">
                      <a16:colId xmlns:a16="http://schemas.microsoft.com/office/drawing/2014/main" val="3109681354"/>
                    </a:ext>
                  </a:extLst>
                </a:gridCol>
                <a:gridCol w="1330570">
                  <a:extLst>
                    <a:ext uri="{9D8B030D-6E8A-4147-A177-3AD203B41FA5}">
                      <a16:colId xmlns:a16="http://schemas.microsoft.com/office/drawing/2014/main" val="2823212049"/>
                    </a:ext>
                  </a:extLst>
                </a:gridCol>
                <a:gridCol w="1330570">
                  <a:extLst>
                    <a:ext uri="{9D8B030D-6E8A-4147-A177-3AD203B41FA5}">
                      <a16:colId xmlns:a16="http://schemas.microsoft.com/office/drawing/2014/main" val="1832477363"/>
                    </a:ext>
                  </a:extLst>
                </a:gridCol>
                <a:gridCol w="1330570">
                  <a:extLst>
                    <a:ext uri="{9D8B030D-6E8A-4147-A177-3AD203B41FA5}">
                      <a16:colId xmlns:a16="http://schemas.microsoft.com/office/drawing/2014/main" val="4125456496"/>
                    </a:ext>
                  </a:extLst>
                </a:gridCol>
              </a:tblGrid>
              <a:tr h="829582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Solution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Solenoid 4 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B Field (T)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Solenoid 5 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B Field (T)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Solenoid 6 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B Field (T)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Solenoid 7 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B Field (T)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3305126"/>
                  </a:ext>
                </a:extLst>
              </a:tr>
              <a:tr h="4333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1.0719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0.8482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0.7448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0.4998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3734056"/>
                  </a:ext>
                </a:extLst>
              </a:tr>
              <a:tr h="4333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1.0976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0.1176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1587706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7B54EF90-CC9D-328A-3E5C-F1531B15E383}"/>
              </a:ext>
            </a:extLst>
          </p:cNvPr>
          <p:cNvSpPr txBox="1"/>
          <p:nvPr/>
        </p:nvSpPr>
        <p:spPr>
          <a:xfrm>
            <a:off x="257222" y="1859764"/>
            <a:ext cx="2324738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sym typeface="Wingdings"/>
              </a:rPr>
              <a:t>Solution 1: </a:t>
            </a:r>
          </a:p>
          <a:p>
            <a:r>
              <a:rPr lang="en-GB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 Alpha x: -0.09</a:t>
            </a:r>
          </a:p>
          <a:p>
            <a:r>
              <a:rPr lang="en-GB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 Alpha y: -0.11</a:t>
            </a:r>
          </a:p>
          <a:p>
            <a:r>
              <a:rPr lang="en-GB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  Beta x: 17.92</a:t>
            </a:r>
          </a:p>
          <a:p>
            <a:r>
              <a:rPr lang="en-GB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  Beta y: 18.01</a:t>
            </a:r>
          </a:p>
          <a:p>
            <a:r>
              <a:rPr lang="en-GB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  Emit x: 4.30e-06</a:t>
            </a:r>
          </a:p>
          <a:p>
            <a:r>
              <a:rPr lang="en-GB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  Emit y: 4.29e-06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111817-E03C-CA7A-5A9F-3C105A9D383B}"/>
              </a:ext>
            </a:extLst>
          </p:cNvPr>
          <p:cNvSpPr txBox="1"/>
          <p:nvPr/>
        </p:nvSpPr>
        <p:spPr>
          <a:xfrm>
            <a:off x="257222" y="3293077"/>
            <a:ext cx="223560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sym typeface="Wingdings"/>
              </a:rPr>
              <a:t>Solution 2: </a:t>
            </a:r>
            <a:endParaRPr lang="en-GB" sz="18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 Alpha x: -0.112</a:t>
            </a:r>
          </a:p>
          <a:p>
            <a:r>
              <a:rPr lang="en-GB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 Alpha y: -0.169 </a:t>
            </a:r>
          </a:p>
          <a:p>
            <a:r>
              <a:rPr lang="en-GB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  Beta x: </a:t>
            </a:r>
            <a:r>
              <a:rPr lang="en-GB" sz="1100" dirty="0">
                <a:solidFill>
                  <a:srgbClr val="000000"/>
                </a:solidFill>
                <a:latin typeface="Menlo" panose="020B0609030804020204" pitchFamily="49" charset="0"/>
              </a:rPr>
              <a:t>17</a:t>
            </a:r>
            <a:r>
              <a:rPr lang="en-GB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.49</a:t>
            </a:r>
          </a:p>
          <a:p>
            <a:r>
              <a:rPr lang="en-GB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  Beta y: 17.37</a:t>
            </a:r>
          </a:p>
          <a:p>
            <a:r>
              <a:rPr lang="en-GB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  Emit x: 3.22e-06</a:t>
            </a:r>
          </a:p>
          <a:p>
            <a:r>
              <a:rPr lang="en-GB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  Emit y: 3.235e-06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8565C8-FFA6-3791-FA8B-D888AA5742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8881" y="1853486"/>
            <a:ext cx="6251825" cy="281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06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F6E137BE-EDA9-DD40-BA39-DF46DD77065B}"/>
              </a:ext>
            </a:extLst>
          </p:cNvPr>
          <p:cNvSpPr txBox="1">
            <a:spLocks/>
          </p:cNvSpPr>
          <p:nvPr/>
        </p:nvSpPr>
        <p:spPr>
          <a:xfrm>
            <a:off x="44396" y="32938"/>
            <a:ext cx="5950124" cy="6490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Helvetica" pitchFamily="2" charset="0"/>
                <a:ea typeface="CMU Sans Serif" charset="0"/>
                <a:cs typeface="CMU Sans Serif" charset="0"/>
              </a:defRPr>
            </a:lvl1pPr>
          </a:lstStyle>
          <a:p>
            <a:pPr algn="l"/>
            <a:r>
              <a:rPr lang="en-GB" sz="3000" dirty="0">
                <a:solidFill>
                  <a:schemeClr val="bg1"/>
                </a:solidFill>
                <a:latin typeface="Lato Light" panose="020F0302020204030203" pitchFamily="34" charset="77"/>
                <a:sym typeface="Wingdings"/>
              </a:rPr>
              <a:t>Beam at the Stage 1 End Station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498E31-2D91-9040-B0F9-ABF25AB41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5A88-5F67-914C-95FE-BE47E62C93F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E89E42-4442-F242-8372-DC8CBF7302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55"/>
          <a:stretch/>
        </p:blipFill>
        <p:spPr>
          <a:xfrm>
            <a:off x="6304972" y="55872"/>
            <a:ext cx="1391228" cy="6058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510B97-81E3-C740-AC67-1D5FB80F9C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450" y="58006"/>
            <a:ext cx="1335154" cy="603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89D2A5-9E86-8268-9D3B-00E7B41188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0884" y="47414"/>
            <a:ext cx="1795316" cy="6037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C767440-3256-78B7-3162-BCB30C67BD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863" y="796623"/>
            <a:ext cx="4214971" cy="316122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25C4E19-5DA5-1FAC-6EFF-D3FAA4C49F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4833" y="796623"/>
            <a:ext cx="4749167" cy="316611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F972FF0-620B-13B6-AD64-339955274A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9168" y="3922249"/>
            <a:ext cx="4214972" cy="2528984"/>
          </a:xfrm>
          <a:prstGeom prst="rect">
            <a:avLst/>
          </a:prstGeom>
        </p:spPr>
      </p:pic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7276B857-33FC-6224-DCD7-64EFA90B665D}"/>
              </a:ext>
            </a:extLst>
          </p:cNvPr>
          <p:cNvSpPr txBox="1">
            <a:spLocks/>
          </p:cNvSpPr>
          <p:nvPr/>
        </p:nvSpPr>
        <p:spPr>
          <a:xfrm>
            <a:off x="179860" y="4178295"/>
            <a:ext cx="4389448" cy="2154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+mj-lt"/>
                <a:ea typeface="CMU Sans Serif" charset="0"/>
                <a:cs typeface="CMU Sans Serif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+mj-lt"/>
                <a:ea typeface="CMU Sans Serif" charset="0"/>
                <a:cs typeface="CMU Sans Serif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tx1"/>
                </a:solidFill>
                <a:latin typeface="+mj-lt"/>
                <a:ea typeface="CMU Sans Serif" charset="0"/>
                <a:cs typeface="CMU Sans Serif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tx1"/>
                </a:solidFill>
                <a:latin typeface="+mj-lt"/>
                <a:ea typeface="CMU Sans Serif" charset="0"/>
                <a:cs typeface="CMU Sans Serif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tx1"/>
                </a:solidFill>
                <a:latin typeface="+mj-lt"/>
                <a:ea typeface="CMU Sans Serif" charset="0"/>
                <a:cs typeface="CMU Sans Serif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sym typeface="Wingdings"/>
              </a:rPr>
              <a:t>Symmetric, circular, parallel beam.</a:t>
            </a:r>
          </a:p>
          <a:p>
            <a:pPr lvl="1">
              <a:spcBef>
                <a:spcPts val="1000"/>
              </a:spcBef>
              <a:buFontTx/>
              <a:buChar char="-"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sym typeface="Wingdings"/>
              </a:rPr>
              <a:t>3.6cm s</a:t>
            </a:r>
            <a:r>
              <a:rPr lang="en-GB" sz="1800" dirty="0">
                <a:solidFill>
                  <a:prstClr val="black"/>
                </a:solidFill>
                <a:latin typeface="Lato Light" panose="020F0302020204030203" pitchFamily="34" charset="77"/>
                <a:sym typeface="Wingdings"/>
              </a:rPr>
              <a:t>pot size</a:t>
            </a:r>
          </a:p>
          <a:p>
            <a:pPr>
              <a:buFontTx/>
              <a:buChar char="-"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sym typeface="Wingdings"/>
              </a:rPr>
              <a:t>Small growth in energy spread due to space charge</a:t>
            </a:r>
            <a:endParaRPr lang="en-GB" sz="1800" dirty="0">
              <a:solidFill>
                <a:prstClr val="black"/>
              </a:solidFill>
              <a:latin typeface="Lato Light" panose="020F0302020204030203" pitchFamily="34" charset="77"/>
              <a:sym typeface="Wingdings"/>
            </a:endParaRPr>
          </a:p>
          <a:p>
            <a:pPr>
              <a:buFontTx/>
              <a:buChar char="-"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sym typeface="Wingdings"/>
              </a:rPr>
              <a:t>Uniform spectrum and temporal profile</a:t>
            </a:r>
          </a:p>
        </p:txBody>
      </p:sp>
    </p:spTree>
    <p:extLst>
      <p:ext uri="{BB962C8B-B14F-4D97-AF65-F5344CB8AC3E}">
        <p14:creationId xmlns:p14="http://schemas.microsoft.com/office/powerpoint/2010/main" val="614556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F6E137BE-EDA9-DD40-BA39-DF46DD77065B}"/>
              </a:ext>
            </a:extLst>
          </p:cNvPr>
          <p:cNvSpPr txBox="1">
            <a:spLocks/>
          </p:cNvSpPr>
          <p:nvPr/>
        </p:nvSpPr>
        <p:spPr>
          <a:xfrm>
            <a:off x="44396" y="32938"/>
            <a:ext cx="5950124" cy="6490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Helvetica" pitchFamily="2" charset="0"/>
                <a:ea typeface="CMU Sans Serif" charset="0"/>
                <a:cs typeface="CMU Sans Serif" charset="0"/>
              </a:defRPr>
            </a:lvl1pPr>
          </a:lstStyle>
          <a:p>
            <a:pPr algn="l"/>
            <a:r>
              <a:rPr lang="en-GB" sz="3000" dirty="0">
                <a:solidFill>
                  <a:schemeClr val="bg1"/>
                </a:solidFill>
                <a:latin typeface="Lato Light" panose="020F0302020204030203" pitchFamily="34" charset="77"/>
                <a:sym typeface="Wingdings"/>
              </a:rPr>
              <a:t>Summary</a:t>
            </a:r>
            <a:endParaRPr lang="en-US" sz="3000" dirty="0">
              <a:solidFill>
                <a:schemeClr val="bg1"/>
              </a:solidFill>
              <a:latin typeface="Lato Light" panose="020F0302020204030203" pitchFamily="34" charset="77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498E31-2D91-9040-B0F9-ABF25AB41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5A88-5F67-914C-95FE-BE47E62C93F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E89E42-4442-F242-8372-DC8CBF7302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55"/>
          <a:stretch/>
        </p:blipFill>
        <p:spPr>
          <a:xfrm>
            <a:off x="6304972" y="55872"/>
            <a:ext cx="1391228" cy="6058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510B97-81E3-C740-AC67-1D5FB80F9C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450" y="58006"/>
            <a:ext cx="1335154" cy="603750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AE4602B-85C3-E340-8BBC-F5298105B795}"/>
              </a:ext>
            </a:extLst>
          </p:cNvPr>
          <p:cNvSpPr txBox="1">
            <a:spLocks/>
          </p:cNvSpPr>
          <p:nvPr/>
        </p:nvSpPr>
        <p:spPr>
          <a:xfrm>
            <a:off x="345176" y="1275907"/>
            <a:ext cx="8453648" cy="4643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+mj-lt"/>
                <a:ea typeface="CMU Sans Serif" charset="0"/>
                <a:cs typeface="CMU Sans Serif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+mj-lt"/>
                <a:ea typeface="CMU Sans Serif" charset="0"/>
                <a:cs typeface="CMU Sans Serif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tx1"/>
                </a:solidFill>
                <a:latin typeface="+mj-lt"/>
                <a:ea typeface="CMU Sans Serif" charset="0"/>
                <a:cs typeface="CMU Sans Serif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tx1"/>
                </a:solidFill>
                <a:latin typeface="+mj-lt"/>
                <a:ea typeface="CMU Sans Serif" charset="0"/>
                <a:cs typeface="CMU Sans Serif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tx1"/>
                </a:solidFill>
                <a:latin typeface="+mj-lt"/>
                <a:ea typeface="CMU Sans Serif" charset="0"/>
                <a:cs typeface="CMU Sans Serif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GB" sz="2000" dirty="0">
                <a:latin typeface="Lato Light" panose="020F0302020204030203" pitchFamily="34" charset="77"/>
              </a:rPr>
              <a:t>Standard parameterised source developed</a:t>
            </a:r>
          </a:p>
          <a:p>
            <a:pPr>
              <a:buFontTx/>
              <a:buChar char="-"/>
            </a:pPr>
            <a:endParaRPr lang="en-GB" sz="2000" dirty="0">
              <a:latin typeface="Lato Light" panose="020F0302020204030203" pitchFamily="34" charset="77"/>
            </a:endParaRPr>
          </a:p>
          <a:p>
            <a:pPr>
              <a:buFontTx/>
              <a:buChar char="-"/>
            </a:pPr>
            <a:r>
              <a:rPr lang="en-GB" sz="2000" dirty="0">
                <a:latin typeface="Lato Light" panose="020F0302020204030203" pitchFamily="34" charset="77"/>
              </a:rPr>
              <a:t>Stage 1 performance unaffected</a:t>
            </a:r>
          </a:p>
          <a:p>
            <a:pPr>
              <a:buFontTx/>
              <a:buChar char="-"/>
            </a:pPr>
            <a:endParaRPr lang="en-GB" sz="2000" dirty="0">
              <a:latin typeface="Lato Light" panose="020F0302020204030203" pitchFamily="34" charset="77"/>
            </a:endParaRPr>
          </a:p>
          <a:p>
            <a:pPr>
              <a:buFontTx/>
              <a:buChar char="-"/>
            </a:pPr>
            <a:r>
              <a:rPr lang="en-GB" sz="2000" dirty="0">
                <a:latin typeface="Lato Light" panose="020F0302020204030203" pitchFamily="34" charset="77"/>
              </a:rPr>
              <a:t>No other stage 1 changes</a:t>
            </a:r>
          </a:p>
          <a:p>
            <a:pPr>
              <a:buFontTx/>
              <a:buChar char="-"/>
            </a:pPr>
            <a:endParaRPr lang="en-GB" sz="2000" dirty="0">
              <a:latin typeface="Lato Light" panose="020F0302020204030203" pitchFamily="34" charset="77"/>
              <a:sym typeface="Wingdings"/>
            </a:endParaRPr>
          </a:p>
          <a:p>
            <a:pPr>
              <a:buFontTx/>
              <a:buChar char="-"/>
            </a:pPr>
            <a:r>
              <a:rPr lang="en-GB" sz="2000" b="1" dirty="0">
                <a:latin typeface="Lato" panose="020F0502020204030203" pitchFamily="34" charset="77"/>
              </a:rPr>
              <a:t>Ready for CDR write-up.</a:t>
            </a:r>
          </a:p>
          <a:p>
            <a:pPr marL="0" indent="0">
              <a:buNone/>
            </a:pPr>
            <a:endParaRPr lang="en-GB" sz="2000" dirty="0">
              <a:latin typeface="Lato Light" panose="020F0302020204030203" pitchFamily="34" charset="77"/>
              <a:sym typeface="Wingding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89D2A5-9E86-8268-9D3B-00E7B41188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0884" y="47414"/>
            <a:ext cx="1795316" cy="60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70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25EDBF-C186-BE42-BBCE-4022CFD2E4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35" r="12658"/>
          <a:stretch/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16" name="Title 3">
            <a:extLst>
              <a:ext uri="{FF2B5EF4-FFF2-40B4-BE49-F238E27FC236}">
                <a16:creationId xmlns:a16="http://schemas.microsoft.com/office/drawing/2014/main" id="{3CD999A4-30CB-3348-B27C-E80E8258DBCA}"/>
              </a:ext>
            </a:extLst>
          </p:cNvPr>
          <p:cNvSpPr txBox="1">
            <a:spLocks/>
          </p:cNvSpPr>
          <p:nvPr/>
        </p:nvSpPr>
        <p:spPr>
          <a:xfrm>
            <a:off x="1269338" y="3408158"/>
            <a:ext cx="6858000" cy="651272"/>
          </a:xfrm>
          <a:prstGeom prst="rect">
            <a:avLst/>
          </a:prstGeom>
          <a:solidFill>
            <a:srgbClr val="FFFFFF">
              <a:alpha val="86000"/>
            </a:srgb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dirty="0"/>
              <a:t>Thank you</a:t>
            </a:r>
          </a:p>
        </p:txBody>
      </p:sp>
      <p:pic>
        <p:nvPicPr>
          <p:cNvPr id="18" name="Picture 17" descr="JPEG_print_logo_large.jpg">
            <a:extLst>
              <a:ext uri="{FF2B5EF4-FFF2-40B4-BE49-F238E27FC236}">
                <a16:creationId xmlns:a16="http://schemas.microsoft.com/office/drawing/2014/main" id="{059786C8-1F09-AD4D-8207-588BFFD748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4567" y="177198"/>
            <a:ext cx="1645542" cy="821900"/>
          </a:xfrm>
          <a:prstGeom prst="rect">
            <a:avLst/>
          </a:prstGeom>
        </p:spPr>
      </p:pic>
      <p:sp>
        <p:nvSpPr>
          <p:cNvPr id="20" name="Title 3">
            <a:extLst>
              <a:ext uri="{FF2B5EF4-FFF2-40B4-BE49-F238E27FC236}">
                <a16:creationId xmlns:a16="http://schemas.microsoft.com/office/drawing/2014/main" id="{A79C6296-B5BC-CF41-8C3D-B0151C3B033F}"/>
              </a:ext>
            </a:extLst>
          </p:cNvPr>
          <p:cNvSpPr txBox="1">
            <a:spLocks/>
          </p:cNvSpPr>
          <p:nvPr/>
        </p:nvSpPr>
        <p:spPr>
          <a:xfrm>
            <a:off x="2312433" y="5804945"/>
            <a:ext cx="4519133" cy="803566"/>
          </a:xfrm>
          <a:prstGeom prst="rect">
            <a:avLst/>
          </a:prstGeom>
          <a:solidFill>
            <a:srgbClr val="FFFFFF">
              <a:alpha val="86000"/>
            </a:srgb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500" dirty="0"/>
              <a:t>William Shields</a:t>
            </a:r>
          </a:p>
          <a:p>
            <a:pPr algn="ctr"/>
            <a:r>
              <a:rPr lang="en-US" sz="1500" dirty="0">
                <a:hlinkClick r:id="rId5"/>
              </a:rPr>
              <a:t>william.shields@rhul.ac.uk</a:t>
            </a:r>
            <a:endParaRPr lang="en-US" sz="15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EC860A-9D86-60A2-8CEC-29BAC8999F6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55"/>
          <a:stretch/>
        </p:blipFill>
        <p:spPr>
          <a:xfrm>
            <a:off x="7302265" y="1765632"/>
            <a:ext cx="1647844" cy="7176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96BA1F0-1DC3-767D-85DF-CF6DDB3DF1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2265" y="1100329"/>
            <a:ext cx="1647844" cy="55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25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7162" y="90652"/>
            <a:ext cx="6197339" cy="618723"/>
          </a:xfrm>
        </p:spPr>
        <p:txBody>
          <a:bodyPr>
            <a:normAutofit/>
          </a:bodyPr>
          <a:lstStyle/>
          <a:p>
            <a:pPr algn="l"/>
            <a:r>
              <a:rPr lang="en-GB" sz="3200" dirty="0">
                <a:solidFill>
                  <a:schemeClr val="bg1"/>
                </a:solidFill>
                <a:latin typeface="Lato Light" panose="020F0302020204030203" pitchFamily="34" charset="77"/>
                <a:ea typeface="AppleGothic" pitchFamily="2" charset="-127"/>
              </a:rPr>
              <a:t>Outline</a:t>
            </a:r>
            <a:endParaRPr lang="en-US" sz="3200" dirty="0">
              <a:solidFill>
                <a:schemeClr val="bg1"/>
              </a:solidFill>
              <a:latin typeface="Lato Light" panose="020F0302020204030203" pitchFamily="34" charset="77"/>
              <a:ea typeface="AppleGothic" pitchFamily="2" charset="-127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1440" y="1734532"/>
            <a:ext cx="8361119" cy="452243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GB" sz="2400" dirty="0">
                <a:latin typeface="Lato Light" panose="020F0302020204030203" pitchFamily="34" charset="77"/>
              </a:rPr>
              <a:t>Stage 1 update (me)</a:t>
            </a:r>
          </a:p>
          <a:p>
            <a:pPr marL="0" indent="0">
              <a:buNone/>
            </a:pPr>
            <a:endParaRPr lang="en-GB" sz="2400" dirty="0">
              <a:latin typeface="Lato Light" panose="020F0302020204030203" pitchFamily="34" charset="77"/>
            </a:endParaRPr>
          </a:p>
          <a:p>
            <a:pPr marL="0" indent="0">
              <a:buNone/>
            </a:pPr>
            <a:endParaRPr lang="en-GB" sz="2400" dirty="0">
              <a:latin typeface="Lato Light" panose="020F0302020204030203" pitchFamily="34" charset="77"/>
            </a:endParaRPr>
          </a:p>
          <a:p>
            <a:pPr>
              <a:buFontTx/>
              <a:buChar char="-"/>
            </a:pPr>
            <a:r>
              <a:rPr lang="en-GB" sz="2400" dirty="0">
                <a:latin typeface="Lato Light" panose="020F0302020204030203" pitchFamily="34" charset="77"/>
              </a:rPr>
              <a:t>Stage 2 FFA design update (Ta-Jen)</a:t>
            </a:r>
          </a:p>
          <a:p>
            <a:pPr marL="0" indent="0">
              <a:buNone/>
            </a:pPr>
            <a:endParaRPr lang="en-GB" sz="2400" dirty="0">
              <a:latin typeface="Lato Light" panose="020F0302020204030203" pitchFamily="34" charset="77"/>
            </a:endParaRPr>
          </a:p>
          <a:p>
            <a:pPr marL="0" indent="0">
              <a:buNone/>
            </a:pPr>
            <a:endParaRPr lang="en-GB" sz="2400" dirty="0">
              <a:latin typeface="Lato Light" panose="020F0302020204030203" pitchFamily="34" charset="77"/>
            </a:endParaRPr>
          </a:p>
          <a:p>
            <a:pPr>
              <a:buFontTx/>
              <a:buChar char="-"/>
            </a:pPr>
            <a:r>
              <a:rPr lang="en-GB" sz="2400" dirty="0">
                <a:latin typeface="Lato Light" panose="020F0302020204030203" pitchFamily="34" charset="77"/>
              </a:rPr>
              <a:t>Engineering &amp; Integration (Clive)</a:t>
            </a:r>
          </a:p>
          <a:p>
            <a:pPr>
              <a:buFontTx/>
              <a:buChar char="-"/>
            </a:pPr>
            <a:endParaRPr lang="en-GB" sz="2400" dirty="0">
              <a:effectLst/>
              <a:latin typeface="Lato Light" panose="020F0302020204030203" pitchFamily="34" charset="77"/>
            </a:endParaRPr>
          </a:p>
          <a:p>
            <a:pPr marL="0" indent="0">
              <a:buNone/>
            </a:pPr>
            <a:endParaRPr lang="en-GB" sz="2400" dirty="0">
              <a:latin typeface="Lato Light" panose="020F0302020204030203" pitchFamily="34" charset="77"/>
              <a:ea typeface="Heiti SC Medium" pitchFamily="2" charset="-128"/>
              <a:cs typeface="Latha" panose="020B0604020202020204" pitchFamily="34" charset="0"/>
              <a:sym typeface="Wingding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9FDCC0-2D41-7D46-958C-38D8495A62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55"/>
          <a:stretch/>
        </p:blipFill>
        <p:spPr>
          <a:xfrm>
            <a:off x="6304972" y="55872"/>
            <a:ext cx="1391228" cy="60588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8E7402-E46C-8846-B475-BA583B77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5A88-5F67-914C-95FE-BE47E62C93F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50B44D-0E04-3849-A396-CB9CE6843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450" y="58006"/>
            <a:ext cx="1335154" cy="603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60B2CF-435D-BE40-0A55-699F4D66F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0884" y="47414"/>
            <a:ext cx="1795316" cy="60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65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>
            <a:extLst>
              <a:ext uri="{FF2B5EF4-FFF2-40B4-BE49-F238E27FC236}">
                <a16:creationId xmlns:a16="http://schemas.microsoft.com/office/drawing/2014/main" id="{9FC423BD-CA2F-0940-B8F6-AC615A1E1120}"/>
              </a:ext>
            </a:extLst>
          </p:cNvPr>
          <p:cNvSpPr txBox="1">
            <a:spLocks/>
          </p:cNvSpPr>
          <p:nvPr/>
        </p:nvSpPr>
        <p:spPr>
          <a:xfrm>
            <a:off x="67722" y="39776"/>
            <a:ext cx="6139086" cy="62166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Helvetica" pitchFamily="2" charset="0"/>
                <a:ea typeface="CMU Sans Serif" charset="0"/>
                <a:cs typeface="CMU Sans Serif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white"/>
                </a:solidFill>
                <a:latin typeface="Lato Light" panose="020F0302020204030203" pitchFamily="34" charset="77"/>
                <a:cs typeface="Arial" panose="020B0604020202020204" pitchFamily="34" charset="0"/>
                <a:sym typeface="Wingdings"/>
              </a:rPr>
              <a:t>Overview: Layout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123462-B938-8A4F-8F58-A76C8062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36097" y="6450916"/>
            <a:ext cx="471805" cy="365125"/>
          </a:xfr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935A88-5F67-914C-95FE-BE47E62C93F2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302020204030203" pitchFamily="34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5ACACC8-ECD1-B843-AB00-D43F01C0E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450" y="58006"/>
            <a:ext cx="1335154" cy="603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F6D85B-BC58-24A3-9A6F-3576CED187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0884" y="47414"/>
            <a:ext cx="1795316" cy="603750"/>
          </a:xfrm>
          <a:prstGeom prst="rect">
            <a:avLst/>
          </a:prstGeom>
        </p:spPr>
      </p:pic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360E686B-A669-9869-927A-EF57E7A8AC21}"/>
              </a:ext>
            </a:extLst>
          </p:cNvPr>
          <p:cNvSpPr txBox="1">
            <a:spLocks/>
          </p:cNvSpPr>
          <p:nvPr/>
        </p:nvSpPr>
        <p:spPr>
          <a:xfrm>
            <a:off x="231647" y="4703962"/>
            <a:ext cx="7732243" cy="894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+mj-lt"/>
                <a:ea typeface="CMU Sans Serif" charset="0"/>
                <a:cs typeface="CMU Sans Serif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+mj-lt"/>
                <a:ea typeface="CMU Sans Serif" charset="0"/>
                <a:cs typeface="CMU Sans Serif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tx1"/>
                </a:solidFill>
                <a:latin typeface="+mj-lt"/>
                <a:ea typeface="CMU Sans Serif" charset="0"/>
                <a:cs typeface="CMU Sans Serif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tx1"/>
                </a:solidFill>
                <a:latin typeface="+mj-lt"/>
                <a:ea typeface="CMU Sans Serif" charset="0"/>
                <a:cs typeface="CMU Sans Serif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tx1"/>
                </a:solidFill>
                <a:latin typeface="+mj-lt"/>
                <a:ea typeface="CMU Sans Serif" charset="0"/>
                <a:cs typeface="CMU Sans Serif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302020204030203" pitchFamily="34" charset="77"/>
              <a:sym typeface="Wingding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273F1F-B3FF-9918-3CE2-888F3C5C9A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51" y="3523505"/>
            <a:ext cx="9119496" cy="2697851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39BEC2C-F8AE-C044-2A98-E92925F20297}"/>
              </a:ext>
            </a:extLst>
          </p:cNvPr>
          <p:cNvSpPr txBox="1">
            <a:spLocks/>
          </p:cNvSpPr>
          <p:nvPr/>
        </p:nvSpPr>
        <p:spPr>
          <a:xfrm>
            <a:off x="189861" y="805113"/>
            <a:ext cx="4382140" cy="2529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+mj-lt"/>
                <a:ea typeface="CMU Sans Serif" charset="0"/>
                <a:cs typeface="CMU Sans Serif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+mj-lt"/>
                <a:ea typeface="CMU Sans Serif" charset="0"/>
                <a:cs typeface="CMU Sans Serif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tx1"/>
                </a:solidFill>
                <a:latin typeface="+mj-lt"/>
                <a:ea typeface="CMU Sans Serif" charset="0"/>
                <a:cs typeface="CMU Sans Serif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tx1"/>
                </a:solidFill>
                <a:latin typeface="+mj-lt"/>
                <a:ea typeface="CMU Sans Serif" charset="0"/>
                <a:cs typeface="CMU Sans Serif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tx1"/>
                </a:solidFill>
                <a:latin typeface="+mj-lt"/>
                <a:ea typeface="CMU Sans Serif" charset="0"/>
                <a:cs typeface="CMU Sans Serif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GB" sz="1800" dirty="0">
                <a:latin typeface="Lato Light" panose="020F0302020204030203" pitchFamily="34" charset="77"/>
                <a:sym typeface="Wingdings"/>
              </a:rPr>
              <a:t>Locations and key dimensions defined :</a:t>
            </a:r>
          </a:p>
          <a:p>
            <a:pPr lvl="1">
              <a:buFontTx/>
              <a:buChar char="-"/>
            </a:pPr>
            <a:r>
              <a:rPr lang="en-GB" sz="1600" dirty="0">
                <a:latin typeface="Lato Light" panose="020F0302020204030203" pitchFamily="34" charset="77"/>
                <a:sym typeface="Wingdings"/>
              </a:rPr>
              <a:t>Gabor lens</a:t>
            </a:r>
          </a:p>
          <a:p>
            <a:pPr lvl="1">
              <a:buFontTx/>
              <a:buChar char="-"/>
            </a:pPr>
            <a:r>
              <a:rPr lang="en-GB" sz="1600" dirty="0">
                <a:latin typeface="Lato Light" panose="020F0302020204030203" pitchFamily="34" charset="77"/>
                <a:sym typeface="Wingdings"/>
              </a:rPr>
              <a:t>Arc magnets</a:t>
            </a:r>
          </a:p>
          <a:p>
            <a:pPr lvl="1">
              <a:buFontTx/>
              <a:buChar char="-"/>
            </a:pPr>
            <a:r>
              <a:rPr lang="en-GB" sz="1600" dirty="0">
                <a:latin typeface="Lato Light" panose="020F0302020204030203" pitchFamily="34" charset="77"/>
                <a:sym typeface="Wingdings"/>
              </a:rPr>
              <a:t>RF cavities</a:t>
            </a:r>
          </a:p>
          <a:p>
            <a:pPr lvl="1">
              <a:buFontTx/>
              <a:buChar char="-"/>
            </a:pPr>
            <a:r>
              <a:rPr lang="en-GB" sz="1600" dirty="0">
                <a:latin typeface="Lato Light" panose="020F0302020204030203" pitchFamily="34" charset="77"/>
                <a:sym typeface="Wingdings"/>
              </a:rPr>
              <a:t>Collimators</a:t>
            </a:r>
          </a:p>
          <a:p>
            <a:pPr lvl="1">
              <a:buFontTx/>
              <a:buChar char="-"/>
            </a:pPr>
            <a:r>
              <a:rPr lang="en-GB" sz="1600" dirty="0">
                <a:latin typeface="Lato Light" panose="020F0302020204030203" pitchFamily="34" charset="77"/>
                <a:sym typeface="Wingdings"/>
              </a:rPr>
              <a:t>Corrector magnets</a:t>
            </a:r>
          </a:p>
          <a:p>
            <a:pPr lvl="1">
              <a:buFontTx/>
              <a:buChar char="-"/>
            </a:pPr>
            <a:r>
              <a:rPr lang="en-GB" sz="1600" dirty="0">
                <a:latin typeface="Lato Light" panose="020F0302020204030203" pitchFamily="34" charset="77"/>
                <a:sym typeface="Wingdings"/>
              </a:rPr>
              <a:t>Vacuum valves</a:t>
            </a:r>
          </a:p>
          <a:p>
            <a:pPr lvl="1">
              <a:buFontTx/>
              <a:buChar char="-"/>
            </a:pPr>
            <a:r>
              <a:rPr lang="en-GB" sz="1600" dirty="0">
                <a:latin typeface="Lato Light" panose="020F0302020204030203" pitchFamily="34" charset="77"/>
                <a:sym typeface="Wingdings"/>
              </a:rPr>
              <a:t>Wall current monitors</a:t>
            </a:r>
          </a:p>
          <a:p>
            <a:pPr>
              <a:buFontTx/>
              <a:buChar char="-"/>
            </a:pPr>
            <a:endParaRPr lang="en-GB" sz="1600" b="1" dirty="0">
              <a:latin typeface="Lato Light" panose="020F0302020204030203" pitchFamily="34" charset="77"/>
              <a:sym typeface="Wingding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B66A523-372E-B7B9-9D98-A6A64C53E2EA}"/>
              </a:ext>
            </a:extLst>
          </p:cNvPr>
          <p:cNvSpPr txBox="1">
            <a:spLocks/>
          </p:cNvSpPr>
          <p:nvPr/>
        </p:nvSpPr>
        <p:spPr>
          <a:xfrm>
            <a:off x="4571999" y="805113"/>
            <a:ext cx="4382140" cy="2529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+mj-lt"/>
                <a:ea typeface="CMU Sans Serif" charset="0"/>
                <a:cs typeface="CMU Sans Serif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+mj-lt"/>
                <a:ea typeface="CMU Sans Serif" charset="0"/>
                <a:cs typeface="CMU Sans Serif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tx1"/>
                </a:solidFill>
                <a:latin typeface="+mj-lt"/>
                <a:ea typeface="CMU Sans Serif" charset="0"/>
                <a:cs typeface="CMU Sans Serif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tx1"/>
                </a:solidFill>
                <a:latin typeface="+mj-lt"/>
                <a:ea typeface="CMU Sans Serif" charset="0"/>
                <a:cs typeface="CMU Sans Serif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tx1"/>
                </a:solidFill>
                <a:latin typeface="+mj-lt"/>
                <a:ea typeface="CMU Sans Serif" charset="0"/>
                <a:cs typeface="CMU Sans Serif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GB" sz="1800" dirty="0">
                <a:solidFill>
                  <a:schemeClr val="bg1"/>
                </a:solidFill>
                <a:latin typeface="Lato Light" panose="020F0302020204030203" pitchFamily="34" charset="77"/>
                <a:sym typeface="Wingdings"/>
              </a:rPr>
              <a:t>Locations and key dimensions defined :</a:t>
            </a:r>
          </a:p>
          <a:p>
            <a:pPr lvl="1">
              <a:buFontTx/>
              <a:buChar char="-"/>
            </a:pPr>
            <a:r>
              <a:rPr lang="en-GB" sz="1600" dirty="0">
                <a:latin typeface="Lato Light" panose="020F0302020204030203" pitchFamily="34" charset="77"/>
                <a:sym typeface="Wingdings"/>
              </a:rPr>
              <a:t>Profile monitors</a:t>
            </a:r>
          </a:p>
          <a:p>
            <a:pPr lvl="1">
              <a:buFontTx/>
              <a:buChar char="-"/>
            </a:pPr>
            <a:r>
              <a:rPr lang="en-GB" sz="1600" dirty="0">
                <a:latin typeface="Lato Light" panose="020F0302020204030203" pitchFamily="34" charset="77"/>
                <a:sym typeface="Wingdings"/>
              </a:rPr>
              <a:t>Shielding walls</a:t>
            </a:r>
          </a:p>
          <a:p>
            <a:pPr lvl="1">
              <a:buFontTx/>
              <a:buChar char="-"/>
            </a:pPr>
            <a:r>
              <a:rPr lang="en-GB" sz="1600" dirty="0">
                <a:latin typeface="Lato Light" panose="020F0302020204030203" pitchFamily="34" charset="77"/>
                <a:sym typeface="Wingdings"/>
              </a:rPr>
              <a:t>Radiation shutters</a:t>
            </a:r>
          </a:p>
          <a:p>
            <a:pPr lvl="1">
              <a:buFontTx/>
              <a:buChar char="-"/>
            </a:pPr>
            <a:r>
              <a:rPr lang="en-GB" sz="1600" dirty="0">
                <a:latin typeface="Lato Light" panose="020F0302020204030203" pitchFamily="34" charset="77"/>
                <a:sym typeface="Wingdings"/>
              </a:rPr>
              <a:t>Octupole</a:t>
            </a:r>
          </a:p>
          <a:p>
            <a:pPr lvl="1">
              <a:buFontTx/>
              <a:buChar char="-"/>
            </a:pPr>
            <a:r>
              <a:rPr lang="en-GB" sz="1600" dirty="0">
                <a:latin typeface="Lato Light" panose="020F0302020204030203" pitchFamily="34" charset="77"/>
                <a:sym typeface="Wingdings"/>
              </a:rPr>
              <a:t>Beam dump</a:t>
            </a:r>
          </a:p>
          <a:p>
            <a:pPr lvl="1">
              <a:buFontTx/>
              <a:buChar char="-"/>
            </a:pPr>
            <a:r>
              <a:rPr lang="en-GB" sz="1600" dirty="0">
                <a:latin typeface="Lato Light" panose="020F0302020204030203" pitchFamily="34" charset="77"/>
                <a:sym typeface="Wingdings"/>
              </a:rPr>
              <a:t>Stage 2 switching magnet</a:t>
            </a:r>
          </a:p>
          <a:p>
            <a:pPr>
              <a:buFontTx/>
              <a:buChar char="-"/>
            </a:pPr>
            <a:endParaRPr lang="en-GB" sz="1600" b="1" dirty="0">
              <a:latin typeface="Lato Light" panose="020F0302020204030203" pitchFamily="34" charset="77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4039774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>
            <a:extLst>
              <a:ext uri="{FF2B5EF4-FFF2-40B4-BE49-F238E27FC236}">
                <a16:creationId xmlns:a16="http://schemas.microsoft.com/office/drawing/2014/main" id="{9FC423BD-CA2F-0940-B8F6-AC615A1E1120}"/>
              </a:ext>
            </a:extLst>
          </p:cNvPr>
          <p:cNvSpPr txBox="1">
            <a:spLocks/>
          </p:cNvSpPr>
          <p:nvPr/>
        </p:nvSpPr>
        <p:spPr>
          <a:xfrm>
            <a:off x="67722" y="39776"/>
            <a:ext cx="6139086" cy="62166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Helvetica" pitchFamily="2" charset="0"/>
                <a:ea typeface="CMU Sans Serif" charset="0"/>
                <a:cs typeface="CMU Sans Serif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white"/>
                </a:solidFill>
                <a:latin typeface="Lato Light" panose="020F0302020204030203" pitchFamily="34" charset="77"/>
                <a:cs typeface="Arial" panose="020B0604020202020204" pitchFamily="34" charset="0"/>
                <a:sym typeface="Wingdings"/>
              </a:rPr>
              <a:t>Overview: Key Parameters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123462-B938-8A4F-8F58-A76C8062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36097" y="6450916"/>
            <a:ext cx="471805" cy="365125"/>
          </a:xfr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935A88-5F67-914C-95FE-BE47E62C93F2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302020204030203" pitchFamily="34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5ACACC8-ECD1-B843-AB00-D43F01C0E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450" y="58006"/>
            <a:ext cx="1335154" cy="603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F6D85B-BC58-24A3-9A6F-3576CED187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0884" y="47414"/>
            <a:ext cx="1795316" cy="603750"/>
          </a:xfrm>
          <a:prstGeom prst="rect">
            <a:avLst/>
          </a:prstGeom>
        </p:spPr>
      </p:pic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360E686B-A669-9869-927A-EF57E7A8AC21}"/>
              </a:ext>
            </a:extLst>
          </p:cNvPr>
          <p:cNvSpPr txBox="1">
            <a:spLocks/>
          </p:cNvSpPr>
          <p:nvPr/>
        </p:nvSpPr>
        <p:spPr>
          <a:xfrm>
            <a:off x="223555" y="4663735"/>
            <a:ext cx="7732243" cy="894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+mj-lt"/>
                <a:ea typeface="CMU Sans Serif" charset="0"/>
                <a:cs typeface="CMU Sans Serif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+mj-lt"/>
                <a:ea typeface="CMU Sans Serif" charset="0"/>
                <a:cs typeface="CMU Sans Serif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tx1"/>
                </a:solidFill>
                <a:latin typeface="+mj-lt"/>
                <a:ea typeface="CMU Sans Serif" charset="0"/>
                <a:cs typeface="CMU Sans Serif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tx1"/>
                </a:solidFill>
                <a:latin typeface="+mj-lt"/>
                <a:ea typeface="CMU Sans Serif" charset="0"/>
                <a:cs typeface="CMU Sans Serif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tx1"/>
                </a:solidFill>
                <a:latin typeface="+mj-lt"/>
                <a:ea typeface="CMU Sans Serif" charset="0"/>
                <a:cs typeface="CMU Sans Serif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302020204030203" pitchFamily="34" charset="77"/>
              <a:sym typeface="Wingding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69500DE-2444-853F-738F-8491D27C1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984852"/>
              </p:ext>
            </p:extLst>
          </p:nvPr>
        </p:nvGraphicFramePr>
        <p:xfrm>
          <a:off x="293967" y="853680"/>
          <a:ext cx="8582995" cy="5527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909">
                  <a:extLst>
                    <a:ext uri="{9D8B030D-6E8A-4147-A177-3AD203B41FA5}">
                      <a16:colId xmlns:a16="http://schemas.microsoft.com/office/drawing/2014/main" val="745806696"/>
                    </a:ext>
                  </a:extLst>
                </a:gridCol>
                <a:gridCol w="2605636">
                  <a:extLst>
                    <a:ext uri="{9D8B030D-6E8A-4147-A177-3AD203B41FA5}">
                      <a16:colId xmlns:a16="http://schemas.microsoft.com/office/drawing/2014/main" val="2032819514"/>
                    </a:ext>
                  </a:extLst>
                </a:gridCol>
                <a:gridCol w="2589450">
                  <a:extLst>
                    <a:ext uri="{9D8B030D-6E8A-4147-A177-3AD203B41FA5}">
                      <a16:colId xmlns:a16="http://schemas.microsoft.com/office/drawing/2014/main" val="2238961180"/>
                    </a:ext>
                  </a:extLst>
                </a:gridCol>
              </a:tblGrid>
              <a:tr h="315245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Value/Range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533642"/>
                  </a:ext>
                </a:extLst>
              </a:tr>
              <a:tr h="248660">
                <a:tc>
                  <a:txBody>
                    <a:bodyPr/>
                    <a:lstStyle/>
                    <a:p>
                      <a:pPr algn="l"/>
                      <a:r>
                        <a:rPr lang="en-GB" sz="1200" b="1" i="0" dirty="0">
                          <a:latin typeface="Lato" panose="020F0502020204030203" pitchFamily="34" charset="77"/>
                        </a:rPr>
                        <a:t>Laser Parameters</a:t>
                      </a:r>
                    </a:p>
                    <a:p>
                      <a:pPr algn="l"/>
                      <a:r>
                        <a:rPr lang="en-GB" sz="1200" b="0" i="0" dirty="0">
                          <a:latin typeface="Lato Light" panose="020F0302020204030203" pitchFamily="34" charset="77"/>
                        </a:rPr>
                        <a:t>Power</a:t>
                      </a:r>
                    </a:p>
                    <a:p>
                      <a:pPr algn="l"/>
                      <a:r>
                        <a:rPr lang="en-GB" sz="1200" b="0" i="0" dirty="0">
                          <a:latin typeface="Lato Light" panose="020F0302020204030203" pitchFamily="34" charset="77"/>
                        </a:rPr>
                        <a:t>Energy</a:t>
                      </a:r>
                    </a:p>
                    <a:p>
                      <a:pPr algn="l"/>
                      <a:r>
                        <a:rPr lang="en-GB" sz="1200" b="0" i="0" dirty="0">
                          <a:latin typeface="Lato Light" panose="020F0302020204030203" pitchFamily="34" charset="77"/>
                        </a:rPr>
                        <a:t>Pulse length</a:t>
                      </a:r>
                    </a:p>
                    <a:p>
                      <a:pPr algn="l"/>
                      <a:r>
                        <a:rPr lang="en-GB" sz="1200" b="0" i="0" dirty="0">
                          <a:latin typeface="Lato Light" panose="020F0302020204030203" pitchFamily="34" charset="77"/>
                        </a:rPr>
                        <a:t>Rep. rate</a:t>
                      </a:r>
                    </a:p>
                    <a:p>
                      <a:pPr algn="l"/>
                      <a:r>
                        <a:rPr lang="en-GB" sz="1200" b="0" i="0" dirty="0">
                          <a:latin typeface="Lato Light" panose="020F0302020204030203" pitchFamily="34" charset="77"/>
                        </a:rPr>
                        <a:t>Proton Energy</a:t>
                      </a:r>
                    </a:p>
                    <a:p>
                      <a:pPr algn="l"/>
                      <a:r>
                        <a:rPr lang="en-GB" sz="1200" b="0" i="0" dirty="0">
                          <a:latin typeface="Lato Light" panose="020F0302020204030203" pitchFamily="34" charset="77"/>
                        </a:rPr>
                        <a:t>Ion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ato Light" panose="020F0302020204030203" pitchFamily="34" charset="77"/>
                        <a:ea typeface="+mn-ea"/>
                        <a:cs typeface="+mn-cs"/>
                        <a:sym typeface="Wingding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Lato Light" panose="020F0302020204030203" pitchFamily="34" charset="77"/>
                          <a:ea typeface="+mn-ea"/>
                          <a:cs typeface="+mn-cs"/>
                          <a:sym typeface="Wingdings"/>
                        </a:rPr>
                        <a:t>100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Lato Light" panose="020F0302020204030203" pitchFamily="34" charset="77"/>
                          <a:ea typeface="+mn-ea"/>
                          <a:cs typeface="+mn-cs"/>
                          <a:sym typeface="Wingdings"/>
                        </a:rPr>
                        <a:t>2.5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Lato Light" panose="020F0302020204030203" pitchFamily="34" charset="77"/>
                          <a:ea typeface="+mn-ea"/>
                          <a:cs typeface="+mn-cs"/>
                          <a:sym typeface="Wingdings"/>
                        </a:rPr>
                        <a:t>25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to Light" panose="020F0302020204030203" pitchFamily="34" charset="77"/>
                          <a:ea typeface="+mn-ea"/>
                          <a:cs typeface="+mn-cs"/>
                          <a:sym typeface="Wingdings"/>
                        </a:rPr>
                        <a:t>10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to Light" panose="020F0302020204030203" pitchFamily="34" charset="77"/>
                          <a:ea typeface="+mn-ea"/>
                          <a:cs typeface="+mn-cs"/>
                          <a:sym typeface="Wingdings"/>
                        </a:rPr>
                        <a:t>15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to Light" panose="020F0302020204030203" pitchFamily="34" charset="77"/>
                          <a:ea typeface="+mn-ea"/>
                          <a:cs typeface="+mn-cs"/>
                          <a:sym typeface="Wingdings"/>
                        </a:rPr>
                        <a:t>3.77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 dirty="0">
                        <a:latin typeface="Lato Light" panose="020F0302020204030203" pitchFamily="34" charset="77"/>
                      </a:endParaRPr>
                    </a:p>
                    <a:p>
                      <a:r>
                        <a:rPr lang="en-GB" sz="1200" b="0" i="0" dirty="0">
                          <a:latin typeface="Lato Light" panose="020F0302020204030203" pitchFamily="34" charset="77"/>
                        </a:rPr>
                        <a:t>TW</a:t>
                      </a:r>
                    </a:p>
                    <a:p>
                      <a:r>
                        <a:rPr lang="en-GB" sz="1200" b="0" i="0" dirty="0">
                          <a:latin typeface="Lato Light" panose="020F0302020204030203" pitchFamily="34" charset="77"/>
                        </a:rPr>
                        <a:t>J</a:t>
                      </a:r>
                    </a:p>
                    <a:p>
                      <a:r>
                        <a:rPr lang="en-GB" sz="1200" b="0" i="0" dirty="0">
                          <a:latin typeface="Lato Light" panose="020F0302020204030203" pitchFamily="34" charset="77"/>
                        </a:rPr>
                        <a:t>fs</a:t>
                      </a:r>
                    </a:p>
                    <a:p>
                      <a:r>
                        <a:rPr lang="en-GB" sz="1200" b="0" i="0" dirty="0">
                          <a:latin typeface="Lato Light" panose="020F0302020204030203" pitchFamily="34" charset="77"/>
                        </a:rPr>
                        <a:t>Hz</a:t>
                      </a:r>
                    </a:p>
                    <a:p>
                      <a:r>
                        <a:rPr lang="en-GB" sz="1200" b="0" i="0" dirty="0">
                          <a:latin typeface="Lato Light" panose="020F0302020204030203" pitchFamily="34" charset="77"/>
                        </a:rPr>
                        <a:t>MeV</a:t>
                      </a:r>
                    </a:p>
                    <a:p>
                      <a:r>
                        <a:rPr lang="en-GB" sz="1200" b="0" i="0" dirty="0">
                          <a:latin typeface="Lato Light" panose="020F0302020204030203" pitchFamily="34" charset="77"/>
                        </a:rPr>
                        <a:t>MeV/u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682926"/>
                  </a:ext>
                </a:extLst>
              </a:tr>
              <a:tr h="385850">
                <a:tc>
                  <a:txBody>
                    <a:bodyPr/>
                    <a:lstStyle/>
                    <a:p>
                      <a:pPr algn="l"/>
                      <a:r>
                        <a:rPr lang="en-GB" sz="1200" b="1" i="0" dirty="0">
                          <a:latin typeface="Lato" panose="020F0502020204030203" pitchFamily="34" charset="77"/>
                        </a:rPr>
                        <a:t>Proton &amp; Ion Capture</a:t>
                      </a:r>
                    </a:p>
                    <a:p>
                      <a:pPr algn="l"/>
                      <a:r>
                        <a:rPr lang="en-GB" sz="1200" b="0" i="0" dirty="0">
                          <a:latin typeface="Lato Light" panose="020F0302020204030203" pitchFamily="34" charset="77"/>
                        </a:rPr>
                        <a:t>Beam Divergence at design energy</a:t>
                      </a:r>
                    </a:p>
                    <a:p>
                      <a:pPr algn="l"/>
                      <a:r>
                        <a:rPr lang="en-GB" sz="1200" b="0" i="0" dirty="0">
                          <a:latin typeface="Lato Light" panose="020F0302020204030203" pitchFamily="34" charset="77"/>
                        </a:rPr>
                        <a:t>Gabor Lens effective length</a:t>
                      </a:r>
                    </a:p>
                    <a:p>
                      <a:pPr algn="l"/>
                      <a:r>
                        <a:rPr lang="en-GB" sz="1200" b="0" i="0" dirty="0">
                          <a:latin typeface="Lato Light" panose="020F0302020204030203" pitchFamily="34" charset="77"/>
                        </a:rPr>
                        <a:t>Gabor Lens physical length* </a:t>
                      </a:r>
                    </a:p>
                    <a:p>
                      <a:pPr algn="l"/>
                      <a:r>
                        <a:rPr lang="en-GB" sz="1200" b="0" i="0" dirty="0">
                          <a:latin typeface="Lato Light" panose="020F0302020204030203" pitchFamily="34" charset="77"/>
                        </a:rPr>
                        <a:t>Cathode Radius</a:t>
                      </a:r>
                    </a:p>
                    <a:p>
                      <a:pPr algn="l"/>
                      <a:r>
                        <a:rPr lang="en-GB" sz="1200" b="0" i="0" dirty="0">
                          <a:latin typeface="Lato Light" panose="020F0302020204030203" pitchFamily="34" charset="77"/>
                        </a:rPr>
                        <a:t>Maximum Voltage</a:t>
                      </a:r>
                    </a:p>
                    <a:p>
                      <a:pPr algn="l"/>
                      <a:r>
                        <a:rPr lang="en-GB" sz="1200" b="0" i="0" dirty="0">
                          <a:latin typeface="Lato Light" panose="020F0302020204030203" pitchFamily="34" charset="77"/>
                        </a:rPr>
                        <a:t>Number of Gabor Lenses*</a:t>
                      </a:r>
                    </a:p>
                    <a:p>
                      <a:pPr algn="l"/>
                      <a:r>
                        <a:rPr lang="en-GB" sz="1200" b="0" i="0" dirty="0">
                          <a:latin typeface="Lato Light" panose="020F0302020204030203" pitchFamily="34" charset="77"/>
                        </a:rPr>
                        <a:t>Alternative technology: solenoid length</a:t>
                      </a:r>
                    </a:p>
                    <a:p>
                      <a:pPr algn="l"/>
                      <a:r>
                        <a:rPr lang="en-GB" sz="1200" b="0" i="0" dirty="0">
                          <a:latin typeface="Lato Light" panose="020F0302020204030203" pitchFamily="34" charset="77"/>
                        </a:rPr>
                        <a:t>Alternative technology: solenoid max 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ato Light" panose="020F0302020204030203" pitchFamily="34" charset="77"/>
                        <a:ea typeface="+mn-ea"/>
                        <a:cs typeface="+mn-cs"/>
                        <a:sym typeface="Wingding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Lato Light" panose="020F0302020204030203" pitchFamily="34" charset="77"/>
                          <a:ea typeface="+mn-ea"/>
                          <a:cs typeface="+mn-cs"/>
                          <a:sym typeface="Wingdings"/>
                        </a:rPr>
                        <a:t>11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to Light" panose="020F0302020204030203" pitchFamily="34" charset="77"/>
                          <a:ea typeface="+mn-ea"/>
                          <a:cs typeface="+mn-cs"/>
                          <a:sym typeface="Wingdings"/>
                        </a:rPr>
                        <a:t>0.857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to Light" panose="020F0302020204030203" pitchFamily="34" charset="77"/>
                          <a:ea typeface="+mn-ea"/>
                          <a:cs typeface="+mn-cs"/>
                          <a:sym typeface="Wingdings"/>
                        </a:rPr>
                        <a:t>1.157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to Light" panose="020F0302020204030203" pitchFamily="34" charset="77"/>
                          <a:ea typeface="+mn-ea"/>
                          <a:cs typeface="+mn-cs"/>
                          <a:sym typeface="Wingdings"/>
                        </a:rPr>
                        <a:t>0.0365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to Light" panose="020F0302020204030203" pitchFamily="34" charset="77"/>
                          <a:ea typeface="+mn-ea"/>
                          <a:cs typeface="+mn-cs"/>
                          <a:sym typeface="Wingdings"/>
                        </a:rPr>
                        <a:t>65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to Light" panose="020F0302020204030203" pitchFamily="34" charset="77"/>
                          <a:ea typeface="+mn-ea"/>
                          <a:cs typeface="+mn-cs"/>
                          <a:sym typeface="Wingdings"/>
                        </a:rPr>
                        <a:t>2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to Light" panose="020F0302020204030203" pitchFamily="34" charset="77"/>
                          <a:ea typeface="+mn-ea"/>
                          <a:cs typeface="+mn-cs"/>
                          <a:sym typeface="Wingdings"/>
                        </a:rPr>
                        <a:t>1.157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to Light" panose="020F0302020204030203" pitchFamily="34" charset="77"/>
                          <a:ea typeface="+mn-ea"/>
                          <a:cs typeface="+mn-cs"/>
                          <a:sym typeface="Wingdings"/>
                        </a:rPr>
                        <a:t>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 dirty="0">
                        <a:latin typeface="Lato Light" panose="020F0302020204030203" pitchFamily="34" charset="77"/>
                      </a:endParaRPr>
                    </a:p>
                    <a:p>
                      <a:r>
                        <a:rPr lang="en-GB" sz="1200" b="0" i="0" dirty="0">
                          <a:latin typeface="Lato Light" panose="020F0302020204030203" pitchFamily="34" charset="77"/>
                        </a:rPr>
                        <a:t>degrees</a:t>
                      </a:r>
                    </a:p>
                    <a:p>
                      <a:r>
                        <a:rPr lang="en-GB" sz="1200" b="0" i="0" dirty="0">
                          <a:latin typeface="Lato Light" panose="020F0302020204030203" pitchFamily="34" charset="77"/>
                        </a:rPr>
                        <a:t>m</a:t>
                      </a:r>
                    </a:p>
                    <a:p>
                      <a:r>
                        <a:rPr lang="en-GB" sz="1200" b="0" i="0" dirty="0">
                          <a:latin typeface="Lato Light" panose="020F0302020204030203" pitchFamily="34" charset="77"/>
                        </a:rPr>
                        <a:t>m</a:t>
                      </a:r>
                    </a:p>
                    <a:p>
                      <a:r>
                        <a:rPr lang="en-GB" sz="1200" b="0" i="0" dirty="0">
                          <a:latin typeface="Lato Light" panose="020F0302020204030203" pitchFamily="34" charset="77"/>
                        </a:rPr>
                        <a:t>m </a:t>
                      </a:r>
                    </a:p>
                    <a:p>
                      <a:r>
                        <a:rPr lang="en-GB" sz="1200" b="0" i="0" dirty="0">
                          <a:latin typeface="Lato Light" panose="020F0302020204030203" pitchFamily="34" charset="77"/>
                        </a:rPr>
                        <a:t>kV</a:t>
                      </a:r>
                    </a:p>
                    <a:p>
                      <a:endParaRPr lang="en-GB" sz="1200" b="0" i="0" dirty="0">
                        <a:latin typeface="Lato Light" panose="020F0302020204030203" pitchFamily="34" charset="77"/>
                      </a:endParaRPr>
                    </a:p>
                    <a:p>
                      <a:r>
                        <a:rPr lang="en-GB" sz="1200" b="0" i="0" dirty="0">
                          <a:latin typeface="Lato Light" panose="020F0302020204030203" pitchFamily="34" charset="77"/>
                        </a:rPr>
                        <a:t>m </a:t>
                      </a:r>
                    </a:p>
                    <a:p>
                      <a:r>
                        <a:rPr lang="en-GB" sz="1200" b="0" i="0" dirty="0">
                          <a:latin typeface="Lato Light" panose="020F0302020204030203" pitchFamily="34" charset="77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5033"/>
                  </a:ext>
                </a:extLst>
              </a:tr>
              <a:tr h="385850">
                <a:tc>
                  <a:txBody>
                    <a:bodyPr/>
                    <a:lstStyle/>
                    <a:p>
                      <a:pPr algn="l"/>
                      <a:r>
                        <a:rPr lang="en-GB" sz="1200" b="1" i="0" dirty="0">
                          <a:latin typeface="Lato" panose="020F0502020204030203" pitchFamily="34" charset="77"/>
                        </a:rPr>
                        <a:t>Stage 1 Beam Transport</a:t>
                      </a:r>
                    </a:p>
                    <a:p>
                      <a:pPr algn="l"/>
                      <a:r>
                        <a:rPr lang="en-GB" sz="1200" b="0" i="0" dirty="0">
                          <a:latin typeface="Lato Light" panose="020F0302020204030203" pitchFamily="34" charset="77"/>
                        </a:rPr>
                        <a:t>Number of Gabor lenses</a:t>
                      </a:r>
                    </a:p>
                    <a:p>
                      <a:pPr algn="l"/>
                      <a:r>
                        <a:rPr lang="en-GB" sz="1200" b="0" i="0" dirty="0">
                          <a:latin typeface="Lato Light" panose="020F0302020204030203" pitchFamily="34" charset="77"/>
                        </a:rPr>
                        <a:t>Number of re-bunching cavities</a:t>
                      </a:r>
                    </a:p>
                    <a:p>
                      <a:pPr algn="l"/>
                      <a:r>
                        <a:rPr lang="en-GB" sz="1200" b="0" i="0" dirty="0">
                          <a:latin typeface="Lato Light" panose="020F0302020204030203" pitchFamily="34" charset="77"/>
                        </a:rPr>
                        <a:t>Number of collimators</a:t>
                      </a:r>
                    </a:p>
                    <a:p>
                      <a:pPr algn="l"/>
                      <a:r>
                        <a:rPr lang="en-GB" sz="1200" b="0" i="0" dirty="0">
                          <a:latin typeface="Lato Light" panose="020F0302020204030203" pitchFamily="34" charset="77"/>
                        </a:rPr>
                        <a:t>Arc bending angle</a:t>
                      </a:r>
                    </a:p>
                    <a:p>
                      <a:pPr algn="l"/>
                      <a:r>
                        <a:rPr lang="en-GB" sz="1200" b="0" i="0" dirty="0">
                          <a:latin typeface="Lato Light" panose="020F0302020204030203" pitchFamily="34" charset="77"/>
                        </a:rPr>
                        <a:t>Number of bending magnets</a:t>
                      </a:r>
                    </a:p>
                    <a:p>
                      <a:pPr algn="l"/>
                      <a:r>
                        <a:rPr lang="en-GB" sz="1200" b="0" i="0" dirty="0">
                          <a:latin typeface="Lato Light" panose="020F0302020204030203" pitchFamily="34" charset="77"/>
                        </a:rPr>
                        <a:t>Maximum dipole field</a:t>
                      </a:r>
                    </a:p>
                    <a:p>
                      <a:pPr algn="l"/>
                      <a:r>
                        <a:rPr lang="en-GB" sz="1200" b="0" i="0" dirty="0">
                          <a:latin typeface="Lato Light" panose="020F0302020204030203" pitchFamily="34" charset="77"/>
                        </a:rPr>
                        <a:t>Number of quadrupoles</a:t>
                      </a:r>
                    </a:p>
                    <a:p>
                      <a:pPr algn="l"/>
                      <a:r>
                        <a:rPr lang="en-GB" sz="1200" b="0" i="0" dirty="0">
                          <a:latin typeface="Lato Light" panose="020F0302020204030203" pitchFamily="34" charset="77"/>
                        </a:rPr>
                        <a:t>Maximum quadrupole field</a:t>
                      </a:r>
                    </a:p>
                    <a:p>
                      <a:pPr algn="l"/>
                      <a:r>
                        <a:rPr lang="en-GB" sz="1200" b="0" i="0" dirty="0">
                          <a:latin typeface="Lato Light" panose="020F0302020204030203" pitchFamily="34" charset="77"/>
                        </a:rPr>
                        <a:t>Number of octupoles</a:t>
                      </a:r>
                      <a:r>
                        <a:rPr lang="en-GB" sz="1200" b="0" i="0" dirty="0">
                          <a:latin typeface="Lato" panose="020F0502020204030203" pitchFamily="34" charset="77"/>
                        </a:rPr>
                        <a:t> </a:t>
                      </a:r>
                    </a:p>
                    <a:p>
                      <a:pPr algn="l"/>
                      <a:r>
                        <a:rPr lang="en-GB" sz="1200" b="0" i="0" dirty="0">
                          <a:latin typeface="Lato Light" panose="020F0302020204030203" pitchFamily="34" charset="77"/>
                        </a:rPr>
                        <a:t>Beam pipe radius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ato Light" panose="020F0302020204030203" pitchFamily="34" charset="77"/>
                        <a:ea typeface="+mn-ea"/>
                        <a:cs typeface="+mn-cs"/>
                        <a:sym typeface="Wingding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to Light" panose="020F0302020204030203" pitchFamily="34" charset="77"/>
                          <a:ea typeface="+mn-ea"/>
                          <a:cs typeface="+mn-cs"/>
                          <a:sym typeface="Wingdings"/>
                        </a:rPr>
                        <a:t>5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to Light" panose="020F0302020204030203" pitchFamily="34" charset="77"/>
                          <a:ea typeface="+mn-ea"/>
                          <a:cs typeface="+mn-cs"/>
                          <a:sym typeface="Wingdings"/>
                        </a:rPr>
                        <a:t>2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to Light" panose="020F0302020204030203" pitchFamily="34" charset="77"/>
                          <a:ea typeface="+mn-ea"/>
                          <a:cs typeface="+mn-cs"/>
                          <a:sym typeface="Wingdings"/>
                        </a:rPr>
                        <a:t>2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to Light" panose="020F0302020204030203" pitchFamily="34" charset="77"/>
                          <a:ea typeface="+mn-ea"/>
                          <a:cs typeface="+mn-cs"/>
                          <a:sym typeface="Wingdings"/>
                        </a:rPr>
                        <a:t>90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to Light" panose="020F0302020204030203" pitchFamily="34" charset="77"/>
                          <a:ea typeface="+mn-ea"/>
                          <a:cs typeface="+mn-cs"/>
                          <a:sym typeface="Wingdings"/>
                        </a:rPr>
                        <a:t>2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to Light" panose="020F0302020204030203" pitchFamily="34" charset="77"/>
                          <a:ea typeface="+mn-ea"/>
                          <a:cs typeface="+mn-cs"/>
                          <a:sym typeface="Wingdings"/>
                        </a:rPr>
                        <a:t>0.55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Lato Light" panose="020F0302020204030203" pitchFamily="34" charset="77"/>
                        <a:ea typeface="+mn-ea"/>
                        <a:cs typeface="+mn-cs"/>
                        <a:sym typeface="Wingding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to Light" panose="020F0302020204030203" pitchFamily="34" charset="77"/>
                          <a:ea typeface="+mn-ea"/>
                          <a:cs typeface="+mn-cs"/>
                          <a:sym typeface="Wingdings"/>
                        </a:rPr>
                        <a:t>6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to Light" panose="020F0302020204030203" pitchFamily="34" charset="77"/>
                          <a:ea typeface="+mn-ea"/>
                          <a:cs typeface="+mn-cs"/>
                          <a:sym typeface="Wingdings"/>
                        </a:rPr>
                        <a:t>0.65</a:t>
                      </a: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Lato Light" panose="020F0302020204030203" pitchFamily="34" charset="77"/>
                        <a:ea typeface="+mn-ea"/>
                        <a:cs typeface="+mn-cs"/>
                        <a:sym typeface="Wingding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to Light" panose="020F0302020204030203" pitchFamily="34" charset="77"/>
                          <a:ea typeface="+mn-ea"/>
                          <a:cs typeface="+mn-cs"/>
                          <a:sym typeface="Wingdings"/>
                        </a:rPr>
                        <a:t>1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to Light" panose="020F0302020204030203" pitchFamily="34" charset="77"/>
                          <a:ea typeface="+mn-ea"/>
                          <a:cs typeface="+mn-cs"/>
                          <a:sym typeface="Wingdings"/>
                        </a:rPr>
                        <a:t>0.0365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i="0" dirty="0">
                        <a:latin typeface="Lato Light" panose="020F0302020204030203" pitchFamily="34" charset="77"/>
                      </a:endParaRPr>
                    </a:p>
                    <a:p>
                      <a:endParaRPr lang="en-GB" sz="1200" b="0" i="0" dirty="0">
                        <a:latin typeface="Lato Light" panose="020F0302020204030203" pitchFamily="34" charset="77"/>
                      </a:endParaRPr>
                    </a:p>
                    <a:p>
                      <a:endParaRPr lang="en-GB" sz="1200" b="0" i="0" dirty="0">
                        <a:latin typeface="Lato Light" panose="020F0302020204030203" pitchFamily="34" charset="77"/>
                      </a:endParaRPr>
                    </a:p>
                    <a:p>
                      <a:endParaRPr lang="en-GB" sz="1200" b="0" i="0" dirty="0">
                        <a:latin typeface="Lato Light" panose="020F0302020204030203" pitchFamily="34" charset="77"/>
                      </a:endParaRPr>
                    </a:p>
                    <a:p>
                      <a:r>
                        <a:rPr lang="en-GB" sz="1200" b="0" i="0" dirty="0">
                          <a:latin typeface="Lato Light" panose="020F0302020204030203" pitchFamily="34" charset="77"/>
                        </a:rPr>
                        <a:t>Degrees</a:t>
                      </a:r>
                    </a:p>
                    <a:p>
                      <a:endParaRPr lang="en-GB" sz="1200" b="0" i="0" dirty="0">
                        <a:latin typeface="Lato Light" panose="020F0302020204030203" pitchFamily="34" charset="77"/>
                      </a:endParaRPr>
                    </a:p>
                    <a:p>
                      <a:r>
                        <a:rPr lang="en-GB" sz="1200" b="0" i="0" dirty="0">
                          <a:latin typeface="Lato Light" panose="020F0302020204030203" pitchFamily="34" charset="77"/>
                        </a:rPr>
                        <a:t>T</a:t>
                      </a:r>
                    </a:p>
                    <a:p>
                      <a:endParaRPr lang="en-GB" sz="1200" b="0" i="0" dirty="0">
                        <a:latin typeface="Lato Light" panose="020F0302020204030203" pitchFamily="34" charset="77"/>
                      </a:endParaRPr>
                    </a:p>
                    <a:p>
                      <a:r>
                        <a:rPr lang="en-GB" sz="1200" b="0" i="0" dirty="0">
                          <a:latin typeface="Lato Light" panose="020F0302020204030203" pitchFamily="34" charset="77"/>
                        </a:rPr>
                        <a:t>T</a:t>
                      </a:r>
                    </a:p>
                    <a:p>
                      <a:endParaRPr lang="en-GB" sz="1200" b="0" i="0" dirty="0">
                        <a:latin typeface="Lato Light" panose="020F0302020204030203" pitchFamily="34" charset="77"/>
                      </a:endParaRPr>
                    </a:p>
                    <a:p>
                      <a:r>
                        <a:rPr lang="en-GB" sz="1200" b="0" i="0" dirty="0">
                          <a:latin typeface="Lato Light" panose="020F0302020204030203" pitchFamily="34" charset="77"/>
                        </a:rPr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973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406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>
            <a:extLst>
              <a:ext uri="{FF2B5EF4-FFF2-40B4-BE49-F238E27FC236}">
                <a16:creationId xmlns:a16="http://schemas.microsoft.com/office/drawing/2014/main" id="{9FC423BD-CA2F-0940-B8F6-AC615A1E1120}"/>
              </a:ext>
            </a:extLst>
          </p:cNvPr>
          <p:cNvSpPr txBox="1">
            <a:spLocks/>
          </p:cNvSpPr>
          <p:nvPr/>
        </p:nvSpPr>
        <p:spPr>
          <a:xfrm>
            <a:off x="67722" y="39776"/>
            <a:ext cx="5685806" cy="62166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Helvetica" pitchFamily="2" charset="0"/>
                <a:ea typeface="CMU Sans Serif" charset="0"/>
                <a:cs typeface="CMU Sans Serif" charset="0"/>
              </a:defRPr>
            </a:lvl1pPr>
          </a:lstStyle>
          <a:p>
            <a:pPr algn="l"/>
            <a:r>
              <a:rPr lang="en-GB" dirty="0">
                <a:solidFill>
                  <a:schemeClr val="bg1"/>
                </a:solidFill>
                <a:latin typeface="Lato Light" panose="020F0302020204030203" pitchFamily="34" charset="77"/>
                <a:cs typeface="Arial" panose="020B0604020202020204" pitchFamily="34" charset="0"/>
                <a:sym typeface="Wingdings"/>
              </a:rPr>
              <a:t>Parameterised Source Distribution</a:t>
            </a:r>
            <a:endParaRPr lang="en-US" dirty="0">
              <a:solidFill>
                <a:schemeClr val="bg1"/>
              </a:solidFill>
              <a:latin typeface="Lato Light" panose="020F0302020204030203" pitchFamily="34" charset="77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58D440-63C5-1B49-8FA8-6DA43D4149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55"/>
          <a:stretch/>
        </p:blipFill>
        <p:spPr>
          <a:xfrm>
            <a:off x="6304972" y="55872"/>
            <a:ext cx="1391228" cy="6058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ACACC8-ECD1-B843-AB00-D43F01C0EB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450" y="58006"/>
            <a:ext cx="1335154" cy="6037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3859C0-33D9-3765-EC0E-8C03DE2FA2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0884" y="47414"/>
            <a:ext cx="1795316" cy="6037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123462-B938-8A4F-8F58-A76C8062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5A88-5F67-914C-95FE-BE47E62C93F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F665C3-83AB-A53B-35CC-262F91E1CFE3}"/>
              </a:ext>
            </a:extLst>
          </p:cNvPr>
          <p:cNvSpPr txBox="1">
            <a:spLocks/>
          </p:cNvSpPr>
          <p:nvPr/>
        </p:nvSpPr>
        <p:spPr>
          <a:xfrm>
            <a:off x="192482" y="839543"/>
            <a:ext cx="5051647" cy="58202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800" dirty="0" err="1"/>
              <a:t>LhARALinearOptics</a:t>
            </a:r>
            <a:r>
              <a:rPr lang="en-US" sz="1600" dirty="0"/>
              <a:t> </a:t>
            </a:r>
          </a:p>
          <a:p>
            <a:pPr lvl="1">
              <a:buFontTx/>
              <a:buChar char="-"/>
            </a:pPr>
            <a:r>
              <a:rPr lang="en-US" sz="1400" dirty="0"/>
              <a:t>K. Long, M. </a:t>
            </a:r>
            <a:r>
              <a:rPr lang="en-US" sz="1400" dirty="0" err="1"/>
              <a:t>Maxouti</a:t>
            </a:r>
            <a:r>
              <a:rPr lang="en-US" sz="1400" dirty="0"/>
              <a:t>, N. Dover</a:t>
            </a:r>
          </a:p>
          <a:p>
            <a:pPr lvl="1">
              <a:buFontTx/>
              <a:buChar char="-"/>
            </a:pPr>
            <a:r>
              <a:rPr lang="en-US" sz="1400" dirty="0"/>
              <a:t>Code for modelling LhARA beam lines</a:t>
            </a:r>
          </a:p>
          <a:p>
            <a:pPr lvl="1">
              <a:buFontTx/>
              <a:buChar char="-"/>
            </a:pPr>
            <a:r>
              <a:rPr lang="en-US" sz="1400" dirty="0"/>
              <a:t>Optics, losses, particle source </a:t>
            </a:r>
            <a:endParaRPr lang="en-US" sz="1600" dirty="0"/>
          </a:p>
          <a:p>
            <a:pPr>
              <a:buFontTx/>
              <a:buChar char="-"/>
            </a:pPr>
            <a:r>
              <a:rPr lang="en-GB" sz="1800" dirty="0"/>
              <a:t>A</a:t>
            </a:r>
            <a:r>
              <a:rPr lang="en-GB" sz="1800" dirty="0">
                <a:effectLst/>
              </a:rPr>
              <a:t>ngular distribution generated as a cone centred on the normal to the foil surface. </a:t>
            </a:r>
          </a:p>
          <a:p>
            <a:pPr lvl="1">
              <a:buFontTx/>
              <a:buChar char="-"/>
            </a:pPr>
            <a:r>
              <a:rPr lang="en-GB" sz="1400" dirty="0">
                <a:effectLst/>
              </a:rPr>
              <a:t>The opening angle of the cone </a:t>
            </a:r>
            <a:r>
              <a:rPr lang="en-GB" sz="1400" dirty="0"/>
              <a:t>taken from:</a:t>
            </a:r>
          </a:p>
          <a:p>
            <a:pPr lvl="1">
              <a:buFontTx/>
              <a:buChar char="-"/>
            </a:pPr>
            <a:endParaRPr lang="en-GB" sz="1400" dirty="0">
              <a:effectLst/>
            </a:endParaRPr>
          </a:p>
          <a:p>
            <a:pPr lvl="1">
              <a:buFontTx/>
              <a:buChar char="-"/>
            </a:pPr>
            <a:endParaRPr lang="en-GB" sz="1400" dirty="0">
              <a:effectLst/>
            </a:endParaRPr>
          </a:p>
          <a:p>
            <a:pPr lvl="1">
              <a:buFontTx/>
              <a:buChar char="-"/>
            </a:pPr>
            <a:r>
              <a:rPr lang="en-GB" sz="1400" dirty="0"/>
              <a:t>Low KE angle taken to be 20°, linearly decreases such that angle at E</a:t>
            </a:r>
            <a:r>
              <a:rPr lang="en-GB" sz="1400" baseline="-25000" dirty="0"/>
              <a:t>max</a:t>
            </a:r>
            <a:r>
              <a:rPr lang="en-GB" sz="1400" dirty="0"/>
              <a:t> is 5° (based on [1]).</a:t>
            </a:r>
            <a:endParaRPr lang="en-GB" sz="1400" dirty="0">
              <a:effectLst/>
            </a:endParaRPr>
          </a:p>
          <a:p>
            <a:pPr lvl="1">
              <a:buFontTx/>
              <a:buChar char="-"/>
            </a:pPr>
            <a:r>
              <a:rPr lang="en-GB" sz="1400" dirty="0">
                <a:effectLst/>
              </a:rPr>
              <a:t>The distribution of the polar angle, </a:t>
            </a:r>
            <a:r>
              <a:rPr lang="el-GR" sz="1400" dirty="0">
                <a:effectLst/>
              </a:rPr>
              <a:t>θ</a:t>
            </a:r>
            <a:r>
              <a:rPr lang="en-GB" sz="1400" baseline="-25000" dirty="0"/>
              <a:t>s</a:t>
            </a:r>
            <a:r>
              <a:rPr lang="en-GB" sz="1400" dirty="0">
                <a:effectLst/>
              </a:rPr>
              <a:t>, approximated as Gaussian  </a:t>
            </a:r>
          </a:p>
          <a:p>
            <a:pPr lvl="1">
              <a:buFontTx/>
              <a:buChar char="-"/>
            </a:pPr>
            <a:r>
              <a:rPr lang="en-GB" sz="1400" dirty="0"/>
              <a:t>11° at 15 MeV (25 MeV E</a:t>
            </a:r>
            <a:r>
              <a:rPr lang="en-GB" sz="1400" baseline="-25000" dirty="0"/>
              <a:t>max</a:t>
            </a:r>
            <a:r>
              <a:rPr lang="en-GB" sz="1400" dirty="0"/>
              <a:t>)</a:t>
            </a:r>
          </a:p>
          <a:p>
            <a:pPr>
              <a:buFontTx/>
              <a:buChar char="-"/>
            </a:pPr>
            <a:endParaRPr lang="en-GB" sz="1400" dirty="0"/>
          </a:p>
          <a:p>
            <a:pPr>
              <a:buFontTx/>
              <a:buChar char="-"/>
            </a:pPr>
            <a:endParaRPr lang="en-GB" sz="1400" dirty="0"/>
          </a:p>
          <a:p>
            <a:pPr>
              <a:buFontTx/>
              <a:buChar char="-"/>
            </a:pPr>
            <a:endParaRPr lang="en-GB" sz="1400" dirty="0"/>
          </a:p>
          <a:p>
            <a:pPr>
              <a:buFontTx/>
              <a:buChar char="-"/>
            </a:pP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B03FA2-EE50-14C8-937A-BD88193FE4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9737" y="735391"/>
            <a:ext cx="3848655" cy="31623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8AC864-AA87-E20B-6B3A-43BABE7925E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6204"/>
          <a:stretch/>
        </p:blipFill>
        <p:spPr>
          <a:xfrm>
            <a:off x="5126805" y="3837003"/>
            <a:ext cx="4017196" cy="30224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E69784-5DB3-8EED-6CFF-55ECAA6A60E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3124"/>
          <a:stretch/>
        </p:blipFill>
        <p:spPr>
          <a:xfrm>
            <a:off x="89045" y="4567823"/>
            <a:ext cx="5258520" cy="146119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9AF442-1031-6254-427A-93DCF00B30C5}"/>
                  </a:ext>
                </a:extLst>
              </p:cNvPr>
              <p:cNvSpPr txBox="1"/>
              <p:nvPr/>
            </p:nvSpPr>
            <p:spPr>
              <a:xfrm>
                <a:off x="1410190" y="2807742"/>
                <a:ext cx="2984644" cy="5025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20°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−15° 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9AF442-1031-6254-427A-93DCF00B3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190" y="2807742"/>
                <a:ext cx="2984644" cy="502573"/>
              </a:xfrm>
              <a:prstGeom prst="rect">
                <a:avLst/>
              </a:prstGeom>
              <a:blipFill>
                <a:blip r:embed="rId9"/>
                <a:stretch>
                  <a:fillRect t="-5000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722DFEA5-28DC-AEE6-4FD8-F8F10BDAF50A}"/>
              </a:ext>
            </a:extLst>
          </p:cNvPr>
          <p:cNvSpPr txBox="1"/>
          <p:nvPr/>
        </p:nvSpPr>
        <p:spPr>
          <a:xfrm>
            <a:off x="67722" y="6307185"/>
            <a:ext cx="367207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effectLst/>
                <a:latin typeface="Lato Light" panose="020F0302020204030203" pitchFamily="34" charset="77"/>
              </a:rPr>
              <a:t>[1] F. Nurnberg, M. </a:t>
            </a:r>
            <a:r>
              <a:rPr lang="en-GB" sz="1100" dirty="0" err="1">
                <a:effectLst/>
                <a:latin typeface="Lato Light" panose="020F0302020204030203" pitchFamily="34" charset="77"/>
              </a:rPr>
              <a:t>Schollmeier</a:t>
            </a:r>
            <a:r>
              <a:rPr lang="en-GB" sz="1100" dirty="0">
                <a:effectLst/>
                <a:latin typeface="Lato Light" panose="020F0302020204030203" pitchFamily="34" charset="77"/>
              </a:rPr>
              <a:t>, et al., Review of</a:t>
            </a:r>
          </a:p>
          <a:p>
            <a:r>
              <a:rPr lang="en-GB" sz="1100" dirty="0">
                <a:latin typeface="Lato Light" panose="020F0302020204030203" pitchFamily="34" charset="77"/>
              </a:rPr>
              <a:t>       </a:t>
            </a:r>
            <a:r>
              <a:rPr lang="en-GB" sz="1100" dirty="0">
                <a:effectLst/>
                <a:latin typeface="Lato Light" panose="020F0302020204030203" pitchFamily="34" charset="77"/>
              </a:rPr>
              <a:t>Scientific Instruments 80 no. 3, (03, 2009) 033301 </a:t>
            </a:r>
            <a:endParaRPr lang="en-GB" sz="1100" dirty="0">
              <a:latin typeface="Lato Light" panose="020F03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9046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>
            <a:extLst>
              <a:ext uri="{FF2B5EF4-FFF2-40B4-BE49-F238E27FC236}">
                <a16:creationId xmlns:a16="http://schemas.microsoft.com/office/drawing/2014/main" id="{9FC423BD-CA2F-0940-B8F6-AC615A1E1120}"/>
              </a:ext>
            </a:extLst>
          </p:cNvPr>
          <p:cNvSpPr txBox="1">
            <a:spLocks/>
          </p:cNvSpPr>
          <p:nvPr/>
        </p:nvSpPr>
        <p:spPr>
          <a:xfrm>
            <a:off x="67722" y="39776"/>
            <a:ext cx="5685806" cy="62166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Helvetica" pitchFamily="2" charset="0"/>
                <a:ea typeface="CMU Sans Serif" charset="0"/>
                <a:cs typeface="CMU Sans Serif" charset="0"/>
              </a:defRPr>
            </a:lvl1pPr>
          </a:lstStyle>
          <a:p>
            <a:pPr algn="l"/>
            <a:r>
              <a:rPr lang="en-GB" dirty="0">
                <a:solidFill>
                  <a:schemeClr val="bg1"/>
                </a:solidFill>
                <a:latin typeface="Lato Light" panose="020F0302020204030203" pitchFamily="34" charset="77"/>
                <a:cs typeface="Arial" panose="020B0604020202020204" pitchFamily="34" charset="0"/>
                <a:sym typeface="Wingdings"/>
              </a:rPr>
              <a:t>Parameterised Source Distribution</a:t>
            </a:r>
            <a:endParaRPr lang="en-US" dirty="0">
              <a:solidFill>
                <a:schemeClr val="bg1"/>
              </a:solidFill>
              <a:latin typeface="Lato Light" panose="020F0302020204030203" pitchFamily="34" charset="77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58D440-63C5-1B49-8FA8-6DA43D4149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55"/>
          <a:stretch/>
        </p:blipFill>
        <p:spPr>
          <a:xfrm>
            <a:off x="6304972" y="55872"/>
            <a:ext cx="1391228" cy="6058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ACACC8-ECD1-B843-AB00-D43F01C0EB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450" y="58006"/>
            <a:ext cx="1335154" cy="6037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3859C0-33D9-3765-EC0E-8C03DE2FA2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0884" y="47414"/>
            <a:ext cx="1795316" cy="6037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123462-B938-8A4F-8F58-A76C8062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5A88-5F67-914C-95FE-BE47E62C93F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045C063-FF29-940F-E48C-7B954CC46D7D}"/>
              </a:ext>
            </a:extLst>
          </p:cNvPr>
          <p:cNvSpPr txBox="1">
            <a:spLocks/>
          </p:cNvSpPr>
          <p:nvPr/>
        </p:nvSpPr>
        <p:spPr>
          <a:xfrm>
            <a:off x="216987" y="878498"/>
            <a:ext cx="4550748" cy="125167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400" dirty="0"/>
              <a:t>KE spectrum from [2], unable to predict cut-off KE:</a:t>
            </a:r>
          </a:p>
          <a:p>
            <a:pPr>
              <a:buFontTx/>
              <a:buChar char="-"/>
            </a:pPr>
            <a:endParaRPr lang="en-US" sz="1400" dirty="0"/>
          </a:p>
          <a:p>
            <a:pPr>
              <a:buFontTx/>
              <a:buChar char="-"/>
            </a:pPr>
            <a:endParaRPr lang="en-US" sz="1400" dirty="0"/>
          </a:p>
          <a:p>
            <a:pPr>
              <a:buFontTx/>
              <a:buChar char="-"/>
            </a:pPr>
            <a:r>
              <a:rPr lang="en-US" sz="1400" dirty="0"/>
              <a:t>Model in [3] has cut off given by: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CA5EC72-D743-DFBF-B529-A75824675D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710" y="2421568"/>
            <a:ext cx="3037503" cy="469112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B64CAC2-57DA-CB6A-6C97-179D020B1C7E}"/>
              </a:ext>
            </a:extLst>
          </p:cNvPr>
          <p:cNvSpPr txBox="1">
            <a:spLocks/>
          </p:cNvSpPr>
          <p:nvPr/>
        </p:nvSpPr>
        <p:spPr>
          <a:xfrm>
            <a:off x="236421" y="2969871"/>
            <a:ext cx="4202353" cy="3328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400" dirty="0"/>
              <a:t>Probability of particle generated in E -&gt; </a:t>
            </a:r>
            <a:r>
              <a:rPr lang="en-US" sz="1400" dirty="0" err="1"/>
              <a:t>E+dE</a:t>
            </a:r>
            <a:r>
              <a:rPr lang="en-US" sz="1400" dirty="0"/>
              <a:t>: </a:t>
            </a:r>
          </a:p>
          <a:p>
            <a:pPr>
              <a:buFontTx/>
              <a:buChar char="-"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D20A94-5AB8-7A57-0BC6-B0FA094D5EA8}"/>
              </a:ext>
            </a:extLst>
          </p:cNvPr>
          <p:cNvSpPr txBox="1"/>
          <p:nvPr/>
        </p:nvSpPr>
        <p:spPr>
          <a:xfrm>
            <a:off x="16316" y="6257836"/>
            <a:ext cx="46144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effectLst/>
                <a:latin typeface="Lato Light" panose="020F0302020204030203" pitchFamily="34" charset="77"/>
              </a:rPr>
              <a:t>[2] J. Fuchs, P. </a:t>
            </a:r>
            <a:r>
              <a:rPr lang="en-GB" sz="1100" dirty="0" err="1">
                <a:effectLst/>
                <a:latin typeface="Lato Light" panose="020F0302020204030203" pitchFamily="34" charset="77"/>
              </a:rPr>
              <a:t>Antici</a:t>
            </a:r>
            <a:r>
              <a:rPr lang="en-GB" sz="1100" dirty="0">
                <a:effectLst/>
                <a:latin typeface="Lato Light" panose="020F0302020204030203" pitchFamily="34" charset="77"/>
              </a:rPr>
              <a:t>, et al.,” Nature Physics 2 (01, 2006)</a:t>
            </a:r>
          </a:p>
          <a:p>
            <a:r>
              <a:rPr lang="en-GB" sz="1100" dirty="0">
                <a:effectLst/>
                <a:latin typeface="Lato Light" panose="020F0302020204030203" pitchFamily="34" charset="77"/>
              </a:rPr>
              <a:t>[3] J. Schreiber, F. Bell, et al., Physical review letters 97 (08, 2006) 045005 </a:t>
            </a:r>
          </a:p>
          <a:p>
            <a:r>
              <a:rPr lang="en-GB" sz="1100" dirty="0">
                <a:effectLst/>
                <a:latin typeface="Lato Light" panose="020F0302020204030203" pitchFamily="34" charset="77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97F24E-5B39-1D22-4C95-A15738EEC3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1263" y="4847388"/>
            <a:ext cx="5696421" cy="160384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E4002A7-FD25-EA3A-507C-A97DCC2812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6440" y="848053"/>
            <a:ext cx="3961758" cy="371677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C958ADC-62B6-EDCA-4DF2-5F8BEDB506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8993" y="1211642"/>
            <a:ext cx="2846736" cy="57899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14978AB-D944-31AF-6469-7028F54639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25708" y="2114632"/>
            <a:ext cx="1153506" cy="29169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72B915D-95E1-FFCB-6F48-43967DF7A91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0484" y="3321858"/>
            <a:ext cx="1031223" cy="2467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CE8363F-FAEA-517C-5EA2-4821F700669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37597" y="3208010"/>
            <a:ext cx="999590" cy="45550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56ABB57-118A-3A34-7475-EEE709E16A2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0455" y="3611836"/>
            <a:ext cx="1594283" cy="54408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9E8522F-B47E-2522-38AD-7B05F8D4A5B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9741" y="4244225"/>
            <a:ext cx="4270995" cy="46188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B82F87B-BE69-472F-8CD5-C6D3DB4A28E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3796" y="5124500"/>
            <a:ext cx="3155821" cy="6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04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>
            <a:extLst>
              <a:ext uri="{FF2B5EF4-FFF2-40B4-BE49-F238E27FC236}">
                <a16:creationId xmlns:a16="http://schemas.microsoft.com/office/drawing/2014/main" id="{9FC423BD-CA2F-0940-B8F6-AC615A1E1120}"/>
              </a:ext>
            </a:extLst>
          </p:cNvPr>
          <p:cNvSpPr txBox="1">
            <a:spLocks/>
          </p:cNvSpPr>
          <p:nvPr/>
        </p:nvSpPr>
        <p:spPr>
          <a:xfrm>
            <a:off x="67722" y="39776"/>
            <a:ext cx="5685806" cy="62166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Helvetica" pitchFamily="2" charset="0"/>
                <a:ea typeface="CMU Sans Serif" charset="0"/>
                <a:cs typeface="CMU Sans Serif" charset="0"/>
              </a:defRPr>
            </a:lvl1pPr>
          </a:lstStyle>
          <a:p>
            <a:pPr algn="l"/>
            <a:r>
              <a:rPr lang="en-GB" dirty="0">
                <a:solidFill>
                  <a:schemeClr val="bg1"/>
                </a:solidFill>
                <a:latin typeface="Lato Light" panose="020F0302020204030203" pitchFamily="34" charset="77"/>
                <a:cs typeface="Arial" panose="020B0604020202020204" pitchFamily="34" charset="0"/>
                <a:sym typeface="Wingdings"/>
              </a:rPr>
              <a:t>LhARA Linear Optics</a:t>
            </a:r>
            <a:endParaRPr lang="en-US" dirty="0">
              <a:solidFill>
                <a:schemeClr val="bg1"/>
              </a:solidFill>
              <a:latin typeface="Lato Light" panose="020F0302020204030203" pitchFamily="34" charset="77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58D440-63C5-1B49-8FA8-6DA43D4149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55"/>
          <a:stretch/>
        </p:blipFill>
        <p:spPr>
          <a:xfrm>
            <a:off x="6304972" y="55872"/>
            <a:ext cx="1391228" cy="6058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ACACC8-ECD1-B843-AB00-D43F01C0EB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450" y="58006"/>
            <a:ext cx="1335154" cy="6037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3859C0-33D9-3765-EC0E-8C03DE2FA2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0884" y="47414"/>
            <a:ext cx="1795316" cy="6037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123462-B938-8A4F-8F58-A76C8062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63869" y="6492875"/>
            <a:ext cx="471805" cy="365125"/>
          </a:xfrm>
        </p:spPr>
        <p:txBody>
          <a:bodyPr/>
          <a:lstStyle/>
          <a:p>
            <a:fld id="{F8935A88-5F67-914C-95FE-BE47E62C93F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1B81D0-47CB-A62B-3F73-A47E3037E09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761"/>
          <a:stretch/>
        </p:blipFill>
        <p:spPr>
          <a:xfrm>
            <a:off x="143802" y="1408784"/>
            <a:ext cx="4411855" cy="42459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1E878F-37EF-DF46-B599-7409385376C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52341"/>
          <a:stretch/>
        </p:blipFill>
        <p:spPr>
          <a:xfrm>
            <a:off x="4585784" y="1490546"/>
            <a:ext cx="4422506" cy="21077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A13795-F737-2B7B-E7B4-FA10574659C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35550" b="31264"/>
          <a:stretch/>
        </p:blipFill>
        <p:spPr>
          <a:xfrm>
            <a:off x="4527350" y="3602119"/>
            <a:ext cx="4480940" cy="148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58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>
            <a:extLst>
              <a:ext uri="{FF2B5EF4-FFF2-40B4-BE49-F238E27FC236}">
                <a16:creationId xmlns:a16="http://schemas.microsoft.com/office/drawing/2014/main" id="{9FC423BD-CA2F-0940-B8F6-AC615A1E1120}"/>
              </a:ext>
            </a:extLst>
          </p:cNvPr>
          <p:cNvSpPr txBox="1">
            <a:spLocks/>
          </p:cNvSpPr>
          <p:nvPr/>
        </p:nvSpPr>
        <p:spPr>
          <a:xfrm>
            <a:off x="67722" y="39776"/>
            <a:ext cx="5685806" cy="62166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Helvetica" pitchFamily="2" charset="0"/>
                <a:ea typeface="CMU Sans Serif" charset="0"/>
                <a:cs typeface="CMU Sans Serif" charset="0"/>
              </a:defRPr>
            </a:lvl1pPr>
          </a:lstStyle>
          <a:p>
            <a:pPr algn="l"/>
            <a:r>
              <a:rPr lang="en-GB" sz="2500" dirty="0">
                <a:solidFill>
                  <a:schemeClr val="bg1"/>
                </a:solidFill>
                <a:latin typeface="Lato Light" panose="020F0302020204030203" pitchFamily="34" charset="77"/>
                <a:cs typeface="Arial" panose="020B0604020202020204" pitchFamily="34" charset="0"/>
                <a:sym typeface="Wingdings"/>
              </a:rPr>
              <a:t>Beam Comparison To SCAPA Simulation </a:t>
            </a:r>
            <a:endParaRPr lang="en-US" sz="2500" dirty="0">
              <a:solidFill>
                <a:schemeClr val="bg1"/>
              </a:solidFill>
              <a:latin typeface="Lato Light" panose="020F0302020204030203" pitchFamily="34" charset="77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58D440-63C5-1B49-8FA8-6DA43D4149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55"/>
          <a:stretch/>
        </p:blipFill>
        <p:spPr>
          <a:xfrm>
            <a:off x="6304972" y="55872"/>
            <a:ext cx="1391228" cy="6058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ACACC8-ECD1-B843-AB00-D43F01C0EB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450" y="58006"/>
            <a:ext cx="1335154" cy="6037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3859C0-33D9-3765-EC0E-8C03DE2FA2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0884" y="47414"/>
            <a:ext cx="1795316" cy="6037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123462-B938-8A4F-8F58-A76C8062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5A88-5F67-914C-95FE-BE47E62C93F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20593D-FB8A-043B-61B7-CA2435E517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136" y="93234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03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>
            <a:extLst>
              <a:ext uri="{FF2B5EF4-FFF2-40B4-BE49-F238E27FC236}">
                <a16:creationId xmlns:a16="http://schemas.microsoft.com/office/drawing/2014/main" id="{9FC423BD-CA2F-0940-B8F6-AC615A1E1120}"/>
              </a:ext>
            </a:extLst>
          </p:cNvPr>
          <p:cNvSpPr txBox="1">
            <a:spLocks/>
          </p:cNvSpPr>
          <p:nvPr/>
        </p:nvSpPr>
        <p:spPr>
          <a:xfrm>
            <a:off x="67722" y="39776"/>
            <a:ext cx="5685806" cy="62166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Helvetica" pitchFamily="2" charset="0"/>
                <a:ea typeface="CMU Sans Serif" charset="0"/>
                <a:cs typeface="CMU Sans Serif" charset="0"/>
              </a:defRPr>
            </a:lvl1pPr>
          </a:lstStyle>
          <a:p>
            <a:pPr algn="l"/>
            <a:r>
              <a:rPr lang="en-GB" dirty="0">
                <a:solidFill>
                  <a:schemeClr val="bg1"/>
                </a:solidFill>
                <a:latin typeface="Lato Light" panose="020F0302020204030203" pitchFamily="34" charset="77"/>
                <a:cs typeface="Arial" panose="020B0604020202020204" pitchFamily="34" charset="0"/>
                <a:sym typeface="Wingdings"/>
              </a:rPr>
              <a:t>Reduced Divergence Comparison </a:t>
            </a:r>
            <a:endParaRPr lang="en-US" dirty="0">
              <a:solidFill>
                <a:schemeClr val="bg1"/>
              </a:solidFill>
              <a:latin typeface="Lato Light" panose="020F0302020204030203" pitchFamily="34" charset="77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58D440-63C5-1B49-8FA8-6DA43D4149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55"/>
          <a:stretch/>
        </p:blipFill>
        <p:spPr>
          <a:xfrm>
            <a:off x="6304972" y="55872"/>
            <a:ext cx="1391228" cy="6058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ACACC8-ECD1-B843-AB00-D43F01C0EB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450" y="58006"/>
            <a:ext cx="1335154" cy="6037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3859C0-33D9-3765-EC0E-8C03DE2FA2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0884" y="47414"/>
            <a:ext cx="1795316" cy="6037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123462-B938-8A4F-8F58-A76C8062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5A88-5F67-914C-95FE-BE47E62C93F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9F1D4B-965D-0FD0-965C-4B77AE0685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964833"/>
            <a:ext cx="7315200" cy="5486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1DC44EC-2195-FA18-54CA-852EA21728A9}"/>
              </a:ext>
            </a:extLst>
          </p:cNvPr>
          <p:cNvSpPr txBox="1">
            <a:spLocks/>
          </p:cNvSpPr>
          <p:nvPr/>
        </p:nvSpPr>
        <p:spPr>
          <a:xfrm>
            <a:off x="261089" y="892597"/>
            <a:ext cx="7209080" cy="365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GB" sz="2000" dirty="0"/>
              <a:t>Test: theta distribution reduced by factor 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77065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186827</TotalTime>
  <Words>1024</Words>
  <Application>Microsoft Macintosh PowerPoint</Application>
  <PresentationFormat>On-screen Show (4:3)</PresentationFormat>
  <Paragraphs>363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Aptos</vt:lpstr>
      <vt:lpstr>Arial</vt:lpstr>
      <vt:lpstr>Calibri</vt:lpstr>
      <vt:lpstr>Cambria Math</vt:lpstr>
      <vt:lpstr>CMU Sans Serif</vt:lpstr>
      <vt:lpstr>Helvetica</vt:lpstr>
      <vt:lpstr>Lato</vt:lpstr>
      <vt:lpstr>Lato Light</vt:lpstr>
      <vt:lpstr>Menlo</vt:lpstr>
      <vt:lpstr>Office Theme</vt:lpstr>
      <vt:lpstr>Custom Design</vt:lpstr>
      <vt:lpstr>1_Office Theme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Shields</dc:creator>
  <cp:lastModifiedBy>Shields, William</cp:lastModifiedBy>
  <cp:revision>4234</cp:revision>
  <cp:lastPrinted>2019-12-05T12:11:41Z</cp:lastPrinted>
  <dcterms:created xsi:type="dcterms:W3CDTF">2016-06-23T20:10:34Z</dcterms:created>
  <dcterms:modified xsi:type="dcterms:W3CDTF">2024-09-02T07:44:50Z</dcterms:modified>
</cp:coreProperties>
</file>