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handoutMasterIdLst>
    <p:handoutMasterId r:id="rId23"/>
  </p:handoutMasterIdLst>
  <p:sldIdLst>
    <p:sldId id="334" r:id="rId2"/>
    <p:sldId id="407" r:id="rId3"/>
    <p:sldId id="408" r:id="rId4"/>
    <p:sldId id="410" r:id="rId5"/>
    <p:sldId id="411" r:id="rId6"/>
    <p:sldId id="412" r:id="rId7"/>
    <p:sldId id="420" r:id="rId8"/>
    <p:sldId id="421" r:id="rId9"/>
    <p:sldId id="413" r:id="rId10"/>
    <p:sldId id="422" r:id="rId11"/>
    <p:sldId id="423" r:id="rId12"/>
    <p:sldId id="414" r:id="rId13"/>
    <p:sldId id="415" r:id="rId14"/>
    <p:sldId id="425" r:id="rId15"/>
    <p:sldId id="416" r:id="rId16"/>
    <p:sldId id="426" r:id="rId17"/>
    <p:sldId id="427" r:id="rId18"/>
    <p:sldId id="417" r:id="rId19"/>
    <p:sldId id="418" r:id="rId20"/>
    <p:sldId id="428"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4EAE1918-0E5C-4346-92F3-FA6A0309E6C7}">
          <p14:sldIdLst>
            <p14:sldId id="334"/>
            <p14:sldId id="407"/>
            <p14:sldId id="408"/>
            <p14:sldId id="410"/>
            <p14:sldId id="411"/>
            <p14:sldId id="412"/>
            <p14:sldId id="420"/>
            <p14:sldId id="421"/>
            <p14:sldId id="413"/>
            <p14:sldId id="422"/>
            <p14:sldId id="423"/>
            <p14:sldId id="414"/>
            <p14:sldId id="415"/>
            <p14:sldId id="425"/>
            <p14:sldId id="416"/>
            <p14:sldId id="426"/>
            <p14:sldId id="427"/>
            <p14:sldId id="417"/>
            <p14:sldId id="418"/>
            <p14:sldId id="4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6000D"/>
    <a:srgbClr val="FFCC00"/>
    <a:srgbClr val="00AFAB"/>
    <a:srgbClr val="004D7E"/>
    <a:srgbClr val="2F2F2F"/>
    <a:srgbClr val="F2F2F2"/>
    <a:srgbClr val="404040"/>
    <a:srgbClr val="669933"/>
    <a:srgbClr val="007166"/>
    <a:srgbClr val="AC0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3885" autoAdjust="0"/>
  </p:normalViewPr>
  <p:slideViewPr>
    <p:cSldViewPr snapToGrid="0" snapToObjects="1">
      <p:cViewPr varScale="1">
        <p:scale>
          <a:sx n="78" d="100"/>
          <a:sy n="78" d="100"/>
        </p:scale>
        <p:origin x="869"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432C15-F8AF-0B40-982F-0BA5A29FB15A}" type="datetimeFigureOut">
              <a:rPr lang="en-US"/>
              <a:pPr>
                <a:defRPr/>
              </a:pPr>
              <a:t>9/2/2024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8FE1A4-D884-6E4C-AEAD-70AA9EC7F5E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E9AA2F-938E-F049-85F2-A4CAC9B6B12F}" type="datetimeFigureOut">
              <a:rPr lang="en-US"/>
              <a:pPr>
                <a:defRPr/>
              </a:pPr>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E3D785-C6DD-2548-8DEA-9BB48BF05F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20754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a:t>PRESENTATION TITLE ARIAL BOLD 32PT WITH A MAXIMUM OF 12 WORDS</a:t>
            </a:r>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658" r:id="rId3"/>
    <p:sldLayoutId id="2147483657" r:id="rId4"/>
    <p:sldLayoutId id="2147483694" r:id="rId5"/>
    <p:sldLayoutId id="2147483700" r:id="rId6"/>
    <p:sldLayoutId id="2147483692" r:id="rId7"/>
    <p:sldLayoutId id="2147483699" r:id="rId8"/>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ijrobp.2020.02.634" TargetMode="Externa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s://doi.org/10.1088/1361-6560/acb88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D21274-87EB-F193-4249-2E878C442E67}"/>
              </a:ext>
            </a:extLst>
          </p:cNvPr>
          <p:cNvSpPr>
            <a:spLocks noGrp="1"/>
          </p:cNvSpPr>
          <p:nvPr>
            <p:ph type="body" sz="quarter" idx="11"/>
          </p:nvPr>
        </p:nvSpPr>
        <p:spPr/>
        <p:txBody>
          <a:bodyPr/>
          <a:lstStyle/>
          <a:p>
            <a:r>
              <a:rPr lang="en-GB" dirty="0"/>
              <a:t>Stephen McMahon</a:t>
            </a:r>
          </a:p>
        </p:txBody>
      </p:sp>
      <p:sp>
        <p:nvSpPr>
          <p:cNvPr id="3" name="Text Placeholder 2">
            <a:extLst>
              <a:ext uri="{FF2B5EF4-FFF2-40B4-BE49-F238E27FC236}">
                <a16:creationId xmlns:a16="http://schemas.microsoft.com/office/drawing/2014/main" id="{CB1CC740-75BE-7F30-247D-08FB183F062F}"/>
              </a:ext>
            </a:extLst>
          </p:cNvPr>
          <p:cNvSpPr>
            <a:spLocks noGrp="1"/>
          </p:cNvSpPr>
          <p:nvPr>
            <p:ph type="body" sz="quarter" idx="12"/>
          </p:nvPr>
        </p:nvSpPr>
        <p:spPr>
          <a:xfrm>
            <a:off x="1582738" y="5711637"/>
            <a:ext cx="4763198" cy="401567"/>
          </a:xfrm>
        </p:spPr>
        <p:txBody>
          <a:bodyPr/>
          <a:lstStyle/>
          <a:p>
            <a:r>
              <a:rPr lang="en-GB" dirty="0" err="1"/>
              <a:t>LhARA</a:t>
            </a:r>
            <a:r>
              <a:rPr lang="en-GB" dirty="0"/>
              <a:t> collaboration meeting </a:t>
            </a:r>
          </a:p>
        </p:txBody>
      </p:sp>
      <p:sp>
        <p:nvSpPr>
          <p:cNvPr id="4" name="Text Placeholder 3">
            <a:extLst>
              <a:ext uri="{FF2B5EF4-FFF2-40B4-BE49-F238E27FC236}">
                <a16:creationId xmlns:a16="http://schemas.microsoft.com/office/drawing/2014/main" id="{0D0BCC68-AF9D-3987-792D-D621021F6A1B}"/>
              </a:ext>
            </a:extLst>
          </p:cNvPr>
          <p:cNvSpPr>
            <a:spLocks noGrp="1"/>
          </p:cNvSpPr>
          <p:nvPr>
            <p:ph type="body" sz="quarter" idx="13"/>
          </p:nvPr>
        </p:nvSpPr>
        <p:spPr/>
        <p:txBody>
          <a:bodyPr/>
          <a:lstStyle/>
          <a:p>
            <a:r>
              <a:rPr lang="en-GB" dirty="0"/>
              <a:t>2</a:t>
            </a:r>
            <a:r>
              <a:rPr lang="en-GB" baseline="30000" dirty="0"/>
              <a:t>nd</a:t>
            </a:r>
            <a:r>
              <a:rPr lang="en-GB" dirty="0"/>
              <a:t> September 2024</a:t>
            </a:r>
          </a:p>
        </p:txBody>
      </p:sp>
      <p:sp>
        <p:nvSpPr>
          <p:cNvPr id="5" name="Text Placeholder 4">
            <a:extLst>
              <a:ext uri="{FF2B5EF4-FFF2-40B4-BE49-F238E27FC236}">
                <a16:creationId xmlns:a16="http://schemas.microsoft.com/office/drawing/2014/main" id="{1A8811D3-D540-27F2-53C0-034D4736A8E7}"/>
              </a:ext>
            </a:extLst>
          </p:cNvPr>
          <p:cNvSpPr>
            <a:spLocks noGrp="1"/>
          </p:cNvSpPr>
          <p:nvPr>
            <p:ph type="body" sz="quarter" idx="15"/>
          </p:nvPr>
        </p:nvSpPr>
        <p:spPr>
          <a:xfrm>
            <a:off x="1517904" y="1203608"/>
            <a:ext cx="5815584" cy="3234280"/>
          </a:xfrm>
        </p:spPr>
        <p:txBody>
          <a:bodyPr/>
          <a:lstStyle/>
          <a:p>
            <a:r>
              <a:rPr lang="en-GB" dirty="0"/>
              <a:t>Modelling laser ion beam interactions </a:t>
            </a:r>
            <a:endParaRPr lang="en-GB" sz="4000" dirty="0"/>
          </a:p>
        </p:txBody>
      </p:sp>
    </p:spTree>
    <p:extLst>
      <p:ext uri="{BB962C8B-B14F-4D97-AF65-F5344CB8AC3E}">
        <p14:creationId xmlns:p14="http://schemas.microsoft.com/office/powerpoint/2010/main" val="275203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92035A-C334-E756-A574-12DE17CAD4C2}"/>
              </a:ext>
            </a:extLst>
          </p:cNvPr>
          <p:cNvSpPr>
            <a:spLocks noGrp="1"/>
          </p:cNvSpPr>
          <p:nvPr>
            <p:ph type="body" sz="quarter" idx="12"/>
          </p:nvPr>
        </p:nvSpPr>
        <p:spPr/>
        <p:txBody>
          <a:bodyPr/>
          <a:lstStyle/>
          <a:p>
            <a:r>
              <a:rPr lang="en-GB" dirty="0"/>
              <a:t>Radiochemical impact</a:t>
            </a:r>
          </a:p>
        </p:txBody>
      </p:sp>
      <p:sp>
        <p:nvSpPr>
          <p:cNvPr id="4" name="Text Placeholder 3">
            <a:extLst>
              <a:ext uri="{FF2B5EF4-FFF2-40B4-BE49-F238E27FC236}">
                <a16:creationId xmlns:a16="http://schemas.microsoft.com/office/drawing/2014/main" id="{8D848356-8CA2-8112-5483-B01C24B001EF}"/>
              </a:ext>
            </a:extLst>
          </p:cNvPr>
          <p:cNvSpPr>
            <a:spLocks noGrp="1"/>
          </p:cNvSpPr>
          <p:nvPr>
            <p:ph type="body" sz="quarter" idx="13"/>
          </p:nvPr>
        </p:nvSpPr>
        <p:spPr>
          <a:xfrm>
            <a:off x="548640" y="1584324"/>
            <a:ext cx="5062112" cy="4105275"/>
          </a:xfrm>
        </p:spPr>
        <p:txBody>
          <a:bodyPr/>
          <a:lstStyle/>
          <a:p>
            <a:r>
              <a:rPr lang="en-GB" dirty="0"/>
              <a:t>We investigated temporal evolution of yields of different radical species in water, as a function of proton energy and dose.</a:t>
            </a:r>
          </a:p>
          <a:p>
            <a:r>
              <a:rPr lang="en-GB" dirty="0"/>
              <a:t>Clear LET-dependent effects were seen, but differences between low dose-rate (solid lines) and instantaneous delivery (dashed lines) were minor.</a:t>
            </a:r>
          </a:p>
          <a:p>
            <a:r>
              <a:rPr lang="en-GB" dirty="0"/>
              <a:t>Statistically significant OH depletion was seen at 8 Gy of 100 MeV protons at 10 </a:t>
            </a:r>
            <a:r>
              <a:rPr lang="el-GR" dirty="0">
                <a:latin typeface="Arial" panose="020B0604020202020204" pitchFamily="34" charset="0"/>
                <a:cs typeface="Arial" panose="020B0604020202020204" pitchFamily="34" charset="0"/>
              </a:rPr>
              <a:t>µ</a:t>
            </a:r>
            <a:r>
              <a:rPr lang="en-GB" dirty="0"/>
              <a:t>s, but on the order of a few percent.</a:t>
            </a:r>
          </a:p>
        </p:txBody>
      </p:sp>
      <p:pic>
        <p:nvPicPr>
          <p:cNvPr id="6" name="Picture 5">
            <a:extLst>
              <a:ext uri="{FF2B5EF4-FFF2-40B4-BE49-F238E27FC236}">
                <a16:creationId xmlns:a16="http://schemas.microsoft.com/office/drawing/2014/main" id="{55FE61B3-7ED1-180C-A070-ED8CE950DB1E}"/>
              </a:ext>
            </a:extLst>
          </p:cNvPr>
          <p:cNvPicPr>
            <a:picLocks noChangeAspect="1"/>
          </p:cNvPicPr>
          <p:nvPr/>
        </p:nvPicPr>
        <p:blipFill rotWithShape="1">
          <a:blip r:embed="rId2"/>
          <a:srcRect r="49406"/>
          <a:stretch/>
        </p:blipFill>
        <p:spPr>
          <a:xfrm>
            <a:off x="6398082" y="0"/>
            <a:ext cx="4780745" cy="3420000"/>
          </a:xfrm>
          <a:prstGeom prst="rect">
            <a:avLst/>
          </a:prstGeom>
        </p:spPr>
      </p:pic>
      <p:pic>
        <p:nvPicPr>
          <p:cNvPr id="7" name="Picture 6">
            <a:extLst>
              <a:ext uri="{FF2B5EF4-FFF2-40B4-BE49-F238E27FC236}">
                <a16:creationId xmlns:a16="http://schemas.microsoft.com/office/drawing/2014/main" id="{FB4E2CDB-9D57-60A2-A3BD-6BF995D9629B}"/>
              </a:ext>
            </a:extLst>
          </p:cNvPr>
          <p:cNvPicPr>
            <a:picLocks noChangeAspect="1"/>
          </p:cNvPicPr>
          <p:nvPr/>
        </p:nvPicPr>
        <p:blipFill rotWithShape="1">
          <a:blip r:embed="rId2"/>
          <a:srcRect l="51344"/>
          <a:stretch/>
        </p:blipFill>
        <p:spPr>
          <a:xfrm>
            <a:off x="6581249" y="3420000"/>
            <a:ext cx="4597578" cy="3420000"/>
          </a:xfrm>
          <a:prstGeom prst="rect">
            <a:avLst/>
          </a:prstGeom>
        </p:spPr>
      </p:pic>
    </p:spTree>
    <p:extLst>
      <p:ext uri="{BB962C8B-B14F-4D97-AF65-F5344CB8AC3E}">
        <p14:creationId xmlns:p14="http://schemas.microsoft.com/office/powerpoint/2010/main" val="258489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96E6BA-4C9D-E777-C4B0-9552EF278A31}"/>
              </a:ext>
            </a:extLst>
          </p:cNvPr>
          <p:cNvSpPr>
            <a:spLocks noGrp="1"/>
          </p:cNvSpPr>
          <p:nvPr>
            <p:ph type="body" sz="quarter" idx="12"/>
          </p:nvPr>
        </p:nvSpPr>
        <p:spPr>
          <a:xfrm>
            <a:off x="548640" y="414339"/>
            <a:ext cx="4696460" cy="999934"/>
          </a:xfrm>
        </p:spPr>
        <p:txBody>
          <a:bodyPr/>
          <a:lstStyle/>
          <a:p>
            <a:r>
              <a:rPr lang="en-GB" dirty="0"/>
              <a:t>Track Overlap Summary</a:t>
            </a:r>
          </a:p>
        </p:txBody>
      </p:sp>
      <p:sp>
        <p:nvSpPr>
          <p:cNvPr id="4" name="Text Placeholder 3">
            <a:extLst>
              <a:ext uri="{FF2B5EF4-FFF2-40B4-BE49-F238E27FC236}">
                <a16:creationId xmlns:a16="http://schemas.microsoft.com/office/drawing/2014/main" id="{D2CEAC27-A1AF-51AC-07AA-EC255739649F}"/>
              </a:ext>
            </a:extLst>
          </p:cNvPr>
          <p:cNvSpPr>
            <a:spLocks noGrp="1"/>
          </p:cNvSpPr>
          <p:nvPr>
            <p:ph type="body" sz="quarter" idx="13"/>
          </p:nvPr>
        </p:nvSpPr>
        <p:spPr>
          <a:xfrm>
            <a:off x="548640" y="1584324"/>
            <a:ext cx="8455660" cy="3533775"/>
          </a:xfrm>
        </p:spPr>
        <p:txBody>
          <a:bodyPr/>
          <a:lstStyle/>
          <a:p>
            <a:pPr marL="342900" indent="-342900">
              <a:buFontTx/>
              <a:buChar char="-"/>
            </a:pPr>
            <a:r>
              <a:rPr lang="en-GB" dirty="0"/>
              <a:t>Track overlap is relatively uncommon, up to doses much greater than that used clinically.</a:t>
            </a:r>
          </a:p>
          <a:p>
            <a:pPr marL="342900" indent="-342900">
              <a:buFontTx/>
              <a:buChar char="-"/>
            </a:pPr>
            <a:r>
              <a:rPr lang="en-GB" dirty="0"/>
              <a:t>Overlaps are more common for higher energies (lower LETs), and later radical diffusion timepoints.</a:t>
            </a:r>
          </a:p>
          <a:p>
            <a:pPr marL="342900" indent="-342900">
              <a:buFontTx/>
              <a:buChar char="-"/>
            </a:pPr>
            <a:r>
              <a:rPr lang="en-GB" dirty="0"/>
              <a:t>However, scavenging in cells limits radical diffusion to a few nanoseconds, significantly reducing overlap probabilities.</a:t>
            </a:r>
          </a:p>
          <a:p>
            <a:pPr marL="342900" indent="-342900">
              <a:buFontTx/>
              <a:buChar char="-"/>
            </a:pPr>
            <a:r>
              <a:rPr lang="en-GB" dirty="0"/>
              <a:t>Even in simple water volumes, the actual rate of radical interaction remains low, even at energies and timepoints where overlaps begin to occur.</a:t>
            </a:r>
          </a:p>
        </p:txBody>
      </p:sp>
    </p:spTree>
    <p:extLst>
      <p:ext uri="{BB962C8B-B14F-4D97-AF65-F5344CB8AC3E}">
        <p14:creationId xmlns:p14="http://schemas.microsoft.com/office/powerpoint/2010/main" val="46631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F37297-6ADC-2C55-BAC8-D644871F7F24}"/>
              </a:ext>
            </a:extLst>
          </p:cNvPr>
          <p:cNvSpPr>
            <a:spLocks noGrp="1"/>
          </p:cNvSpPr>
          <p:nvPr>
            <p:ph type="body" sz="quarter" idx="12"/>
          </p:nvPr>
        </p:nvSpPr>
        <p:spPr/>
        <p:txBody>
          <a:bodyPr/>
          <a:lstStyle/>
          <a:p>
            <a:r>
              <a:rPr lang="en-GB" dirty="0"/>
              <a:t>Oxygen depletion</a:t>
            </a:r>
          </a:p>
        </p:txBody>
      </p:sp>
      <p:sp>
        <p:nvSpPr>
          <p:cNvPr id="4" name="Text Placeholder 3">
            <a:extLst>
              <a:ext uri="{FF2B5EF4-FFF2-40B4-BE49-F238E27FC236}">
                <a16:creationId xmlns:a16="http://schemas.microsoft.com/office/drawing/2014/main" id="{0E99F7E0-8B7B-21C6-A117-D4477E7A61D0}"/>
              </a:ext>
            </a:extLst>
          </p:cNvPr>
          <p:cNvSpPr>
            <a:spLocks noGrp="1"/>
          </p:cNvSpPr>
          <p:nvPr>
            <p:ph type="body" sz="quarter" idx="13"/>
          </p:nvPr>
        </p:nvSpPr>
        <p:spPr>
          <a:xfrm>
            <a:off x="548640" y="1584324"/>
            <a:ext cx="5204460" cy="4003675"/>
          </a:xfrm>
        </p:spPr>
        <p:txBody>
          <a:bodyPr/>
          <a:lstStyle/>
          <a:p>
            <a:r>
              <a:rPr lang="en-GB" dirty="0"/>
              <a:t>There is significant interest in oxygen depletion as a mechanism of FLASH sparing.</a:t>
            </a:r>
          </a:p>
          <a:p>
            <a:r>
              <a:rPr lang="en-GB" dirty="0"/>
              <a:t>Here, high dose-rate delivery reacts with oxygen more quickly than it can be replenished, preventing its role in generating indirect DNA damage.</a:t>
            </a:r>
          </a:p>
          <a:p>
            <a:r>
              <a:rPr lang="en-GB" dirty="0"/>
              <a:t>Right: Schematic FLASH effect diagram, from Okoro et al, Cancers, 2022</a:t>
            </a:r>
          </a:p>
        </p:txBody>
      </p:sp>
      <p:pic>
        <p:nvPicPr>
          <p:cNvPr id="6" name="Picture 5" descr="A diagram of a tissue&#10;&#10;Description automatically generated">
            <a:extLst>
              <a:ext uri="{FF2B5EF4-FFF2-40B4-BE49-F238E27FC236}">
                <a16:creationId xmlns:a16="http://schemas.microsoft.com/office/drawing/2014/main" id="{29FD480B-632C-1E8C-5D92-36287B2457CC}"/>
              </a:ext>
            </a:extLst>
          </p:cNvPr>
          <p:cNvPicPr>
            <a:picLocks noChangeAspect="1"/>
          </p:cNvPicPr>
          <p:nvPr/>
        </p:nvPicPr>
        <p:blipFill rotWithShape="1">
          <a:blip r:embed="rId2"/>
          <a:srcRect r="47049"/>
          <a:stretch/>
        </p:blipFill>
        <p:spPr>
          <a:xfrm>
            <a:off x="6735844" y="0"/>
            <a:ext cx="4959334" cy="3600000"/>
          </a:xfrm>
          <a:prstGeom prst="rect">
            <a:avLst/>
          </a:prstGeom>
        </p:spPr>
      </p:pic>
      <p:pic>
        <p:nvPicPr>
          <p:cNvPr id="7" name="Picture 6" descr="A diagram of a tissue&#10;&#10;Description automatically generated">
            <a:extLst>
              <a:ext uri="{FF2B5EF4-FFF2-40B4-BE49-F238E27FC236}">
                <a16:creationId xmlns:a16="http://schemas.microsoft.com/office/drawing/2014/main" id="{99CF6688-DE32-8AFB-55B3-3473C5AFC8BE}"/>
              </a:ext>
            </a:extLst>
          </p:cNvPr>
          <p:cNvPicPr>
            <a:picLocks noChangeAspect="1"/>
          </p:cNvPicPr>
          <p:nvPr/>
        </p:nvPicPr>
        <p:blipFill rotWithShape="1">
          <a:blip r:embed="rId2"/>
          <a:srcRect l="52951"/>
          <a:stretch/>
        </p:blipFill>
        <p:spPr>
          <a:xfrm>
            <a:off x="7452904" y="3755135"/>
            <a:ext cx="3525214" cy="2880000"/>
          </a:xfrm>
          <a:prstGeom prst="rect">
            <a:avLst/>
          </a:prstGeom>
        </p:spPr>
      </p:pic>
    </p:spTree>
    <p:extLst>
      <p:ext uri="{BB962C8B-B14F-4D97-AF65-F5344CB8AC3E}">
        <p14:creationId xmlns:p14="http://schemas.microsoft.com/office/powerpoint/2010/main" val="421503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6826E5-D1F0-D1CB-1D2B-0A235F010C52}"/>
              </a:ext>
            </a:extLst>
          </p:cNvPr>
          <p:cNvSpPr>
            <a:spLocks noGrp="1"/>
          </p:cNvSpPr>
          <p:nvPr>
            <p:ph type="body" sz="quarter" idx="12"/>
          </p:nvPr>
        </p:nvSpPr>
        <p:spPr/>
        <p:txBody>
          <a:bodyPr/>
          <a:lstStyle/>
          <a:p>
            <a:r>
              <a:rPr lang="en-GB" dirty="0"/>
              <a:t>Modelling oxygen depletion</a:t>
            </a:r>
          </a:p>
        </p:txBody>
      </p:sp>
      <p:sp>
        <p:nvSpPr>
          <p:cNvPr id="4" name="Text Placeholder 3">
            <a:extLst>
              <a:ext uri="{FF2B5EF4-FFF2-40B4-BE49-F238E27FC236}">
                <a16:creationId xmlns:a16="http://schemas.microsoft.com/office/drawing/2014/main" id="{29935E22-F4C3-3B04-FB10-DEA87E8D70C2}"/>
              </a:ext>
            </a:extLst>
          </p:cNvPr>
          <p:cNvSpPr>
            <a:spLocks noGrp="1"/>
          </p:cNvSpPr>
          <p:nvPr>
            <p:ph type="body" sz="quarter" idx="13"/>
          </p:nvPr>
        </p:nvSpPr>
        <p:spPr/>
        <p:txBody>
          <a:bodyPr/>
          <a:lstStyle/>
          <a:p>
            <a:r>
              <a:rPr lang="en-GB" dirty="0"/>
              <a:t>We developed a simple analytic model of oxygen depletion in FLASH RT, modelling competition between environmental reoxygenation and radiation-induced depletion.</a:t>
            </a:r>
          </a:p>
          <a:p>
            <a:r>
              <a:rPr lang="en-GB" dirty="0"/>
              <a:t>Gives a dose-rate and time dependent model for target oxygenation.</a:t>
            </a:r>
          </a:p>
        </p:txBody>
      </p:sp>
      <p:pic>
        <p:nvPicPr>
          <p:cNvPr id="6" name="Picture 5">
            <a:extLst>
              <a:ext uri="{FF2B5EF4-FFF2-40B4-BE49-F238E27FC236}">
                <a16:creationId xmlns:a16="http://schemas.microsoft.com/office/drawing/2014/main" id="{C32EA36B-5625-1608-AAC1-CD6E7CC6CF73}"/>
              </a:ext>
            </a:extLst>
          </p:cNvPr>
          <p:cNvPicPr>
            <a:picLocks noChangeAspect="1"/>
          </p:cNvPicPr>
          <p:nvPr/>
        </p:nvPicPr>
        <p:blipFill>
          <a:blip r:embed="rId2"/>
          <a:stretch>
            <a:fillRect/>
          </a:stretch>
        </p:blipFill>
        <p:spPr>
          <a:xfrm>
            <a:off x="5702300" y="1898082"/>
            <a:ext cx="6338076" cy="1253506"/>
          </a:xfrm>
          <a:prstGeom prst="rect">
            <a:avLst/>
          </a:prstGeom>
        </p:spPr>
      </p:pic>
      <p:pic>
        <p:nvPicPr>
          <p:cNvPr id="8" name="Picture 7">
            <a:extLst>
              <a:ext uri="{FF2B5EF4-FFF2-40B4-BE49-F238E27FC236}">
                <a16:creationId xmlns:a16="http://schemas.microsoft.com/office/drawing/2014/main" id="{AF681234-6A39-4E9E-CF58-E89BA29B98D6}"/>
              </a:ext>
            </a:extLst>
          </p:cNvPr>
          <p:cNvPicPr>
            <a:picLocks noChangeAspect="1"/>
          </p:cNvPicPr>
          <p:nvPr/>
        </p:nvPicPr>
        <p:blipFill>
          <a:blip r:embed="rId3"/>
          <a:stretch>
            <a:fillRect/>
          </a:stretch>
        </p:blipFill>
        <p:spPr>
          <a:xfrm>
            <a:off x="6096000" y="3593270"/>
            <a:ext cx="5448300" cy="1197805"/>
          </a:xfrm>
          <a:prstGeom prst="rect">
            <a:avLst/>
          </a:prstGeom>
        </p:spPr>
      </p:pic>
      <p:grpSp>
        <p:nvGrpSpPr>
          <p:cNvPr id="21" name="Group 20">
            <a:extLst>
              <a:ext uri="{FF2B5EF4-FFF2-40B4-BE49-F238E27FC236}">
                <a16:creationId xmlns:a16="http://schemas.microsoft.com/office/drawing/2014/main" id="{A276FCF4-D90D-866A-604A-81D082418492}"/>
              </a:ext>
            </a:extLst>
          </p:cNvPr>
          <p:cNvGrpSpPr/>
          <p:nvPr/>
        </p:nvGrpSpPr>
        <p:grpSpPr>
          <a:xfrm>
            <a:off x="5709549" y="544974"/>
            <a:ext cx="3738457" cy="1520221"/>
            <a:chOff x="5709549" y="544974"/>
            <a:chExt cx="3738457" cy="1520221"/>
          </a:xfrm>
        </p:grpSpPr>
        <p:cxnSp>
          <p:nvCxnSpPr>
            <p:cNvPr id="14" name="Straight Arrow Connector 13">
              <a:extLst>
                <a:ext uri="{FF2B5EF4-FFF2-40B4-BE49-F238E27FC236}">
                  <a16:creationId xmlns:a16="http://schemas.microsoft.com/office/drawing/2014/main" id="{4BFAD28B-C6C5-A51E-7835-8DAE699B64B8}"/>
                </a:ext>
              </a:extLst>
            </p:cNvPr>
            <p:cNvCxnSpPr>
              <a:cxnSpLocks/>
            </p:cNvCxnSpPr>
            <p:nvPr/>
          </p:nvCxnSpPr>
          <p:spPr>
            <a:xfrm>
              <a:off x="6311900" y="914306"/>
              <a:ext cx="787400" cy="1092294"/>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601D76-446A-DB1C-D965-1A7B2E7ACEA2}"/>
                </a:ext>
              </a:extLst>
            </p:cNvPr>
            <p:cNvCxnSpPr>
              <a:cxnSpLocks/>
            </p:cNvCxnSpPr>
            <p:nvPr/>
          </p:nvCxnSpPr>
          <p:spPr>
            <a:xfrm flipH="1">
              <a:off x="8212465" y="925324"/>
              <a:ext cx="659382" cy="1139871"/>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BDA900-5061-3C62-A06C-37715F6D75C5}"/>
                </a:ext>
              </a:extLst>
            </p:cNvPr>
            <p:cNvSpPr txBox="1"/>
            <p:nvPr/>
          </p:nvSpPr>
          <p:spPr>
            <a:xfrm>
              <a:off x="5709549" y="544974"/>
              <a:ext cx="1105174" cy="369332"/>
            </a:xfrm>
            <a:prstGeom prst="rect">
              <a:avLst/>
            </a:prstGeom>
            <a:noFill/>
          </p:spPr>
          <p:txBody>
            <a:bodyPr wrap="none" rtlCol="0">
              <a:spAutoFit/>
            </a:bodyPr>
            <a:lstStyle/>
            <a:p>
              <a:r>
                <a:rPr lang="en-GB" dirty="0"/>
                <a:t>Depletion</a:t>
              </a:r>
            </a:p>
          </p:txBody>
        </p:sp>
        <p:sp>
          <p:nvSpPr>
            <p:cNvPr id="20" name="TextBox 19">
              <a:extLst>
                <a:ext uri="{FF2B5EF4-FFF2-40B4-BE49-F238E27FC236}">
                  <a16:creationId xmlns:a16="http://schemas.microsoft.com/office/drawing/2014/main" id="{429407A1-A5DF-3F67-F91F-D3B8134AF1F1}"/>
                </a:ext>
              </a:extLst>
            </p:cNvPr>
            <p:cNvSpPr txBox="1"/>
            <p:nvPr/>
          </p:nvSpPr>
          <p:spPr>
            <a:xfrm>
              <a:off x="8407400" y="555992"/>
              <a:ext cx="1040606" cy="369332"/>
            </a:xfrm>
            <a:prstGeom prst="rect">
              <a:avLst/>
            </a:prstGeom>
            <a:noFill/>
          </p:spPr>
          <p:txBody>
            <a:bodyPr wrap="none" rtlCol="0">
              <a:spAutoFit/>
            </a:bodyPr>
            <a:lstStyle/>
            <a:p>
              <a:r>
                <a:rPr lang="en-GB" dirty="0"/>
                <a:t>Recovery</a:t>
              </a:r>
            </a:p>
          </p:txBody>
        </p:sp>
      </p:grpSp>
    </p:spTree>
    <p:extLst>
      <p:ext uri="{BB962C8B-B14F-4D97-AF65-F5344CB8AC3E}">
        <p14:creationId xmlns:p14="http://schemas.microsoft.com/office/powerpoint/2010/main" val="2995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6826E5-D1F0-D1CB-1D2B-0A235F010C52}"/>
              </a:ext>
            </a:extLst>
          </p:cNvPr>
          <p:cNvSpPr>
            <a:spLocks noGrp="1"/>
          </p:cNvSpPr>
          <p:nvPr>
            <p:ph type="body" sz="quarter" idx="12"/>
          </p:nvPr>
        </p:nvSpPr>
        <p:spPr/>
        <p:txBody>
          <a:bodyPr/>
          <a:lstStyle/>
          <a:p>
            <a:r>
              <a:rPr lang="en-GB" dirty="0"/>
              <a:t>Modelling oxygen depletion</a:t>
            </a:r>
          </a:p>
        </p:txBody>
      </p:sp>
      <p:sp>
        <p:nvSpPr>
          <p:cNvPr id="4" name="Text Placeholder 3">
            <a:extLst>
              <a:ext uri="{FF2B5EF4-FFF2-40B4-BE49-F238E27FC236}">
                <a16:creationId xmlns:a16="http://schemas.microsoft.com/office/drawing/2014/main" id="{29935E22-F4C3-3B04-FB10-DEA87E8D70C2}"/>
              </a:ext>
            </a:extLst>
          </p:cNvPr>
          <p:cNvSpPr>
            <a:spLocks noGrp="1"/>
          </p:cNvSpPr>
          <p:nvPr>
            <p:ph type="body" sz="quarter" idx="13"/>
          </p:nvPr>
        </p:nvSpPr>
        <p:spPr/>
        <p:txBody>
          <a:bodyPr/>
          <a:lstStyle/>
          <a:p>
            <a:r>
              <a:rPr lang="en-GB" dirty="0"/>
              <a:t>We developed a simple analytic model of oxygen depletion in FLASH RT, modelling competition between environmental reoxygenation and radiation-induced depletion.</a:t>
            </a:r>
          </a:p>
          <a:p>
            <a:r>
              <a:rPr lang="en-GB" dirty="0"/>
              <a:t>Gives a dose-rate and time dependent model for target oxygenation.</a:t>
            </a:r>
          </a:p>
        </p:txBody>
      </p:sp>
      <p:pic>
        <p:nvPicPr>
          <p:cNvPr id="5" name="Picture 4">
            <a:extLst>
              <a:ext uri="{FF2B5EF4-FFF2-40B4-BE49-F238E27FC236}">
                <a16:creationId xmlns:a16="http://schemas.microsoft.com/office/drawing/2014/main" id="{777F8C31-FA2B-8A9E-B9C0-F4E51D39ED14}"/>
              </a:ext>
            </a:extLst>
          </p:cNvPr>
          <p:cNvPicPr>
            <a:picLocks noChangeAspect="1"/>
          </p:cNvPicPr>
          <p:nvPr/>
        </p:nvPicPr>
        <p:blipFill>
          <a:blip r:embed="rId2"/>
          <a:stretch>
            <a:fillRect/>
          </a:stretch>
        </p:blipFill>
        <p:spPr>
          <a:xfrm>
            <a:off x="5257449" y="541339"/>
            <a:ext cx="6808112" cy="5376861"/>
          </a:xfrm>
          <a:prstGeom prst="rect">
            <a:avLst/>
          </a:prstGeom>
        </p:spPr>
      </p:pic>
      <p:pic>
        <p:nvPicPr>
          <p:cNvPr id="9" name="Picture 8">
            <a:extLst>
              <a:ext uri="{FF2B5EF4-FFF2-40B4-BE49-F238E27FC236}">
                <a16:creationId xmlns:a16="http://schemas.microsoft.com/office/drawing/2014/main" id="{16A4D450-A85A-4234-C995-CC4242C2B90B}"/>
              </a:ext>
            </a:extLst>
          </p:cNvPr>
          <p:cNvPicPr>
            <a:picLocks noChangeAspect="1"/>
          </p:cNvPicPr>
          <p:nvPr/>
        </p:nvPicPr>
        <p:blipFill>
          <a:blip r:embed="rId3"/>
          <a:stretch>
            <a:fillRect/>
          </a:stretch>
        </p:blipFill>
        <p:spPr>
          <a:xfrm>
            <a:off x="6324927" y="2895600"/>
            <a:ext cx="1510219" cy="2178308"/>
          </a:xfrm>
          <a:prstGeom prst="rect">
            <a:avLst/>
          </a:prstGeom>
        </p:spPr>
      </p:pic>
      <p:sp>
        <p:nvSpPr>
          <p:cNvPr id="10" name="TextBox 9">
            <a:extLst>
              <a:ext uri="{FF2B5EF4-FFF2-40B4-BE49-F238E27FC236}">
                <a16:creationId xmlns:a16="http://schemas.microsoft.com/office/drawing/2014/main" id="{BC37073D-9EF4-3A5B-9AE5-E496B105C3AD}"/>
              </a:ext>
            </a:extLst>
          </p:cNvPr>
          <p:cNvSpPr txBox="1"/>
          <p:nvPr/>
        </p:nvSpPr>
        <p:spPr>
          <a:xfrm>
            <a:off x="5257449" y="5791200"/>
            <a:ext cx="6236051" cy="646331"/>
          </a:xfrm>
          <a:prstGeom prst="rect">
            <a:avLst/>
          </a:prstGeom>
          <a:noFill/>
        </p:spPr>
        <p:txBody>
          <a:bodyPr wrap="square" rtlCol="0">
            <a:spAutoFit/>
          </a:bodyPr>
          <a:lstStyle/>
          <a:p>
            <a:r>
              <a:rPr lang="en-GB" dirty="0"/>
              <a:t>Oxygen levels as a function of dose delivered, using different dose rates.</a:t>
            </a:r>
          </a:p>
        </p:txBody>
      </p:sp>
    </p:spTree>
    <p:extLst>
      <p:ext uri="{BB962C8B-B14F-4D97-AF65-F5344CB8AC3E}">
        <p14:creationId xmlns:p14="http://schemas.microsoft.com/office/powerpoint/2010/main" val="119348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B0D6B-DC00-62E3-8967-0360232F0C41}"/>
              </a:ext>
            </a:extLst>
          </p:cNvPr>
          <p:cNvSpPr>
            <a:spLocks noGrp="1"/>
          </p:cNvSpPr>
          <p:nvPr>
            <p:ph type="body" sz="quarter" idx="12"/>
          </p:nvPr>
        </p:nvSpPr>
        <p:spPr/>
        <p:txBody>
          <a:bodyPr/>
          <a:lstStyle/>
          <a:p>
            <a:r>
              <a:rPr lang="en-GB" dirty="0"/>
              <a:t>Impact on OER</a:t>
            </a:r>
          </a:p>
        </p:txBody>
      </p:sp>
      <p:sp>
        <p:nvSpPr>
          <p:cNvPr id="4" name="Text Placeholder 3">
            <a:extLst>
              <a:ext uri="{FF2B5EF4-FFF2-40B4-BE49-F238E27FC236}">
                <a16:creationId xmlns:a16="http://schemas.microsoft.com/office/drawing/2014/main" id="{E85A2E1F-4D5D-D27C-931B-6B2D02770B3D}"/>
              </a:ext>
            </a:extLst>
          </p:cNvPr>
          <p:cNvSpPr>
            <a:spLocks noGrp="1"/>
          </p:cNvSpPr>
          <p:nvPr>
            <p:ph type="body" sz="quarter" idx="13"/>
          </p:nvPr>
        </p:nvSpPr>
        <p:spPr>
          <a:xfrm>
            <a:off x="548639" y="1584325"/>
            <a:ext cx="4298663" cy="3206750"/>
          </a:xfrm>
        </p:spPr>
        <p:txBody>
          <a:bodyPr/>
          <a:lstStyle/>
          <a:p>
            <a:r>
              <a:rPr lang="en-GB" dirty="0"/>
              <a:t>This model can then be used to calculate the time-varying Oxygen Enhancement Ratio (OER) during exposure taking into account oxygen depletion.</a:t>
            </a:r>
          </a:p>
        </p:txBody>
      </p:sp>
      <p:pic>
        <p:nvPicPr>
          <p:cNvPr id="6" name="Picture 5">
            <a:extLst>
              <a:ext uri="{FF2B5EF4-FFF2-40B4-BE49-F238E27FC236}">
                <a16:creationId xmlns:a16="http://schemas.microsoft.com/office/drawing/2014/main" id="{B42D3EB8-046E-BB3E-8EC2-7F573F0E835A}"/>
              </a:ext>
            </a:extLst>
          </p:cNvPr>
          <p:cNvPicPr>
            <a:picLocks noChangeAspect="1"/>
          </p:cNvPicPr>
          <p:nvPr/>
        </p:nvPicPr>
        <p:blipFill>
          <a:blip r:embed="rId2"/>
          <a:stretch>
            <a:fillRect/>
          </a:stretch>
        </p:blipFill>
        <p:spPr>
          <a:xfrm>
            <a:off x="6801237" y="1764887"/>
            <a:ext cx="3906024" cy="1422813"/>
          </a:xfrm>
          <a:prstGeom prst="rect">
            <a:avLst/>
          </a:prstGeom>
        </p:spPr>
      </p:pic>
      <p:pic>
        <p:nvPicPr>
          <p:cNvPr id="8" name="Picture 7">
            <a:extLst>
              <a:ext uri="{FF2B5EF4-FFF2-40B4-BE49-F238E27FC236}">
                <a16:creationId xmlns:a16="http://schemas.microsoft.com/office/drawing/2014/main" id="{D8095A2D-80C7-B9FD-4F18-2713CC8A4902}"/>
              </a:ext>
            </a:extLst>
          </p:cNvPr>
          <p:cNvPicPr>
            <a:picLocks noChangeAspect="1"/>
          </p:cNvPicPr>
          <p:nvPr/>
        </p:nvPicPr>
        <p:blipFill>
          <a:blip r:embed="rId3"/>
          <a:stretch>
            <a:fillRect/>
          </a:stretch>
        </p:blipFill>
        <p:spPr>
          <a:xfrm>
            <a:off x="416035" y="3628838"/>
            <a:ext cx="11359929" cy="1162237"/>
          </a:xfrm>
          <a:prstGeom prst="rect">
            <a:avLst/>
          </a:prstGeom>
        </p:spPr>
      </p:pic>
    </p:spTree>
    <p:extLst>
      <p:ext uri="{BB962C8B-B14F-4D97-AF65-F5344CB8AC3E}">
        <p14:creationId xmlns:p14="http://schemas.microsoft.com/office/powerpoint/2010/main" val="2409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DB0D6B-DC00-62E3-8967-0360232F0C41}"/>
              </a:ext>
            </a:extLst>
          </p:cNvPr>
          <p:cNvSpPr>
            <a:spLocks noGrp="1"/>
          </p:cNvSpPr>
          <p:nvPr>
            <p:ph type="body" sz="quarter" idx="12"/>
          </p:nvPr>
        </p:nvSpPr>
        <p:spPr/>
        <p:txBody>
          <a:bodyPr/>
          <a:lstStyle/>
          <a:p>
            <a:r>
              <a:rPr lang="en-GB" dirty="0"/>
              <a:t>Impact on OER</a:t>
            </a:r>
          </a:p>
        </p:txBody>
      </p:sp>
      <p:sp>
        <p:nvSpPr>
          <p:cNvPr id="4" name="Text Placeholder 3">
            <a:extLst>
              <a:ext uri="{FF2B5EF4-FFF2-40B4-BE49-F238E27FC236}">
                <a16:creationId xmlns:a16="http://schemas.microsoft.com/office/drawing/2014/main" id="{E85A2E1F-4D5D-D27C-931B-6B2D02770B3D}"/>
              </a:ext>
            </a:extLst>
          </p:cNvPr>
          <p:cNvSpPr>
            <a:spLocks noGrp="1"/>
          </p:cNvSpPr>
          <p:nvPr>
            <p:ph type="body" sz="quarter" idx="13"/>
          </p:nvPr>
        </p:nvSpPr>
        <p:spPr>
          <a:xfrm>
            <a:off x="548640" y="1584324"/>
            <a:ext cx="4417060" cy="3851275"/>
          </a:xfrm>
        </p:spPr>
        <p:txBody>
          <a:bodyPr/>
          <a:lstStyle/>
          <a:p>
            <a:r>
              <a:rPr lang="en-GB" dirty="0"/>
              <a:t>This model can then be used to calculate the time-varying Oxygen Enhancement Ratio (OER) during exposure taking into account oxygen depletion.</a:t>
            </a:r>
          </a:p>
          <a:p>
            <a:r>
              <a:rPr lang="en-GB" dirty="0"/>
              <a:t>This predicts changes in average OER as a function of initial Oxygen, dose, and dose-rate. </a:t>
            </a:r>
          </a:p>
          <a:p>
            <a:r>
              <a:rPr lang="en-GB" dirty="0"/>
              <a:t>Right: Illustration of average OER curves for 15 Gy delivered at different dose rates. </a:t>
            </a:r>
          </a:p>
        </p:txBody>
      </p:sp>
      <p:pic>
        <p:nvPicPr>
          <p:cNvPr id="5" name="Picture 4">
            <a:extLst>
              <a:ext uri="{FF2B5EF4-FFF2-40B4-BE49-F238E27FC236}">
                <a16:creationId xmlns:a16="http://schemas.microsoft.com/office/drawing/2014/main" id="{833608D0-5646-AE6D-04AE-35D0B2B03CE1}"/>
              </a:ext>
            </a:extLst>
          </p:cNvPr>
          <p:cNvPicPr>
            <a:picLocks noChangeAspect="1"/>
          </p:cNvPicPr>
          <p:nvPr/>
        </p:nvPicPr>
        <p:blipFill>
          <a:blip r:embed="rId2"/>
          <a:stretch>
            <a:fillRect/>
          </a:stretch>
        </p:blipFill>
        <p:spPr>
          <a:xfrm>
            <a:off x="5854700" y="916497"/>
            <a:ext cx="6241586" cy="5025006"/>
          </a:xfrm>
          <a:prstGeom prst="rect">
            <a:avLst/>
          </a:prstGeom>
        </p:spPr>
      </p:pic>
    </p:spTree>
    <p:extLst>
      <p:ext uri="{BB962C8B-B14F-4D97-AF65-F5344CB8AC3E}">
        <p14:creationId xmlns:p14="http://schemas.microsoft.com/office/powerpoint/2010/main" val="407610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FAEAD2-BE98-B296-B899-ED95A37B6723}"/>
              </a:ext>
            </a:extLst>
          </p:cNvPr>
          <p:cNvSpPr>
            <a:spLocks noGrp="1"/>
          </p:cNvSpPr>
          <p:nvPr>
            <p:ph type="body" sz="quarter" idx="12"/>
          </p:nvPr>
        </p:nvSpPr>
        <p:spPr/>
        <p:txBody>
          <a:bodyPr/>
          <a:lstStyle/>
          <a:p>
            <a:r>
              <a:rPr lang="en-GB" dirty="0"/>
              <a:t>Survival prediction</a:t>
            </a:r>
          </a:p>
        </p:txBody>
      </p:sp>
      <p:sp>
        <p:nvSpPr>
          <p:cNvPr id="4" name="Text Placeholder 3">
            <a:extLst>
              <a:ext uri="{FF2B5EF4-FFF2-40B4-BE49-F238E27FC236}">
                <a16:creationId xmlns:a16="http://schemas.microsoft.com/office/drawing/2014/main" id="{FDCE2BE5-70F6-31C3-3184-5C03E2863A94}"/>
              </a:ext>
            </a:extLst>
          </p:cNvPr>
          <p:cNvSpPr>
            <a:spLocks noGrp="1"/>
          </p:cNvSpPr>
          <p:nvPr>
            <p:ph type="body" sz="quarter" idx="13"/>
          </p:nvPr>
        </p:nvSpPr>
        <p:spPr>
          <a:xfrm>
            <a:off x="548640" y="1584324"/>
            <a:ext cx="4518660" cy="3787775"/>
          </a:xfrm>
        </p:spPr>
        <p:txBody>
          <a:bodyPr/>
          <a:lstStyle/>
          <a:p>
            <a:r>
              <a:rPr lang="en-GB" dirty="0"/>
              <a:t>These models effectively reproduce FLASH dose-response curves for different radiation conditions, highlighting significant impact in moderately hypoxic conditions, but negligible effect in </a:t>
            </a:r>
            <a:r>
              <a:rPr lang="en-GB" dirty="0" err="1"/>
              <a:t>oxic</a:t>
            </a:r>
            <a:r>
              <a:rPr lang="en-GB" dirty="0"/>
              <a:t> conditions.</a:t>
            </a:r>
          </a:p>
          <a:p>
            <a:r>
              <a:rPr lang="en-GB" dirty="0"/>
              <a:t>Right: Comparison of model and experiment predictions for DU-145 cells irradiated at conventional and FLASH (600 Gy/s) dose rates with electrons.</a:t>
            </a:r>
          </a:p>
        </p:txBody>
      </p:sp>
      <p:pic>
        <p:nvPicPr>
          <p:cNvPr id="6" name="Picture 5">
            <a:extLst>
              <a:ext uri="{FF2B5EF4-FFF2-40B4-BE49-F238E27FC236}">
                <a16:creationId xmlns:a16="http://schemas.microsoft.com/office/drawing/2014/main" id="{E87D9496-B8E4-8347-ACB4-CA33B83F013C}"/>
              </a:ext>
            </a:extLst>
          </p:cNvPr>
          <p:cNvPicPr>
            <a:picLocks noChangeAspect="1"/>
          </p:cNvPicPr>
          <p:nvPr/>
        </p:nvPicPr>
        <p:blipFill>
          <a:blip r:embed="rId2"/>
          <a:stretch>
            <a:fillRect/>
          </a:stretch>
        </p:blipFill>
        <p:spPr>
          <a:xfrm>
            <a:off x="5847958" y="1033786"/>
            <a:ext cx="6204341" cy="4790427"/>
          </a:xfrm>
          <a:prstGeom prst="rect">
            <a:avLst/>
          </a:prstGeom>
        </p:spPr>
      </p:pic>
    </p:spTree>
    <p:extLst>
      <p:ext uri="{BB962C8B-B14F-4D97-AF65-F5344CB8AC3E}">
        <p14:creationId xmlns:p14="http://schemas.microsoft.com/office/powerpoint/2010/main" val="29665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7CADCB-2C93-7AAC-BF72-55434860DF6E}"/>
              </a:ext>
            </a:extLst>
          </p:cNvPr>
          <p:cNvSpPr>
            <a:spLocks noGrp="1"/>
          </p:cNvSpPr>
          <p:nvPr>
            <p:ph type="body" sz="quarter" idx="12"/>
          </p:nvPr>
        </p:nvSpPr>
        <p:spPr>
          <a:xfrm>
            <a:off x="548640" y="414339"/>
            <a:ext cx="5242560" cy="999934"/>
          </a:xfrm>
        </p:spPr>
        <p:txBody>
          <a:bodyPr/>
          <a:lstStyle/>
          <a:p>
            <a:r>
              <a:rPr lang="en-GB" dirty="0"/>
              <a:t>Oxygen depletion summary</a:t>
            </a:r>
          </a:p>
        </p:txBody>
      </p:sp>
      <p:sp>
        <p:nvSpPr>
          <p:cNvPr id="4" name="Text Placeholder 3">
            <a:extLst>
              <a:ext uri="{FF2B5EF4-FFF2-40B4-BE49-F238E27FC236}">
                <a16:creationId xmlns:a16="http://schemas.microsoft.com/office/drawing/2014/main" id="{047A09A5-E130-EDAC-FE62-255296EA4908}"/>
              </a:ext>
            </a:extLst>
          </p:cNvPr>
          <p:cNvSpPr>
            <a:spLocks noGrp="1"/>
          </p:cNvSpPr>
          <p:nvPr>
            <p:ph type="body" sz="quarter" idx="13"/>
          </p:nvPr>
        </p:nvSpPr>
        <p:spPr>
          <a:xfrm>
            <a:off x="548640" y="1584325"/>
            <a:ext cx="8658860" cy="3206750"/>
          </a:xfrm>
        </p:spPr>
        <p:txBody>
          <a:bodyPr/>
          <a:lstStyle/>
          <a:p>
            <a:pPr marL="342900" indent="-342900">
              <a:buFontTx/>
              <a:buChar char="-"/>
            </a:pPr>
            <a:r>
              <a:rPr lang="en-GB" dirty="0"/>
              <a:t>An Oxygen depletion based model performs well at predicting FLASH effects, in our data and that of other groups.</a:t>
            </a:r>
          </a:p>
          <a:p>
            <a:pPr marL="342900" indent="-342900">
              <a:buFontTx/>
              <a:buChar char="-"/>
            </a:pPr>
            <a:r>
              <a:rPr lang="en-GB" dirty="0"/>
              <a:t>Can in principle be applied directly to laser-accelerated irradiations, with possibly a small correction for kinetics of O2-DNA reactions.</a:t>
            </a:r>
          </a:p>
          <a:p>
            <a:pPr marL="342900" indent="-342900">
              <a:buFontTx/>
              <a:buChar char="-"/>
            </a:pPr>
            <a:r>
              <a:rPr lang="en-GB" dirty="0"/>
              <a:t>However, magnitude of oxygen depletion remains an open question in the field, as experimental measurements suggest rate of depletion is much lower than that model fits predict is needed to drive observed effects.</a:t>
            </a:r>
          </a:p>
        </p:txBody>
      </p:sp>
    </p:spTree>
    <p:extLst>
      <p:ext uri="{BB962C8B-B14F-4D97-AF65-F5344CB8AC3E}">
        <p14:creationId xmlns:p14="http://schemas.microsoft.com/office/powerpoint/2010/main" val="469506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FEBD9A-A95F-54FE-0E8A-A9D5710679D2}"/>
              </a:ext>
            </a:extLst>
          </p:cNvPr>
          <p:cNvSpPr>
            <a:spLocks noGrp="1"/>
          </p:cNvSpPr>
          <p:nvPr>
            <p:ph type="body" sz="quarter" idx="12"/>
          </p:nvPr>
        </p:nvSpPr>
        <p:spPr>
          <a:xfrm>
            <a:off x="548640" y="414339"/>
            <a:ext cx="8125460" cy="999934"/>
          </a:xfrm>
        </p:spPr>
        <p:txBody>
          <a:bodyPr/>
          <a:lstStyle/>
          <a:p>
            <a:r>
              <a:rPr lang="en-GB" dirty="0"/>
              <a:t>Conclusions &amp; future areas for investigation</a:t>
            </a:r>
          </a:p>
        </p:txBody>
      </p:sp>
      <p:sp>
        <p:nvSpPr>
          <p:cNvPr id="4" name="Text Placeholder 3">
            <a:extLst>
              <a:ext uri="{FF2B5EF4-FFF2-40B4-BE49-F238E27FC236}">
                <a16:creationId xmlns:a16="http://schemas.microsoft.com/office/drawing/2014/main" id="{E825A469-EBB6-75C5-3A32-0CA43AC27E40}"/>
              </a:ext>
            </a:extLst>
          </p:cNvPr>
          <p:cNvSpPr>
            <a:spLocks noGrp="1"/>
          </p:cNvSpPr>
          <p:nvPr>
            <p:ph type="body" sz="quarter" idx="13"/>
          </p:nvPr>
        </p:nvSpPr>
        <p:spPr>
          <a:xfrm>
            <a:off x="548640" y="1584325"/>
            <a:ext cx="8646160" cy="3206750"/>
          </a:xfrm>
        </p:spPr>
        <p:txBody>
          <a:bodyPr/>
          <a:lstStyle/>
          <a:p>
            <a:pPr marL="342900" indent="-342900">
              <a:buFontTx/>
              <a:buChar char="-"/>
            </a:pPr>
            <a:r>
              <a:rPr lang="en-GB" dirty="0"/>
              <a:t>Classical ‘inter-track’ interactions are unlikely to significantly affect responses in laser irradiations, but FLASH radiochemistry-like effects may be important.</a:t>
            </a:r>
          </a:p>
          <a:p>
            <a:pPr marL="342900" indent="-342900">
              <a:buFontTx/>
              <a:buChar char="-"/>
            </a:pPr>
            <a:r>
              <a:rPr lang="en-GB" dirty="0"/>
              <a:t>However, much physics remains unexplored in this area. Laser-accelerated irradiation pulses would put systems into a highly non-equilibrium state, with many ionised atoms and electrons carrying significant energy. The impact of this on biological systems remains unknown, as there have been limited studies of these effects.</a:t>
            </a:r>
          </a:p>
          <a:p>
            <a:pPr marL="342900" indent="-342900">
              <a:buFontTx/>
              <a:buChar char="-"/>
            </a:pPr>
            <a:endParaRPr lang="en-GB" dirty="0"/>
          </a:p>
        </p:txBody>
      </p:sp>
    </p:spTree>
    <p:extLst>
      <p:ext uri="{BB962C8B-B14F-4D97-AF65-F5344CB8AC3E}">
        <p14:creationId xmlns:p14="http://schemas.microsoft.com/office/powerpoint/2010/main" val="294972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B0B143-6C69-2FA2-6575-262DA0DD6F54}"/>
              </a:ext>
            </a:extLst>
          </p:cNvPr>
          <p:cNvSpPr>
            <a:spLocks noGrp="1"/>
          </p:cNvSpPr>
          <p:nvPr>
            <p:ph type="body" sz="quarter" idx="12"/>
          </p:nvPr>
        </p:nvSpPr>
        <p:spPr/>
        <p:txBody>
          <a:bodyPr/>
          <a:lstStyle/>
          <a:p>
            <a:r>
              <a:rPr lang="en-GB" dirty="0"/>
              <a:t>Key outstanding questions</a:t>
            </a:r>
          </a:p>
        </p:txBody>
      </p:sp>
      <p:sp>
        <p:nvSpPr>
          <p:cNvPr id="4" name="Text Placeholder 3">
            <a:extLst>
              <a:ext uri="{FF2B5EF4-FFF2-40B4-BE49-F238E27FC236}">
                <a16:creationId xmlns:a16="http://schemas.microsoft.com/office/drawing/2014/main" id="{6A8C70FF-EB92-D5A3-8C89-70EA16A85714}"/>
              </a:ext>
            </a:extLst>
          </p:cNvPr>
          <p:cNvSpPr>
            <a:spLocks noGrp="1"/>
          </p:cNvSpPr>
          <p:nvPr>
            <p:ph type="body" sz="quarter" idx="13"/>
          </p:nvPr>
        </p:nvSpPr>
        <p:spPr>
          <a:xfrm>
            <a:off x="548640" y="1584324"/>
            <a:ext cx="5102982" cy="4079875"/>
          </a:xfrm>
        </p:spPr>
        <p:txBody>
          <a:bodyPr/>
          <a:lstStyle/>
          <a:p>
            <a:r>
              <a:rPr lang="en-GB" dirty="0"/>
              <a:t>Conventional radiotherapy is delivered over a timescale of minutes, where </a:t>
            </a:r>
            <a:r>
              <a:rPr lang="en-GB" dirty="0" err="1"/>
              <a:t>physico</a:t>
            </a:r>
            <a:r>
              <a:rPr lang="en-GB" dirty="0"/>
              <a:t>-chemical interactions happen largely in isolation. FLASH has suggested some cellular effects can be modulated at timescales of &lt;1 s, whereas laser-accelerated beams can deliver irradiations entirely within the physical stage of interaction.</a:t>
            </a:r>
          </a:p>
          <a:p>
            <a:r>
              <a:rPr lang="en-GB" dirty="0"/>
              <a:t>It’s unclear how this may affect both physical and chemical effects of radiation.</a:t>
            </a:r>
          </a:p>
        </p:txBody>
      </p:sp>
      <p:pic>
        <p:nvPicPr>
          <p:cNvPr id="5" name="Picture 4">
            <a:extLst>
              <a:ext uri="{FF2B5EF4-FFF2-40B4-BE49-F238E27FC236}">
                <a16:creationId xmlns:a16="http://schemas.microsoft.com/office/drawing/2014/main" id="{916BB14D-3CC7-4F02-C71D-E655B219B5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1850" y="1038225"/>
            <a:ext cx="5731510" cy="4298950"/>
          </a:xfrm>
          <a:prstGeom prst="rect">
            <a:avLst/>
          </a:prstGeom>
        </p:spPr>
      </p:pic>
      <p:sp>
        <p:nvSpPr>
          <p:cNvPr id="6" name="TextBox 5">
            <a:extLst>
              <a:ext uri="{FF2B5EF4-FFF2-40B4-BE49-F238E27FC236}">
                <a16:creationId xmlns:a16="http://schemas.microsoft.com/office/drawing/2014/main" id="{9CCA56D2-A4AD-8550-A869-491D8E616013}"/>
              </a:ext>
            </a:extLst>
          </p:cNvPr>
          <p:cNvSpPr txBox="1"/>
          <p:nvPr/>
        </p:nvSpPr>
        <p:spPr>
          <a:xfrm>
            <a:off x="6281928" y="5138928"/>
            <a:ext cx="5361432" cy="923330"/>
          </a:xfrm>
          <a:prstGeom prst="rect">
            <a:avLst/>
          </a:prstGeom>
          <a:noFill/>
        </p:spPr>
        <p:txBody>
          <a:bodyPr wrap="square" rtlCol="0">
            <a:spAutoFit/>
          </a:bodyPr>
          <a:lstStyle/>
          <a:p>
            <a:r>
              <a:rPr lang="en-GB" dirty="0"/>
              <a:t>Schematic illustration of time- and length-scales associated with different aspects of radiation responses. </a:t>
            </a:r>
          </a:p>
        </p:txBody>
      </p:sp>
      <p:cxnSp>
        <p:nvCxnSpPr>
          <p:cNvPr id="8" name="Straight Connector 7">
            <a:extLst>
              <a:ext uri="{FF2B5EF4-FFF2-40B4-BE49-F238E27FC236}">
                <a16:creationId xmlns:a16="http://schemas.microsoft.com/office/drawing/2014/main" id="{77A5D488-DE31-FF6A-DBA3-D4F64667E48F}"/>
              </a:ext>
            </a:extLst>
          </p:cNvPr>
          <p:cNvCxnSpPr>
            <a:cxnSpLocks/>
          </p:cNvCxnSpPr>
          <p:nvPr/>
        </p:nvCxnSpPr>
        <p:spPr>
          <a:xfrm flipV="1">
            <a:off x="10049256" y="1216152"/>
            <a:ext cx="0" cy="3502152"/>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7B4A975-4B9D-2ACF-29E2-B47428A7576E}"/>
              </a:ext>
            </a:extLst>
          </p:cNvPr>
          <p:cNvGrpSpPr/>
          <p:nvPr/>
        </p:nvGrpSpPr>
        <p:grpSpPr>
          <a:xfrm>
            <a:off x="6876395" y="1164700"/>
            <a:ext cx="369332" cy="3553604"/>
            <a:chOff x="6876395" y="1164700"/>
            <a:chExt cx="369332" cy="3553604"/>
          </a:xfrm>
        </p:grpSpPr>
        <p:sp>
          <p:nvSpPr>
            <p:cNvPr id="12" name="TextBox 11">
              <a:extLst>
                <a:ext uri="{FF2B5EF4-FFF2-40B4-BE49-F238E27FC236}">
                  <a16:creationId xmlns:a16="http://schemas.microsoft.com/office/drawing/2014/main" id="{00877BDD-F6D1-421A-9D08-181466F66CF8}"/>
                </a:ext>
              </a:extLst>
            </p:cNvPr>
            <p:cNvSpPr txBox="1"/>
            <p:nvPr/>
          </p:nvSpPr>
          <p:spPr>
            <a:xfrm rot="16200000">
              <a:off x="5806422" y="2234673"/>
              <a:ext cx="2509277" cy="369332"/>
            </a:xfrm>
            <a:prstGeom prst="rect">
              <a:avLst/>
            </a:prstGeom>
            <a:noFill/>
          </p:spPr>
          <p:txBody>
            <a:bodyPr wrap="none" rtlCol="0">
              <a:spAutoFit/>
            </a:bodyPr>
            <a:lstStyle/>
            <a:p>
              <a:r>
                <a:rPr lang="en-GB" dirty="0">
                  <a:solidFill>
                    <a:srgbClr val="FF0000"/>
                  </a:solidFill>
                </a:rPr>
                <a:t>Laser-accelerated beams</a:t>
              </a:r>
            </a:p>
          </p:txBody>
        </p:sp>
        <p:cxnSp>
          <p:nvCxnSpPr>
            <p:cNvPr id="11" name="Straight Connector 10">
              <a:extLst>
                <a:ext uri="{FF2B5EF4-FFF2-40B4-BE49-F238E27FC236}">
                  <a16:creationId xmlns:a16="http://schemas.microsoft.com/office/drawing/2014/main" id="{74DD03BB-9E28-2DEB-9F7B-12DE62E795C4}"/>
                </a:ext>
              </a:extLst>
            </p:cNvPr>
            <p:cNvCxnSpPr>
              <a:cxnSpLocks/>
            </p:cNvCxnSpPr>
            <p:nvPr/>
          </p:nvCxnSpPr>
          <p:spPr>
            <a:xfrm flipV="1">
              <a:off x="7229856" y="1216152"/>
              <a:ext cx="0" cy="350215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DE8CE0E-F6FF-519B-29DF-DC11A68E1F17}"/>
              </a:ext>
            </a:extLst>
          </p:cNvPr>
          <p:cNvGrpSpPr/>
          <p:nvPr/>
        </p:nvGrpSpPr>
        <p:grpSpPr>
          <a:xfrm>
            <a:off x="9289396" y="1216152"/>
            <a:ext cx="369332" cy="3502152"/>
            <a:chOff x="9289396" y="1216152"/>
            <a:chExt cx="369332" cy="3502152"/>
          </a:xfrm>
        </p:grpSpPr>
        <p:cxnSp>
          <p:nvCxnSpPr>
            <p:cNvPr id="10" name="Straight Connector 9">
              <a:extLst>
                <a:ext uri="{FF2B5EF4-FFF2-40B4-BE49-F238E27FC236}">
                  <a16:creationId xmlns:a16="http://schemas.microsoft.com/office/drawing/2014/main" id="{5470C65A-3391-6749-51DB-B64CBB8C6AB7}"/>
                </a:ext>
              </a:extLst>
            </p:cNvPr>
            <p:cNvCxnSpPr>
              <a:cxnSpLocks/>
            </p:cNvCxnSpPr>
            <p:nvPr/>
          </p:nvCxnSpPr>
          <p:spPr>
            <a:xfrm flipV="1">
              <a:off x="9642856" y="1216152"/>
              <a:ext cx="0" cy="3502152"/>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8049C37-A3CE-D3F2-30E4-31E45FB2EE99}"/>
                </a:ext>
              </a:extLst>
            </p:cNvPr>
            <p:cNvSpPr txBox="1"/>
            <p:nvPr/>
          </p:nvSpPr>
          <p:spPr>
            <a:xfrm rot="16200000">
              <a:off x="9088379" y="2396879"/>
              <a:ext cx="771365" cy="369332"/>
            </a:xfrm>
            <a:prstGeom prst="rect">
              <a:avLst/>
            </a:prstGeom>
            <a:noFill/>
          </p:spPr>
          <p:txBody>
            <a:bodyPr wrap="none" rtlCol="0">
              <a:spAutoFit/>
            </a:bodyPr>
            <a:lstStyle/>
            <a:p>
              <a:r>
                <a:rPr lang="en-GB" dirty="0">
                  <a:solidFill>
                    <a:schemeClr val="accent2"/>
                  </a:solidFill>
                </a:rPr>
                <a:t>FLASH</a:t>
              </a:r>
            </a:p>
          </p:txBody>
        </p:sp>
      </p:grpSp>
      <p:sp>
        <p:nvSpPr>
          <p:cNvPr id="14" name="TextBox 13">
            <a:extLst>
              <a:ext uri="{FF2B5EF4-FFF2-40B4-BE49-F238E27FC236}">
                <a16:creationId xmlns:a16="http://schemas.microsoft.com/office/drawing/2014/main" id="{B1438A98-C5D7-15E9-4736-072C1DA733F9}"/>
              </a:ext>
            </a:extLst>
          </p:cNvPr>
          <p:cNvSpPr txBox="1"/>
          <p:nvPr/>
        </p:nvSpPr>
        <p:spPr>
          <a:xfrm rot="16200000">
            <a:off x="9378976" y="1927616"/>
            <a:ext cx="1709892" cy="369332"/>
          </a:xfrm>
          <a:prstGeom prst="rect">
            <a:avLst/>
          </a:prstGeom>
          <a:noFill/>
        </p:spPr>
        <p:txBody>
          <a:bodyPr wrap="none" rtlCol="0">
            <a:spAutoFit/>
          </a:bodyPr>
          <a:lstStyle/>
          <a:p>
            <a:r>
              <a:rPr lang="en-GB" dirty="0">
                <a:solidFill>
                  <a:schemeClr val="bg2">
                    <a:lumMod val="75000"/>
                  </a:schemeClr>
                </a:solidFill>
              </a:rPr>
              <a:t>Conventional RT</a:t>
            </a:r>
          </a:p>
        </p:txBody>
      </p:sp>
    </p:spTree>
    <p:extLst>
      <p:ext uri="{BB962C8B-B14F-4D97-AF65-F5344CB8AC3E}">
        <p14:creationId xmlns:p14="http://schemas.microsoft.com/office/powerpoint/2010/main" val="139361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a:t>Acknowledgements</a:t>
            </a:r>
          </a:p>
        </p:txBody>
      </p:sp>
      <p:sp>
        <p:nvSpPr>
          <p:cNvPr id="4" name="Text Placeholder 3"/>
          <p:cNvSpPr>
            <a:spLocks noGrp="1"/>
          </p:cNvSpPr>
          <p:nvPr>
            <p:ph type="body" sz="quarter" idx="13"/>
          </p:nvPr>
        </p:nvSpPr>
        <p:spPr>
          <a:xfrm>
            <a:off x="548639" y="1584324"/>
            <a:ext cx="5026661" cy="4168776"/>
          </a:xfrm>
        </p:spPr>
        <p:txBody>
          <a:bodyPr/>
          <a:lstStyle/>
          <a:p>
            <a:r>
              <a:rPr lang="en-GB" u="sng" dirty="0"/>
              <a:t>QUB</a:t>
            </a:r>
          </a:p>
          <a:p>
            <a:r>
              <a:rPr lang="en-GB" dirty="0"/>
              <a:t>Kevin Prise</a:t>
            </a:r>
          </a:p>
          <a:p>
            <a:r>
              <a:rPr lang="en-GB" dirty="0"/>
              <a:t>Karl Butterworth</a:t>
            </a:r>
          </a:p>
          <a:p>
            <a:r>
              <a:rPr lang="en-GB" i="1" u="sng" dirty="0"/>
              <a:t>Computational radiobiology group</a:t>
            </a:r>
          </a:p>
          <a:p>
            <a:r>
              <a:rPr lang="en-GB" dirty="0"/>
              <a:t>Francisco Liberal</a:t>
            </a:r>
          </a:p>
          <a:p>
            <a:r>
              <a:rPr lang="en-GB" b="1" dirty="0"/>
              <a:t>Shannon Thompson</a:t>
            </a:r>
          </a:p>
          <a:p>
            <a:r>
              <a:rPr lang="en-GB" dirty="0"/>
              <a:t>Lydia Gardner</a:t>
            </a:r>
          </a:p>
          <a:p>
            <a:r>
              <a:rPr lang="en-GB" dirty="0"/>
              <a:t>Moh Dakheel</a:t>
            </a:r>
          </a:p>
        </p:txBody>
      </p:sp>
      <p:pic>
        <p:nvPicPr>
          <p:cNvPr id="1026" name="Picture 2" descr="https://cdn-assets-cloud.frontify.com/s3/frontify-cloud-files-us/eyJwYXRoIjoiZnJvbnRpZnlcL2FjY291bnRzXC9iZlwvMTc5OTMxXC9wcm9qZWN0c1wvMjY4ODgwXC9hc3NldHNcL2FjXC80Nzk4ODk1XC80NjI0Mzc3NjljYjdmZjAxZDAyMjMzODU0ZTY5ZTk2NS0xNjAyOTI0NjE0LnBuZyJ9:frontify:h2P--Rs025l0dJv5hqcijDmfwPIVb1j_HkkB2UfUvtM?width=2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875" y="3091554"/>
            <a:ext cx="3914983" cy="115431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3">
            <a:extLst>
              <a:ext uri="{FF2B5EF4-FFF2-40B4-BE49-F238E27FC236}">
                <a16:creationId xmlns:a16="http://schemas.microsoft.com/office/drawing/2014/main" id="{A99914BA-FAC9-B030-48E6-06BC75949B9B}"/>
              </a:ext>
            </a:extLst>
          </p:cNvPr>
          <p:cNvSpPr txBox="1">
            <a:spLocks/>
          </p:cNvSpPr>
          <p:nvPr/>
        </p:nvSpPr>
        <p:spPr>
          <a:xfrm>
            <a:off x="6483938" y="1584325"/>
            <a:ext cx="5026661" cy="3206750"/>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GB" u="sng" dirty="0"/>
              <a:t>Lund University</a:t>
            </a:r>
          </a:p>
          <a:p>
            <a:pPr fontAlgn="auto">
              <a:spcAft>
                <a:spcPts val="0"/>
              </a:spcAft>
            </a:pPr>
            <a:r>
              <a:rPr lang="en-GB" dirty="0"/>
              <a:t>Kristoffer Petersson</a:t>
            </a:r>
          </a:p>
          <a:p>
            <a:pPr fontAlgn="auto">
              <a:spcAft>
                <a:spcPts val="0"/>
              </a:spcAft>
            </a:pPr>
            <a:r>
              <a:rPr lang="en-GB" dirty="0"/>
              <a:t>Gabriel Adrian</a:t>
            </a:r>
          </a:p>
        </p:txBody>
      </p:sp>
      <p:sp>
        <p:nvSpPr>
          <p:cNvPr id="6" name="TextBox 5">
            <a:extLst>
              <a:ext uri="{FF2B5EF4-FFF2-40B4-BE49-F238E27FC236}">
                <a16:creationId xmlns:a16="http://schemas.microsoft.com/office/drawing/2014/main" id="{F495F2F9-A7E6-B46C-66BB-81ADECA3CB01}"/>
              </a:ext>
            </a:extLst>
          </p:cNvPr>
          <p:cNvSpPr txBox="1"/>
          <p:nvPr/>
        </p:nvSpPr>
        <p:spPr>
          <a:xfrm>
            <a:off x="3784602" y="5923151"/>
            <a:ext cx="8407398" cy="923330"/>
          </a:xfrm>
          <a:prstGeom prst="rect">
            <a:avLst/>
          </a:prstGeom>
          <a:noFill/>
        </p:spPr>
        <p:txBody>
          <a:bodyPr wrap="square">
            <a:spAutoFit/>
          </a:bodyPr>
          <a:lstStyle/>
          <a:p>
            <a:pPr>
              <a:spcBef>
                <a:spcPts val="0"/>
              </a:spcBef>
              <a:spcAft>
                <a:spcPts val="0"/>
              </a:spcAft>
            </a:pPr>
            <a:r>
              <a:rPr lang="en-GB" dirty="0">
                <a:effectLst/>
              </a:rPr>
              <a:t>Petersson, K.; Adrian, G.; Butterworth, K.; McMahon, S.J. A Quantitative Analysis of the Role of Oxygen Tension in FLASH Radiation Therapy. </a:t>
            </a:r>
            <a:r>
              <a:rPr lang="en-GB" i="1" dirty="0">
                <a:effectLst/>
              </a:rPr>
              <a:t>International Journal of Radiation Oncology Biology Physics</a:t>
            </a:r>
            <a:r>
              <a:rPr lang="en-GB" dirty="0">
                <a:effectLst/>
              </a:rPr>
              <a:t> </a:t>
            </a:r>
            <a:r>
              <a:rPr lang="en-GB" b="1" dirty="0">
                <a:effectLst/>
              </a:rPr>
              <a:t>2020</a:t>
            </a:r>
            <a:r>
              <a:rPr lang="en-GB" dirty="0">
                <a:effectLst/>
              </a:rPr>
              <a:t>, 1–9, doi:</a:t>
            </a:r>
            <a:r>
              <a:rPr lang="en-GB" dirty="0">
                <a:effectLst/>
                <a:hlinkClick r:id="rId3"/>
              </a:rPr>
              <a:t>10.1016/j.ijrobp.2020.02.634</a:t>
            </a:r>
            <a:r>
              <a:rPr lang="en-GB" dirty="0">
                <a:effectLst/>
              </a:rPr>
              <a:t>.</a:t>
            </a:r>
          </a:p>
        </p:txBody>
      </p:sp>
      <p:sp>
        <p:nvSpPr>
          <p:cNvPr id="8" name="TextBox 7">
            <a:extLst>
              <a:ext uri="{FF2B5EF4-FFF2-40B4-BE49-F238E27FC236}">
                <a16:creationId xmlns:a16="http://schemas.microsoft.com/office/drawing/2014/main" id="{9CB20993-5FE5-92FB-CF12-8BEBA6E2721D}"/>
              </a:ext>
            </a:extLst>
          </p:cNvPr>
          <p:cNvSpPr txBox="1"/>
          <p:nvPr/>
        </p:nvSpPr>
        <p:spPr>
          <a:xfrm>
            <a:off x="3784602" y="4937030"/>
            <a:ext cx="8191498" cy="923330"/>
          </a:xfrm>
          <a:prstGeom prst="rect">
            <a:avLst/>
          </a:prstGeom>
          <a:noFill/>
        </p:spPr>
        <p:txBody>
          <a:bodyPr wrap="square">
            <a:spAutoFit/>
          </a:bodyPr>
          <a:lstStyle/>
          <a:p>
            <a:pPr>
              <a:spcBef>
                <a:spcPts val="0"/>
              </a:spcBef>
              <a:spcAft>
                <a:spcPts val="0"/>
              </a:spcAft>
            </a:pPr>
            <a:r>
              <a:rPr lang="en-GB" dirty="0">
                <a:effectLst/>
              </a:rPr>
              <a:t>Thompson, S.J.; Prise, K.M.; McMahon, S.J. Investigating the Potential Contribution of Inter-Track Interactions within Ultra-High Dose-Rate Proton Therapy. </a:t>
            </a:r>
            <a:r>
              <a:rPr lang="en-GB" i="1" dirty="0">
                <a:effectLst/>
              </a:rPr>
              <a:t>Physics in Medicine &amp; Biology</a:t>
            </a:r>
            <a:r>
              <a:rPr lang="en-GB" dirty="0">
                <a:effectLst/>
              </a:rPr>
              <a:t> </a:t>
            </a:r>
            <a:r>
              <a:rPr lang="en-GB" b="1" dirty="0">
                <a:effectLst/>
              </a:rPr>
              <a:t>2023</a:t>
            </a:r>
            <a:r>
              <a:rPr lang="en-GB" dirty="0">
                <a:effectLst/>
              </a:rPr>
              <a:t>, </a:t>
            </a:r>
            <a:r>
              <a:rPr lang="en-GB" i="1" dirty="0">
                <a:effectLst/>
              </a:rPr>
              <a:t>68</a:t>
            </a:r>
            <a:r>
              <a:rPr lang="en-GB" dirty="0">
                <a:effectLst/>
              </a:rPr>
              <a:t>, 055006, doi:</a:t>
            </a:r>
            <a:r>
              <a:rPr lang="en-GB" dirty="0">
                <a:effectLst/>
                <a:hlinkClick r:id="rId4"/>
              </a:rPr>
              <a:t>10.1088/1361-6560/acb88a</a:t>
            </a:r>
            <a:r>
              <a:rPr lang="en-GB" dirty="0">
                <a:effectLst/>
              </a:rPr>
              <a:t>.</a:t>
            </a:r>
          </a:p>
        </p:txBody>
      </p:sp>
    </p:spTree>
    <p:extLst>
      <p:ext uri="{BB962C8B-B14F-4D97-AF65-F5344CB8AC3E}">
        <p14:creationId xmlns:p14="http://schemas.microsoft.com/office/powerpoint/2010/main" val="376324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EBB260-C43A-0477-86D9-F282792730A2}"/>
              </a:ext>
            </a:extLst>
          </p:cNvPr>
          <p:cNvPicPr>
            <a:picLocks noChangeAspect="1"/>
          </p:cNvPicPr>
          <p:nvPr/>
        </p:nvPicPr>
        <p:blipFill rotWithShape="1">
          <a:blip r:embed="rId2"/>
          <a:srcRect l="4330" r="66280" b="41774"/>
          <a:stretch/>
        </p:blipFill>
        <p:spPr>
          <a:xfrm>
            <a:off x="5324475" y="1570086"/>
            <a:ext cx="2546604" cy="3240000"/>
          </a:xfrm>
          <a:prstGeom prst="rect">
            <a:avLst/>
          </a:prstGeom>
        </p:spPr>
      </p:pic>
      <p:sp>
        <p:nvSpPr>
          <p:cNvPr id="3" name="Text Placeholder 2">
            <a:extLst>
              <a:ext uri="{FF2B5EF4-FFF2-40B4-BE49-F238E27FC236}">
                <a16:creationId xmlns:a16="http://schemas.microsoft.com/office/drawing/2014/main" id="{AF789F14-FA85-D044-D33E-DF7F3D55309E}"/>
              </a:ext>
            </a:extLst>
          </p:cNvPr>
          <p:cNvSpPr>
            <a:spLocks noGrp="1"/>
          </p:cNvSpPr>
          <p:nvPr>
            <p:ph type="body" sz="quarter" idx="12"/>
          </p:nvPr>
        </p:nvSpPr>
        <p:spPr/>
        <p:txBody>
          <a:bodyPr/>
          <a:lstStyle/>
          <a:p>
            <a:r>
              <a:rPr lang="en-GB" dirty="0"/>
              <a:t>Modelling inter-track interactions</a:t>
            </a:r>
          </a:p>
        </p:txBody>
      </p:sp>
      <p:sp>
        <p:nvSpPr>
          <p:cNvPr id="4" name="Text Placeholder 3">
            <a:extLst>
              <a:ext uri="{FF2B5EF4-FFF2-40B4-BE49-F238E27FC236}">
                <a16:creationId xmlns:a16="http://schemas.microsoft.com/office/drawing/2014/main" id="{88CFA0AF-DBE6-B1A8-76E4-2F953831DACA}"/>
              </a:ext>
            </a:extLst>
          </p:cNvPr>
          <p:cNvSpPr>
            <a:spLocks noGrp="1"/>
          </p:cNvSpPr>
          <p:nvPr>
            <p:ph type="body" sz="quarter" idx="13"/>
          </p:nvPr>
        </p:nvSpPr>
        <p:spPr>
          <a:xfrm>
            <a:off x="548640" y="1584324"/>
            <a:ext cx="4047744" cy="3459015"/>
          </a:xfrm>
        </p:spPr>
        <p:txBody>
          <a:bodyPr/>
          <a:lstStyle/>
          <a:p>
            <a:r>
              <a:rPr lang="en-GB" dirty="0"/>
              <a:t>We used Geant4/Topas-</a:t>
            </a:r>
            <a:r>
              <a:rPr lang="en-GB" dirty="0" err="1"/>
              <a:t>nBio</a:t>
            </a:r>
            <a:r>
              <a:rPr lang="en-GB" dirty="0"/>
              <a:t> to simulate interactions of proton beams in small target samples. </a:t>
            </a:r>
          </a:p>
          <a:p>
            <a:r>
              <a:rPr lang="en-GB" dirty="0"/>
              <a:t>To explore potential for interactions between tracks, we calculated both the distribution of physical energy deposition around the track, as well as the generated radical species as a function of time. </a:t>
            </a:r>
          </a:p>
        </p:txBody>
      </p:sp>
      <p:pic>
        <p:nvPicPr>
          <p:cNvPr id="6" name="Picture 5">
            <a:extLst>
              <a:ext uri="{FF2B5EF4-FFF2-40B4-BE49-F238E27FC236}">
                <a16:creationId xmlns:a16="http://schemas.microsoft.com/office/drawing/2014/main" id="{B171C498-1C0B-BC8E-33BC-70CB6D86F779}"/>
              </a:ext>
            </a:extLst>
          </p:cNvPr>
          <p:cNvPicPr>
            <a:picLocks noChangeAspect="1"/>
          </p:cNvPicPr>
          <p:nvPr/>
        </p:nvPicPr>
        <p:blipFill rotWithShape="1">
          <a:blip r:embed="rId2"/>
          <a:srcRect l="52146" r="-1" b="41774"/>
          <a:stretch/>
        </p:blipFill>
        <p:spPr>
          <a:xfrm>
            <a:off x="8045450" y="1570086"/>
            <a:ext cx="4146550" cy="3240000"/>
          </a:xfrm>
          <a:prstGeom prst="rect">
            <a:avLst/>
          </a:prstGeom>
        </p:spPr>
      </p:pic>
      <p:sp>
        <p:nvSpPr>
          <p:cNvPr id="8" name="TextBox 7">
            <a:extLst>
              <a:ext uri="{FF2B5EF4-FFF2-40B4-BE49-F238E27FC236}">
                <a16:creationId xmlns:a16="http://schemas.microsoft.com/office/drawing/2014/main" id="{4FA395F3-701F-8937-406F-A27084A2A252}"/>
              </a:ext>
            </a:extLst>
          </p:cNvPr>
          <p:cNvSpPr txBox="1"/>
          <p:nvPr/>
        </p:nvSpPr>
        <p:spPr>
          <a:xfrm>
            <a:off x="5324475" y="4886036"/>
            <a:ext cx="6638139" cy="1754326"/>
          </a:xfrm>
          <a:prstGeom prst="rect">
            <a:avLst/>
          </a:prstGeom>
          <a:noFill/>
        </p:spPr>
        <p:txBody>
          <a:bodyPr wrap="square" rtlCol="0">
            <a:spAutoFit/>
          </a:bodyPr>
          <a:lstStyle/>
          <a:p>
            <a:r>
              <a:rPr lang="en-GB" dirty="0"/>
              <a:t>Left: Schematic illustration of proton beam incident on small water phantom. Right: Illustration of energy deposition by a pencil beam of fifty 100 MeV protons, and evolution of generated radical species (solvated electron (green), hydroxyl radical (orange), hydrogen (magenta), hydronium (sky blue), dihydrogen (purple), hydrogen peroxide (grey) and hydroxide (yellow) ).</a:t>
            </a:r>
          </a:p>
        </p:txBody>
      </p:sp>
    </p:spTree>
    <p:extLst>
      <p:ext uri="{BB962C8B-B14F-4D97-AF65-F5344CB8AC3E}">
        <p14:creationId xmlns:p14="http://schemas.microsoft.com/office/powerpoint/2010/main" val="9848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8709F1-E32F-ACD0-52FE-5937D66C5E85}"/>
              </a:ext>
            </a:extLst>
          </p:cNvPr>
          <p:cNvSpPr>
            <a:spLocks noGrp="1"/>
          </p:cNvSpPr>
          <p:nvPr>
            <p:ph type="body" sz="quarter" idx="12"/>
          </p:nvPr>
        </p:nvSpPr>
        <p:spPr/>
        <p:txBody>
          <a:bodyPr/>
          <a:lstStyle/>
          <a:p>
            <a:r>
              <a:rPr lang="en-GB" dirty="0"/>
              <a:t>Radial track distributions</a:t>
            </a:r>
          </a:p>
        </p:txBody>
      </p:sp>
      <p:sp>
        <p:nvSpPr>
          <p:cNvPr id="4" name="Text Placeholder 3">
            <a:extLst>
              <a:ext uri="{FF2B5EF4-FFF2-40B4-BE49-F238E27FC236}">
                <a16:creationId xmlns:a16="http://schemas.microsoft.com/office/drawing/2014/main" id="{C684525D-FE64-BD8D-FC10-B811A66874F7}"/>
              </a:ext>
            </a:extLst>
          </p:cNvPr>
          <p:cNvSpPr>
            <a:spLocks noGrp="1"/>
          </p:cNvSpPr>
          <p:nvPr>
            <p:ph type="body" sz="quarter" idx="13"/>
          </p:nvPr>
        </p:nvSpPr>
        <p:spPr/>
        <p:txBody>
          <a:bodyPr/>
          <a:lstStyle/>
          <a:p>
            <a:r>
              <a:rPr lang="en-GB" dirty="0"/>
              <a:t>These data can be used to define the effective ‘width’ of proton tracks as a function of energy and time. </a:t>
            </a:r>
          </a:p>
          <a:p>
            <a:r>
              <a:rPr lang="en-GB" dirty="0"/>
              <a:t>Figures to the right show the radial deposition of energy around proton tracks (top) and cumulative distributions of energy (bottom).</a:t>
            </a:r>
          </a:p>
        </p:txBody>
      </p:sp>
      <p:pic>
        <p:nvPicPr>
          <p:cNvPr id="6" name="Picture 5">
            <a:extLst>
              <a:ext uri="{FF2B5EF4-FFF2-40B4-BE49-F238E27FC236}">
                <a16:creationId xmlns:a16="http://schemas.microsoft.com/office/drawing/2014/main" id="{9F19D01E-A383-1550-CB2A-F225BF36E3CC}"/>
              </a:ext>
            </a:extLst>
          </p:cNvPr>
          <p:cNvPicPr>
            <a:picLocks noChangeAspect="1"/>
          </p:cNvPicPr>
          <p:nvPr/>
        </p:nvPicPr>
        <p:blipFill rotWithShape="1">
          <a:blip r:embed="rId2"/>
          <a:srcRect r="50000"/>
          <a:stretch/>
        </p:blipFill>
        <p:spPr>
          <a:xfrm>
            <a:off x="6553906" y="0"/>
            <a:ext cx="4723693" cy="3428999"/>
          </a:xfrm>
          <a:prstGeom prst="rect">
            <a:avLst/>
          </a:prstGeom>
        </p:spPr>
      </p:pic>
      <p:pic>
        <p:nvPicPr>
          <p:cNvPr id="7" name="Picture 6">
            <a:extLst>
              <a:ext uri="{FF2B5EF4-FFF2-40B4-BE49-F238E27FC236}">
                <a16:creationId xmlns:a16="http://schemas.microsoft.com/office/drawing/2014/main" id="{029B399A-D44C-2D40-7985-1915FADBC423}"/>
              </a:ext>
            </a:extLst>
          </p:cNvPr>
          <p:cNvPicPr>
            <a:picLocks noChangeAspect="1"/>
          </p:cNvPicPr>
          <p:nvPr/>
        </p:nvPicPr>
        <p:blipFill rotWithShape="1">
          <a:blip r:embed="rId2"/>
          <a:srcRect l="51402" r="-2974"/>
          <a:stretch/>
        </p:blipFill>
        <p:spPr>
          <a:xfrm>
            <a:off x="6402819" y="3427200"/>
            <a:ext cx="4874780" cy="3430800"/>
          </a:xfrm>
          <a:prstGeom prst="rect">
            <a:avLst/>
          </a:prstGeom>
        </p:spPr>
      </p:pic>
    </p:spTree>
    <p:extLst>
      <p:ext uri="{BB962C8B-B14F-4D97-AF65-F5344CB8AC3E}">
        <p14:creationId xmlns:p14="http://schemas.microsoft.com/office/powerpoint/2010/main" val="385650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C6D1E8-55E9-9293-34B4-314994D468D2}"/>
              </a:ext>
            </a:extLst>
          </p:cNvPr>
          <p:cNvSpPr>
            <a:spLocks noGrp="1"/>
          </p:cNvSpPr>
          <p:nvPr>
            <p:ph type="body" sz="quarter" idx="12"/>
          </p:nvPr>
        </p:nvSpPr>
        <p:spPr/>
        <p:txBody>
          <a:bodyPr/>
          <a:lstStyle/>
          <a:p>
            <a:r>
              <a:rPr lang="en-GB" dirty="0"/>
              <a:t>Radial track evolution</a:t>
            </a:r>
          </a:p>
        </p:txBody>
      </p:sp>
      <p:sp>
        <p:nvSpPr>
          <p:cNvPr id="4" name="Text Placeholder 3">
            <a:extLst>
              <a:ext uri="{FF2B5EF4-FFF2-40B4-BE49-F238E27FC236}">
                <a16:creationId xmlns:a16="http://schemas.microsoft.com/office/drawing/2014/main" id="{BC410E9C-C7B5-2B8D-A1EF-EA1517300E42}"/>
              </a:ext>
            </a:extLst>
          </p:cNvPr>
          <p:cNvSpPr>
            <a:spLocks noGrp="1"/>
          </p:cNvSpPr>
          <p:nvPr>
            <p:ph type="body" sz="quarter" idx="13"/>
          </p:nvPr>
        </p:nvSpPr>
        <p:spPr>
          <a:xfrm>
            <a:off x="548640" y="1584324"/>
            <a:ext cx="4620260" cy="4105275"/>
          </a:xfrm>
        </p:spPr>
        <p:txBody>
          <a:bodyPr/>
          <a:lstStyle/>
          <a:p>
            <a:r>
              <a:rPr lang="en-GB" dirty="0"/>
              <a:t>Tracks can also be quantified as a function of their distribution of reactive chemical species. At early timepoints (1 </a:t>
            </a:r>
            <a:r>
              <a:rPr lang="en-GB" dirty="0" err="1"/>
              <a:t>ps</a:t>
            </a:r>
            <a:r>
              <a:rPr lang="en-GB" dirty="0"/>
              <a:t>) this closely resembles the physical energy deposition, but as time progresses the tracks become broader. </a:t>
            </a:r>
          </a:p>
          <a:p>
            <a:r>
              <a:rPr lang="en-GB" dirty="0"/>
              <a:t>Right: Illustration of 100 MeV track width at different times (top); and illustration of ‘track radius’ containing 80% of chemical species at different timepoints for different energies. </a:t>
            </a:r>
          </a:p>
        </p:txBody>
      </p:sp>
      <p:pic>
        <p:nvPicPr>
          <p:cNvPr id="8" name="Picture 7">
            <a:extLst>
              <a:ext uri="{FF2B5EF4-FFF2-40B4-BE49-F238E27FC236}">
                <a16:creationId xmlns:a16="http://schemas.microsoft.com/office/drawing/2014/main" id="{58B7172F-5A23-6AA3-8EE3-44D355854EC2}"/>
              </a:ext>
            </a:extLst>
          </p:cNvPr>
          <p:cNvPicPr>
            <a:picLocks noChangeAspect="1"/>
          </p:cNvPicPr>
          <p:nvPr/>
        </p:nvPicPr>
        <p:blipFill rotWithShape="1">
          <a:blip r:embed="rId2"/>
          <a:srcRect r="50419"/>
          <a:stretch/>
        </p:blipFill>
        <p:spPr>
          <a:xfrm>
            <a:off x="6508109" y="9000"/>
            <a:ext cx="4515491" cy="3420000"/>
          </a:xfrm>
          <a:prstGeom prst="rect">
            <a:avLst/>
          </a:prstGeom>
        </p:spPr>
      </p:pic>
      <p:pic>
        <p:nvPicPr>
          <p:cNvPr id="11" name="Picture 10">
            <a:extLst>
              <a:ext uri="{FF2B5EF4-FFF2-40B4-BE49-F238E27FC236}">
                <a16:creationId xmlns:a16="http://schemas.microsoft.com/office/drawing/2014/main" id="{9AE24160-BB9D-580D-B365-CAED2FBA3B19}"/>
              </a:ext>
            </a:extLst>
          </p:cNvPr>
          <p:cNvPicPr>
            <a:picLocks noChangeAspect="1"/>
          </p:cNvPicPr>
          <p:nvPr/>
        </p:nvPicPr>
        <p:blipFill>
          <a:blip r:embed="rId3"/>
          <a:stretch>
            <a:fillRect/>
          </a:stretch>
        </p:blipFill>
        <p:spPr>
          <a:xfrm>
            <a:off x="6760849" y="3429000"/>
            <a:ext cx="4486901" cy="3286584"/>
          </a:xfrm>
          <a:prstGeom prst="rect">
            <a:avLst/>
          </a:prstGeom>
        </p:spPr>
      </p:pic>
    </p:spTree>
    <p:extLst>
      <p:ext uri="{BB962C8B-B14F-4D97-AF65-F5344CB8AC3E}">
        <p14:creationId xmlns:p14="http://schemas.microsoft.com/office/powerpoint/2010/main" val="138878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A860E-3355-7D51-904B-F74CB440761B}"/>
              </a:ext>
            </a:extLst>
          </p:cNvPr>
          <p:cNvSpPr>
            <a:spLocks noGrp="1"/>
          </p:cNvSpPr>
          <p:nvPr>
            <p:ph type="body" sz="quarter" idx="12"/>
          </p:nvPr>
        </p:nvSpPr>
        <p:spPr/>
        <p:txBody>
          <a:bodyPr/>
          <a:lstStyle/>
          <a:p>
            <a:r>
              <a:rPr lang="en-GB" dirty="0"/>
              <a:t>Track overlap rates</a:t>
            </a:r>
          </a:p>
        </p:txBody>
      </p:sp>
      <p:sp>
        <p:nvSpPr>
          <p:cNvPr id="4" name="Text Placeholder 3">
            <a:extLst>
              <a:ext uri="{FF2B5EF4-FFF2-40B4-BE49-F238E27FC236}">
                <a16:creationId xmlns:a16="http://schemas.microsoft.com/office/drawing/2014/main" id="{4FACB77F-3B70-AD93-39B4-5086EEEBBD4A}"/>
              </a:ext>
            </a:extLst>
          </p:cNvPr>
          <p:cNvSpPr>
            <a:spLocks noGrp="1"/>
          </p:cNvSpPr>
          <p:nvPr>
            <p:ph type="body" sz="quarter" idx="13"/>
          </p:nvPr>
        </p:nvSpPr>
        <p:spPr>
          <a:xfrm>
            <a:off x="548640" y="1584324"/>
            <a:ext cx="4784400" cy="4156075"/>
          </a:xfrm>
        </p:spPr>
        <p:txBody>
          <a:bodyPr/>
          <a:lstStyle/>
          <a:p>
            <a:r>
              <a:rPr lang="en-GB" dirty="0"/>
              <a:t>We can then distribute these tracks on a biological ‘target’ and calculate the probability of overlap.</a:t>
            </a:r>
          </a:p>
          <a:p>
            <a:r>
              <a:rPr lang="en-GB" dirty="0"/>
              <a:t>For simplicity here, we call an ‘overlap’ if a track core passes within 1 track radius of another track.</a:t>
            </a:r>
          </a:p>
        </p:txBody>
      </p:sp>
      <p:pic>
        <p:nvPicPr>
          <p:cNvPr id="6" name="Picture 5">
            <a:extLst>
              <a:ext uri="{FF2B5EF4-FFF2-40B4-BE49-F238E27FC236}">
                <a16:creationId xmlns:a16="http://schemas.microsoft.com/office/drawing/2014/main" id="{60934812-C55A-BA15-8198-B758F377666D}"/>
              </a:ext>
            </a:extLst>
          </p:cNvPr>
          <p:cNvPicPr>
            <a:picLocks noChangeAspect="1"/>
          </p:cNvPicPr>
          <p:nvPr/>
        </p:nvPicPr>
        <p:blipFill>
          <a:blip r:embed="rId2"/>
          <a:stretch>
            <a:fillRect/>
          </a:stretch>
        </p:blipFill>
        <p:spPr>
          <a:xfrm>
            <a:off x="5620168" y="1052356"/>
            <a:ext cx="6023192" cy="4341871"/>
          </a:xfrm>
          <a:prstGeom prst="rect">
            <a:avLst/>
          </a:prstGeom>
        </p:spPr>
      </p:pic>
    </p:spTree>
    <p:extLst>
      <p:ext uri="{BB962C8B-B14F-4D97-AF65-F5344CB8AC3E}">
        <p14:creationId xmlns:p14="http://schemas.microsoft.com/office/powerpoint/2010/main" val="286611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A860E-3355-7D51-904B-F74CB440761B}"/>
              </a:ext>
            </a:extLst>
          </p:cNvPr>
          <p:cNvSpPr>
            <a:spLocks noGrp="1"/>
          </p:cNvSpPr>
          <p:nvPr>
            <p:ph type="body" sz="quarter" idx="12"/>
          </p:nvPr>
        </p:nvSpPr>
        <p:spPr/>
        <p:txBody>
          <a:bodyPr/>
          <a:lstStyle/>
          <a:p>
            <a:r>
              <a:rPr lang="en-GB" dirty="0"/>
              <a:t>Track overlap rates</a:t>
            </a:r>
          </a:p>
        </p:txBody>
      </p:sp>
      <p:sp>
        <p:nvSpPr>
          <p:cNvPr id="4" name="Text Placeholder 3">
            <a:extLst>
              <a:ext uri="{FF2B5EF4-FFF2-40B4-BE49-F238E27FC236}">
                <a16:creationId xmlns:a16="http://schemas.microsoft.com/office/drawing/2014/main" id="{4FACB77F-3B70-AD93-39B4-5086EEEBBD4A}"/>
              </a:ext>
            </a:extLst>
          </p:cNvPr>
          <p:cNvSpPr>
            <a:spLocks noGrp="1"/>
          </p:cNvSpPr>
          <p:nvPr>
            <p:ph type="body" sz="quarter" idx="13"/>
          </p:nvPr>
        </p:nvSpPr>
        <p:spPr>
          <a:xfrm>
            <a:off x="548640" y="1584324"/>
            <a:ext cx="4785360" cy="4156075"/>
          </a:xfrm>
        </p:spPr>
        <p:txBody>
          <a:bodyPr/>
          <a:lstStyle/>
          <a:p>
            <a:r>
              <a:rPr lang="en-GB" dirty="0"/>
              <a:t>We can then distribute these tracks on a biological ‘target’ and calculate the probability of overlap.</a:t>
            </a:r>
          </a:p>
          <a:p>
            <a:r>
              <a:rPr lang="en-GB" dirty="0"/>
              <a:t>For simplicity here, we call an ‘overlap’ if a track core passes within 1 track radius of another track.</a:t>
            </a:r>
          </a:p>
          <a:p>
            <a:r>
              <a:rPr lang="en-GB" dirty="0"/>
              <a:t>Probability closely mirrors that of track radius, but with an additional reduction at low energies due to higher tracks and fewer particles per Gray.</a:t>
            </a:r>
          </a:p>
        </p:txBody>
      </p:sp>
      <p:pic>
        <p:nvPicPr>
          <p:cNvPr id="5" name="Picture 4">
            <a:extLst>
              <a:ext uri="{FF2B5EF4-FFF2-40B4-BE49-F238E27FC236}">
                <a16:creationId xmlns:a16="http://schemas.microsoft.com/office/drawing/2014/main" id="{657838D5-70B6-36AF-0E36-FEF53B633EC8}"/>
              </a:ext>
            </a:extLst>
          </p:cNvPr>
          <p:cNvPicPr>
            <a:picLocks noChangeAspect="1"/>
          </p:cNvPicPr>
          <p:nvPr/>
        </p:nvPicPr>
        <p:blipFill>
          <a:blip r:embed="rId2"/>
          <a:stretch>
            <a:fillRect/>
          </a:stretch>
        </p:blipFill>
        <p:spPr>
          <a:xfrm>
            <a:off x="6127729" y="939580"/>
            <a:ext cx="5961672" cy="4432520"/>
          </a:xfrm>
          <a:prstGeom prst="rect">
            <a:avLst/>
          </a:prstGeom>
        </p:spPr>
      </p:pic>
      <p:sp>
        <p:nvSpPr>
          <p:cNvPr id="7" name="TextBox 6">
            <a:extLst>
              <a:ext uri="{FF2B5EF4-FFF2-40B4-BE49-F238E27FC236}">
                <a16:creationId xmlns:a16="http://schemas.microsoft.com/office/drawing/2014/main" id="{F39AB0B1-87EF-CA39-C978-5B0F9103C142}"/>
              </a:ext>
            </a:extLst>
          </p:cNvPr>
          <p:cNvSpPr txBox="1"/>
          <p:nvPr/>
        </p:nvSpPr>
        <p:spPr>
          <a:xfrm>
            <a:off x="6127729" y="5562600"/>
            <a:ext cx="5961672" cy="646331"/>
          </a:xfrm>
          <a:prstGeom prst="rect">
            <a:avLst/>
          </a:prstGeom>
          <a:noFill/>
        </p:spPr>
        <p:txBody>
          <a:bodyPr wrap="square" rtlCol="0">
            <a:spAutoFit/>
          </a:bodyPr>
          <a:lstStyle/>
          <a:p>
            <a:r>
              <a:rPr lang="en-GB" dirty="0"/>
              <a:t>Probability of a given track overlapping with at least one other, for 2 Gy proton irradiation at different energies. </a:t>
            </a:r>
          </a:p>
        </p:txBody>
      </p:sp>
    </p:spTree>
    <p:extLst>
      <p:ext uri="{BB962C8B-B14F-4D97-AF65-F5344CB8AC3E}">
        <p14:creationId xmlns:p14="http://schemas.microsoft.com/office/powerpoint/2010/main" val="143277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A860E-3355-7D51-904B-F74CB440761B}"/>
              </a:ext>
            </a:extLst>
          </p:cNvPr>
          <p:cNvSpPr>
            <a:spLocks noGrp="1"/>
          </p:cNvSpPr>
          <p:nvPr>
            <p:ph type="body" sz="quarter" idx="12"/>
          </p:nvPr>
        </p:nvSpPr>
        <p:spPr/>
        <p:txBody>
          <a:bodyPr/>
          <a:lstStyle/>
          <a:p>
            <a:r>
              <a:rPr lang="en-GB" dirty="0"/>
              <a:t>Track overlap rates</a:t>
            </a:r>
          </a:p>
        </p:txBody>
      </p:sp>
      <p:sp>
        <p:nvSpPr>
          <p:cNvPr id="4" name="Text Placeholder 3">
            <a:extLst>
              <a:ext uri="{FF2B5EF4-FFF2-40B4-BE49-F238E27FC236}">
                <a16:creationId xmlns:a16="http://schemas.microsoft.com/office/drawing/2014/main" id="{4FACB77F-3B70-AD93-39B4-5086EEEBBD4A}"/>
              </a:ext>
            </a:extLst>
          </p:cNvPr>
          <p:cNvSpPr>
            <a:spLocks noGrp="1"/>
          </p:cNvSpPr>
          <p:nvPr>
            <p:ph type="body" sz="quarter" idx="13"/>
          </p:nvPr>
        </p:nvSpPr>
        <p:spPr>
          <a:xfrm>
            <a:off x="548640" y="1584324"/>
            <a:ext cx="4785360" cy="4156075"/>
          </a:xfrm>
        </p:spPr>
        <p:txBody>
          <a:bodyPr/>
          <a:lstStyle/>
          <a:p>
            <a:r>
              <a:rPr lang="en-GB" dirty="0"/>
              <a:t>We can then distribute these tracks on a biological ‘target’ and calculate the probability of overlap.</a:t>
            </a:r>
          </a:p>
          <a:p>
            <a:r>
              <a:rPr lang="en-GB" dirty="0"/>
              <a:t>For simplicity here, we call an ‘overlap’ if a track core passes within 1 track radius of another track.</a:t>
            </a:r>
          </a:p>
          <a:p>
            <a:r>
              <a:rPr lang="en-GB" dirty="0"/>
              <a:t>Probability closely mirrors that of track radius, but with an additional reduction at low energies due to higher tracks and fewer particles per Gray.</a:t>
            </a:r>
          </a:p>
        </p:txBody>
      </p:sp>
      <p:sp>
        <p:nvSpPr>
          <p:cNvPr id="7" name="TextBox 6">
            <a:extLst>
              <a:ext uri="{FF2B5EF4-FFF2-40B4-BE49-F238E27FC236}">
                <a16:creationId xmlns:a16="http://schemas.microsoft.com/office/drawing/2014/main" id="{F39AB0B1-87EF-CA39-C978-5B0F9103C142}"/>
              </a:ext>
            </a:extLst>
          </p:cNvPr>
          <p:cNvSpPr txBox="1"/>
          <p:nvPr/>
        </p:nvSpPr>
        <p:spPr>
          <a:xfrm>
            <a:off x="6127729" y="5562600"/>
            <a:ext cx="5961672" cy="923330"/>
          </a:xfrm>
          <a:prstGeom prst="rect">
            <a:avLst/>
          </a:prstGeom>
          <a:noFill/>
        </p:spPr>
        <p:txBody>
          <a:bodyPr wrap="square" rtlCol="0">
            <a:spAutoFit/>
          </a:bodyPr>
          <a:lstStyle/>
          <a:p>
            <a:r>
              <a:rPr lang="en-GB" dirty="0"/>
              <a:t>Dose required for the average number of overlaps per track to be equal to 1, for t=1 ns. Even for low LETs, this number is much higher than clinically relevant.</a:t>
            </a:r>
          </a:p>
        </p:txBody>
      </p:sp>
      <p:pic>
        <p:nvPicPr>
          <p:cNvPr id="6" name="Picture 5">
            <a:extLst>
              <a:ext uri="{FF2B5EF4-FFF2-40B4-BE49-F238E27FC236}">
                <a16:creationId xmlns:a16="http://schemas.microsoft.com/office/drawing/2014/main" id="{7A45D11E-EC06-5205-9DF2-D6B97361E28C}"/>
              </a:ext>
            </a:extLst>
          </p:cNvPr>
          <p:cNvPicPr>
            <a:picLocks noChangeAspect="1"/>
          </p:cNvPicPr>
          <p:nvPr/>
        </p:nvPicPr>
        <p:blipFill>
          <a:blip r:embed="rId2"/>
          <a:stretch>
            <a:fillRect/>
          </a:stretch>
        </p:blipFill>
        <p:spPr>
          <a:xfrm>
            <a:off x="5768571" y="890007"/>
            <a:ext cx="6320829" cy="4672593"/>
          </a:xfrm>
          <a:prstGeom prst="rect">
            <a:avLst/>
          </a:prstGeom>
        </p:spPr>
      </p:pic>
    </p:spTree>
    <p:extLst>
      <p:ext uri="{BB962C8B-B14F-4D97-AF65-F5344CB8AC3E}">
        <p14:creationId xmlns:p14="http://schemas.microsoft.com/office/powerpoint/2010/main" val="372349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A4A44A-D33D-6FE6-2ECB-ABB6F9EC7AA9}"/>
              </a:ext>
            </a:extLst>
          </p:cNvPr>
          <p:cNvSpPr>
            <a:spLocks noGrp="1"/>
          </p:cNvSpPr>
          <p:nvPr>
            <p:ph type="body" sz="quarter" idx="12"/>
          </p:nvPr>
        </p:nvSpPr>
        <p:spPr/>
        <p:txBody>
          <a:bodyPr/>
          <a:lstStyle/>
          <a:p>
            <a:r>
              <a:rPr lang="en-GB" dirty="0"/>
              <a:t>Radiochemical impact</a:t>
            </a:r>
          </a:p>
        </p:txBody>
      </p:sp>
      <p:sp>
        <p:nvSpPr>
          <p:cNvPr id="4" name="Text Placeholder 3">
            <a:extLst>
              <a:ext uri="{FF2B5EF4-FFF2-40B4-BE49-F238E27FC236}">
                <a16:creationId xmlns:a16="http://schemas.microsoft.com/office/drawing/2014/main" id="{82747D7E-3CB5-44C4-8353-4CDA3CF51D7B}"/>
              </a:ext>
            </a:extLst>
          </p:cNvPr>
          <p:cNvSpPr>
            <a:spLocks noGrp="1"/>
          </p:cNvSpPr>
          <p:nvPr>
            <p:ph type="body" sz="quarter" idx="13"/>
          </p:nvPr>
        </p:nvSpPr>
        <p:spPr/>
        <p:txBody>
          <a:bodyPr/>
          <a:lstStyle/>
          <a:p>
            <a:r>
              <a:rPr lang="en-GB" dirty="0"/>
              <a:t>Track overlaps do not actually guarantee interaction, however.</a:t>
            </a:r>
          </a:p>
          <a:p>
            <a:r>
              <a:rPr lang="en-GB" dirty="0"/>
              <a:t>To investigate this, we also simulated radiochemical yields in a water phantom volume, for different delivered doses either temporally independently, or as single pulses.</a:t>
            </a:r>
          </a:p>
        </p:txBody>
      </p:sp>
      <p:pic>
        <p:nvPicPr>
          <p:cNvPr id="6" name="Picture 5">
            <a:extLst>
              <a:ext uri="{FF2B5EF4-FFF2-40B4-BE49-F238E27FC236}">
                <a16:creationId xmlns:a16="http://schemas.microsoft.com/office/drawing/2014/main" id="{1ACB546C-59B9-CD6E-F8DB-6C1E87A4756A}"/>
              </a:ext>
            </a:extLst>
          </p:cNvPr>
          <p:cNvPicPr>
            <a:picLocks noChangeAspect="1"/>
          </p:cNvPicPr>
          <p:nvPr/>
        </p:nvPicPr>
        <p:blipFill>
          <a:blip r:embed="rId2"/>
          <a:stretch>
            <a:fillRect/>
          </a:stretch>
        </p:blipFill>
        <p:spPr>
          <a:xfrm>
            <a:off x="6034681" y="1255535"/>
            <a:ext cx="5608679" cy="4346930"/>
          </a:xfrm>
          <a:prstGeom prst="rect">
            <a:avLst/>
          </a:prstGeom>
        </p:spPr>
      </p:pic>
    </p:spTree>
    <p:extLst>
      <p:ext uri="{BB962C8B-B14F-4D97-AF65-F5344CB8AC3E}">
        <p14:creationId xmlns:p14="http://schemas.microsoft.com/office/powerpoint/2010/main" val="1492511963"/>
      </p:ext>
    </p:extLst>
  </p:cSld>
  <p:clrMapOvr>
    <a:masterClrMapping/>
  </p:clrMapOvr>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5189</TotalTime>
  <Words>1361</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Office365 Acc.</dc:creator>
  <cp:lastModifiedBy>Stephen McMahon</cp:lastModifiedBy>
  <cp:revision>174</cp:revision>
  <dcterms:created xsi:type="dcterms:W3CDTF">2017-06-15T13:38:57Z</dcterms:created>
  <dcterms:modified xsi:type="dcterms:W3CDTF">2024-09-02T08:13:05Z</dcterms:modified>
</cp:coreProperties>
</file>