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75" r:id="rId3"/>
    <p:sldId id="258" r:id="rId4"/>
    <p:sldId id="280" r:id="rId5"/>
    <p:sldId id="281" r:id="rId6"/>
    <p:sldId id="278" r:id="rId7"/>
    <p:sldId id="301" r:id="rId8"/>
    <p:sldId id="261" r:id="rId9"/>
    <p:sldId id="303" r:id="rId10"/>
    <p:sldId id="282" r:id="rId11"/>
    <p:sldId id="283" r:id="rId12"/>
    <p:sldId id="284" r:id="rId13"/>
    <p:sldId id="285" r:id="rId14"/>
    <p:sldId id="286" r:id="rId15"/>
    <p:sldId id="287" r:id="rId16"/>
    <p:sldId id="292" r:id="rId17"/>
    <p:sldId id="288" r:id="rId18"/>
    <p:sldId id="289" r:id="rId19"/>
    <p:sldId id="297" r:id="rId20"/>
    <p:sldId id="298" r:id="rId21"/>
    <p:sldId id="290" r:id="rId22"/>
    <p:sldId id="293" r:id="rId23"/>
    <p:sldId id="295" r:id="rId24"/>
    <p:sldId id="296" r:id="rId25"/>
    <p:sldId id="299" r:id="rId26"/>
    <p:sldId id="300" r:id="rId27"/>
    <p:sldId id="291" r:id="rId28"/>
    <p:sldId id="29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8E3E3C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6FB82-965C-384D-8112-AAE843F952BF}" v="14" dt="2024-08-30T15:01:06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752"/>
  </p:normalViewPr>
  <p:slideViewPr>
    <p:cSldViewPr snapToGrid="0">
      <p:cViewPr varScale="1">
        <p:scale>
          <a:sx n="173" d="100"/>
          <a:sy n="173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Martin" userId="aed95ff5-13fa-4000-b945-35ecbcba52c5" providerId="ADAL" clId="{5786FB82-965C-384D-8112-AAE843F952BF}"/>
    <pc:docChg chg="undo custSel modSld sldOrd">
      <pc:chgData name="Philip Martin" userId="aed95ff5-13fa-4000-b945-35ecbcba52c5" providerId="ADAL" clId="{5786FB82-965C-384D-8112-AAE843F952BF}" dt="2024-09-02T11:24:07.486" v="112" actId="164"/>
      <pc:docMkLst>
        <pc:docMk/>
      </pc:docMkLst>
      <pc:sldChg chg="modSp mod">
        <pc:chgData name="Philip Martin" userId="aed95ff5-13fa-4000-b945-35ecbcba52c5" providerId="ADAL" clId="{5786FB82-965C-384D-8112-AAE843F952BF}" dt="2024-09-02T08:10:53.520" v="15" actId="403"/>
        <pc:sldMkLst>
          <pc:docMk/>
          <pc:sldMk cId="3427552145" sldId="257"/>
        </pc:sldMkLst>
        <pc:spChg chg="mod">
          <ac:chgData name="Philip Martin" userId="aed95ff5-13fa-4000-b945-35ecbcba52c5" providerId="ADAL" clId="{5786FB82-965C-384D-8112-AAE843F952BF}" dt="2024-09-02T08:10:53.520" v="15" actId="403"/>
          <ac:spMkLst>
            <pc:docMk/>
            <pc:sldMk cId="3427552145" sldId="257"/>
            <ac:spMk id="2" creationId="{00000000-0000-0000-0000-000000000000}"/>
          </ac:spMkLst>
        </pc:spChg>
      </pc:sldChg>
      <pc:sldChg chg="delSp mod">
        <pc:chgData name="Philip Martin" userId="aed95ff5-13fa-4000-b945-35ecbcba52c5" providerId="ADAL" clId="{5786FB82-965C-384D-8112-AAE843F952BF}" dt="2024-09-02T11:21:56.596" v="95" actId="478"/>
        <pc:sldMkLst>
          <pc:docMk/>
          <pc:sldMk cId="562769087" sldId="275"/>
        </pc:sldMkLst>
        <pc:spChg chg="del">
          <ac:chgData name="Philip Martin" userId="aed95ff5-13fa-4000-b945-35ecbcba52c5" providerId="ADAL" clId="{5786FB82-965C-384D-8112-AAE843F952BF}" dt="2024-09-02T11:21:56.596" v="95" actId="478"/>
          <ac:spMkLst>
            <pc:docMk/>
            <pc:sldMk cId="562769087" sldId="275"/>
            <ac:spMk id="10" creationId="{D9D63ACD-F50D-CD30-EA75-5F0855AF8F03}"/>
          </ac:spMkLst>
        </pc:spChg>
      </pc:sldChg>
      <pc:sldChg chg="mod modShow">
        <pc:chgData name="Philip Martin" userId="aed95ff5-13fa-4000-b945-35ecbcba52c5" providerId="ADAL" clId="{5786FB82-965C-384D-8112-AAE843F952BF}" dt="2024-09-02T11:05:56.488" v="18" actId="729"/>
        <pc:sldMkLst>
          <pc:docMk/>
          <pc:sldMk cId="4168932796" sldId="278"/>
        </pc:sldMkLst>
      </pc:sldChg>
      <pc:sldChg chg="addSp delSp modSp mod">
        <pc:chgData name="Philip Martin" userId="aed95ff5-13fa-4000-b945-35ecbcba52c5" providerId="ADAL" clId="{5786FB82-965C-384D-8112-AAE843F952BF}" dt="2024-09-02T11:17:29.010" v="65" actId="20577"/>
        <pc:sldMkLst>
          <pc:docMk/>
          <pc:sldMk cId="1356777804" sldId="282"/>
        </pc:sldMkLst>
        <pc:spChg chg="mod">
          <ac:chgData name="Philip Martin" userId="aed95ff5-13fa-4000-b945-35ecbcba52c5" providerId="ADAL" clId="{5786FB82-965C-384D-8112-AAE843F952BF}" dt="2024-09-02T11:17:29.010" v="65" actId="20577"/>
          <ac:spMkLst>
            <pc:docMk/>
            <pc:sldMk cId="1356777804" sldId="282"/>
            <ac:spMk id="3" creationId="{00000000-0000-0000-0000-000000000000}"/>
          </ac:spMkLst>
        </pc:spChg>
        <pc:picChg chg="del">
          <ac:chgData name="Philip Martin" userId="aed95ff5-13fa-4000-b945-35ecbcba52c5" providerId="ADAL" clId="{5786FB82-965C-384D-8112-AAE843F952BF}" dt="2024-09-02T11:06:56.478" v="36" actId="478"/>
          <ac:picMkLst>
            <pc:docMk/>
            <pc:sldMk cId="1356777804" sldId="282"/>
            <ac:picMk id="4" creationId="{615DFAA2-3CC8-AD44-EF98-D2280BC71BEE}"/>
          </ac:picMkLst>
        </pc:picChg>
        <pc:picChg chg="del">
          <ac:chgData name="Philip Martin" userId="aed95ff5-13fa-4000-b945-35ecbcba52c5" providerId="ADAL" clId="{5786FB82-965C-384D-8112-AAE843F952BF}" dt="2024-09-02T11:06:58.022" v="37" actId="478"/>
          <ac:picMkLst>
            <pc:docMk/>
            <pc:sldMk cId="1356777804" sldId="282"/>
            <ac:picMk id="5" creationId="{40FA714B-3016-8AD9-C0B9-640DB3E54AF5}"/>
          </ac:picMkLst>
        </pc:picChg>
        <pc:picChg chg="add mod">
          <ac:chgData name="Philip Martin" userId="aed95ff5-13fa-4000-b945-35ecbcba52c5" providerId="ADAL" clId="{5786FB82-965C-384D-8112-AAE843F952BF}" dt="2024-09-02T11:17:22.403" v="62" actId="1076"/>
          <ac:picMkLst>
            <pc:docMk/>
            <pc:sldMk cId="1356777804" sldId="282"/>
            <ac:picMk id="8" creationId="{3068A152-AD3F-98C8-62D2-E34D31C28894}"/>
          </ac:picMkLst>
        </pc:picChg>
        <pc:picChg chg="add mod">
          <ac:chgData name="Philip Martin" userId="aed95ff5-13fa-4000-b945-35ecbcba52c5" providerId="ADAL" clId="{5786FB82-965C-384D-8112-AAE843F952BF}" dt="2024-09-02T11:17:20.057" v="61" actId="14100"/>
          <ac:picMkLst>
            <pc:docMk/>
            <pc:sldMk cId="1356777804" sldId="282"/>
            <ac:picMk id="10" creationId="{57420ECD-7054-548E-4CC3-55B8BA334DA3}"/>
          </ac:picMkLst>
        </pc:picChg>
      </pc:sldChg>
      <pc:sldChg chg="modSp mod">
        <pc:chgData name="Philip Martin" userId="aed95ff5-13fa-4000-b945-35ecbcba52c5" providerId="ADAL" clId="{5786FB82-965C-384D-8112-AAE843F952BF}" dt="2024-09-02T11:19:07.570" v="70" actId="20577"/>
        <pc:sldMkLst>
          <pc:docMk/>
          <pc:sldMk cId="377889651" sldId="284"/>
        </pc:sldMkLst>
        <pc:spChg chg="mod">
          <ac:chgData name="Philip Martin" userId="aed95ff5-13fa-4000-b945-35ecbcba52c5" providerId="ADAL" clId="{5786FB82-965C-384D-8112-AAE843F952BF}" dt="2024-09-02T11:19:07.570" v="70" actId="20577"/>
          <ac:spMkLst>
            <pc:docMk/>
            <pc:sldMk cId="377889651" sldId="284"/>
            <ac:spMk id="10" creationId="{22C0A7EE-2A1C-E09C-739A-57BDE2C27A81}"/>
          </ac:spMkLst>
        </pc:spChg>
      </pc:sldChg>
      <pc:sldChg chg="modSp mod">
        <pc:chgData name="Philip Martin" userId="aed95ff5-13fa-4000-b945-35ecbcba52c5" providerId="ADAL" clId="{5786FB82-965C-384D-8112-AAE843F952BF}" dt="2024-09-02T08:39:21.329" v="17" actId="20577"/>
        <pc:sldMkLst>
          <pc:docMk/>
          <pc:sldMk cId="539710064" sldId="287"/>
        </pc:sldMkLst>
        <pc:spChg chg="mod">
          <ac:chgData name="Philip Martin" userId="aed95ff5-13fa-4000-b945-35ecbcba52c5" providerId="ADAL" clId="{5786FB82-965C-384D-8112-AAE843F952BF}" dt="2024-09-02T08:39:21.329" v="17" actId="20577"/>
          <ac:spMkLst>
            <pc:docMk/>
            <pc:sldMk cId="539710064" sldId="287"/>
            <ac:spMk id="3" creationId="{00000000-0000-0000-0000-000000000000}"/>
          </ac:spMkLst>
        </pc:spChg>
      </pc:sldChg>
      <pc:sldChg chg="ord">
        <pc:chgData name="Philip Martin" userId="aed95ff5-13fa-4000-b945-35ecbcba52c5" providerId="ADAL" clId="{5786FB82-965C-384D-8112-AAE843F952BF}" dt="2024-09-02T11:21:14.754" v="94" actId="20578"/>
        <pc:sldMkLst>
          <pc:docMk/>
          <pc:sldMk cId="686753247" sldId="289"/>
        </pc:sldMkLst>
      </pc:sldChg>
      <pc:sldChg chg="addSp modSp mod">
        <pc:chgData name="Philip Martin" userId="aed95ff5-13fa-4000-b945-35ecbcba52c5" providerId="ADAL" clId="{5786FB82-965C-384D-8112-AAE843F952BF}" dt="2024-09-02T11:24:07.486" v="112" actId="164"/>
        <pc:sldMkLst>
          <pc:docMk/>
          <pc:sldMk cId="57900308" sldId="293"/>
        </pc:sldMkLst>
        <pc:spChg chg="mod">
          <ac:chgData name="Philip Martin" userId="aed95ff5-13fa-4000-b945-35ecbcba52c5" providerId="ADAL" clId="{5786FB82-965C-384D-8112-AAE843F952BF}" dt="2024-09-02T11:23:41.638" v="109" actId="1076"/>
          <ac:spMkLst>
            <pc:docMk/>
            <pc:sldMk cId="57900308" sldId="293"/>
            <ac:spMk id="3" creationId="{00000000-0000-0000-0000-000000000000}"/>
          </ac:spMkLst>
        </pc:spChg>
        <pc:spChg chg="add mod">
          <ac:chgData name="Philip Martin" userId="aed95ff5-13fa-4000-b945-35ecbcba52c5" providerId="ADAL" clId="{5786FB82-965C-384D-8112-AAE843F952BF}" dt="2024-09-02T11:24:07.486" v="112" actId="164"/>
          <ac:spMkLst>
            <pc:docMk/>
            <pc:sldMk cId="57900308" sldId="293"/>
            <ac:spMk id="7" creationId="{2F3D3743-04C3-C760-0B01-1F539C6F69AD}"/>
          </ac:spMkLst>
        </pc:spChg>
        <pc:grpChg chg="add mod">
          <ac:chgData name="Philip Martin" userId="aed95ff5-13fa-4000-b945-35ecbcba52c5" providerId="ADAL" clId="{5786FB82-965C-384D-8112-AAE843F952BF}" dt="2024-09-02T11:24:07.486" v="112" actId="164"/>
          <ac:grpSpMkLst>
            <pc:docMk/>
            <pc:sldMk cId="57900308" sldId="293"/>
            <ac:grpSpMk id="8" creationId="{D50A180C-C8A6-C92A-DE9B-A974D3FBABDC}"/>
          </ac:grpSpMkLst>
        </pc:grpChg>
        <pc:picChg chg="add mod modCrop">
          <ac:chgData name="Philip Martin" userId="aed95ff5-13fa-4000-b945-35ecbcba52c5" providerId="ADAL" clId="{5786FB82-965C-384D-8112-AAE843F952BF}" dt="2024-09-02T11:24:07.486" v="112" actId="164"/>
          <ac:picMkLst>
            <pc:docMk/>
            <pc:sldMk cId="57900308" sldId="293"/>
            <ac:picMk id="5" creationId="{74FDE830-E93B-40C2-BA6C-4E130FCEE22A}"/>
          </ac:picMkLst>
        </pc:picChg>
      </pc:sldChg>
      <pc:sldChg chg="addSp modSp mod">
        <pc:chgData name="Philip Martin" userId="aed95ff5-13fa-4000-b945-35ecbcba52c5" providerId="ADAL" clId="{5786FB82-965C-384D-8112-AAE843F952BF}" dt="2024-09-02T11:20:30.513" v="92" actId="1076"/>
        <pc:sldMkLst>
          <pc:docMk/>
          <pc:sldMk cId="4079979677" sldId="297"/>
        </pc:sldMkLst>
        <pc:spChg chg="add mod">
          <ac:chgData name="Philip Martin" userId="aed95ff5-13fa-4000-b945-35ecbcba52c5" providerId="ADAL" clId="{5786FB82-965C-384D-8112-AAE843F952BF}" dt="2024-09-02T11:20:30.513" v="92" actId="1076"/>
          <ac:spMkLst>
            <pc:docMk/>
            <pc:sldMk cId="4079979677" sldId="297"/>
            <ac:spMk id="3" creationId="{3727554F-0950-E70B-6B91-1A11BC97660B}"/>
          </ac:spMkLst>
        </pc:spChg>
      </pc:sldChg>
      <pc:sldChg chg="addSp modSp">
        <pc:chgData name="Philip Martin" userId="aed95ff5-13fa-4000-b945-35ecbcba52c5" providerId="ADAL" clId="{5786FB82-965C-384D-8112-AAE843F952BF}" dt="2024-09-02T11:20:35.734" v="93"/>
        <pc:sldMkLst>
          <pc:docMk/>
          <pc:sldMk cId="4126362806" sldId="298"/>
        </pc:sldMkLst>
        <pc:spChg chg="add mod">
          <ac:chgData name="Philip Martin" userId="aed95ff5-13fa-4000-b945-35ecbcba52c5" providerId="ADAL" clId="{5786FB82-965C-384D-8112-AAE843F952BF}" dt="2024-09-02T11:20:35.734" v="93"/>
          <ac:spMkLst>
            <pc:docMk/>
            <pc:sldMk cId="4126362806" sldId="298"/>
            <ac:spMk id="3" creationId="{F828D26C-0C7E-EBFD-16D2-5C02091888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32E3E-7C04-45D6-BD41-EAD0E4E62B59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91CAA-B381-42B8-B6BB-9361476EC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6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33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56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12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91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25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1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3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TNSA dominated process accelerates high Z/A contaminant ions away from critical density surface</a:t>
            </a:r>
          </a:p>
          <a:p>
            <a:r>
              <a:rPr lang="en-US" dirty="0"/>
              <a:t>- At same time, density of target is decreasing and radiation pressure of laser rising edge keeps critical surface close to density peak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59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Intensity has risen, and density lowered to the point where RPA takes over from TNSA, and critical surface is accelerated forward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RPA is now acting on a plasma dominated by Au ions, causing the Au bunching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33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This time also coincides with moment the RPA field is set up as seen in previous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99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 Au ion bunch at start of RIT has an energy of ~2 MeV/n</a:t>
            </a:r>
          </a:p>
          <a:p>
            <a:pPr marL="171450" indent="-171450">
              <a:buFontTx/>
              <a:buChar char="-"/>
            </a:pPr>
            <a:r>
              <a:rPr lang="en-US" dirty="0"/>
              <a:t>RIT close to peak of pulse, Au ions are post-accelerated to GeV energies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68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Bunching phase has to be maximum efficiency in order for it to be preserved until end of laser pulse</a:t>
            </a:r>
          </a:p>
          <a:p>
            <a:r>
              <a:rPr lang="en-US" dirty="0"/>
              <a:t>- 15 nm target is most optimal thickness for this laser pulse, 30 nm target does not have an effective RPA phase, and RIT post-acceleration less effective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68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4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8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45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45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65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04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1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8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7 MeV/n minimum energy for fission barrier + enough energy to fuse</a:t>
            </a:r>
          </a:p>
          <a:p>
            <a:pPr marL="171450" indent="-171450">
              <a:buFontTx/>
              <a:buChar char="-"/>
            </a:pPr>
            <a:r>
              <a:rPr lang="en-US" dirty="0"/>
              <a:t>Plus need v high particle number to be 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4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Thick solid density target regime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Contaminant layers on rear surface provide light 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Accelerated according to Z/A in broadband, Boltzmann-like spectra</a:t>
            </a:r>
          </a:p>
          <a:p>
            <a:pPr marL="171450" indent="-171450">
              <a:buFontTx/>
              <a:buChar char="-"/>
            </a:pPr>
            <a:r>
              <a:rPr lang="en-US" dirty="0"/>
              <a:t>Difficult for heavy ions to be accelerated by this means due to shielding of field by P/C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9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-At sufficiently high intensities, radiation pressure can accelerate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91CAA-B381-42B8-B6BB-9361476ECB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719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When target is &lt; skin depth of laser, light sail is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to balance between thin targets and suppressing transparency</a:t>
            </a:r>
          </a:p>
          <a:p>
            <a:pPr marL="171450" indent="-171450">
              <a:buFontTx/>
              <a:buChar char="-"/>
            </a:pPr>
            <a:r>
              <a:rPr lang="en-US" dirty="0"/>
              <a:t>RIT can enhance energies, but can destroy bunching if onset too early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3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Ways to mitigate RIT include, using CP to reduce electron heating, Reducing intensity by stretching pulse, Au layer over CH foil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7800-EA84-8448-A790-447ADAFDC0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9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05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89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9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9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60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37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38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42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9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52A4A-0F57-4549-ABBD-FF2C84F709DD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D5365-23BF-4F59-9E9D-00DA44C7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3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231136"/>
          </a:xfrm>
          <a:solidFill>
            <a:srgbClr val="D6000D"/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GB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Narrow-band, GeV gold ion acceleration from ultra-thin foils</a:t>
            </a:r>
            <a:endParaRPr lang="en-GB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71102"/>
            <a:ext cx="9144000" cy="1655762"/>
          </a:xfrm>
        </p:spPr>
        <p:txBody>
          <a:bodyPr anchor="ctr"/>
          <a:lstStyle/>
          <a:p>
            <a:r>
              <a:rPr lang="en-US" sz="4000" dirty="0"/>
              <a:t>Philip Martin</a:t>
            </a:r>
          </a:p>
          <a:p>
            <a:r>
              <a:rPr lang="en-US" dirty="0" err="1"/>
              <a:t>p.martin@qub.ac.uk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770" y="4549243"/>
            <a:ext cx="4222460" cy="180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5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Hybrid acceleration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70043"/>
            <a:ext cx="11670224" cy="4837865"/>
          </a:xfrm>
        </p:spPr>
        <p:txBody>
          <a:bodyPr/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Most thin-foil interactions a combination of these mechanisms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Highest proton energies of up to 150 MeV achieved so far via a hybrid or “cascaded” acceleration mechanism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3068A152-AD3F-98C8-62D2-E34D31C28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17" y="2952779"/>
            <a:ext cx="3343992" cy="3905221"/>
          </a:xfrm>
          <a:prstGeom prst="rect">
            <a:avLst/>
          </a:prstGeom>
        </p:spPr>
      </p:pic>
      <p:pic>
        <p:nvPicPr>
          <p:cNvPr id="10" name="Picture 9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57420ECD-7054-548E-4CC3-55B8BA334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" y="4328652"/>
            <a:ext cx="7819604" cy="25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7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How can we select heavier ions over protons?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E1B02-320C-6FEA-0009-9A9A4DD65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009" y="1563287"/>
            <a:ext cx="4981991" cy="362766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10010" y="882091"/>
            <a:ext cx="4981990" cy="71416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Proton contaminant removal by laser pedestal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66DF6-3FB1-A286-09B9-4B766D0B7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9" y="1239172"/>
            <a:ext cx="6049481" cy="2482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90320C-62A4-3027-FE1F-CD356BF63E24}"/>
              </a:ext>
            </a:extLst>
          </p:cNvPr>
          <p:cNvSpPr txBox="1"/>
          <p:nvPr/>
        </p:nvSpPr>
        <p:spPr>
          <a:xfrm>
            <a:off x="7667492" y="5308009"/>
            <a:ext cx="434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/>
              <a:t>McIlvenny</a:t>
            </a:r>
            <a:r>
              <a:rPr lang="en-GB" sz="2000" i="1" dirty="0"/>
              <a:t> et al. PRL </a:t>
            </a:r>
            <a:r>
              <a:rPr lang="en-GB" sz="2000" b="1" i="1" dirty="0"/>
              <a:t>127</a:t>
            </a:r>
            <a:r>
              <a:rPr lang="en-GB" sz="2000" i="1" dirty="0"/>
              <a:t>, 194801 (2021)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78B7CB-EB88-61F9-DB70-C24FBD0F9072}"/>
              </a:ext>
            </a:extLst>
          </p:cNvPr>
          <p:cNvSpPr txBox="1"/>
          <p:nvPr/>
        </p:nvSpPr>
        <p:spPr>
          <a:xfrm>
            <a:off x="46519" y="882091"/>
            <a:ext cx="434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Lindner et al. Sci. Rep. </a:t>
            </a:r>
            <a:r>
              <a:rPr lang="en-GB" sz="2000" b="1" i="1" dirty="0"/>
              <a:t>12</a:t>
            </a:r>
            <a:r>
              <a:rPr lang="en-GB" sz="2000" i="1" dirty="0"/>
              <a:t>, 4784 (2022)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642506-4B4D-BB37-2D55-28DBDC984705}"/>
              </a:ext>
            </a:extLst>
          </p:cNvPr>
          <p:cNvGrpSpPr/>
          <p:nvPr/>
        </p:nvGrpSpPr>
        <p:grpSpPr>
          <a:xfrm>
            <a:off x="0" y="4037698"/>
            <a:ext cx="3043781" cy="2820302"/>
            <a:chOff x="0" y="4037698"/>
            <a:chExt cx="3043781" cy="28203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080FAD-1530-8BD0-9D2A-909A13D16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37698"/>
              <a:ext cx="3043781" cy="282030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B30BC2-EF93-1A56-9F05-31C3C6794BD5}"/>
                </a:ext>
              </a:extLst>
            </p:cNvPr>
            <p:cNvSpPr/>
            <p:nvPr/>
          </p:nvSpPr>
          <p:spPr>
            <a:xfrm>
              <a:off x="0" y="6168091"/>
              <a:ext cx="433268" cy="376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E21911-080F-9144-139F-10CB5C6182BD}"/>
              </a:ext>
            </a:extLst>
          </p:cNvPr>
          <p:cNvSpPr txBox="1"/>
          <p:nvPr/>
        </p:nvSpPr>
        <p:spPr>
          <a:xfrm>
            <a:off x="2723735" y="6457889"/>
            <a:ext cx="434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Wang et al. PRX </a:t>
            </a:r>
            <a:r>
              <a:rPr lang="en-GB" sz="2000" b="1" i="1" dirty="0"/>
              <a:t>11</a:t>
            </a:r>
            <a:r>
              <a:rPr lang="en-GB" sz="2000" i="1" dirty="0"/>
              <a:t>, 021049 (2021)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540F3EF-E815-8A0E-3ABF-43288FC5921A}"/>
              </a:ext>
            </a:extLst>
          </p:cNvPr>
          <p:cNvSpPr txBox="1">
            <a:spLocks/>
          </p:cNvSpPr>
          <p:nvPr/>
        </p:nvSpPr>
        <p:spPr>
          <a:xfrm>
            <a:off x="3382880" y="4427397"/>
            <a:ext cx="3488030" cy="1325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Rear contaminant removal by target heating</a:t>
            </a:r>
          </a:p>
        </p:txBody>
      </p:sp>
    </p:spTree>
    <p:extLst>
      <p:ext uri="{BB962C8B-B14F-4D97-AF65-F5344CB8AC3E}">
        <p14:creationId xmlns:p14="http://schemas.microsoft.com/office/powerpoint/2010/main" val="3457571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Previous efforts on Au ion acceleration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2BECA-7BE1-6ED1-B0D7-C4A70228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687" y="954432"/>
            <a:ext cx="3705113" cy="3320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FC995C-E2A1-163C-FF08-22FB6AA07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6" y="991359"/>
            <a:ext cx="5628528" cy="3300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AFAFF-B8A6-E627-1D3E-9FD6AB3D36AC}"/>
              </a:ext>
            </a:extLst>
          </p:cNvPr>
          <p:cNvSpPr txBox="1"/>
          <p:nvPr/>
        </p:nvSpPr>
        <p:spPr>
          <a:xfrm>
            <a:off x="963709" y="4400579"/>
            <a:ext cx="434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Lindner et al. Sci. Rep. </a:t>
            </a:r>
            <a:r>
              <a:rPr lang="en-GB" sz="2000" b="1" i="1" dirty="0"/>
              <a:t>12</a:t>
            </a:r>
            <a:r>
              <a:rPr lang="en-GB" sz="2000" i="1" dirty="0"/>
              <a:t>, 4784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5A851-9908-51EE-F18B-01B2016DEB56}"/>
              </a:ext>
            </a:extLst>
          </p:cNvPr>
          <p:cNvSpPr txBox="1"/>
          <p:nvPr/>
        </p:nvSpPr>
        <p:spPr>
          <a:xfrm>
            <a:off x="7648687" y="4308040"/>
            <a:ext cx="434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Wang et al. PRX </a:t>
            </a:r>
            <a:r>
              <a:rPr lang="en-GB" sz="2000" b="1" i="1" dirty="0"/>
              <a:t>11</a:t>
            </a:r>
            <a:r>
              <a:rPr lang="en-GB" sz="2000" i="1" dirty="0"/>
              <a:t>, 021049 (2021)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C62B8-F38A-B81F-BC03-7A47BA56499F}"/>
              </a:ext>
            </a:extLst>
          </p:cNvPr>
          <p:cNvSpPr/>
          <p:nvPr/>
        </p:nvSpPr>
        <p:spPr>
          <a:xfrm>
            <a:off x="3259567" y="2861533"/>
            <a:ext cx="2398955" cy="871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0A7EE-2A1C-E09C-739A-57BDE2C27A81}"/>
              </a:ext>
            </a:extLst>
          </p:cNvPr>
          <p:cNvSpPr txBox="1"/>
          <p:nvPr/>
        </p:nvSpPr>
        <p:spPr>
          <a:xfrm>
            <a:off x="283542" y="5141411"/>
            <a:ext cx="1022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Best energies achieved were ~7 MeV/n (1.4 GeV), in broadband spectra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06CEC-E317-9CB9-5BFE-8B1F6F9A2AB7}"/>
              </a:ext>
            </a:extLst>
          </p:cNvPr>
          <p:cNvSpPr txBox="1"/>
          <p:nvPr/>
        </p:nvSpPr>
        <p:spPr>
          <a:xfrm>
            <a:off x="283543" y="5866641"/>
            <a:ext cx="859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Particle flux at these energies ~ 10</a:t>
            </a:r>
            <a:r>
              <a:rPr lang="en-GB" sz="2400" baseline="30000" dirty="0"/>
              <a:t>8</a:t>
            </a:r>
            <a:r>
              <a:rPr lang="en-GB" sz="2400" dirty="0"/>
              <a:t>-10</a:t>
            </a:r>
            <a:r>
              <a:rPr lang="en-GB" sz="2400" baseline="30000" dirty="0"/>
              <a:t>9 </a:t>
            </a:r>
            <a:r>
              <a:rPr lang="en-GB" sz="2400" dirty="0"/>
              <a:t>ions/(MeV/n)/</a:t>
            </a:r>
            <a:r>
              <a:rPr lang="en-GB" sz="2400" dirty="0" err="1"/>
              <a:t>sr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7889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 at Vulcan PW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AFA29-2BEE-D490-5886-A7042A157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025956"/>
            <a:ext cx="7424738" cy="5531871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5DBFEC2-1349-EC8A-70EA-525F0D3769E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71839" y="4307830"/>
            <a:ext cx="418782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λ</a:t>
            </a:r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=1053 nm 𝜏≃(800±100) fs</a:t>
            </a:r>
          </a:p>
          <a:p>
            <a:pPr algn="r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⌀=5-6 </a:t>
            </a:r>
            <a:r>
              <a:rPr lang="en-US" sz="3200" dirty="0" err="1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μm</a:t>
            </a:r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  E</a:t>
            </a:r>
            <a:r>
              <a:rPr lang="en-US" sz="3200" baseline="-250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total</a:t>
            </a:r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≃600 J</a:t>
            </a:r>
          </a:p>
          <a:p>
            <a:pPr algn="r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I</a:t>
            </a:r>
            <a:r>
              <a:rPr lang="en-US" sz="3200" baseline="-250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=(3±2)⨉10</a:t>
            </a:r>
            <a:r>
              <a:rPr lang="en-US" sz="3200" baseline="300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20 </a:t>
            </a:r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W/cm</a:t>
            </a:r>
            <a:r>
              <a:rPr lang="en-US" sz="3200" baseline="300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2</a:t>
            </a:r>
          </a:p>
          <a:p>
            <a:pPr algn="r"/>
            <a:endParaRPr lang="en-US" sz="3200" dirty="0">
              <a:latin typeface="Calibri" panose="020F0502020204030204" pitchFamily="34" charset="0"/>
              <a:ea typeface="CMU SANS SERIF" panose="02000603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70A0BC5F-441F-4CCB-4BF9-C99976D60118}"/>
              </a:ext>
            </a:extLst>
          </p:cNvPr>
          <p:cNvSpPr txBox="1">
            <a:spLocks/>
          </p:cNvSpPr>
          <p:nvPr/>
        </p:nvSpPr>
        <p:spPr>
          <a:xfrm>
            <a:off x="7624763" y="1878832"/>
            <a:ext cx="4367212" cy="212160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Targets:</a:t>
            </a:r>
          </a:p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Au foils 15-30 nm thick (±5 nm)</a:t>
            </a:r>
          </a:p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Normal incidence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502CE9F8-5607-35B0-05F1-9023CDF71C39}"/>
              </a:ext>
            </a:extLst>
          </p:cNvPr>
          <p:cNvSpPr txBox="1">
            <a:spLocks/>
          </p:cNvSpPr>
          <p:nvPr/>
        </p:nvSpPr>
        <p:spPr>
          <a:xfrm>
            <a:off x="7624763" y="4419076"/>
            <a:ext cx="4187824" cy="186512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Thomson parabola spectrometers coupled with BAS-TR image plate detectors*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820E3-D5FF-A381-1383-AF88D531B2FA}"/>
              </a:ext>
            </a:extLst>
          </p:cNvPr>
          <p:cNvSpPr txBox="1"/>
          <p:nvPr/>
        </p:nvSpPr>
        <p:spPr>
          <a:xfrm>
            <a:off x="7657153" y="6500647"/>
            <a:ext cx="395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*</a:t>
            </a:r>
            <a:r>
              <a:rPr lang="en-GB" i="1" dirty="0" err="1"/>
              <a:t>Doria</a:t>
            </a:r>
            <a:r>
              <a:rPr lang="en-GB" i="1" dirty="0"/>
              <a:t> et al. RSI </a:t>
            </a:r>
            <a:r>
              <a:rPr lang="en-GB" b="1" i="1" dirty="0"/>
              <a:t>93</a:t>
            </a:r>
            <a:r>
              <a:rPr lang="en-GB" i="1" dirty="0"/>
              <a:t>, 033304 (2022)</a:t>
            </a:r>
          </a:p>
        </p:txBody>
      </p:sp>
    </p:spTree>
    <p:extLst>
      <p:ext uri="{BB962C8B-B14F-4D97-AF65-F5344CB8AC3E}">
        <p14:creationId xmlns:p14="http://schemas.microsoft.com/office/powerpoint/2010/main" val="2397536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Au ion spectra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5D943-246B-F1E9-E50A-585CCCB66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643" y="883081"/>
            <a:ext cx="4016357" cy="5974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7F831E-0C1A-610D-1E8D-16036FF8A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3774"/>
            <a:ext cx="8211268" cy="2683630"/>
          </a:xfrm>
          <a:prstGeom prst="rect">
            <a:avLst/>
          </a:prstGeom>
        </p:spPr>
      </p:pic>
      <p:sp>
        <p:nvSpPr>
          <p:cNvPr id="11" name="Subtitle 4">
            <a:extLst>
              <a:ext uri="{FF2B5EF4-FFF2-40B4-BE49-F238E27FC236}">
                <a16:creationId xmlns:a16="http://schemas.microsoft.com/office/drawing/2014/main" id="{644B1CC2-DE59-F57F-EC8E-97A051545237}"/>
              </a:ext>
            </a:extLst>
          </p:cNvPr>
          <p:cNvSpPr txBox="1">
            <a:spLocks/>
          </p:cNvSpPr>
          <p:nvPr/>
        </p:nvSpPr>
        <p:spPr>
          <a:xfrm>
            <a:off x="259644" y="4144341"/>
            <a:ext cx="6745993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Ion flux at peak 4x10</a:t>
            </a:r>
            <a:r>
              <a:rPr lang="en-US" sz="3200" baseline="300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11</a:t>
            </a:r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 ions/(MeV/n)/</a:t>
            </a:r>
            <a:r>
              <a:rPr lang="en-US" sz="3200" dirty="0" err="1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sr</a:t>
            </a:r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 for 15 nm target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ED574F3E-69FF-B4BF-02DB-8812FCCA440C}"/>
              </a:ext>
            </a:extLst>
          </p:cNvPr>
          <p:cNvSpPr txBox="1">
            <a:spLocks/>
          </p:cNvSpPr>
          <p:nvPr/>
        </p:nvSpPr>
        <p:spPr>
          <a:xfrm>
            <a:off x="1246542" y="883081"/>
            <a:ext cx="1022525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TPS1</a:t>
            </a: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61979256-AB7C-4EB4-2E5F-0890649A1FB2}"/>
              </a:ext>
            </a:extLst>
          </p:cNvPr>
          <p:cNvSpPr txBox="1">
            <a:spLocks/>
          </p:cNvSpPr>
          <p:nvPr/>
        </p:nvSpPr>
        <p:spPr>
          <a:xfrm>
            <a:off x="4016358" y="875603"/>
            <a:ext cx="1022525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TPS2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C96C643E-EBE7-415C-C88A-1F038AD8E50D}"/>
              </a:ext>
            </a:extLst>
          </p:cNvPr>
          <p:cNvSpPr txBox="1">
            <a:spLocks/>
          </p:cNvSpPr>
          <p:nvPr/>
        </p:nvSpPr>
        <p:spPr>
          <a:xfrm>
            <a:off x="6623027" y="875603"/>
            <a:ext cx="1022525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TPS3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75E4F1-56A9-BF2B-3B1D-64CE47A3BB5F}"/>
              </a:ext>
            </a:extLst>
          </p:cNvPr>
          <p:cNvSpPr/>
          <p:nvPr/>
        </p:nvSpPr>
        <p:spPr>
          <a:xfrm>
            <a:off x="1630364" y="1777451"/>
            <a:ext cx="1022525" cy="10673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AD0863-8F0B-E873-B276-53F8074B1AEE}"/>
              </a:ext>
            </a:extLst>
          </p:cNvPr>
          <p:cNvCxnSpPr>
            <a:cxnSpLocks/>
          </p:cNvCxnSpPr>
          <p:nvPr/>
        </p:nvCxnSpPr>
        <p:spPr>
          <a:xfrm flipV="1">
            <a:off x="2269067" y="2844800"/>
            <a:ext cx="0" cy="12869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4">
            <a:extLst>
              <a:ext uri="{FF2B5EF4-FFF2-40B4-BE49-F238E27FC236}">
                <a16:creationId xmlns:a16="http://schemas.microsoft.com/office/drawing/2014/main" id="{A3BB3CEB-6850-4409-4138-17D015359371}"/>
              </a:ext>
            </a:extLst>
          </p:cNvPr>
          <p:cNvSpPr txBox="1">
            <a:spLocks/>
          </p:cNvSpPr>
          <p:nvPr/>
        </p:nvSpPr>
        <p:spPr>
          <a:xfrm>
            <a:off x="259644" y="5431942"/>
            <a:ext cx="7385908" cy="11069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Spectral bunch energy 7.5±2.5 MeV/n </a:t>
            </a:r>
          </a:p>
          <a:p>
            <a:pPr algn="l"/>
            <a:r>
              <a:rPr lang="en-US" sz="32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(1.5±0.5 GeV), cutoff &gt; 2 GeV</a:t>
            </a:r>
          </a:p>
        </p:txBody>
      </p:sp>
    </p:spTree>
    <p:extLst>
      <p:ext uri="{BB962C8B-B14F-4D97-AF65-F5344CB8AC3E}">
        <p14:creationId xmlns:p14="http://schemas.microsoft.com/office/powerpoint/2010/main" val="2289536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3D PIC simulations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653" y="924041"/>
            <a:ext cx="6185912" cy="3469764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Both 15 nm and 30 nm targets simulated, with 10 nm CH</a:t>
            </a:r>
            <a:r>
              <a:rPr lang="en-US" baseline="-25000" dirty="0"/>
              <a:t>2</a:t>
            </a:r>
            <a:r>
              <a:rPr lang="en-US" dirty="0"/>
              <a:t> contaminant layers on front and rear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𝜏=</a:t>
            </a:r>
            <a:r>
              <a:rPr lang="en-US" dirty="0"/>
              <a:t>700 fs, </a:t>
            </a:r>
            <a:r>
              <a:rPr lang="en-US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I</a:t>
            </a:r>
            <a:r>
              <a:rPr lang="en-US" baseline="-250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0</a:t>
            </a:r>
            <a:r>
              <a:rPr lang="en-US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= 2x10</a:t>
            </a:r>
            <a:r>
              <a:rPr lang="en-US" baseline="300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20 </a:t>
            </a:r>
            <a:r>
              <a:rPr lang="en-US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W/cm</a:t>
            </a:r>
            <a:r>
              <a:rPr lang="en-US" baseline="30000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rPr>
              <a:t>, 5.5 μm FWHM focal spot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15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0E1D26-648D-7206-F3A3-B105E4BA4AD5}"/>
              </a:ext>
            </a:extLst>
          </p:cNvPr>
          <p:cNvGrpSpPr/>
          <p:nvPr/>
        </p:nvGrpSpPr>
        <p:grpSpPr>
          <a:xfrm>
            <a:off x="184653" y="3248066"/>
            <a:ext cx="5006251" cy="3522945"/>
            <a:chOff x="653961" y="3429000"/>
            <a:chExt cx="4552621" cy="32603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A136B3-C29D-1E24-E1F3-72E5B8E2B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429" t="7450" b="5278"/>
            <a:stretch/>
          </p:blipFill>
          <p:spPr>
            <a:xfrm>
              <a:off x="653961" y="3429000"/>
              <a:ext cx="4552621" cy="326033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70C4A4-4FA8-5B3E-B098-5089434461E6}"/>
                </a:ext>
              </a:extLst>
            </p:cNvPr>
            <p:cNvSpPr/>
            <p:nvPr/>
          </p:nvSpPr>
          <p:spPr>
            <a:xfrm>
              <a:off x="1360264" y="3657599"/>
              <a:ext cx="445865" cy="3022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BB7A0B4-7467-2B74-8355-D1A10E7DEB8D}"/>
              </a:ext>
            </a:extLst>
          </p:cNvPr>
          <p:cNvSpPr/>
          <p:nvPr/>
        </p:nvSpPr>
        <p:spPr>
          <a:xfrm>
            <a:off x="7099842" y="1594235"/>
            <a:ext cx="445865" cy="30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B609F5-2F28-05CF-C532-E877EB32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565" y="912894"/>
            <a:ext cx="5376335" cy="48809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3EF3B1-CA3F-55BD-A59D-23E1315EC15A}"/>
              </a:ext>
            </a:extLst>
          </p:cNvPr>
          <p:cNvSpPr txBox="1"/>
          <p:nvPr/>
        </p:nvSpPr>
        <p:spPr>
          <a:xfrm>
            <a:off x="9058732" y="1206766"/>
            <a:ext cx="2036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effectLst/>
                <a:latin typeface="CMR8"/>
              </a:rPr>
              <a:t>Au ion bunch </a:t>
            </a:r>
            <a:r>
              <a:rPr lang="en-GB" sz="1600" i="1" dirty="0" err="1">
                <a:effectLst/>
                <a:latin typeface="CMR8"/>
              </a:rPr>
              <a:t>isosurface</a:t>
            </a:r>
            <a:r>
              <a:rPr lang="en-GB" sz="1600" i="1" dirty="0">
                <a:effectLst/>
                <a:latin typeface="CMR8"/>
              </a:rPr>
              <a:t> at +50 fs, relative to the pulse peak</a:t>
            </a:r>
            <a:endParaRPr lang="en-GB" sz="160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A8D335-E4D1-A777-31EA-8DBE794048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11" b="17260"/>
          <a:stretch/>
        </p:blipFill>
        <p:spPr>
          <a:xfrm>
            <a:off x="7510909" y="5845905"/>
            <a:ext cx="4681091" cy="9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1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2D PIC simulations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888" y="883081"/>
            <a:ext cx="5331838" cy="1127734"/>
          </a:xfrm>
        </p:spPr>
        <p:txBody>
          <a:bodyPr/>
          <a:lstStyle/>
          <a:p>
            <a:pPr algn="just">
              <a:lnSpc>
                <a:spcPct val="200000"/>
              </a:lnSpc>
            </a:pPr>
            <a:r>
              <a:rPr lang="en-US" dirty="0"/>
              <a:t>3 stage hybrid acceleration mechanism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CD261-05AC-3CE1-1588-0DDD17BA9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156" y="2010815"/>
            <a:ext cx="7772400" cy="410684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553288F-95A0-7386-4E04-45D346D7DA79}"/>
              </a:ext>
            </a:extLst>
          </p:cNvPr>
          <p:cNvSpPr txBox="1">
            <a:spLocks/>
          </p:cNvSpPr>
          <p:nvPr/>
        </p:nvSpPr>
        <p:spPr>
          <a:xfrm>
            <a:off x="6498265" y="1201480"/>
            <a:ext cx="3315586" cy="80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Proton/carbon ion fronts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37EB16-5356-7680-6E02-BC09EFFEBE5C}"/>
              </a:ext>
            </a:extLst>
          </p:cNvPr>
          <p:cNvCxnSpPr>
            <a:cxnSpLocks/>
          </p:cNvCxnSpPr>
          <p:nvPr/>
        </p:nvCxnSpPr>
        <p:spPr>
          <a:xfrm flipH="1">
            <a:off x="5986130" y="1903228"/>
            <a:ext cx="1695008" cy="5954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A24929-52AE-D2EF-AABA-2945D03329DD}"/>
              </a:ext>
            </a:extLst>
          </p:cNvPr>
          <p:cNvCxnSpPr>
            <a:cxnSpLocks/>
          </p:cNvCxnSpPr>
          <p:nvPr/>
        </p:nvCxnSpPr>
        <p:spPr>
          <a:xfrm>
            <a:off x="8750596" y="1903228"/>
            <a:ext cx="148855" cy="4890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E319B5-5E02-41B3-1CDE-173A9C16452E}"/>
              </a:ext>
            </a:extLst>
          </p:cNvPr>
          <p:cNvCxnSpPr>
            <a:cxnSpLocks/>
          </p:cNvCxnSpPr>
          <p:nvPr/>
        </p:nvCxnSpPr>
        <p:spPr>
          <a:xfrm>
            <a:off x="8899451" y="1873854"/>
            <a:ext cx="478661" cy="5184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CCBA9EFF-5D28-59B1-6A2C-8399DF5160FA}"/>
              </a:ext>
            </a:extLst>
          </p:cNvPr>
          <p:cNvSpPr txBox="1">
            <a:spLocks/>
          </p:cNvSpPr>
          <p:nvPr/>
        </p:nvSpPr>
        <p:spPr>
          <a:xfrm>
            <a:off x="260888" y="1766161"/>
            <a:ext cx="4028268" cy="1372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3200" dirty="0"/>
              <a:t>Stage 1: ‘Cleaning’ phase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B5D591-9268-EE32-904F-8242EA666B9B}"/>
              </a:ext>
            </a:extLst>
          </p:cNvPr>
          <p:cNvSpPr txBox="1">
            <a:spLocks/>
          </p:cNvSpPr>
          <p:nvPr/>
        </p:nvSpPr>
        <p:spPr>
          <a:xfrm>
            <a:off x="260887" y="2893896"/>
            <a:ext cx="4028267" cy="3462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Low intensity rising edge causes thermal expansion, ion separation according to Z/A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Density profile shaping</a:t>
            </a:r>
          </a:p>
        </p:txBody>
      </p:sp>
    </p:spTree>
    <p:extLst>
      <p:ext uri="{BB962C8B-B14F-4D97-AF65-F5344CB8AC3E}">
        <p14:creationId xmlns:p14="http://schemas.microsoft.com/office/powerpoint/2010/main" val="29222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2D PIC simulations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CD261-05AC-3CE1-1588-0DDD17BA9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595"/>
          <a:stretch/>
        </p:blipFill>
        <p:spPr>
          <a:xfrm>
            <a:off x="4746356" y="2010815"/>
            <a:ext cx="3451346" cy="4106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1A9FA-6267-2888-8696-39FDCE6787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87" t="4078" r="56912" b="65647"/>
          <a:stretch/>
        </p:blipFill>
        <p:spPr>
          <a:xfrm>
            <a:off x="8839046" y="2280622"/>
            <a:ext cx="2746044" cy="32918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376C88-822F-94BD-8CE7-83DB150CCB98}"/>
              </a:ext>
            </a:extLst>
          </p:cNvPr>
          <p:cNvSpPr/>
          <p:nvPr/>
        </p:nvSpPr>
        <p:spPr>
          <a:xfrm>
            <a:off x="6014189" y="3883511"/>
            <a:ext cx="798686" cy="9574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AEF0FF-DC04-C35C-2A8A-B18EDA4E251D}"/>
              </a:ext>
            </a:extLst>
          </p:cNvPr>
          <p:cNvCxnSpPr>
            <a:cxnSpLocks/>
          </p:cNvCxnSpPr>
          <p:nvPr/>
        </p:nvCxnSpPr>
        <p:spPr>
          <a:xfrm flipV="1">
            <a:off x="6812875" y="2254497"/>
            <a:ext cx="2010496" cy="16290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CF1D39-39A7-81BC-14D5-22DFC95523AF}"/>
              </a:ext>
            </a:extLst>
          </p:cNvPr>
          <p:cNvCxnSpPr>
            <a:cxnSpLocks/>
          </p:cNvCxnSpPr>
          <p:nvPr/>
        </p:nvCxnSpPr>
        <p:spPr>
          <a:xfrm>
            <a:off x="6812875" y="4840941"/>
            <a:ext cx="2026171" cy="7315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28B267-0355-6BBD-3E86-9EAFC65BF10B}"/>
              </a:ext>
            </a:extLst>
          </p:cNvPr>
          <p:cNvSpPr txBox="1"/>
          <p:nvPr/>
        </p:nvSpPr>
        <p:spPr>
          <a:xfrm>
            <a:off x="8607059" y="1747464"/>
            <a:ext cx="321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Peak RPA field ~13 TV/m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58FDBB4-72DC-1373-B601-3CDB02B87FFD}"/>
              </a:ext>
            </a:extLst>
          </p:cNvPr>
          <p:cNvSpPr txBox="1">
            <a:spLocks/>
          </p:cNvSpPr>
          <p:nvPr/>
        </p:nvSpPr>
        <p:spPr>
          <a:xfrm>
            <a:off x="260888" y="1766162"/>
            <a:ext cx="4028268" cy="11277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3200" dirty="0"/>
              <a:t>Stage 2: ‘Bunching’ phase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1F6D85A-B40D-5FC5-4C20-4BAED1DD3ADA}"/>
              </a:ext>
            </a:extLst>
          </p:cNvPr>
          <p:cNvSpPr txBox="1">
            <a:spLocks/>
          </p:cNvSpPr>
          <p:nvPr/>
        </p:nvSpPr>
        <p:spPr>
          <a:xfrm>
            <a:off x="260888" y="883081"/>
            <a:ext cx="5331838" cy="1127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/>
              <a:t>3 stage hybrid acceleration mechanism</a:t>
            </a:r>
            <a:endParaRPr lang="en-US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5BE3252-9D5B-FB67-6111-F1642DCCCB53}"/>
              </a:ext>
            </a:extLst>
          </p:cNvPr>
          <p:cNvSpPr txBox="1">
            <a:spLocks/>
          </p:cNvSpPr>
          <p:nvPr/>
        </p:nvSpPr>
        <p:spPr>
          <a:xfrm>
            <a:off x="260887" y="2893896"/>
            <a:ext cx="4028267" cy="3462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Close to pulse peak, RPA now dominates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RPA fields act on Au ion dominated plasma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4B8B65-2E0F-30B9-F6D2-4A2430A54382}"/>
              </a:ext>
            </a:extLst>
          </p:cNvPr>
          <p:cNvSpPr txBox="1"/>
          <p:nvPr/>
        </p:nvSpPr>
        <p:spPr>
          <a:xfrm>
            <a:off x="9023490" y="3585659"/>
            <a:ext cx="186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RPA phase begins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5FEB459-C326-A929-C2EA-D99837ECBA92}"/>
              </a:ext>
            </a:extLst>
          </p:cNvPr>
          <p:cNvCxnSpPr/>
          <p:nvPr/>
        </p:nvCxnSpPr>
        <p:spPr>
          <a:xfrm>
            <a:off x="9399400" y="4385637"/>
            <a:ext cx="0" cy="576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226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2D PIC simulations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075678"/>
            <a:ext cx="7011138" cy="1470241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Well-defined transitions between the phases of RPA/RIT dominated acceleration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18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E4F518-9764-6D7A-DE20-0DAC442F45B4}"/>
              </a:ext>
            </a:extLst>
          </p:cNvPr>
          <p:cNvSpPr txBox="1">
            <a:spLocks/>
          </p:cNvSpPr>
          <p:nvPr/>
        </p:nvSpPr>
        <p:spPr>
          <a:xfrm>
            <a:off x="0" y="3266157"/>
            <a:ext cx="7011138" cy="369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dirty="0"/>
              <a:t>Stage 2 begins when laser radiation pressure overcomes thermal expansion - acceleration of critical density surface becomes positive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B5DD26-8DFE-B5A7-21B8-07AFE41266EA}"/>
              </a:ext>
            </a:extLst>
          </p:cNvPr>
          <p:cNvGrpSpPr/>
          <p:nvPr/>
        </p:nvGrpSpPr>
        <p:grpSpPr>
          <a:xfrm>
            <a:off x="7275634" y="1196895"/>
            <a:ext cx="4680857" cy="5108078"/>
            <a:chOff x="7011138" y="1188856"/>
            <a:chExt cx="4680857" cy="51080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74DDD4-A1F2-9962-8E63-B4C6ADC05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045"/>
            <a:stretch/>
          </p:blipFill>
          <p:spPr>
            <a:xfrm>
              <a:off x="7011138" y="1188856"/>
              <a:ext cx="4680857" cy="510807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65C770-F48E-84DE-AF7D-C54A3816CD88}"/>
                </a:ext>
              </a:extLst>
            </p:cNvPr>
            <p:cNvSpPr/>
            <p:nvPr/>
          </p:nvSpPr>
          <p:spPr>
            <a:xfrm>
              <a:off x="10895762" y="5114450"/>
              <a:ext cx="53423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6753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2D PIC simulations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19</a:t>
            </a:fld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58FDBB4-72DC-1373-B601-3CDB02B87FFD}"/>
              </a:ext>
            </a:extLst>
          </p:cNvPr>
          <p:cNvSpPr txBox="1">
            <a:spLocks/>
          </p:cNvSpPr>
          <p:nvPr/>
        </p:nvSpPr>
        <p:spPr>
          <a:xfrm>
            <a:off x="260887" y="1733504"/>
            <a:ext cx="4469793" cy="1127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2700" dirty="0"/>
              <a:t>Stage 3: ‘Acceleration’ phase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1F6D85A-B40D-5FC5-4C20-4BAED1DD3ADA}"/>
              </a:ext>
            </a:extLst>
          </p:cNvPr>
          <p:cNvSpPr txBox="1">
            <a:spLocks/>
          </p:cNvSpPr>
          <p:nvPr/>
        </p:nvSpPr>
        <p:spPr>
          <a:xfrm>
            <a:off x="260888" y="883081"/>
            <a:ext cx="5331838" cy="1127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/>
              <a:t>3 stage hybrid acceleration mechanism</a:t>
            </a:r>
            <a:endParaRPr lang="en-US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5BE3252-9D5B-FB67-6111-F1642DCCCB53}"/>
              </a:ext>
            </a:extLst>
          </p:cNvPr>
          <p:cNvSpPr txBox="1">
            <a:spLocks/>
          </p:cNvSpPr>
          <p:nvPr/>
        </p:nvSpPr>
        <p:spPr>
          <a:xfrm>
            <a:off x="260887" y="2893895"/>
            <a:ext cx="4469794" cy="36919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Plasma goes relativistically transparent close to pulse peak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Au ion bunch is post-accelerated by RIT-enhanced mechanisms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213EEE6-F4F6-AA15-8FF7-C2066F8A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56"/>
          <a:stretch/>
        </p:blipFill>
        <p:spPr>
          <a:xfrm>
            <a:off x="6438585" y="4470870"/>
            <a:ext cx="3517900" cy="23871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29A1F7-2384-E2FF-174A-6C1BF9D64F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5" t="1749" b="5777"/>
          <a:stretch/>
        </p:blipFill>
        <p:spPr>
          <a:xfrm>
            <a:off x="6325385" y="883081"/>
            <a:ext cx="4394533" cy="3691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27554F-0950-E70B-6B91-1A11BC97660B}"/>
              </a:ext>
            </a:extLst>
          </p:cNvPr>
          <p:cNvSpPr txBox="1"/>
          <p:nvPr/>
        </p:nvSpPr>
        <p:spPr>
          <a:xfrm>
            <a:off x="10069685" y="5079660"/>
            <a:ext cx="203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effectLst/>
                <a:latin typeface="CMR8"/>
              </a:rPr>
              <a:t>Au ion spectrum at +300 fs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407997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888" y="1166705"/>
            <a:ext cx="4211045" cy="4121331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200000"/>
              </a:lnSpc>
            </a:pPr>
            <a:r>
              <a:rPr lang="en-GB" dirty="0"/>
              <a:t>P. Martin, H. Ahmed, D. </a:t>
            </a:r>
            <a:r>
              <a:rPr lang="en-GB" dirty="0" err="1"/>
              <a:t>Doria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M. </a:t>
            </a:r>
            <a:r>
              <a:rPr lang="en-GB" dirty="0" err="1"/>
              <a:t>Cerchez</a:t>
            </a:r>
            <a:r>
              <a:rPr lang="en-GB" dirty="0"/>
              <a:t>, F. </a:t>
            </a:r>
            <a:r>
              <a:rPr lang="en-GB" dirty="0" err="1"/>
              <a:t>Hanton</a:t>
            </a:r>
            <a:r>
              <a:rPr lang="en-GB" dirty="0"/>
              <a:t>, D. Gwynne, </a:t>
            </a:r>
            <a:br>
              <a:rPr lang="en-GB" dirty="0"/>
            </a:br>
            <a:r>
              <a:rPr lang="en-GB" dirty="0"/>
              <a:t>A. </a:t>
            </a:r>
            <a:r>
              <a:rPr lang="en-GB" dirty="0" err="1"/>
              <a:t>Alejo</a:t>
            </a:r>
            <a:r>
              <a:rPr lang="en-GB" dirty="0"/>
              <a:t>, J. Fernandez-Tobias, </a:t>
            </a:r>
            <a:br>
              <a:rPr lang="en-GB" dirty="0"/>
            </a:br>
            <a:r>
              <a:rPr lang="en-GB" dirty="0"/>
              <a:t>J. Green, A. </a:t>
            </a:r>
            <a:r>
              <a:rPr lang="en-GB" dirty="0" err="1"/>
              <a:t>Macchi</a:t>
            </a:r>
            <a:r>
              <a:rPr lang="en-GB" dirty="0"/>
              <a:t>, D. A. Maclellan, </a:t>
            </a:r>
            <a:br>
              <a:rPr lang="en-GB" dirty="0"/>
            </a:br>
            <a:r>
              <a:rPr lang="en-GB" dirty="0"/>
              <a:t>P. McKenna, J. Ruiz, M. </a:t>
            </a:r>
            <a:r>
              <a:rPr lang="en-GB" dirty="0" err="1"/>
              <a:t>Swantusch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O. Willi, S. </a:t>
            </a:r>
            <a:r>
              <a:rPr lang="en-GB" dirty="0" err="1"/>
              <a:t>Zhai</a:t>
            </a:r>
            <a:r>
              <a:rPr lang="en-GB" dirty="0"/>
              <a:t>, M. </a:t>
            </a:r>
            <a:r>
              <a:rPr lang="en-GB" dirty="0" err="1"/>
              <a:t>Borghesi</a:t>
            </a:r>
            <a:r>
              <a:rPr lang="en-GB" dirty="0"/>
              <a:t>, S. Kar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933" y="1131543"/>
            <a:ext cx="3248134" cy="139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293" y="3832483"/>
            <a:ext cx="3636507" cy="65720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691C418-0E0E-389B-8241-6D793163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33" y="1067038"/>
            <a:ext cx="3248134" cy="78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3CA174-0D0A-31DC-9E48-F8F2C2D19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4" y="1873415"/>
            <a:ext cx="2656962" cy="1618113"/>
          </a:xfrm>
          <a:prstGeom prst="rect">
            <a:avLst/>
          </a:prstGeom>
        </p:spPr>
      </p:pic>
      <p:pic>
        <p:nvPicPr>
          <p:cNvPr id="4102" name="Picture 6" descr="Universidad Politécnica de Madrid">
            <a:extLst>
              <a:ext uri="{FF2B5EF4-FFF2-40B4-BE49-F238E27FC236}">
                <a16:creationId xmlns:a16="http://schemas.microsoft.com/office/drawing/2014/main" id="{40327E0A-90F8-2E73-7534-48409A16F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06" y="2344713"/>
            <a:ext cx="2668048" cy="1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University of Pisa, Italy - Plan4res">
            <a:extLst>
              <a:ext uri="{FF2B5EF4-FFF2-40B4-BE49-F238E27FC236}">
                <a16:creationId xmlns:a16="http://schemas.microsoft.com/office/drawing/2014/main" id="{202CE5E3-812D-8365-90B2-95622C131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95" y="2360572"/>
            <a:ext cx="1800511" cy="18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52619E-6B35-300A-FFD1-D83DD0070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3"/>
          <a:stretch/>
        </p:blipFill>
        <p:spPr bwMode="auto">
          <a:xfrm>
            <a:off x="4890594" y="3999278"/>
            <a:ext cx="1800511" cy="1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ader ELI-NP">
            <a:extLst>
              <a:ext uri="{FF2B5EF4-FFF2-40B4-BE49-F238E27FC236}">
                <a16:creationId xmlns:a16="http://schemas.microsoft.com/office/drawing/2014/main" id="{F8CA42AB-FE7C-B19D-19C1-DDF949EE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33" y="4687299"/>
            <a:ext cx="1800510" cy="12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769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2D PIC simulations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20</a:t>
            </a:fld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58FDBB4-72DC-1373-B601-3CDB02B87FFD}"/>
              </a:ext>
            </a:extLst>
          </p:cNvPr>
          <p:cNvSpPr txBox="1">
            <a:spLocks/>
          </p:cNvSpPr>
          <p:nvPr/>
        </p:nvSpPr>
        <p:spPr>
          <a:xfrm>
            <a:off x="256867" y="1115750"/>
            <a:ext cx="4971349" cy="1695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</a:rPr>
              <a:t>Bunching is sensitive to target thickness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5BE3252-9D5B-FB67-6111-F1642DCCCB53}"/>
              </a:ext>
            </a:extLst>
          </p:cNvPr>
          <p:cNvSpPr txBox="1">
            <a:spLocks/>
          </p:cNvSpPr>
          <p:nvPr/>
        </p:nvSpPr>
        <p:spPr>
          <a:xfrm>
            <a:off x="260886" y="2893895"/>
            <a:ext cx="5214628" cy="34624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Thicker target undergoes 3 stage mechanism, but RPA phase is shorter, weaker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Transparency is delayed, acceleration phase less effective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295D8A-7762-CC38-6298-E2971D0C6681}"/>
              </a:ext>
            </a:extLst>
          </p:cNvPr>
          <p:cNvSpPr/>
          <p:nvPr/>
        </p:nvSpPr>
        <p:spPr>
          <a:xfrm>
            <a:off x="6947161" y="2208095"/>
            <a:ext cx="522514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041C51-1DBC-2F0D-77A0-37B5B634D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5" r="3774"/>
          <a:stretch/>
        </p:blipFill>
        <p:spPr>
          <a:xfrm>
            <a:off x="6166531" y="891611"/>
            <a:ext cx="4486289" cy="37939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2A43FE-518E-A1E7-9D06-2F4AA3594956}"/>
              </a:ext>
            </a:extLst>
          </p:cNvPr>
          <p:cNvGrpSpPr/>
          <p:nvPr/>
        </p:nvGrpSpPr>
        <p:grpSpPr>
          <a:xfrm>
            <a:off x="6370572" y="4511649"/>
            <a:ext cx="3481741" cy="2349500"/>
            <a:chOff x="6370572" y="4511649"/>
            <a:chExt cx="3481741" cy="23495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110D72-8528-C69E-D3EA-35026365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7613" y="4511649"/>
              <a:ext cx="3314700" cy="23495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ABAB25-2748-80DD-89A5-EAA95503C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8756" r="92052" b="16609"/>
            <a:stretch/>
          </p:blipFill>
          <p:spPr>
            <a:xfrm>
              <a:off x="6370572" y="4561554"/>
              <a:ext cx="279610" cy="195260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28D26C-0C7E-EBFD-16D2-5C0209188811}"/>
              </a:ext>
            </a:extLst>
          </p:cNvPr>
          <p:cNvSpPr txBox="1"/>
          <p:nvPr/>
        </p:nvSpPr>
        <p:spPr>
          <a:xfrm>
            <a:off x="10069685" y="5079660"/>
            <a:ext cx="203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effectLst/>
                <a:latin typeface="CMR8"/>
              </a:rPr>
              <a:t>Au ion spectrum at +300 fs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4126362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Scalability to multi-PW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3127" y="864563"/>
            <a:ext cx="10602687" cy="1104973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en-US" dirty="0"/>
              <a:t>Taking 10PW (25fs, 250J) system, and stretching the pulse, keeping fluence constant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21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DCD619-E054-A2C1-09CF-87A3F4834882}"/>
              </a:ext>
            </a:extLst>
          </p:cNvPr>
          <p:cNvSpPr txBox="1">
            <a:spLocks/>
          </p:cNvSpPr>
          <p:nvPr/>
        </p:nvSpPr>
        <p:spPr>
          <a:xfrm>
            <a:off x="1415143" y="2104476"/>
            <a:ext cx="9938657" cy="1104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</a:rPr>
              <a:t>Shortest pulse/highest intensity not necessarily best for very heavy ion acceleration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A0CE37-A013-5B98-6F15-28F4DDE841B0}"/>
              </a:ext>
            </a:extLst>
          </p:cNvPr>
          <p:cNvGrpSpPr/>
          <p:nvPr/>
        </p:nvGrpSpPr>
        <p:grpSpPr>
          <a:xfrm>
            <a:off x="260888" y="2939568"/>
            <a:ext cx="11516385" cy="3416781"/>
            <a:chOff x="260888" y="2939568"/>
            <a:chExt cx="11516385" cy="34167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98492F-8AAF-115D-598A-7748C2F2C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888" y="2939568"/>
              <a:ext cx="11516385" cy="3416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46E25F-24EF-4DAE-8999-2D6A881B978F}"/>
                </a:ext>
              </a:extLst>
            </p:cNvPr>
            <p:cNvSpPr/>
            <p:nvPr/>
          </p:nvSpPr>
          <p:spPr>
            <a:xfrm>
              <a:off x="1817076" y="3218918"/>
              <a:ext cx="53423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7D1590-1BB7-8D09-B1D1-3DB68190E227}"/>
                </a:ext>
              </a:extLst>
            </p:cNvPr>
            <p:cNvSpPr/>
            <p:nvPr/>
          </p:nvSpPr>
          <p:spPr>
            <a:xfrm>
              <a:off x="7063991" y="3209450"/>
              <a:ext cx="53423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046EC7A5-546B-9BF3-2002-D3E7658B2492}"/>
              </a:ext>
            </a:extLst>
          </p:cNvPr>
          <p:cNvSpPr txBox="1">
            <a:spLocks/>
          </p:cNvSpPr>
          <p:nvPr/>
        </p:nvSpPr>
        <p:spPr>
          <a:xfrm>
            <a:off x="7690339" y="4408577"/>
            <a:ext cx="3848519" cy="1426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dirty="0"/>
              <a:t>Fraction of laser fluence that contributes to RPA phase for each pulse duration</a:t>
            </a:r>
          </a:p>
        </p:txBody>
      </p:sp>
    </p:spTree>
    <p:extLst>
      <p:ext uri="{BB962C8B-B14F-4D97-AF65-F5344CB8AC3E}">
        <p14:creationId xmlns:p14="http://schemas.microsoft.com/office/powerpoint/2010/main" val="586294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5067"/>
            <a:ext cx="11670224" cy="3265726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Au ions have been accelerated to GeV energies in a high-flux, narrowband spectral bunch for the first time.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Ion flux in the bunch exceeds previous works by orders of magnitude.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Bunching can be scaled up to multi-PW systems, but is sensitive to initial laser/target parameters.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0A180C-C8A6-C92A-DE9B-A974D3FBABDC}"/>
              </a:ext>
            </a:extLst>
          </p:cNvPr>
          <p:cNvGrpSpPr/>
          <p:nvPr/>
        </p:nvGrpSpPr>
        <p:grpSpPr>
          <a:xfrm>
            <a:off x="0" y="3920793"/>
            <a:ext cx="8349712" cy="2937207"/>
            <a:chOff x="0" y="3920793"/>
            <a:chExt cx="8349712" cy="2937207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4FDE830-E93B-40C2-BA6C-4E130FCEE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513"/>
            <a:stretch/>
          </p:blipFill>
          <p:spPr>
            <a:xfrm>
              <a:off x="0" y="3920793"/>
              <a:ext cx="8349712" cy="2937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3D3743-04C3-C760-0B01-1F539C6F69AD}"/>
                </a:ext>
              </a:extLst>
            </p:cNvPr>
            <p:cNvSpPr txBox="1"/>
            <p:nvPr/>
          </p:nvSpPr>
          <p:spPr>
            <a:xfrm>
              <a:off x="6880123" y="4881716"/>
              <a:ext cx="1356851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900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883229"/>
          </a:xfrm>
          <a:solidFill>
            <a:srgbClr val="D6000D"/>
          </a:solidFill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Supplementary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5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2D and 3D energy difference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83081"/>
            <a:ext cx="12192000" cy="1589550"/>
          </a:xfrm>
        </p:spPr>
        <p:txBody>
          <a:bodyPr/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Exaggerated longitudinal expansion and energy gain in lower dimensionality must be compensated for by e.g. lowering intensity, or reducing pulse duration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24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D2E05F-2EE7-609F-85EE-9088B2995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9617"/>
            <a:ext cx="12196215" cy="42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90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Proton/Carbon 6+ spectra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4556C-8E65-02BD-6B12-DFCC6C92E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937" y="883081"/>
            <a:ext cx="9260570" cy="304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7301F7-09D6-A5D9-5429-FCB372F49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937" y="3753349"/>
            <a:ext cx="9130126" cy="29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19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Bunched Au spectra in follow-up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75A82-5A89-9AF3-70F4-CE0499509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27"/>
          <a:stretch/>
        </p:blipFill>
        <p:spPr>
          <a:xfrm>
            <a:off x="4669970" y="4155621"/>
            <a:ext cx="6536874" cy="2702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EA3EB-5461-6C2F-B2D7-BFBA2B94B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846"/>
          <a:stretch/>
        </p:blipFill>
        <p:spPr>
          <a:xfrm>
            <a:off x="4669970" y="1634300"/>
            <a:ext cx="6502367" cy="2702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8701EE-0ED1-99FF-98F2-216777483A4C}"/>
              </a:ext>
            </a:extLst>
          </p:cNvPr>
          <p:cNvSpPr txBox="1"/>
          <p:nvPr/>
        </p:nvSpPr>
        <p:spPr>
          <a:xfrm>
            <a:off x="5709557" y="1358911"/>
            <a:ext cx="77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-6°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9D260-AF17-A79A-292A-E3473228AD8B}"/>
              </a:ext>
            </a:extLst>
          </p:cNvPr>
          <p:cNvSpPr txBox="1"/>
          <p:nvPr/>
        </p:nvSpPr>
        <p:spPr>
          <a:xfrm>
            <a:off x="7921153" y="1369696"/>
            <a:ext cx="77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-2°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5EFC1-89E0-60A9-7035-38EA61FD5771}"/>
              </a:ext>
            </a:extLst>
          </p:cNvPr>
          <p:cNvSpPr txBox="1"/>
          <p:nvPr/>
        </p:nvSpPr>
        <p:spPr>
          <a:xfrm>
            <a:off x="9982200" y="1369696"/>
            <a:ext cx="77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+6°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C78A12-9F45-D257-2606-279E4F32B8E9}"/>
              </a:ext>
            </a:extLst>
          </p:cNvPr>
          <p:cNvSpPr txBox="1"/>
          <p:nvPr/>
        </p:nvSpPr>
        <p:spPr>
          <a:xfrm>
            <a:off x="185057" y="1169640"/>
            <a:ext cx="4811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Follow-up experiment at Vulcan also exhibited Au bunching: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1FB1D-8F2A-40D4-58D6-913111FC68AA}"/>
              </a:ext>
            </a:extLst>
          </p:cNvPr>
          <p:cNvSpPr txBox="1"/>
          <p:nvPr/>
        </p:nvSpPr>
        <p:spPr>
          <a:xfrm>
            <a:off x="3233058" y="2622566"/>
            <a:ext cx="176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10±5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143FD-9DAE-1DAB-5EF4-8CD7BD2B8AA2}"/>
              </a:ext>
            </a:extLst>
          </p:cNvPr>
          <p:cNvSpPr txBox="1"/>
          <p:nvPr/>
        </p:nvSpPr>
        <p:spPr>
          <a:xfrm>
            <a:off x="3233058" y="5134677"/>
            <a:ext cx="176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10±5 nm</a:t>
            </a:r>
          </a:p>
        </p:txBody>
      </p:sp>
    </p:spTree>
    <p:extLst>
      <p:ext uri="{BB962C8B-B14F-4D97-AF65-F5344CB8AC3E}">
        <p14:creationId xmlns:p14="http://schemas.microsoft.com/office/powerpoint/2010/main" val="880612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Au angular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68321-5F9B-EDB1-35C9-CB7597816DE1}"/>
              </a:ext>
            </a:extLst>
          </p:cNvPr>
          <p:cNvSpPr txBox="1"/>
          <p:nvPr/>
        </p:nvSpPr>
        <p:spPr>
          <a:xfrm>
            <a:off x="3178628" y="1686254"/>
            <a:ext cx="532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--- TPS1</a:t>
            </a:r>
            <a:r>
              <a:rPr lang="en-US" sz="2800" dirty="0"/>
              <a:t>	</a:t>
            </a:r>
            <a:r>
              <a:rPr lang="en-US" sz="2800" dirty="0">
                <a:solidFill>
                  <a:srgbClr val="00B050"/>
                </a:solidFill>
              </a:rPr>
              <a:t>---TPS2</a:t>
            </a:r>
            <a:r>
              <a:rPr lang="en-US" sz="2800" dirty="0"/>
              <a:t>	</a:t>
            </a:r>
            <a:r>
              <a:rPr lang="en-US" sz="2800" dirty="0">
                <a:solidFill>
                  <a:srgbClr val="0070C0"/>
                </a:solidFill>
              </a:rPr>
              <a:t>---TPS3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76E178-7191-CE08-87ED-A077EE5665C5}"/>
              </a:ext>
            </a:extLst>
          </p:cNvPr>
          <p:cNvGrpSpPr/>
          <p:nvPr/>
        </p:nvGrpSpPr>
        <p:grpSpPr>
          <a:xfrm>
            <a:off x="1013010" y="2149701"/>
            <a:ext cx="10340790" cy="3662363"/>
            <a:chOff x="1851210" y="2693987"/>
            <a:chExt cx="10340790" cy="3662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23C15E-E6CF-5CDB-B42E-E7999652B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210" y="2693987"/>
              <a:ext cx="10340790" cy="366236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7A4A89-444D-0848-9EF6-0E16F00419DD}"/>
                </a:ext>
              </a:extLst>
            </p:cNvPr>
            <p:cNvSpPr/>
            <p:nvPr/>
          </p:nvSpPr>
          <p:spPr>
            <a:xfrm>
              <a:off x="1851210" y="2748416"/>
              <a:ext cx="53423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A8E362-0D54-7FAB-6287-4797F9D02F5B}"/>
                </a:ext>
              </a:extLst>
            </p:cNvPr>
            <p:cNvSpPr/>
            <p:nvPr/>
          </p:nvSpPr>
          <p:spPr>
            <a:xfrm>
              <a:off x="4997182" y="2748416"/>
              <a:ext cx="53423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C10F49-3DDC-1B11-B000-BE1D640B1E7A}"/>
                </a:ext>
              </a:extLst>
            </p:cNvPr>
            <p:cNvSpPr/>
            <p:nvPr/>
          </p:nvSpPr>
          <p:spPr>
            <a:xfrm>
              <a:off x="8114782" y="2748416"/>
              <a:ext cx="53423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8055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Hot electron jet in RIT stage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888" y="1518484"/>
            <a:ext cx="4189924" cy="4837865"/>
          </a:xfrm>
        </p:spPr>
        <p:txBody>
          <a:bodyPr>
            <a:normAutofit fontScale="92500"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current hot electron jet forms quasistatic B field that can deflect ions </a:t>
            </a:r>
            <a:r>
              <a:rPr lang="en-US" dirty="0" err="1"/>
              <a:t>off-centre</a:t>
            </a:r>
            <a:r>
              <a:rPr lang="en-US" dirty="0"/>
              <a:t>.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Au ions mostly affected, as proton/carbon ions have cleared the region close to the jet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00E43-F1A5-E60D-B1DA-A790C65D1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509" y="1069975"/>
            <a:ext cx="74803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60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888" y="1518484"/>
            <a:ext cx="11670224" cy="4837865"/>
          </a:xfrm>
        </p:spPr>
        <p:txBody>
          <a:bodyPr/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Acceleration of super heavy ions to date – motivations and techniques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Acceleration mechanisms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Experimental results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PIC simulations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0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624EF4-6CE6-BD9E-4463-859C1EC95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884598"/>
            <a:ext cx="7772400" cy="3973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Why accelerate Au ions with lasers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31794"/>
            <a:ext cx="11163733" cy="1364565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Useful in nuclear physics studies, such as exotic nuclei production via the </a:t>
            </a:r>
            <a:r>
              <a:rPr lang="en-US" sz="2000" i="1" dirty="0"/>
              <a:t>R</a:t>
            </a:r>
            <a:r>
              <a:rPr lang="en-US" sz="2000" dirty="0"/>
              <a:t>-process (fission-fusion reaction)</a:t>
            </a:r>
            <a:endParaRPr lang="en-US" sz="2000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ABB61-5227-E818-6400-B383F8925DFE}"/>
              </a:ext>
            </a:extLst>
          </p:cNvPr>
          <p:cNvSpPr txBox="1"/>
          <p:nvPr/>
        </p:nvSpPr>
        <p:spPr>
          <a:xfrm>
            <a:off x="5597106" y="2819981"/>
            <a:ext cx="460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 err="1">
                <a:effectLst/>
              </a:rPr>
              <a:t>Habs</a:t>
            </a:r>
            <a:r>
              <a:rPr lang="en-GB" sz="1800" i="1" dirty="0">
                <a:effectLst/>
              </a:rPr>
              <a:t> et al., Appl. Phys. B: Lasers and Optics 103, 471 (2011)</a:t>
            </a:r>
            <a:br>
              <a:rPr lang="en-GB" sz="1800" i="1" dirty="0">
                <a:effectLst/>
              </a:rPr>
            </a:br>
            <a:endParaRPr lang="en-GB" i="1" dirty="0"/>
          </a:p>
          <a:p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E73AA-CCC1-2929-7112-72CC8912F206}"/>
              </a:ext>
            </a:extLst>
          </p:cNvPr>
          <p:cNvSpPr txBox="1"/>
          <p:nvPr/>
        </p:nvSpPr>
        <p:spPr>
          <a:xfrm>
            <a:off x="0" y="2162843"/>
            <a:ext cx="4419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Injection into conventional accelerators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Very heavy ions notoriously difficult to accelerate to high energies, and in high particle number via conventional means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5066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Ion acceleration mechanisms - TNSA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062" y="1557656"/>
            <a:ext cx="5101828" cy="2285540"/>
          </a:xfrm>
        </p:spPr>
        <p:txBody>
          <a:bodyPr/>
          <a:lstStyle/>
          <a:p>
            <a:pPr algn="just">
              <a:lnSpc>
                <a:spcPct val="200000"/>
              </a:lnSpc>
            </a:pPr>
            <a:r>
              <a:rPr lang="en-US" dirty="0"/>
              <a:t>Hot electron sheath formed on target rear side sets up space charge field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E88A0-01A1-B6CD-B349-0EE7C506F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90" y="1258105"/>
            <a:ext cx="7004110" cy="517018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5CE15DC-4C11-30BE-9E2E-E9347AB3A6B4}"/>
              </a:ext>
            </a:extLst>
          </p:cNvPr>
          <p:cNvSpPr txBox="1">
            <a:spLocks/>
          </p:cNvSpPr>
          <p:nvPr/>
        </p:nvSpPr>
        <p:spPr>
          <a:xfrm>
            <a:off x="86062" y="3776679"/>
            <a:ext cx="4542430" cy="1523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dirty="0"/>
              <a:t>High Z/A ions are </a:t>
            </a:r>
            <a:r>
              <a:rPr lang="en-US" dirty="0" err="1"/>
              <a:t>favoured</a:t>
            </a:r>
            <a:r>
              <a:rPr lang="en-US" dirty="0"/>
              <a:t> – proton acceleration dominates</a:t>
            </a:r>
          </a:p>
        </p:txBody>
      </p:sp>
    </p:spTree>
    <p:extLst>
      <p:ext uri="{BB962C8B-B14F-4D97-AF65-F5344CB8AC3E}">
        <p14:creationId xmlns:p14="http://schemas.microsoft.com/office/powerpoint/2010/main" val="2703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3"/>
          <p:cNvSpPr txBox="1">
            <a:spLocks noChangeArrowheads="1"/>
          </p:cNvSpPr>
          <p:nvPr/>
        </p:nvSpPr>
        <p:spPr bwMode="auto">
          <a:xfrm>
            <a:off x="1524000" y="474664"/>
            <a:ext cx="8820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Light can exert pressure on surfaces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1600200"/>
            <a:ext cx="62115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2400" b="1" i="0" dirty="0">
                <a:solidFill>
                  <a:srgbClr val="00003C"/>
                </a:solidFill>
                <a:latin typeface="Calibri" pitchFamily="34" charset="0"/>
                <a:cs typeface="Calibri" pitchFamily="34" charset="0"/>
              </a:rPr>
              <a:t>Pressure = Force per unit area  </a:t>
            </a:r>
          </a:p>
          <a:p>
            <a:r>
              <a:rPr lang="en-US" sz="2400" b="1" i="0" dirty="0">
                <a:solidFill>
                  <a:srgbClr val="00003C"/>
                </a:solidFill>
                <a:latin typeface="Calibri" pitchFamily="34" charset="0"/>
                <a:cs typeface="Calibri" pitchFamily="34" charset="0"/>
              </a:rPr>
              <a:t>	= Momentum transferred to the surface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9134477" y="1865313"/>
            <a:ext cx="244475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80180" y="1457017"/>
            <a:ext cx="218521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1800" b="1" dirty="0">
                <a:solidFill>
                  <a:srgbClr val="404040"/>
                </a:solidFill>
              </a:rPr>
              <a:t>Reflecting surface</a:t>
            </a:r>
          </a:p>
        </p:txBody>
      </p:sp>
      <p:cxnSp>
        <p:nvCxnSpPr>
          <p:cNvPr id="7" name="Straight Connector 30"/>
          <p:cNvCxnSpPr>
            <a:cxnSpLocks noChangeShapeType="1"/>
          </p:cNvCxnSpPr>
          <p:nvPr/>
        </p:nvCxnSpPr>
        <p:spPr bwMode="auto">
          <a:xfrm>
            <a:off x="8056563" y="2390777"/>
            <a:ext cx="838200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31"/>
          <p:cNvCxnSpPr>
            <a:cxnSpLocks noChangeShapeType="1"/>
          </p:cNvCxnSpPr>
          <p:nvPr/>
        </p:nvCxnSpPr>
        <p:spPr bwMode="auto">
          <a:xfrm flipH="1">
            <a:off x="8056563" y="2697163"/>
            <a:ext cx="838200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423275" y="3084514"/>
          <a:ext cx="1565288" cy="914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72840" imgH="393480" progId="Equation.3">
                  <p:embed/>
                </p:oleObj>
              </mc:Choice>
              <mc:Fallback>
                <p:oleObj name="Equation" r:id="rId3" imgW="672840" imgH="39348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3275" y="3084514"/>
                        <a:ext cx="1565288" cy="914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 descr="news68-i1.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9" y="2551113"/>
            <a:ext cx="2071687" cy="196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news68_nanosai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6" y="2551113"/>
            <a:ext cx="2974654" cy="196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716089" y="4724401"/>
            <a:ext cx="2071687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800" b="1" dirty="0"/>
              <a:t>IKAROS (Japan)</a:t>
            </a:r>
          </a:p>
          <a:p>
            <a:pPr algn="ctr"/>
            <a:r>
              <a:rPr lang="en-US" sz="1800" dirty="0"/>
              <a:t>May 2010</a:t>
            </a:r>
            <a:endParaRPr lang="en-US" sz="1800" b="1" dirty="0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694892" y="4719251"/>
            <a:ext cx="217239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800" b="1" dirty="0" err="1">
                <a:solidFill>
                  <a:srgbClr val="000000"/>
                </a:solidFill>
              </a:rPr>
              <a:t>Nanosail</a:t>
            </a:r>
            <a:r>
              <a:rPr lang="en-US" sz="1800" b="1" dirty="0">
                <a:solidFill>
                  <a:srgbClr val="000000"/>
                </a:solidFill>
              </a:rPr>
              <a:t> D2,  (US)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</a:rPr>
              <a:t>Jan 2011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000376" y="5489794"/>
            <a:ext cx="2896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</a:rPr>
              <a:t>Acceleration ~ 0.3 µm/s</a:t>
            </a:r>
            <a:r>
              <a:rPr lang="en-US" sz="1800" b="1" baseline="30000" dirty="0">
                <a:solidFill>
                  <a:srgbClr val="000000"/>
                </a:solidFill>
              </a:rPr>
              <a:t>2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9640567" y="4303931"/>
            <a:ext cx="228600" cy="1600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7735567" y="4380131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7" name="Straight Connector 52"/>
          <p:cNvCxnSpPr>
            <a:cxnSpLocks noChangeShapeType="1"/>
          </p:cNvCxnSpPr>
          <p:nvPr/>
        </p:nvCxnSpPr>
        <p:spPr bwMode="auto">
          <a:xfrm>
            <a:off x="8281667" y="4657945"/>
            <a:ext cx="990600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9869167" y="5064345"/>
            <a:ext cx="762000" cy="158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10097767" y="4380131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2000" b="1"/>
              <a:t>v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8388030" y="5218331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1" name="Straight Connector 52"/>
          <p:cNvCxnSpPr>
            <a:cxnSpLocks noChangeShapeType="1"/>
          </p:cNvCxnSpPr>
          <p:nvPr/>
        </p:nvCxnSpPr>
        <p:spPr bwMode="auto">
          <a:xfrm flipH="1">
            <a:off x="7397430" y="5446931"/>
            <a:ext cx="990600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7740330" y="5027832"/>
            <a:ext cx="413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2400" dirty="0"/>
              <a:t>f '</a:t>
            </a: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8654730" y="4246782"/>
            <a:ext cx="354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2400" dirty="0"/>
              <a:t>f </a:t>
            </a:r>
          </a:p>
        </p:txBody>
      </p:sp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7696201" y="6134100"/>
          <a:ext cx="27019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39800" imgH="203200" progId="Equation.3">
                  <p:embed/>
                </p:oleObj>
              </mc:Choice>
              <mc:Fallback>
                <p:oleObj name="Equation" r:id="rId7" imgW="939800" imgH="203200" progId="Equation.3">
                  <p:embed/>
                  <p:pic>
                    <p:nvPicPr>
                      <p:cNvPr id="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1" y="6134100"/>
                        <a:ext cx="27019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2022476" y="6135907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i="1" dirty="0"/>
              <a:t>G. Marx, “Interstellar vehicle propelled by terrestrial laser beam”, Nature 211 (1966) 22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-13348"/>
            <a:ext cx="12192000" cy="883081"/>
          </a:xfrm>
          <a:prstGeom prst="rect">
            <a:avLst/>
          </a:prstGeom>
          <a:solidFill>
            <a:srgbClr val="D6000D"/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</a:rPr>
              <a:t>Radiation pressure acceleration (RPA)</a:t>
            </a:r>
          </a:p>
        </p:txBody>
      </p:sp>
    </p:spTree>
    <p:extLst>
      <p:ext uri="{BB962C8B-B14F-4D97-AF65-F5344CB8AC3E}">
        <p14:creationId xmlns:p14="http://schemas.microsoft.com/office/powerpoint/2010/main" val="416893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3669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Light sail RPA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703" y="892202"/>
                <a:ext cx="7599903" cy="4837865"/>
              </a:xfrm>
            </p:spPr>
            <p:txBody>
              <a:bodyPr>
                <a:normAutofit/>
              </a:bodyPr>
              <a:lstStyle/>
              <a:p>
                <a:pPr marL="342900" indent="-342900" algn="just">
                  <a:lnSpc>
                    <a:spcPct val="21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Target bulk accelerated as a whole</a:t>
                </a:r>
              </a:p>
              <a:p>
                <a:pPr marL="342900" indent="-342900" algn="just">
                  <a:lnSpc>
                    <a:spcPct val="21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Narrow-band, high-flux spectrum</a:t>
                </a:r>
              </a:p>
              <a:p>
                <a:pPr marL="342900" indent="-342900" algn="just">
                  <a:lnSpc>
                    <a:spcPct val="21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Fast scaling with intensity</a:t>
                </a:r>
                <a:endParaRPr lang="en-GB" b="0" i="1" dirty="0"/>
              </a:p>
              <a:p>
                <a:pPr marL="342900" indent="-342900" algn="just">
                  <a:lnSpc>
                    <a:spcPct val="2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703" y="892202"/>
                <a:ext cx="7599903" cy="4837865"/>
              </a:xfrm>
              <a:blipFill>
                <a:blip r:embed="rId3"/>
                <a:stretch>
                  <a:fillRect l="-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7</a:t>
            </a:fld>
            <a:endParaRPr lang="en-US"/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0" y="6488668"/>
            <a:ext cx="511256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Kar et al. PRL, </a:t>
            </a:r>
            <a:r>
              <a:rPr lang="en-US" b="1" i="1" dirty="0">
                <a:solidFill>
                  <a:srgbClr val="000000"/>
                </a:solidFill>
              </a:rPr>
              <a:t>109</a:t>
            </a:r>
            <a:r>
              <a:rPr lang="en-US" i="1" dirty="0">
                <a:solidFill>
                  <a:srgbClr val="000000"/>
                </a:solidFill>
              </a:rPr>
              <a:t>, 185006 (2012)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320561" y="4252061"/>
            <a:ext cx="3216829" cy="646331"/>
            <a:chOff x="3842755" y="4722456"/>
            <a:chExt cx="3216829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842755" y="4722456"/>
                  <a:ext cx="321682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en-GB" dirty="0"/>
                    <a:t> 	laser pulse length</a:t>
                  </a:r>
                </a:p>
                <a:p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𝜒</m:t>
                      </m:r>
                    </m:oMath>
                  </a14:m>
                  <a:r>
                    <a:rPr lang="en-GB" dirty="0"/>
                    <a:t> 	target areal density</a:t>
                  </a: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755" y="4722456"/>
                  <a:ext cx="3216829" cy="6463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5660" b="-141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/>
            <p:cNvCxnSpPr/>
            <p:nvPr/>
          </p:nvCxnSpPr>
          <p:spPr>
            <a:xfrm flipV="1">
              <a:off x="4191952" y="4926669"/>
              <a:ext cx="508073" cy="55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191952" y="5202320"/>
              <a:ext cx="508073" cy="55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77242" y="1015447"/>
            <a:ext cx="4104456" cy="5523465"/>
            <a:chOff x="6977470" y="1192146"/>
            <a:chExt cx="4104456" cy="5523465"/>
          </a:xfrm>
        </p:grpSpPr>
        <p:sp>
          <p:nvSpPr>
            <p:cNvPr id="10" name="Rectangle 45"/>
            <p:cNvSpPr>
              <a:spLocks noChangeArrowheads="1"/>
            </p:cNvSpPr>
            <p:nvPr/>
          </p:nvSpPr>
          <p:spPr bwMode="auto">
            <a:xfrm>
              <a:off x="6977470" y="5275451"/>
              <a:ext cx="4104456" cy="14401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Target must stay opaque: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Electron heating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Target disassembly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Transverse instabilities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7213" y="1192146"/>
              <a:ext cx="3644969" cy="4001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20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Relativistically induced transparency (RIT)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83081"/>
            <a:ext cx="6276382" cy="4891352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Light sail theory predicts highest energies for thinnest targets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BUT - Thinner targets go transparent earlier - shutting off RPA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Volumetric electron heating by laser pulse can enhance accelerating fields, at cost of potentially destroying spectral bunching from LS-RPA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43679" y="6356350"/>
            <a:ext cx="3880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/>
              <a:t>Alejo</a:t>
            </a:r>
            <a:r>
              <a:rPr lang="en-GB" sz="2000" i="1" dirty="0"/>
              <a:t> et al. PRL </a:t>
            </a:r>
            <a:r>
              <a:rPr lang="en-GB" sz="2000" b="1" i="1" dirty="0"/>
              <a:t>129</a:t>
            </a:r>
            <a:r>
              <a:rPr lang="en-GB" sz="2000" i="1" dirty="0"/>
              <a:t>, 114801 (2022)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5D74C5-7129-7AB4-0F69-AB71417B931D}"/>
              </a:ext>
            </a:extLst>
          </p:cNvPr>
          <p:cNvGrpSpPr/>
          <p:nvPr/>
        </p:nvGrpSpPr>
        <p:grpSpPr>
          <a:xfrm>
            <a:off x="6537271" y="883081"/>
            <a:ext cx="5493365" cy="4891352"/>
            <a:chOff x="6537271" y="883081"/>
            <a:chExt cx="5493365" cy="48913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4393F2-A0E8-2AAB-8F63-AD8B570EA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7271" y="883081"/>
              <a:ext cx="5493365" cy="489135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F87454-32E1-5576-572C-4BC9AF3F19E2}"/>
                </a:ext>
              </a:extLst>
            </p:cNvPr>
            <p:cNvSpPr/>
            <p:nvPr/>
          </p:nvSpPr>
          <p:spPr>
            <a:xfrm>
              <a:off x="7412019" y="1140311"/>
              <a:ext cx="433268" cy="376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5917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3081"/>
          </a:xfrm>
          <a:solidFill>
            <a:srgbClr val="D6000D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Relativistically induced transparency (RIT)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83081"/>
            <a:ext cx="6276382" cy="4891352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Light sail theory predicts highest energies for thinnest targets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BUT - Thinner targets go transparent earlier - shutting off RPA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Delaying of onset of RIT can favour spectral bunching e.g. thin Au layer acting as reservoir to continually replenish electron density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FB85-34B6-B545-A299-206E9BF50FCF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43679" y="6356350"/>
            <a:ext cx="3880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err="1"/>
              <a:t>Alejo</a:t>
            </a:r>
            <a:r>
              <a:rPr lang="en-GB" sz="2000" i="1" dirty="0"/>
              <a:t> et al. PRL </a:t>
            </a:r>
            <a:r>
              <a:rPr lang="en-GB" sz="2000" b="1" i="1" dirty="0"/>
              <a:t>129</a:t>
            </a:r>
            <a:r>
              <a:rPr lang="en-GB" sz="2000" i="1" dirty="0"/>
              <a:t>, 114801 (2022)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27407-41E5-AFB4-93A3-9CC0A3D35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"/>
          <a:stretch/>
        </p:blipFill>
        <p:spPr>
          <a:xfrm>
            <a:off x="6398441" y="883081"/>
            <a:ext cx="5793559" cy="52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aab77ea-b4a5-49e3-a1e8-d6dd23a1f286}" enabled="0" method="" siteId="{eaab77ea-b4a5-49e3-a1e8-d6dd23a1f2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4929</TotalTime>
  <Words>1538</Words>
  <Application>Microsoft Macintosh PowerPoint</Application>
  <PresentationFormat>Widescreen</PresentationFormat>
  <Paragraphs>215</Paragraphs>
  <Slides>28</Slides>
  <Notes>28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CMR8</vt:lpstr>
      <vt:lpstr>Office Theme</vt:lpstr>
      <vt:lpstr>Equation</vt:lpstr>
      <vt:lpstr>Narrow-band, GeV gold ion acceleration from ultra-thin foils</vt:lpstr>
      <vt:lpstr>Acknowledgements</vt:lpstr>
      <vt:lpstr>Outline</vt:lpstr>
      <vt:lpstr>Why accelerate Au ions with lasers</vt:lpstr>
      <vt:lpstr>Ion acceleration mechanisms - TNSA</vt:lpstr>
      <vt:lpstr>PowerPoint Presentation</vt:lpstr>
      <vt:lpstr>Light sail RPA</vt:lpstr>
      <vt:lpstr>Relativistically induced transparency (RIT)</vt:lpstr>
      <vt:lpstr>Relativistically induced transparency (RIT)</vt:lpstr>
      <vt:lpstr>Hybrid acceleration</vt:lpstr>
      <vt:lpstr>How can we select heavier ions over protons?</vt:lpstr>
      <vt:lpstr>Previous efforts on Au ion acceleration</vt:lpstr>
      <vt:lpstr>Experiment at Vulcan PW</vt:lpstr>
      <vt:lpstr>Au ion spectra</vt:lpstr>
      <vt:lpstr>3D PIC simulations</vt:lpstr>
      <vt:lpstr>2D PIC simulations</vt:lpstr>
      <vt:lpstr>2D PIC simulations</vt:lpstr>
      <vt:lpstr>2D PIC simulations</vt:lpstr>
      <vt:lpstr>2D PIC simulations</vt:lpstr>
      <vt:lpstr>2D PIC simulations</vt:lpstr>
      <vt:lpstr>Scalability to multi-PW systems</vt:lpstr>
      <vt:lpstr>Summary</vt:lpstr>
      <vt:lpstr>Supplementary slides</vt:lpstr>
      <vt:lpstr>2D and 3D energy difference</vt:lpstr>
      <vt:lpstr>Proton/Carbon 6+ spectra</vt:lpstr>
      <vt:lpstr>Bunched Au spectra in follow-up experiment</vt:lpstr>
      <vt:lpstr>Au angular distribution</vt:lpstr>
      <vt:lpstr>Hot electron jet in RIT stage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130385</dc:creator>
  <cp:lastModifiedBy>Philip Martin</cp:lastModifiedBy>
  <cp:revision>348</cp:revision>
  <dcterms:created xsi:type="dcterms:W3CDTF">2018-06-27T18:18:34Z</dcterms:created>
  <dcterms:modified xsi:type="dcterms:W3CDTF">2024-09-02T11:24:08Z</dcterms:modified>
</cp:coreProperties>
</file>