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93" r:id="rId3"/>
    <p:sldId id="278" r:id="rId4"/>
    <p:sldId id="276" r:id="rId5"/>
    <p:sldId id="279" r:id="rId6"/>
    <p:sldId id="277" r:id="rId7"/>
    <p:sldId id="280" r:id="rId8"/>
    <p:sldId id="275" r:id="rId9"/>
    <p:sldId id="281" r:id="rId10"/>
    <p:sldId id="272" r:id="rId11"/>
    <p:sldId id="261" r:id="rId12"/>
    <p:sldId id="273" r:id="rId13"/>
    <p:sldId id="263" r:id="rId14"/>
    <p:sldId id="264" r:id="rId15"/>
    <p:sldId id="288" r:id="rId16"/>
    <p:sldId id="287" r:id="rId17"/>
    <p:sldId id="285" r:id="rId18"/>
    <p:sldId id="289" r:id="rId19"/>
    <p:sldId id="290" r:id="rId20"/>
    <p:sldId id="291" r:id="rId21"/>
    <p:sldId id="268" r:id="rId22"/>
    <p:sldId id="292" r:id="rId23"/>
    <p:sldId id="270" r:id="rId24"/>
    <p:sldId id="257" r:id="rId25"/>
    <p:sldId id="283" r:id="rId26"/>
  </p:sldIdLst>
  <p:sldSz cx="1039336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3"/>
    <p:restoredTop sz="92369"/>
  </p:normalViewPr>
  <p:slideViewPr>
    <p:cSldViewPr snapToGrid="0">
      <p:cViewPr varScale="1">
        <p:scale>
          <a:sx n="100" d="100"/>
          <a:sy n="100" d="100"/>
        </p:scale>
        <p:origin x="10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E35E-9E58-6C47-A1F4-DA25C631DA70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0613" y="1143000"/>
            <a:ext cx="467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C5C3F-D9A7-6148-8244-71394B4F63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only the final quadrupole strength was changed to vary the dose distribution: Electron energy 250MeV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C5C3F-D9A7-6148-8244-71394B4F63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28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502" y="1122363"/>
            <a:ext cx="883435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171" y="3602038"/>
            <a:ext cx="779502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7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7751" y="365125"/>
            <a:ext cx="2241069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4544" y="365125"/>
            <a:ext cx="659329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73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4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31" y="1709740"/>
            <a:ext cx="896427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131" y="4589465"/>
            <a:ext cx="896427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9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544" y="1825625"/>
            <a:ext cx="4417179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1640" y="1825625"/>
            <a:ext cx="4417179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0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97" y="365127"/>
            <a:ext cx="8964276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99" y="1681163"/>
            <a:ext cx="43968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99" y="2505075"/>
            <a:ext cx="439687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1641" y="1681163"/>
            <a:ext cx="44185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1641" y="2505075"/>
            <a:ext cx="4418533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37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6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1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97" y="457200"/>
            <a:ext cx="335213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8533" y="987427"/>
            <a:ext cx="526164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897" y="2057400"/>
            <a:ext cx="33521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3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97" y="457200"/>
            <a:ext cx="335213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18533" y="987427"/>
            <a:ext cx="526164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897" y="2057400"/>
            <a:ext cx="33521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3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544" y="365127"/>
            <a:ext cx="89642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544" y="1825625"/>
            <a:ext cx="89642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544" y="6356352"/>
            <a:ext cx="2338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A17AF7-4185-0749-AAAB-BEA2CD898658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2802" y="6356352"/>
            <a:ext cx="3507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40312" y="6356352"/>
            <a:ext cx="2338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2C594-843C-AC48-8752-421F010DC5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9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ABD3-169F-4FD3-80B7-8AD70F91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649" y="2591362"/>
            <a:ext cx="10898660" cy="83764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Lessons from laser electron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85590-3AA0-31E8-485D-4178FAE6E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Conor McAnespie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1B681F-71CF-B8EE-B4A2-13A0188CE1F8}"/>
              </a:ext>
            </a:extLst>
          </p:cNvPr>
          <p:cNvGrpSpPr/>
          <p:nvPr/>
        </p:nvGrpSpPr>
        <p:grpSpPr>
          <a:xfrm>
            <a:off x="-12356" y="669908"/>
            <a:ext cx="10405720" cy="5519244"/>
            <a:chOff x="252413" y="669908"/>
            <a:chExt cx="8620125" cy="551924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879212-06CC-21A7-A63C-C51BD2671697}"/>
                </a:ext>
              </a:extLst>
            </p:cNvPr>
            <p:cNvCxnSpPr/>
            <p:nvPr/>
          </p:nvCxnSpPr>
          <p:spPr>
            <a:xfrm>
              <a:off x="252413" y="669908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941E59-20ED-747B-CC9D-B95062735B9C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D67799-DC43-9575-9243-D357C463E479}"/>
              </a:ext>
            </a:extLst>
          </p:cNvPr>
          <p:cNvSpPr txBox="1"/>
          <p:nvPr/>
        </p:nvSpPr>
        <p:spPr>
          <a:xfrm>
            <a:off x="624681" y="62289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15B95-FCDC-23C9-7A26-C6022A4E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92" y="1"/>
            <a:ext cx="1790179" cy="6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3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Beam properties from LWFA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B1067-7BB3-34CB-AAA1-D7415DF21597}"/>
              </a:ext>
            </a:extLst>
          </p:cNvPr>
          <p:cNvSpPr txBox="1"/>
          <p:nvPr/>
        </p:nvSpPr>
        <p:spPr>
          <a:xfrm>
            <a:off x="148946" y="5934389"/>
            <a:ext cx="39626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2222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C.A. McAnespie, et. al.- Submitted 2024</a:t>
            </a:r>
            <a:endParaRPr lang="en-GB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B9C0D945-31B1-B89E-D980-03A8AB878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4" y="931753"/>
            <a:ext cx="5270934" cy="3537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698874-8BBF-3073-5AEC-E11AC3B4C5A3}"/>
              </a:ext>
            </a:extLst>
          </p:cNvPr>
          <p:cNvSpPr txBox="1"/>
          <p:nvPr/>
        </p:nvSpPr>
        <p:spPr>
          <a:xfrm>
            <a:off x="759519" y="4712027"/>
            <a:ext cx="434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 profile at the cell plane, reaching &gt;1Gy over cm-scales areas</a:t>
            </a:r>
            <a:endParaRPr lang="en-GB" sz="2000" u="sng" dirty="0">
              <a:solidFill>
                <a:srgbClr val="FF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FAE5F-F93E-8CE3-CD91-BC706655C430}"/>
              </a:ext>
            </a:extLst>
          </p:cNvPr>
          <p:cNvSpPr txBox="1"/>
          <p:nvPr/>
        </p:nvSpPr>
        <p:spPr>
          <a:xfrm>
            <a:off x="5764102" y="1654414"/>
            <a:ext cx="42858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 energies &gt;100MeV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Low divergence (&lt;0.1 degrees)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Expected duration &lt;50 femtoseconds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7C5957-E2B4-A1DF-3A4C-48FD65D22C40}"/>
              </a:ext>
            </a:extLst>
          </p:cNvPr>
          <p:cNvGrpSpPr/>
          <p:nvPr/>
        </p:nvGrpSpPr>
        <p:grpSpPr>
          <a:xfrm>
            <a:off x="5169855" y="4008291"/>
            <a:ext cx="5074562" cy="2282914"/>
            <a:chOff x="5169855" y="4008291"/>
            <a:chExt cx="5074562" cy="2282914"/>
          </a:xfrm>
        </p:grpSpPr>
        <p:pic>
          <p:nvPicPr>
            <p:cNvPr id="13" name="Picture 12" descr="A screenshot of a screenshot of a camera&#10;&#10;Description automatically generated">
              <a:extLst>
                <a:ext uri="{FF2B5EF4-FFF2-40B4-BE49-F238E27FC236}">
                  <a16:creationId xmlns:a16="http://schemas.microsoft.com/office/drawing/2014/main" id="{055F64C9-34F3-A17A-5FC0-04F7A3AF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24" b="72249"/>
            <a:stretch/>
          </p:blipFill>
          <p:spPr>
            <a:xfrm>
              <a:off x="5169855" y="4008291"/>
              <a:ext cx="5074562" cy="22829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20A00D-F7E3-D515-DFC8-44E995736EF7}"/>
                </a:ext>
              </a:extLst>
            </p:cNvPr>
            <p:cNvSpPr/>
            <p:nvPr/>
          </p:nvSpPr>
          <p:spPr>
            <a:xfrm>
              <a:off x="6096000" y="4008291"/>
              <a:ext cx="1104900" cy="246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C9E372-D3CD-EF29-F310-05CA1E1F41BF}"/>
                </a:ext>
              </a:extLst>
            </p:cNvPr>
            <p:cNvSpPr/>
            <p:nvPr/>
          </p:nvSpPr>
          <p:spPr>
            <a:xfrm>
              <a:off x="8260642" y="4058371"/>
              <a:ext cx="1104900" cy="246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533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02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148F7-6AB8-729B-10EC-03705F729D48}"/>
              </a:ext>
            </a:extLst>
          </p:cNvPr>
          <p:cNvSpPr txBox="1"/>
          <p:nvPr/>
        </p:nvSpPr>
        <p:spPr>
          <a:xfrm>
            <a:off x="624682" y="307505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Electron experiments at QUB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AA1891-9F86-A235-4C5F-B57B9EB5BEEA}"/>
              </a:ext>
            </a:extLst>
          </p:cNvPr>
          <p:cNvSpPr txBox="1"/>
          <p:nvPr/>
        </p:nvSpPr>
        <p:spPr>
          <a:xfrm>
            <a:off x="624682" y="378294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(With help from many others)</a:t>
            </a:r>
          </a:p>
        </p:txBody>
      </p:sp>
    </p:spTree>
    <p:extLst>
      <p:ext uri="{BB962C8B-B14F-4D97-AF65-F5344CB8AC3E}">
        <p14:creationId xmlns:p14="http://schemas.microsoft.com/office/powerpoint/2010/main" val="140675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Laser-driven electron sources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E91F6E-F252-6F15-D300-23F425DD9086}"/>
              </a:ext>
            </a:extLst>
          </p:cNvPr>
          <p:cNvGraphicFramePr>
            <a:graphicFrameLocks noGrp="1"/>
          </p:cNvGraphicFramePr>
          <p:nvPr/>
        </p:nvGraphicFramePr>
        <p:xfrm>
          <a:off x="1440139" y="4101629"/>
          <a:ext cx="7525353" cy="2128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451">
                  <a:extLst>
                    <a:ext uri="{9D8B030D-6E8A-4147-A177-3AD203B41FA5}">
                      <a16:colId xmlns:a16="http://schemas.microsoft.com/office/drawing/2014/main" val="4028428574"/>
                    </a:ext>
                  </a:extLst>
                </a:gridCol>
                <a:gridCol w="2508451">
                  <a:extLst>
                    <a:ext uri="{9D8B030D-6E8A-4147-A177-3AD203B41FA5}">
                      <a16:colId xmlns:a16="http://schemas.microsoft.com/office/drawing/2014/main" val="4019949874"/>
                    </a:ext>
                  </a:extLst>
                </a:gridCol>
                <a:gridCol w="2508451">
                  <a:extLst>
                    <a:ext uri="{9D8B030D-6E8A-4147-A177-3AD203B41FA5}">
                      <a16:colId xmlns:a16="http://schemas.microsoft.com/office/drawing/2014/main" val="1257243116"/>
                    </a:ext>
                  </a:extLst>
                </a:gridCol>
              </a:tblGrid>
              <a:tr h="4257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TARANIS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Gemini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86303"/>
                  </a:ext>
                </a:extLst>
              </a:tr>
              <a:tr h="4257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e- energy [MeV]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0 - 12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100-1000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91690"/>
                  </a:ext>
                </a:extLst>
              </a:tr>
              <a:tr h="4257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e- divergence [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mrad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0.49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0.002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07238"/>
                  </a:ext>
                </a:extLst>
              </a:tr>
              <a:tr h="4257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e- duration [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ps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10 - 20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0.045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756008"/>
                  </a:ext>
                </a:extLst>
              </a:tr>
              <a:tr h="42575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dose [Gy]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0.5 –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0.5 - 3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776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15B1E6-7F2C-6E28-D5E7-8B2A4431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120" y="1294749"/>
            <a:ext cx="5532242" cy="2758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BACEC7-0423-E02E-A546-7F5618542749}"/>
              </a:ext>
            </a:extLst>
          </p:cNvPr>
          <p:cNvSpPr txBox="1"/>
          <p:nvPr/>
        </p:nvSpPr>
        <p:spPr>
          <a:xfrm>
            <a:off x="6509144" y="967182"/>
            <a:ext cx="2158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u="sng" dirty="0"/>
              <a:t>Gemini – LWFA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1F0E4D-9D39-B02B-3EE4-192F0B6056CC}"/>
              </a:ext>
            </a:extLst>
          </p:cNvPr>
          <p:cNvSpPr txBox="1"/>
          <p:nvPr/>
        </p:nvSpPr>
        <p:spPr>
          <a:xfrm>
            <a:off x="1212344" y="973137"/>
            <a:ext cx="215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u="sng" dirty="0"/>
              <a:t>TARANIS – DLA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22EFF-BAF2-27BA-5FE2-8AA3C024E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03" y="1517661"/>
            <a:ext cx="3742945" cy="24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Studying biological effectiveness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1BCF6A-2BBB-7464-28D8-38C73EEA3993}"/>
              </a:ext>
            </a:extLst>
          </p:cNvPr>
          <p:cNvGrpSpPr/>
          <p:nvPr/>
        </p:nvGrpSpPr>
        <p:grpSpPr>
          <a:xfrm>
            <a:off x="147649" y="995733"/>
            <a:ext cx="4546329" cy="4866533"/>
            <a:chOff x="176225" y="995733"/>
            <a:chExt cx="4546329" cy="486653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910007-87D5-5015-0351-BD12ADC192E8}"/>
                </a:ext>
              </a:extLst>
            </p:cNvPr>
            <p:cNvSpPr txBox="1"/>
            <p:nvPr/>
          </p:nvSpPr>
          <p:spPr>
            <a:xfrm>
              <a:off x="984449" y="995733"/>
              <a:ext cx="3497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u="sng" dirty="0"/>
                <a:t>DNA DSB repair kinetics</a:t>
              </a:r>
            </a:p>
          </p:txBody>
        </p:sp>
        <p:pic>
          <p:nvPicPr>
            <p:cNvPr id="12" name="Picture 11" descr="A collage of images of cells&#10;&#10;Description automatically generated">
              <a:extLst>
                <a:ext uri="{FF2B5EF4-FFF2-40B4-BE49-F238E27FC236}">
                  <a16:creationId xmlns:a16="http://schemas.microsoft.com/office/drawing/2014/main" id="{6DBD6B1F-626E-376E-41E9-EE2FDDE1C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467" t="12915" r="4463" b="2428"/>
            <a:stretch/>
          </p:blipFill>
          <p:spPr>
            <a:xfrm>
              <a:off x="2733091" y="3860396"/>
              <a:ext cx="1967246" cy="2001869"/>
            </a:xfrm>
            <a:prstGeom prst="rect">
              <a:avLst/>
            </a:prstGeom>
          </p:spPr>
        </p:pic>
        <p:pic>
          <p:nvPicPr>
            <p:cNvPr id="13" name="Picture 12" descr="A collage of images of blue and green cells&#10;&#10;Description automatically generated">
              <a:extLst>
                <a:ext uri="{FF2B5EF4-FFF2-40B4-BE49-F238E27FC236}">
                  <a16:creationId xmlns:a16="http://schemas.microsoft.com/office/drawing/2014/main" id="{0DADF3AA-7761-D8C0-23E4-BE6BAEA2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125" t="-5" r="57846" b="5"/>
            <a:stretch/>
          </p:blipFill>
          <p:spPr>
            <a:xfrm>
              <a:off x="708135" y="1543157"/>
              <a:ext cx="1967246" cy="2307637"/>
            </a:xfrm>
            <a:prstGeom prst="rect">
              <a:avLst/>
            </a:prstGeom>
          </p:spPr>
        </p:pic>
        <p:pic>
          <p:nvPicPr>
            <p:cNvPr id="14" name="Picture 13" descr="A collage of images of cells&#10;&#10;Description automatically generated">
              <a:extLst>
                <a:ext uri="{FF2B5EF4-FFF2-40B4-BE49-F238E27FC236}">
                  <a16:creationId xmlns:a16="http://schemas.microsoft.com/office/drawing/2014/main" id="{B0435700-338C-0255-04E2-AFAA39BA4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40" t="12915" r="59890" b="2428"/>
            <a:stretch/>
          </p:blipFill>
          <p:spPr>
            <a:xfrm>
              <a:off x="708135" y="3860398"/>
              <a:ext cx="1967246" cy="2001868"/>
            </a:xfrm>
            <a:prstGeom prst="rect">
              <a:avLst/>
            </a:prstGeom>
          </p:spPr>
        </p:pic>
        <p:pic>
          <p:nvPicPr>
            <p:cNvPr id="15" name="Picture 14" descr="A collage of images of blue and green cells&#10;&#10;Description automatically generated">
              <a:extLst>
                <a:ext uri="{FF2B5EF4-FFF2-40B4-BE49-F238E27FC236}">
                  <a16:creationId xmlns:a16="http://schemas.microsoft.com/office/drawing/2014/main" id="{74D1ED78-D929-7A23-2038-A421AB3D9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542"/>
            <a:stretch/>
          </p:blipFill>
          <p:spPr>
            <a:xfrm>
              <a:off x="2710874" y="1543156"/>
              <a:ext cx="2011680" cy="23076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1E168-77F8-2D15-ACEF-BCA760AE2C2B}"/>
                </a:ext>
              </a:extLst>
            </p:cNvPr>
            <p:cNvSpPr txBox="1"/>
            <p:nvPr/>
          </p:nvSpPr>
          <p:spPr>
            <a:xfrm rot="16200000">
              <a:off x="-72882" y="2512307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20% O</a:t>
              </a:r>
              <a:r>
                <a:rPr lang="en-GB" baseline="30000" dirty="0"/>
                <a:t>2</a:t>
              </a:r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E83C6E-BC78-3668-41FA-5C9EF593B6AF}"/>
                </a:ext>
              </a:extLst>
            </p:cNvPr>
            <p:cNvSpPr txBox="1"/>
            <p:nvPr/>
          </p:nvSpPr>
          <p:spPr>
            <a:xfrm rot="16200000">
              <a:off x="-54576" y="4676664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&lt;0.5% O</a:t>
              </a:r>
              <a:r>
                <a:rPr lang="en-GB" baseline="30000" dirty="0"/>
                <a:t>2</a:t>
              </a:r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1C418D-758D-95AF-1767-D70246181588}"/>
                </a:ext>
              </a:extLst>
            </p:cNvPr>
            <p:cNvSpPr txBox="1"/>
            <p:nvPr/>
          </p:nvSpPr>
          <p:spPr>
            <a:xfrm>
              <a:off x="1331137" y="1509169"/>
              <a:ext cx="6783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0.5hr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E1FCB4-DA38-7131-ECD0-171C2232DB6E}"/>
                </a:ext>
              </a:extLst>
            </p:cNvPr>
            <p:cNvSpPr txBox="1"/>
            <p:nvPr/>
          </p:nvSpPr>
          <p:spPr>
            <a:xfrm>
              <a:off x="3365326" y="1509169"/>
              <a:ext cx="6206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24hr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E41C18-2721-E06F-25EA-513229EBF325}"/>
              </a:ext>
            </a:extLst>
          </p:cNvPr>
          <p:cNvGrpSpPr/>
          <p:nvPr/>
        </p:nvGrpSpPr>
        <p:grpSpPr>
          <a:xfrm>
            <a:off x="4800911" y="995733"/>
            <a:ext cx="5482336" cy="5206515"/>
            <a:chOff x="4758047" y="995733"/>
            <a:chExt cx="5482336" cy="52065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2E1C44-A70E-6A79-ABC5-C79E25DCBFC8}"/>
                </a:ext>
              </a:extLst>
            </p:cNvPr>
            <p:cNvSpPr txBox="1"/>
            <p:nvPr/>
          </p:nvSpPr>
          <p:spPr>
            <a:xfrm>
              <a:off x="6175973" y="995733"/>
              <a:ext cx="3497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u="sng" dirty="0"/>
                <a:t>Cell survival assay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5640681-E6CB-5E36-712F-65320F60ABAD}"/>
                    </a:ext>
                  </a:extLst>
                </p:cNvPr>
                <p:cNvSpPr txBox="1"/>
                <p:nvPr/>
              </p:nvSpPr>
              <p:spPr>
                <a:xfrm>
                  <a:off x="5948350" y="1727732"/>
                  <a:ext cx="38468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𝑆𝐹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⁡(−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5640681-E6CB-5E36-712F-65320F60A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8350" y="1727732"/>
                  <a:ext cx="3846822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 descr="A graph of a high let&#10;&#10;Description automatically generated with medium confidence">
              <a:extLst>
                <a:ext uri="{FF2B5EF4-FFF2-40B4-BE49-F238E27FC236}">
                  <a16:creationId xmlns:a16="http://schemas.microsoft.com/office/drawing/2014/main" id="{844561C5-DFE2-7178-89E0-BED40CDAC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8047" y="2090496"/>
              <a:ext cx="5482336" cy="41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2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Cell lines used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FDAAE4-5F34-98C4-9859-F2F240C2F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46" y="1663288"/>
            <a:ext cx="4910203" cy="3651075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Performed reference x-ray irradiations at 0.49 Gy/min dose-rate (PGJCCR). </a:t>
            </a:r>
          </a:p>
          <a:p>
            <a:endParaRPr lang="en-GB" sz="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GB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AG01522 D Human skin fibroblast cells (</a:t>
            </a:r>
            <a:r>
              <a:rPr lang="en-GB" sz="22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Coriell</a:t>
            </a:r>
            <a:r>
              <a:rPr lang="en-GB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 Institute).</a:t>
            </a:r>
          </a:p>
          <a:p>
            <a:endParaRPr lang="en-GB" sz="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GB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E2 Patient-derived glioblastoma stem-like cells.</a:t>
            </a:r>
          </a:p>
          <a:p>
            <a:endParaRPr lang="en-GB" sz="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GB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Used for comparison with laser-driven studies.</a:t>
            </a:r>
          </a:p>
        </p:txBody>
      </p:sp>
      <p:pic>
        <p:nvPicPr>
          <p:cNvPr id="11" name="Picture 10" descr="A diagram of cancer cells&#10;&#10;Description automatically generated">
            <a:extLst>
              <a:ext uri="{FF2B5EF4-FFF2-40B4-BE49-F238E27FC236}">
                <a16:creationId xmlns:a16="http://schemas.microsoft.com/office/drawing/2014/main" id="{0C4B207F-AC68-44CB-DA30-BDF24CB97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149" y="1441555"/>
            <a:ext cx="5299853" cy="39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02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148F7-6AB8-729B-10EC-03705F729D48}"/>
              </a:ext>
            </a:extLst>
          </p:cNvPr>
          <p:cNvSpPr txBox="1"/>
          <p:nvPr/>
        </p:nvSpPr>
        <p:spPr>
          <a:xfrm>
            <a:off x="624682" y="307505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Taranis – Picosecond scale irradiations</a:t>
            </a:r>
          </a:p>
        </p:txBody>
      </p:sp>
    </p:spTree>
    <p:extLst>
      <p:ext uri="{BB962C8B-B14F-4D97-AF65-F5344CB8AC3E}">
        <p14:creationId xmlns:p14="http://schemas.microsoft.com/office/powerpoint/2010/main" val="3783566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Picosecond-scale irradiations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79CB46-AF01-FB36-3A29-6D89F414A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0" y="969823"/>
            <a:ext cx="6362364" cy="539872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B8D88B-DB24-64B3-7E79-902BEE0D126B}"/>
              </a:ext>
            </a:extLst>
          </p:cNvPr>
          <p:cNvSpPr txBox="1">
            <a:spLocks/>
          </p:cNvSpPr>
          <p:nvPr/>
        </p:nvSpPr>
        <p:spPr>
          <a:xfrm>
            <a:off x="5172079" y="1843129"/>
            <a:ext cx="5020754" cy="146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24hrs after irradiation, </a:t>
            </a:r>
            <a:r>
              <a:rPr lang="en-GB" sz="24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no significant difference</a:t>
            </a:r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measured between picosecond-scale and conventional irradiations.</a:t>
            </a:r>
          </a:p>
        </p:txBody>
      </p:sp>
    </p:spTree>
    <p:extLst>
      <p:ext uri="{BB962C8B-B14F-4D97-AF65-F5344CB8AC3E}">
        <p14:creationId xmlns:p14="http://schemas.microsoft.com/office/powerpoint/2010/main" val="1784609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Picosecond-scale irradiations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7EEDA356-F56E-788B-11A2-C6CFE830C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53" y="3380622"/>
            <a:ext cx="3877114" cy="2907835"/>
          </a:xfrm>
          <a:prstGeom prst="rect">
            <a:avLst/>
          </a:prstGeom>
        </p:spPr>
      </p:pic>
      <p:pic>
        <p:nvPicPr>
          <p:cNvPr id="14" name="Picture 13" descr="A diagram of a plane&#10;&#10;Description automatically generated">
            <a:extLst>
              <a:ext uri="{FF2B5EF4-FFF2-40B4-BE49-F238E27FC236}">
                <a16:creationId xmlns:a16="http://schemas.microsoft.com/office/drawing/2014/main" id="{BCE7E888-1F02-91D5-6246-DF85FF3BF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32"/>
          <a:stretch/>
        </p:blipFill>
        <p:spPr>
          <a:xfrm>
            <a:off x="214992" y="1066831"/>
            <a:ext cx="3926575" cy="2313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40C6DA-FC37-74CF-E4D8-B6EB0DAD46C2}"/>
              </a:ext>
            </a:extLst>
          </p:cNvPr>
          <p:cNvSpPr txBox="1"/>
          <p:nvPr/>
        </p:nvSpPr>
        <p:spPr>
          <a:xfrm>
            <a:off x="2596900" y="1380926"/>
            <a:ext cx="117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AGO - Skin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C7269-0C43-486F-1055-262B36FD0252}"/>
              </a:ext>
            </a:extLst>
          </p:cNvPr>
          <p:cNvSpPr txBox="1"/>
          <p:nvPr/>
        </p:nvSpPr>
        <p:spPr>
          <a:xfrm>
            <a:off x="2203010" y="3693560"/>
            <a:ext cx="156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E2 - Cancerous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2A9EA0D-8C19-BC35-94E2-A53A891376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3709710"/>
                  </p:ext>
                </p:extLst>
              </p:nvPr>
            </p:nvGraphicFramePr>
            <p:xfrm>
              <a:off x="4469969" y="2494712"/>
              <a:ext cx="5774448" cy="1979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3612">
                      <a:extLst>
                        <a:ext uri="{9D8B030D-6E8A-4147-A177-3AD203B41FA5}">
                          <a16:colId xmlns:a16="http://schemas.microsoft.com/office/drawing/2014/main" val="808483762"/>
                        </a:ext>
                      </a:extLst>
                    </a:gridCol>
                    <a:gridCol w="1443612">
                      <a:extLst>
                        <a:ext uri="{9D8B030D-6E8A-4147-A177-3AD203B41FA5}">
                          <a16:colId xmlns:a16="http://schemas.microsoft.com/office/drawing/2014/main" val="3728023622"/>
                        </a:ext>
                      </a:extLst>
                    </a:gridCol>
                    <a:gridCol w="1443612">
                      <a:extLst>
                        <a:ext uri="{9D8B030D-6E8A-4147-A177-3AD203B41FA5}">
                          <a16:colId xmlns:a16="http://schemas.microsoft.com/office/drawing/2014/main" val="1796268129"/>
                        </a:ext>
                      </a:extLst>
                    </a:gridCol>
                    <a:gridCol w="1443612">
                      <a:extLst>
                        <a:ext uri="{9D8B030D-6E8A-4147-A177-3AD203B41FA5}">
                          <a16:colId xmlns:a16="http://schemas.microsoft.com/office/drawing/2014/main" val="2153218170"/>
                        </a:ext>
                      </a:extLst>
                    </a:gridCol>
                  </a:tblGrid>
                  <a:tr h="3958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Cell 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source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⍺ (Gy</a:t>
                          </a:r>
                          <a:r>
                            <a:rPr lang="en-GB" sz="1600" b="0" baseline="3000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-1</a:t>
                          </a:r>
                          <a:r>
                            <a:rPr lang="en-GB" sz="1600" b="0" baseline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)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latin typeface="Baskerville" panose="02020502070401020303" pitchFamily="18" charset="0"/>
                            <a:ea typeface="Baskerville" panose="02020502070401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Β</a:t>
                          </a: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(Gy</a:t>
                          </a:r>
                          <a:r>
                            <a:rPr lang="en-GB" sz="1600" b="0" baseline="3000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-2</a:t>
                          </a:r>
                          <a:r>
                            <a:rPr lang="en-GB" sz="1600" b="0" baseline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)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latin typeface="Baskerville" panose="02020502070401020303" pitchFamily="18" charset="0"/>
                            <a:ea typeface="Baskerville" panose="02020502070401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833825"/>
                      </a:ext>
                    </a:extLst>
                  </a:tr>
                  <a:tr h="39588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AGO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0.37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0.13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02620181"/>
                      </a:ext>
                    </a:extLst>
                  </a:tr>
                  <a:tr h="395889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0.68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0.01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6150665"/>
                      </a:ext>
                    </a:extLst>
                  </a:tr>
                  <a:tr h="39588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0.32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0.09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13772804"/>
                      </a:ext>
                    </a:extLst>
                  </a:tr>
                  <a:tr h="395889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0.51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0.01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0.03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90061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2A9EA0D-8C19-BC35-94E2-A53A891376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3709710"/>
                  </p:ext>
                </p:extLst>
              </p:nvPr>
            </p:nvGraphicFramePr>
            <p:xfrm>
              <a:off x="4469969" y="2494712"/>
              <a:ext cx="5774448" cy="1979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3612">
                      <a:extLst>
                        <a:ext uri="{9D8B030D-6E8A-4147-A177-3AD203B41FA5}">
                          <a16:colId xmlns:a16="http://schemas.microsoft.com/office/drawing/2014/main" val="808483762"/>
                        </a:ext>
                      </a:extLst>
                    </a:gridCol>
                    <a:gridCol w="1443612">
                      <a:extLst>
                        <a:ext uri="{9D8B030D-6E8A-4147-A177-3AD203B41FA5}">
                          <a16:colId xmlns:a16="http://schemas.microsoft.com/office/drawing/2014/main" val="3728023622"/>
                        </a:ext>
                      </a:extLst>
                    </a:gridCol>
                    <a:gridCol w="1443612">
                      <a:extLst>
                        <a:ext uri="{9D8B030D-6E8A-4147-A177-3AD203B41FA5}">
                          <a16:colId xmlns:a16="http://schemas.microsoft.com/office/drawing/2014/main" val="1796268129"/>
                        </a:ext>
                      </a:extLst>
                    </a:gridCol>
                    <a:gridCol w="1443612">
                      <a:extLst>
                        <a:ext uri="{9D8B030D-6E8A-4147-A177-3AD203B41FA5}">
                          <a16:colId xmlns:a16="http://schemas.microsoft.com/office/drawing/2014/main" val="2153218170"/>
                        </a:ext>
                      </a:extLst>
                    </a:gridCol>
                  </a:tblGrid>
                  <a:tr h="3958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Cell 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source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⍺ (Gy</a:t>
                          </a:r>
                          <a:r>
                            <a:rPr lang="en-GB" sz="1600" b="0" baseline="3000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-1</a:t>
                          </a:r>
                          <a:r>
                            <a:rPr lang="en-GB" sz="1600" b="0" baseline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)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latin typeface="Baskerville" panose="02020502070401020303" pitchFamily="18" charset="0"/>
                            <a:ea typeface="Baskerville" panose="02020502070401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Β</a:t>
                          </a: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(Gy</a:t>
                          </a:r>
                          <a:r>
                            <a:rPr lang="en-GB" sz="1600" b="0" baseline="3000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-2</a:t>
                          </a:r>
                          <a:r>
                            <a:rPr lang="en-GB" sz="1600" b="0" baseline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)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  <a:latin typeface="Baskerville" panose="02020502070401020303" pitchFamily="18" charset="0"/>
                            <a:ea typeface="Baskerville" panose="02020502070401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833825"/>
                      </a:ext>
                    </a:extLst>
                  </a:tr>
                  <a:tr h="39588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AGO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3125" r="-100877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3125" r="-877" b="-2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2620181"/>
                      </a:ext>
                    </a:extLst>
                  </a:tr>
                  <a:tr h="395889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209677" r="-100877" b="-2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209677" r="-877" b="-20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6150665"/>
                      </a:ext>
                    </a:extLst>
                  </a:tr>
                  <a:tr h="39588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300000" r="-10087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300000" r="-87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772804"/>
                      </a:ext>
                    </a:extLst>
                  </a:tr>
                  <a:tr h="395889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412903" r="-100877" b="-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412903" r="-877" b="-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90061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081CC75-D749-67D1-55B6-4C2479D7E784}"/>
              </a:ext>
            </a:extLst>
          </p:cNvPr>
          <p:cNvSpPr txBox="1"/>
          <p:nvPr/>
        </p:nvSpPr>
        <p:spPr>
          <a:xfrm>
            <a:off x="7218306" y="5150910"/>
            <a:ext cx="346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High alpha, low beta!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DEE818-0BCA-C00F-AF79-699600CF72E4}"/>
              </a:ext>
            </a:extLst>
          </p:cNvPr>
          <p:cNvCxnSpPr>
            <a:cxnSpLocks/>
          </p:cNvCxnSpPr>
          <p:nvPr/>
        </p:nvCxnSpPr>
        <p:spPr>
          <a:xfrm flipH="1" flipV="1">
            <a:off x="8767782" y="4526782"/>
            <a:ext cx="185170" cy="624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277D70B-3D39-044C-71EC-90D3F5A7EFFA}"/>
              </a:ext>
            </a:extLst>
          </p:cNvPr>
          <p:cNvSpPr/>
          <p:nvPr/>
        </p:nvSpPr>
        <p:spPr>
          <a:xfrm>
            <a:off x="7357193" y="3232181"/>
            <a:ext cx="2821178" cy="475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544D45-1526-2C71-9114-3B71083FB076}"/>
              </a:ext>
            </a:extLst>
          </p:cNvPr>
          <p:cNvSpPr/>
          <p:nvPr/>
        </p:nvSpPr>
        <p:spPr>
          <a:xfrm>
            <a:off x="7343338" y="4044796"/>
            <a:ext cx="2821178" cy="475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02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148F7-6AB8-729B-10EC-03705F729D48}"/>
              </a:ext>
            </a:extLst>
          </p:cNvPr>
          <p:cNvSpPr txBox="1"/>
          <p:nvPr/>
        </p:nvSpPr>
        <p:spPr>
          <a:xfrm>
            <a:off x="624682" y="307505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Gemini – Femtosecond scale irradiations</a:t>
            </a:r>
          </a:p>
        </p:txBody>
      </p:sp>
    </p:spTree>
    <p:extLst>
      <p:ext uri="{BB962C8B-B14F-4D97-AF65-F5344CB8AC3E}">
        <p14:creationId xmlns:p14="http://schemas.microsoft.com/office/powerpoint/2010/main" val="3262711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Femtosecond-scale irradiations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9A0C45A-98DF-2795-4D8F-7995F9CE4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6" y="845184"/>
            <a:ext cx="7250561" cy="5477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B93D1ED0-D063-CEB1-FF6D-9C71D1C2C5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2667438"/>
                  </p:ext>
                </p:extLst>
              </p:nvPr>
            </p:nvGraphicFramePr>
            <p:xfrm>
              <a:off x="4745213" y="1328998"/>
              <a:ext cx="549920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4801">
                      <a:extLst>
                        <a:ext uri="{9D8B030D-6E8A-4147-A177-3AD203B41FA5}">
                          <a16:colId xmlns:a16="http://schemas.microsoft.com/office/drawing/2014/main" val="808483762"/>
                        </a:ext>
                      </a:extLst>
                    </a:gridCol>
                    <a:gridCol w="1374801">
                      <a:extLst>
                        <a:ext uri="{9D8B030D-6E8A-4147-A177-3AD203B41FA5}">
                          <a16:colId xmlns:a16="http://schemas.microsoft.com/office/drawing/2014/main" val="3728023622"/>
                        </a:ext>
                      </a:extLst>
                    </a:gridCol>
                    <a:gridCol w="1374801">
                      <a:extLst>
                        <a:ext uri="{9D8B030D-6E8A-4147-A177-3AD203B41FA5}">
                          <a16:colId xmlns:a16="http://schemas.microsoft.com/office/drawing/2014/main" val="1796268129"/>
                        </a:ext>
                      </a:extLst>
                    </a:gridCol>
                    <a:gridCol w="1374801">
                      <a:extLst>
                        <a:ext uri="{9D8B030D-6E8A-4147-A177-3AD203B41FA5}">
                          <a16:colId xmlns:a16="http://schemas.microsoft.com/office/drawing/2014/main" val="21532181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Cell 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source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Foci at 24hr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RFI at 24hrs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833825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AGO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0.9</a:t>
                          </a:r>
                          <a14:m>
                            <m:oMath xmlns:m="http://schemas.openxmlformats.org/officeDocument/2006/math">
                              <m:r>
                                <a:rPr lang="en-GB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0.4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1.44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0.92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0262018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i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1.3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6150665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i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1.3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0.4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1.46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0.70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1377280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i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1.9</a:t>
                          </a:r>
                          <a14:m>
                            <m:oMath xmlns:m="http://schemas.openxmlformats.org/officeDocument/2006/math">
                              <m:r>
                                <a:rPr lang="en-GB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0.7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90061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B93D1ED0-D063-CEB1-FF6D-9C71D1C2C5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2667438"/>
                  </p:ext>
                </p:extLst>
              </p:nvPr>
            </p:nvGraphicFramePr>
            <p:xfrm>
              <a:off x="4745213" y="1328998"/>
              <a:ext cx="549920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4801">
                      <a:extLst>
                        <a:ext uri="{9D8B030D-6E8A-4147-A177-3AD203B41FA5}">
                          <a16:colId xmlns:a16="http://schemas.microsoft.com/office/drawing/2014/main" val="808483762"/>
                        </a:ext>
                      </a:extLst>
                    </a:gridCol>
                    <a:gridCol w="1374801">
                      <a:extLst>
                        <a:ext uri="{9D8B030D-6E8A-4147-A177-3AD203B41FA5}">
                          <a16:colId xmlns:a16="http://schemas.microsoft.com/office/drawing/2014/main" val="3728023622"/>
                        </a:ext>
                      </a:extLst>
                    </a:gridCol>
                    <a:gridCol w="1374801">
                      <a:extLst>
                        <a:ext uri="{9D8B030D-6E8A-4147-A177-3AD203B41FA5}">
                          <a16:colId xmlns:a16="http://schemas.microsoft.com/office/drawing/2014/main" val="1796268129"/>
                        </a:ext>
                      </a:extLst>
                    </a:gridCol>
                    <a:gridCol w="1374801">
                      <a:extLst>
                        <a:ext uri="{9D8B030D-6E8A-4147-A177-3AD203B41FA5}">
                          <a16:colId xmlns:a16="http://schemas.microsoft.com/office/drawing/2014/main" val="21532181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Cell 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source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Foci at 24hr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RFI at 24hrs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833825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AGO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3333" r="-100000" b="-32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2778" t="-52542" r="-926" b="-1135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262018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210345" r="-100000" b="-23103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6150665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x-ray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300000" r="-100000" b="-12333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2778" t="-152542" r="-926" b="-135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77280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413793" r="-100000" b="-2758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900613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452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1882-25ED-146F-D2A4-4C104BC8F4BC}"/>
              </a:ext>
            </a:extLst>
          </p:cNvPr>
          <p:cNvSpPr txBox="1"/>
          <p:nvPr/>
        </p:nvSpPr>
        <p:spPr>
          <a:xfrm>
            <a:off x="1104261" y="1647040"/>
            <a:ext cx="81848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Introduction to electrons in radiobiology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Very High Energy Electrons (VHEE)</a:t>
            </a:r>
          </a:p>
          <a:p>
            <a:pPr marL="342900" indent="-342900" algn="just">
              <a:buFont typeface="+mj-lt"/>
              <a:buAutoNum type="arabicPeriod"/>
            </a:pP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indent="-457200" algn="just">
              <a:buFont typeface="+mj-lt"/>
              <a:buAutoNum type="arabicPeriod" startAt="3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Laser-driven sources of electrons for radiobiology research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Direct laser acceleration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Laser-</a:t>
            </a:r>
            <a:r>
              <a:rPr lang="en-US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wakefield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acceleration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Cell irradiations with laser-driven 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7F2E2-81D0-0487-1D86-A0768EEDD38F}"/>
              </a:ext>
            </a:extLst>
          </p:cNvPr>
          <p:cNvSpPr txBox="1"/>
          <p:nvPr/>
        </p:nvSpPr>
        <p:spPr>
          <a:xfrm>
            <a:off x="624680" y="-2243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7635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Further foci analysis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0" name="Picture 9" descr="A graph of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51137A8B-B8DF-ADE1-D021-BC6DB081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4" y="2660651"/>
            <a:ext cx="7854405" cy="344721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C1BC29-7299-BB9C-DAB6-F79C48F65D56}"/>
              </a:ext>
            </a:extLst>
          </p:cNvPr>
          <p:cNvSpPr txBox="1">
            <a:spLocks/>
          </p:cNvSpPr>
          <p:nvPr/>
        </p:nvSpPr>
        <p:spPr>
          <a:xfrm>
            <a:off x="1032780" y="1157334"/>
            <a:ext cx="8327801" cy="2271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Subpopulation of 53BP1 foci at 24 hours after irradiation highlight a trend for more damages from VHEE electrons.</a:t>
            </a:r>
          </a:p>
          <a:p>
            <a:endParaRPr lang="en-GB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Size of the induced foci also indicated a more complex damage site.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DA223C-6263-3583-91D5-9C187433A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07" y="2745462"/>
            <a:ext cx="8977746" cy="32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Femtosecond-scale irradiations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0" name="Picture 9" descr="A diagram of a plane&#10;&#10;Description automatically generated">
            <a:extLst>
              <a:ext uri="{FF2B5EF4-FFF2-40B4-BE49-F238E27FC236}">
                <a16:creationId xmlns:a16="http://schemas.microsoft.com/office/drawing/2014/main" id="{A8229C40-207B-0567-A916-734CDB1F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29" y="1171936"/>
            <a:ext cx="4265253" cy="3198940"/>
          </a:xfrm>
          <a:prstGeom prst="rect">
            <a:avLst/>
          </a:prstGeom>
        </p:spPr>
      </p:pic>
      <p:pic>
        <p:nvPicPr>
          <p:cNvPr id="11" name="Picture 10" descr="A diagram of a plane&#10;&#10;Description automatically generated">
            <a:extLst>
              <a:ext uri="{FF2B5EF4-FFF2-40B4-BE49-F238E27FC236}">
                <a16:creationId xmlns:a16="http://schemas.microsoft.com/office/drawing/2014/main" id="{81CF29F0-A3CF-10E4-D553-9483D26DE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966"/>
          <a:stretch/>
        </p:blipFill>
        <p:spPr>
          <a:xfrm>
            <a:off x="451027" y="1171062"/>
            <a:ext cx="4283811" cy="3200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701C43-C6E1-3815-A3DD-22140C6C52F0}"/>
              </a:ext>
            </a:extLst>
          </p:cNvPr>
          <p:cNvSpPr txBox="1"/>
          <p:nvPr/>
        </p:nvSpPr>
        <p:spPr>
          <a:xfrm>
            <a:off x="3324575" y="1501081"/>
            <a:ext cx="117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AGO - Skin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217BF-77E2-B124-2860-16C8B5DD16E9}"/>
              </a:ext>
            </a:extLst>
          </p:cNvPr>
          <p:cNvSpPr txBox="1"/>
          <p:nvPr/>
        </p:nvSpPr>
        <p:spPr>
          <a:xfrm>
            <a:off x="8062872" y="1501081"/>
            <a:ext cx="1463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E2 - Cancerous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AECBDD5C-A263-DDD6-9FCF-81204AB4A7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8578031"/>
                  </p:ext>
                </p:extLst>
              </p:nvPr>
            </p:nvGraphicFramePr>
            <p:xfrm>
              <a:off x="3112288" y="4408345"/>
              <a:ext cx="4168786" cy="13251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53492">
                      <a:extLst>
                        <a:ext uri="{9D8B030D-6E8A-4147-A177-3AD203B41FA5}">
                          <a16:colId xmlns:a16="http://schemas.microsoft.com/office/drawing/2014/main" val="808483762"/>
                        </a:ext>
                      </a:extLst>
                    </a:gridCol>
                    <a:gridCol w="2615294">
                      <a:extLst>
                        <a:ext uri="{9D8B030D-6E8A-4147-A177-3AD203B41FA5}">
                          <a16:colId xmlns:a16="http://schemas.microsoft.com/office/drawing/2014/main" val="1796268129"/>
                        </a:ext>
                      </a:extLst>
                    </a:gridCol>
                  </a:tblGrid>
                  <a:tr h="3061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Cell line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RBE at 50% survival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833825"/>
                      </a:ext>
                    </a:extLst>
                  </a:tr>
                  <a:tr h="4835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AGO 1522D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1.41</a:t>
                          </a:r>
                          <a14:m>
                            <m:oMath xmlns:m="http://schemas.openxmlformats.org/officeDocument/2006/math">
                              <m:r>
                                <a:rPr lang="en-GB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0.08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02620181"/>
                      </a:ext>
                    </a:extLst>
                  </a:tr>
                  <a:tr h="4758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1.40</a:t>
                          </a:r>
                          <a14:m>
                            <m:oMath xmlns:m="http://schemas.openxmlformats.org/officeDocument/2006/math">
                              <m:r>
                                <a:rPr lang="en-GB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 0.08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13772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AECBDD5C-A263-DDD6-9FCF-81204AB4A7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8578031"/>
                  </p:ext>
                </p:extLst>
              </p:nvPr>
            </p:nvGraphicFramePr>
            <p:xfrm>
              <a:off x="3112288" y="4408345"/>
              <a:ext cx="4168786" cy="13251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53492">
                      <a:extLst>
                        <a:ext uri="{9D8B030D-6E8A-4147-A177-3AD203B41FA5}">
                          <a16:colId xmlns:a16="http://schemas.microsoft.com/office/drawing/2014/main" val="808483762"/>
                        </a:ext>
                      </a:extLst>
                    </a:gridCol>
                    <a:gridCol w="2615294">
                      <a:extLst>
                        <a:ext uri="{9D8B030D-6E8A-4147-A177-3AD203B41FA5}">
                          <a16:colId xmlns:a16="http://schemas.microsoft.com/office/drawing/2014/main" val="17962681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Cell line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RBE at 50% survival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833825"/>
                      </a:ext>
                    </a:extLst>
                  </a:tr>
                  <a:tr h="4835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AGO 1522D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194" t="-81579" r="-485" b="-1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2620181"/>
                      </a:ext>
                    </a:extLst>
                  </a:tr>
                  <a:tr h="4758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latin typeface="Baskerville" panose="02020502070401020303" pitchFamily="18" charset="0"/>
                              <a:ea typeface="Baskerville" panose="02020502070401020303" pitchFamily="18" charset="0"/>
                            </a:rPr>
                            <a:t>E2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194" t="-181579" r="-485" b="-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7728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A574044-3C75-532C-2D64-6F7AA20C678B}"/>
              </a:ext>
            </a:extLst>
          </p:cNvPr>
          <p:cNvSpPr txBox="1"/>
          <p:nvPr/>
        </p:nvSpPr>
        <p:spPr>
          <a:xfrm>
            <a:off x="105929" y="5952651"/>
            <a:ext cx="354026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0" i="0" u="none" strike="noStrike" dirty="0">
                <a:solidFill>
                  <a:srgbClr val="2222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C.A. McAnespie, et. al.- Submitted 2024</a:t>
            </a:r>
            <a:endParaRPr lang="en-GB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Limitations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5A9154F-B932-C758-2BCE-1491C6E8E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7" y="4200763"/>
            <a:ext cx="10112810" cy="1947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B25B6-A936-4DE3-0B0C-046152664771}"/>
              </a:ext>
            </a:extLst>
          </p:cNvPr>
          <p:cNvSpPr txBox="1">
            <a:spLocks/>
          </p:cNvSpPr>
          <p:nvPr/>
        </p:nvSpPr>
        <p:spPr>
          <a:xfrm>
            <a:off x="1032780" y="1408086"/>
            <a:ext cx="8327801" cy="2271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Shot-to-shot fluctuations in position and level of dose</a:t>
            </a:r>
          </a:p>
          <a:p>
            <a:pPr lvl="1"/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Laser energy / pointing</a:t>
            </a:r>
          </a:p>
          <a:p>
            <a:pPr lvl="1"/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Target misalignment / imperfections </a:t>
            </a:r>
          </a:p>
          <a:p>
            <a:pPr lvl="1"/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Regimented access to facilities to perform detailed experiments with multiple repeats.</a:t>
            </a:r>
          </a:p>
        </p:txBody>
      </p:sp>
    </p:spTree>
    <p:extLst>
      <p:ext uri="{BB962C8B-B14F-4D97-AF65-F5344CB8AC3E}">
        <p14:creationId xmlns:p14="http://schemas.microsoft.com/office/powerpoint/2010/main" val="148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Conclusions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0" name="Content Placeholder 10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FE2FEFF1-2D17-A788-19CA-9910CB95D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3"/>
          <a:stretch/>
        </p:blipFill>
        <p:spPr>
          <a:xfrm>
            <a:off x="1526965" y="2929935"/>
            <a:ext cx="7339431" cy="349001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75B1A2-0D05-AE57-38F2-705085109EE3}"/>
              </a:ext>
            </a:extLst>
          </p:cNvPr>
          <p:cNvSpPr txBox="1">
            <a:spLocks/>
          </p:cNvSpPr>
          <p:nvPr/>
        </p:nvSpPr>
        <p:spPr>
          <a:xfrm>
            <a:off x="590863" y="1157341"/>
            <a:ext cx="9211634" cy="2271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Performed successful irradiations of biological samples at picosecond and femtosecond level with laser driven sources. </a:t>
            </a:r>
          </a:p>
          <a:p>
            <a:endParaRPr lang="en-GB" sz="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Measured increased biological effectiveness at the femtosecond level in both healthy and cancerous tissue.</a:t>
            </a:r>
          </a:p>
        </p:txBody>
      </p:sp>
    </p:spTree>
    <p:extLst>
      <p:ext uri="{BB962C8B-B14F-4D97-AF65-F5344CB8AC3E}">
        <p14:creationId xmlns:p14="http://schemas.microsoft.com/office/powerpoint/2010/main" val="349759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Collaborators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ED6D7B-8B78-F6DF-7892-511C27C2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63" y="1374927"/>
            <a:ext cx="2386346" cy="855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101AA31-6EFB-04BE-28DA-70980E6D8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4580" r="-1" b="8525"/>
          <a:stretch/>
        </p:blipFill>
        <p:spPr bwMode="auto">
          <a:xfrm>
            <a:off x="4233706" y="1288614"/>
            <a:ext cx="2278353" cy="88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K Space Facilities National Physical Laboratory (NPL) - Teddington">
            <a:extLst>
              <a:ext uri="{FF2B5EF4-FFF2-40B4-BE49-F238E27FC236}">
                <a16:creationId xmlns:a16="http://schemas.microsoft.com/office/drawing/2014/main" id="{C9DF52F1-2BD7-1A98-4101-8B299261B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22414"/>
          <a:stretch/>
        </p:blipFill>
        <p:spPr bwMode="auto">
          <a:xfrm>
            <a:off x="7290366" y="1315087"/>
            <a:ext cx="2393191" cy="88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F8EDBCF-D1CC-5155-56ED-6281EECE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79" y="4151543"/>
            <a:ext cx="2217822" cy="5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University of Strathclyde | Scotland.org">
            <a:extLst>
              <a:ext uri="{FF2B5EF4-FFF2-40B4-BE49-F238E27FC236}">
                <a16:creationId xmlns:a16="http://schemas.microsoft.com/office/drawing/2014/main" id="{67F4E359-5D2B-8320-0544-E47D4F5AD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7" t="16293" r="28608" b="20847"/>
          <a:stretch/>
        </p:blipFill>
        <p:spPr bwMode="auto">
          <a:xfrm>
            <a:off x="7629759" y="3689348"/>
            <a:ext cx="1733681" cy="10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0D61E1C-6BA7-8E63-6DB9-1F09D23E5446}"/>
              </a:ext>
            </a:extLst>
          </p:cNvPr>
          <p:cNvSpPr txBox="1">
            <a:spLocks/>
          </p:cNvSpPr>
          <p:nvPr/>
        </p:nvSpPr>
        <p:spPr>
          <a:xfrm>
            <a:off x="254375" y="2432498"/>
            <a:ext cx="1949958" cy="3538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000" u="sng" dirty="0">
                <a:latin typeface="Baskerville" panose="02020502070401020303" pitchFamily="18" charset="0"/>
                <a:ea typeface="Baskerville" panose="02020502070401020303" pitchFamily="18" charset="0"/>
              </a:rPr>
              <a:t>CLMI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H. Maguire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L. Calvin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K. Fleck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M. Streeter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E. </a:t>
            </a:r>
            <a:r>
              <a:rPr lang="en-GB" sz="2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Gerstmayr</a:t>
            </a: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J. Sarma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G. Sarri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B68E183-C7C4-5719-F7ED-4B08BF4786A4}"/>
              </a:ext>
            </a:extLst>
          </p:cNvPr>
          <p:cNvSpPr txBox="1">
            <a:spLocks/>
          </p:cNvSpPr>
          <p:nvPr/>
        </p:nvSpPr>
        <p:spPr>
          <a:xfrm>
            <a:off x="4464620" y="4788558"/>
            <a:ext cx="1541568" cy="101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B. Kettle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S. Mangles 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B32F340-08B5-A00A-B858-DF246E016B24}"/>
              </a:ext>
            </a:extLst>
          </p:cNvPr>
          <p:cNvSpPr txBox="1">
            <a:spLocks/>
          </p:cNvSpPr>
          <p:nvPr/>
        </p:nvSpPr>
        <p:spPr>
          <a:xfrm>
            <a:off x="7629759" y="4849717"/>
            <a:ext cx="1949958" cy="926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J. Mill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D. </a:t>
            </a:r>
            <a:r>
              <a:rPr lang="en-GB" sz="2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Jaroszynski</a:t>
            </a: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1216A40-0717-90DE-CC01-66E4D1E3D921}"/>
              </a:ext>
            </a:extLst>
          </p:cNvPr>
          <p:cNvSpPr txBox="1">
            <a:spLocks/>
          </p:cNvSpPr>
          <p:nvPr/>
        </p:nvSpPr>
        <p:spPr>
          <a:xfrm>
            <a:off x="1888196" y="2432499"/>
            <a:ext cx="1949958" cy="1709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2000" u="sng" dirty="0">
                <a:latin typeface="Baskerville" panose="02020502070401020303" pitchFamily="18" charset="0"/>
                <a:ea typeface="Baskerville" panose="02020502070401020303" pitchFamily="18" charset="0"/>
              </a:rPr>
              <a:t>PGJCCR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C. McDonnell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S. McMahon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K. Prise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C6B7067-E16D-017D-BB30-D20FA71A2F31}"/>
              </a:ext>
            </a:extLst>
          </p:cNvPr>
          <p:cNvSpPr txBox="1">
            <a:spLocks/>
          </p:cNvSpPr>
          <p:nvPr/>
        </p:nvSpPr>
        <p:spPr>
          <a:xfrm>
            <a:off x="4291979" y="2325447"/>
            <a:ext cx="1879695" cy="1575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N. Bourgeois</a:t>
            </a:r>
          </a:p>
          <a:p>
            <a:pPr marL="0" indent="0" algn="ctr"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O. Finlay</a:t>
            </a:r>
          </a:p>
          <a:p>
            <a:pPr marL="0" indent="0" algn="ctr"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S. Needham </a:t>
            </a:r>
          </a:p>
          <a:p>
            <a:pPr marL="0" indent="0" algn="ctr"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S. </a:t>
            </a:r>
            <a:r>
              <a:rPr lang="en-GB" sz="2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Botchway</a:t>
            </a: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1CF27A68-4794-BD17-82B8-AA75A450556A}"/>
              </a:ext>
            </a:extLst>
          </p:cNvPr>
          <p:cNvSpPr txBox="1">
            <a:spLocks/>
          </p:cNvSpPr>
          <p:nvPr/>
        </p:nvSpPr>
        <p:spPr>
          <a:xfrm>
            <a:off x="7556751" y="2343241"/>
            <a:ext cx="1879695" cy="870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P. Chaudhary </a:t>
            </a:r>
          </a:p>
          <a:p>
            <a:pPr marL="0" indent="0" algn="ctr">
              <a:buNone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G. Schettino</a:t>
            </a:r>
          </a:p>
        </p:txBody>
      </p:sp>
    </p:spTree>
    <p:extLst>
      <p:ext uri="{BB962C8B-B14F-4D97-AF65-F5344CB8AC3E}">
        <p14:creationId xmlns:p14="http://schemas.microsoft.com/office/powerpoint/2010/main" val="2952221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02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148F7-6AB8-729B-10EC-03705F729D48}"/>
              </a:ext>
            </a:extLst>
          </p:cNvPr>
          <p:cNvSpPr txBox="1"/>
          <p:nvPr/>
        </p:nvSpPr>
        <p:spPr>
          <a:xfrm>
            <a:off x="624682" y="307505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17610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02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148F7-6AB8-729B-10EC-03705F729D48}"/>
              </a:ext>
            </a:extLst>
          </p:cNvPr>
          <p:cNvSpPr txBox="1"/>
          <p:nvPr/>
        </p:nvSpPr>
        <p:spPr>
          <a:xfrm>
            <a:off x="624682" y="307505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3084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Electrons sources for radiobiology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310AA4-2E7D-FA02-0CCF-4CAE557FAF24}"/>
              </a:ext>
            </a:extLst>
          </p:cNvPr>
          <p:cNvGrpSpPr/>
          <p:nvPr/>
        </p:nvGrpSpPr>
        <p:grpSpPr>
          <a:xfrm>
            <a:off x="12652083" y="2143812"/>
            <a:ext cx="4526531" cy="3803048"/>
            <a:chOff x="7416068" y="1590277"/>
            <a:chExt cx="4526531" cy="380304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97915B-945C-2E46-80EF-34A84C10AF63}"/>
                </a:ext>
              </a:extLst>
            </p:cNvPr>
            <p:cNvGrpSpPr/>
            <p:nvPr/>
          </p:nvGrpSpPr>
          <p:grpSpPr>
            <a:xfrm>
              <a:off x="7416068" y="1590277"/>
              <a:ext cx="3250280" cy="3803048"/>
              <a:chOff x="659983" y="1690688"/>
              <a:chExt cx="3250280" cy="380304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6FFC614-08A8-D60A-3C51-C5A581DA68A7}"/>
                  </a:ext>
                </a:extLst>
              </p:cNvPr>
              <p:cNvGrpSpPr/>
              <p:nvPr/>
            </p:nvGrpSpPr>
            <p:grpSpPr>
              <a:xfrm>
                <a:off x="659983" y="1690688"/>
                <a:ext cx="763754" cy="3803048"/>
                <a:chOff x="604713" y="1462541"/>
                <a:chExt cx="763754" cy="3803048"/>
              </a:xfrm>
            </p:grpSpPr>
            <p:sp>
              <p:nvSpPr>
                <p:cNvPr id="35" name="Chevron 34">
                  <a:extLst>
                    <a:ext uri="{FF2B5EF4-FFF2-40B4-BE49-F238E27FC236}">
                      <a16:creationId xmlns:a16="http://schemas.microsoft.com/office/drawing/2014/main" id="{D008FE5F-A844-A076-8207-18D5431B4A69}"/>
                    </a:ext>
                  </a:extLst>
                </p:cNvPr>
                <p:cNvSpPr/>
                <p:nvPr/>
              </p:nvSpPr>
              <p:spPr>
                <a:xfrm rot="5400000">
                  <a:off x="593998" y="1473256"/>
                  <a:ext cx="785184" cy="763754"/>
                </a:xfrm>
                <a:prstGeom prst="chevron">
                  <a:avLst>
                    <a:gd name="adj" fmla="val 23219"/>
                  </a:avLst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∽fs</a:t>
                  </a:r>
                </a:p>
              </p:txBody>
            </p:sp>
            <p:sp>
              <p:nvSpPr>
                <p:cNvPr id="36" name="Chevron 35">
                  <a:extLst>
                    <a:ext uri="{FF2B5EF4-FFF2-40B4-BE49-F238E27FC236}">
                      <a16:creationId xmlns:a16="http://schemas.microsoft.com/office/drawing/2014/main" id="{6553DDDF-0E8E-762F-2F4D-01429305516A}"/>
                    </a:ext>
                  </a:extLst>
                </p:cNvPr>
                <p:cNvSpPr/>
                <p:nvPr/>
              </p:nvSpPr>
              <p:spPr>
                <a:xfrm rot="5400000">
                  <a:off x="593998" y="2227722"/>
                  <a:ext cx="785184" cy="763754"/>
                </a:xfrm>
                <a:prstGeom prst="chevron">
                  <a:avLst>
                    <a:gd name="adj" fmla="val 23219"/>
                  </a:avLst>
                </a:prstGeom>
                <a:solidFill>
                  <a:srgbClr val="FFC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fs-</a:t>
                  </a:r>
                  <a:r>
                    <a:rPr lang="en-GB" dirty="0" err="1">
                      <a:solidFill>
                        <a:schemeClr val="tx1"/>
                      </a:solidFill>
                    </a:rPr>
                    <a:t>ps</a:t>
                  </a:r>
                  <a:r>
                    <a:rPr lang="en-GB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7" name="Chevron 36">
                  <a:extLst>
                    <a:ext uri="{FF2B5EF4-FFF2-40B4-BE49-F238E27FC236}">
                      <a16:creationId xmlns:a16="http://schemas.microsoft.com/office/drawing/2014/main" id="{8097AEDA-2CCD-53EF-3A9E-0B9F7BA4C5ED}"/>
                    </a:ext>
                  </a:extLst>
                </p:cNvPr>
                <p:cNvSpPr/>
                <p:nvPr/>
              </p:nvSpPr>
              <p:spPr>
                <a:xfrm rot="5400000">
                  <a:off x="593998" y="2982188"/>
                  <a:ext cx="785184" cy="763754"/>
                </a:xfrm>
                <a:prstGeom prst="chevron">
                  <a:avLst>
                    <a:gd name="adj" fmla="val 23219"/>
                  </a:avLst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dirty="0" err="1">
                      <a:solidFill>
                        <a:schemeClr val="tx1"/>
                      </a:solidFill>
                    </a:rPr>
                    <a:t>ps</a:t>
                  </a:r>
                  <a:r>
                    <a:rPr lang="en-GB" dirty="0">
                      <a:solidFill>
                        <a:schemeClr val="tx1"/>
                      </a:solidFill>
                    </a:rPr>
                    <a:t>-s</a:t>
                  </a:r>
                </a:p>
              </p:txBody>
            </p:sp>
            <p:sp>
              <p:nvSpPr>
                <p:cNvPr id="38" name="Chevron 37">
                  <a:extLst>
                    <a:ext uri="{FF2B5EF4-FFF2-40B4-BE49-F238E27FC236}">
                      <a16:creationId xmlns:a16="http://schemas.microsoft.com/office/drawing/2014/main" id="{895DC365-F06C-F127-4A07-3CBE36F0650D}"/>
                    </a:ext>
                  </a:extLst>
                </p:cNvPr>
                <p:cNvSpPr/>
                <p:nvPr/>
              </p:nvSpPr>
              <p:spPr>
                <a:xfrm rot="5400000">
                  <a:off x="593998" y="3736654"/>
                  <a:ext cx="785184" cy="763754"/>
                </a:xfrm>
                <a:prstGeom prst="chevron">
                  <a:avLst>
                    <a:gd name="adj" fmla="val 23219"/>
                  </a:avLst>
                </a:prstGeom>
                <a:solidFill>
                  <a:srgbClr val="92D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s-hr</a:t>
                  </a:r>
                </a:p>
              </p:txBody>
            </p:sp>
            <p:sp>
              <p:nvSpPr>
                <p:cNvPr id="39" name="Chevron 38">
                  <a:extLst>
                    <a:ext uri="{FF2B5EF4-FFF2-40B4-BE49-F238E27FC236}">
                      <a16:creationId xmlns:a16="http://schemas.microsoft.com/office/drawing/2014/main" id="{37E155C8-8297-B770-497C-916171BFAFEA}"/>
                    </a:ext>
                  </a:extLst>
                </p:cNvPr>
                <p:cNvSpPr/>
                <p:nvPr/>
              </p:nvSpPr>
              <p:spPr>
                <a:xfrm rot="5400000">
                  <a:off x="593998" y="4491120"/>
                  <a:ext cx="785184" cy="763754"/>
                </a:xfrm>
                <a:prstGeom prst="chevron">
                  <a:avLst>
                    <a:gd name="adj" fmla="val 23219"/>
                  </a:avLst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hr-d</a:t>
                  </a:r>
                </a:p>
              </p:txBody>
            </p:sp>
          </p:grp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FF12FB5-2B93-8568-4CB0-71A2136138E5}"/>
                  </a:ext>
                </a:extLst>
              </p:cNvPr>
              <p:cNvSpPr/>
              <p:nvPr/>
            </p:nvSpPr>
            <p:spPr>
              <a:xfrm>
                <a:off x="1530015" y="1787654"/>
                <a:ext cx="2380248" cy="591252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</a:rPr>
                  <a:t>Physical step</a:t>
                </a: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Ionisations and excitations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6E84D2DC-E099-EA8B-A2EB-5FFB6CAA627D}"/>
                  </a:ext>
                </a:extLst>
              </p:cNvPr>
              <p:cNvSpPr/>
              <p:nvPr/>
            </p:nvSpPr>
            <p:spPr>
              <a:xfrm>
                <a:off x="1530015" y="2542120"/>
                <a:ext cx="2380248" cy="591252"/>
              </a:xfrm>
              <a:prstGeom prst="round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</a:rPr>
                  <a:t>Physio-chemical step</a:t>
                </a: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Molecular dissociations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BA668626-DC8A-1721-D11F-397AF4B830E4}"/>
                  </a:ext>
                </a:extLst>
              </p:cNvPr>
              <p:cNvSpPr/>
              <p:nvPr/>
            </p:nvSpPr>
            <p:spPr>
              <a:xfrm>
                <a:off x="1530015" y="3296586"/>
                <a:ext cx="2380248" cy="591252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</a:rPr>
                  <a:t>Chemical step</a:t>
                </a: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Reactions and diffusions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C3A0DB9D-6414-EC08-AFB5-77535C94E053}"/>
                  </a:ext>
                </a:extLst>
              </p:cNvPr>
              <p:cNvSpPr/>
              <p:nvPr/>
            </p:nvSpPr>
            <p:spPr>
              <a:xfrm>
                <a:off x="1530015" y="4051052"/>
                <a:ext cx="2380248" cy="591252"/>
              </a:xfrm>
              <a:prstGeom prst="round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</a:rPr>
                  <a:t>Biochemical step</a:t>
                </a: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DNA repair Enzymatic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9DF9BDF7-685E-4651-B456-BE19321C35CA}"/>
                  </a:ext>
                </a:extLst>
              </p:cNvPr>
              <p:cNvSpPr/>
              <p:nvPr/>
            </p:nvSpPr>
            <p:spPr>
              <a:xfrm>
                <a:off x="1530015" y="4805518"/>
                <a:ext cx="2380248" cy="591252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</a:rPr>
                  <a:t>Biological step</a:t>
                </a: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Cellular and tissue response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07A839-405E-7EAB-26D7-599269864318}"/>
                </a:ext>
              </a:extLst>
            </p:cNvPr>
            <p:cNvGrpSpPr/>
            <p:nvPr/>
          </p:nvGrpSpPr>
          <p:grpSpPr>
            <a:xfrm>
              <a:off x="10784338" y="1647551"/>
              <a:ext cx="1158261" cy="2894342"/>
              <a:chOff x="3824107" y="1584750"/>
              <a:chExt cx="1158261" cy="2894342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ECF898B-D3EA-75BB-FC03-3B0F9E2BE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5919" y="1612390"/>
                <a:ext cx="0" cy="2866702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D7C0CA-9034-0715-DEEE-9CEBB3A04BFB}"/>
                  </a:ext>
                </a:extLst>
              </p:cNvPr>
              <p:cNvSpPr txBox="1"/>
              <p:nvPr/>
            </p:nvSpPr>
            <p:spPr>
              <a:xfrm>
                <a:off x="4520703" y="2757800"/>
                <a:ext cx="461665" cy="1336200"/>
              </a:xfrm>
              <a:prstGeom prst="rect">
                <a:avLst/>
              </a:prstGeom>
              <a:noFill/>
            </p:spPr>
            <p:txBody>
              <a:bodyPr vert="vert" wrap="non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Conventional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3CC5FF-02ED-3316-C695-2F566E2DB7AD}"/>
                  </a:ext>
                </a:extLst>
              </p:cNvPr>
              <p:cNvSpPr txBox="1"/>
              <p:nvPr/>
            </p:nvSpPr>
            <p:spPr>
              <a:xfrm>
                <a:off x="3824107" y="1584750"/>
                <a:ext cx="461665" cy="1264770"/>
              </a:xfrm>
              <a:prstGeom prst="rect">
                <a:avLst/>
              </a:prstGeom>
              <a:noFill/>
            </p:spPr>
            <p:txBody>
              <a:bodyPr vert="vert" wrap="none" rtlCol="0">
                <a:spAutoFit/>
              </a:bodyPr>
              <a:lstStyle/>
              <a:p>
                <a:r>
                  <a:rPr lang="en-GB" dirty="0"/>
                  <a:t>Laser-Driven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7E17DAE-77DB-466B-2BBD-33DDD41BC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8238" y="1612390"/>
                <a:ext cx="0" cy="142401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FFC1FF9-5DB7-9234-BDC4-B58149D454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72405" y="1627760"/>
                <a:ext cx="56706" cy="226008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9F122E0-609C-5C1F-280B-4A925628F0F6}"/>
                  </a:ext>
                </a:extLst>
              </p:cNvPr>
              <p:cNvSpPr txBox="1"/>
              <p:nvPr/>
            </p:nvSpPr>
            <p:spPr>
              <a:xfrm>
                <a:off x="4172405" y="2477120"/>
                <a:ext cx="461665" cy="616515"/>
              </a:xfrm>
              <a:prstGeom prst="rect">
                <a:avLst/>
              </a:prstGeom>
              <a:noFill/>
            </p:spPr>
            <p:txBody>
              <a:bodyPr vert="vert"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Flash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827AD25-E1CF-B00C-0D56-7E94AFF421D4}"/>
              </a:ext>
            </a:extLst>
          </p:cNvPr>
          <p:cNvSpPr txBox="1"/>
          <p:nvPr/>
        </p:nvSpPr>
        <p:spPr>
          <a:xfrm>
            <a:off x="148946" y="1259990"/>
            <a:ext cx="5047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Current electron beam energies in clinical settings are limited to a </a:t>
            </a:r>
            <a:r>
              <a:rPr lang="en-GB" sz="20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few MeV.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Used to treat </a:t>
            </a:r>
            <a:r>
              <a:rPr lang="en-GB" sz="20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surface or near-surface</a:t>
            </a: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 tumours.</a:t>
            </a:r>
            <a:endParaRPr lang="en-GB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CD12E1B-E5A6-0E48-8813-0C6548C3E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" t="-1" b="30491"/>
          <a:stretch/>
        </p:blipFill>
        <p:spPr bwMode="auto">
          <a:xfrm>
            <a:off x="4964995" y="1172977"/>
            <a:ext cx="5316542" cy="33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9DA12C1-EC5B-29DD-B390-EBC65CDF242C}"/>
              </a:ext>
            </a:extLst>
          </p:cNvPr>
          <p:cNvSpPr txBox="1"/>
          <p:nvPr/>
        </p:nvSpPr>
        <p:spPr>
          <a:xfrm>
            <a:off x="4964995" y="4977137"/>
            <a:ext cx="5047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Proposed to increase the energy to 100’s of MeV to target deep-seated tumours.</a:t>
            </a:r>
            <a:endParaRPr lang="en-GB" sz="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54" name="Picture 5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0735C04-AF33-F483-24F7-AF2AD42D7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3" y="3066114"/>
            <a:ext cx="4662629" cy="31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Very High Energy Electron RT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61FBC-D63D-1517-306B-9760E9185791}"/>
              </a:ext>
            </a:extLst>
          </p:cNvPr>
          <p:cNvSpPr txBox="1"/>
          <p:nvPr/>
        </p:nvSpPr>
        <p:spPr>
          <a:xfrm>
            <a:off x="686454" y="1182231"/>
            <a:ext cx="9020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First proposed in the early 2000’s VHEE describes the use of 100-250MeV electrons to reach deep-seated tumours.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Relatively </a:t>
            </a:r>
            <a:r>
              <a:rPr lang="en-GB" sz="20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low cost </a:t>
            </a: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to develop accelerators to reach these high energies.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Possible to reach high-dose per pulse and ultra-short pulse durations for the </a:t>
            </a:r>
            <a:r>
              <a:rPr lang="en-GB" sz="20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studies of dose-rate effects </a:t>
            </a: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(FLASH and beyond).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7388E84-9F9D-85C3-7FE3-4500D3651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373393"/>
              </p:ext>
            </p:extLst>
          </p:nvPr>
        </p:nvGraphicFramePr>
        <p:xfrm>
          <a:off x="541659" y="3970990"/>
          <a:ext cx="9310044" cy="1107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804346">
                  <a:extLst>
                    <a:ext uri="{9D8B030D-6E8A-4147-A177-3AD203B41FA5}">
                      <a16:colId xmlns:a16="http://schemas.microsoft.com/office/drawing/2014/main" val="2773924012"/>
                    </a:ext>
                  </a:extLst>
                </a:gridCol>
                <a:gridCol w="2850676">
                  <a:extLst>
                    <a:ext uri="{9D8B030D-6E8A-4147-A177-3AD203B41FA5}">
                      <a16:colId xmlns:a16="http://schemas.microsoft.com/office/drawing/2014/main" val="3744550025"/>
                    </a:ext>
                  </a:extLst>
                </a:gridCol>
                <a:gridCol w="2327511">
                  <a:extLst>
                    <a:ext uri="{9D8B030D-6E8A-4147-A177-3AD203B41FA5}">
                      <a16:colId xmlns:a16="http://schemas.microsoft.com/office/drawing/2014/main" val="119690483"/>
                    </a:ext>
                  </a:extLst>
                </a:gridCol>
                <a:gridCol w="2327511">
                  <a:extLst>
                    <a:ext uri="{9D8B030D-6E8A-4147-A177-3AD203B41FA5}">
                      <a16:colId xmlns:a16="http://schemas.microsoft.com/office/drawing/2014/main" val="1591311554"/>
                    </a:ext>
                  </a:extLst>
                </a:gridCol>
              </a:tblGrid>
              <a:tr h="326862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Source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Electron energy [MeV]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Change [pc]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Duration [</a:t>
                      </a:r>
                      <a:r>
                        <a:rPr lang="en-GB" b="0" dirty="0" err="1"/>
                        <a:t>ps</a:t>
                      </a:r>
                      <a:r>
                        <a:rPr lang="en-GB" b="0" dirty="0"/>
                        <a:t>]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77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CLEAR [1]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60-220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10-1500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0.1-10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754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CLARA [2]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250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250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2-10</a:t>
                      </a:r>
                      <a:endParaRPr lang="en-GB" b="0" dirty="0">
                        <a:latin typeface="Baskerville" panose="02020502070401020303" pitchFamily="18" charset="0"/>
                        <a:ea typeface="Baskerville" panose="02020502070401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4903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22745C-4466-6DD3-0C37-70CFC6601AF5}"/>
              </a:ext>
            </a:extLst>
          </p:cNvPr>
          <p:cNvSpPr txBox="1"/>
          <p:nvPr/>
        </p:nvSpPr>
        <p:spPr>
          <a:xfrm>
            <a:off x="1876062" y="5620420"/>
            <a:ext cx="64940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[1] https://</a:t>
            </a:r>
            <a:r>
              <a:rPr lang="en-GB" u="none" strike="noStrike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clear.cern</a:t>
            </a:r>
            <a:r>
              <a:rPr lang="en-GB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/content/welcome-clear</a:t>
            </a:r>
          </a:p>
          <a:p>
            <a:pPr algn="l"/>
            <a:r>
              <a:rPr lang="en-GB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[2] D. </a:t>
            </a:r>
            <a:r>
              <a:rPr lang="en-GB" u="none" strike="noStrike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Angal</a:t>
            </a:r>
            <a:r>
              <a:rPr lang="en-GB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-Kalinin et al. Phys. Rev. Accel. Beams 23, 044801</a:t>
            </a:r>
          </a:p>
        </p:txBody>
      </p:sp>
    </p:spTree>
    <p:extLst>
      <p:ext uri="{BB962C8B-B14F-4D97-AF65-F5344CB8AC3E}">
        <p14:creationId xmlns:p14="http://schemas.microsoft.com/office/powerpoint/2010/main" val="2067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Advanced techniques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B1797BA-1882-68F2-9269-2A21F7F24AF2}"/>
              </a:ext>
            </a:extLst>
          </p:cNvPr>
          <p:cNvSpPr txBox="1">
            <a:spLocks/>
          </p:cNvSpPr>
          <p:nvPr/>
        </p:nvSpPr>
        <p:spPr>
          <a:xfrm>
            <a:off x="2785995" y="5890611"/>
            <a:ext cx="4821373" cy="4038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Whitmore, L. et. al. </a:t>
            </a:r>
            <a:r>
              <a:rPr lang="en-GB" sz="16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Scientific Reports</a:t>
            </a:r>
            <a:r>
              <a:rPr lang="en-GB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6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GB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p.14013.</a:t>
            </a:r>
            <a:endParaRPr lang="en-GB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71075-19A3-4333-4997-06B2E55313EE}"/>
              </a:ext>
            </a:extLst>
          </p:cNvPr>
          <p:cNvGrpSpPr/>
          <p:nvPr/>
        </p:nvGrpSpPr>
        <p:grpSpPr>
          <a:xfrm>
            <a:off x="575960" y="2797161"/>
            <a:ext cx="9241441" cy="3017603"/>
            <a:chOff x="1012504" y="3116556"/>
            <a:chExt cx="8640665" cy="2733077"/>
          </a:xfrm>
        </p:grpSpPr>
        <p:pic>
          <p:nvPicPr>
            <p:cNvPr id="12" name="Picture 11" descr="A diagram of a graph&#10;&#10;Description automatically generated">
              <a:extLst>
                <a:ext uri="{FF2B5EF4-FFF2-40B4-BE49-F238E27FC236}">
                  <a16:creationId xmlns:a16="http://schemas.microsoft.com/office/drawing/2014/main" id="{13A5A290-E52E-D168-2A1F-8A0AB32F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504" y="3116556"/>
              <a:ext cx="4078429" cy="2733077"/>
            </a:xfrm>
            <a:prstGeom prst="rect">
              <a:avLst/>
            </a:prstGeom>
          </p:spPr>
        </p:pic>
        <p:pic>
          <p:nvPicPr>
            <p:cNvPr id="14" name="Picture 13" descr="A diagram of a graph&#10;&#10;Description automatically generated">
              <a:extLst>
                <a:ext uri="{FF2B5EF4-FFF2-40B4-BE49-F238E27FC236}">
                  <a16:creationId xmlns:a16="http://schemas.microsoft.com/office/drawing/2014/main" id="{DC9C343A-328D-3A70-2C1E-F414303ED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613452" y="3133006"/>
              <a:ext cx="4039717" cy="270017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66B0378-FDF7-D7C4-6868-31EED114919C}"/>
              </a:ext>
            </a:extLst>
          </p:cNvPr>
          <p:cNvSpPr txBox="1"/>
          <p:nvPr/>
        </p:nvSpPr>
        <p:spPr>
          <a:xfrm>
            <a:off x="623998" y="948584"/>
            <a:ext cx="9145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Current x-ray based RT techniques include shaping the beam and multiple irradiation angles to reduce normal tissue dose.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Due to their charge, it is possible to manipulate electron bunches to produce Bragg-like peaks, comparable to that proposed with ion sources.</a:t>
            </a:r>
          </a:p>
        </p:txBody>
      </p:sp>
    </p:spTree>
    <p:extLst>
      <p:ext uri="{BB962C8B-B14F-4D97-AF65-F5344CB8AC3E}">
        <p14:creationId xmlns:p14="http://schemas.microsoft.com/office/powerpoint/2010/main" val="2142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02" y="10792"/>
            <a:ext cx="1949958" cy="6986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148F7-6AB8-729B-10EC-03705F729D48}"/>
              </a:ext>
            </a:extLst>
          </p:cNvPr>
          <p:cNvSpPr txBox="1"/>
          <p:nvPr/>
        </p:nvSpPr>
        <p:spPr>
          <a:xfrm>
            <a:off x="624682" y="307505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"/>
                <a:cs typeface="Baskerville"/>
              </a:rPr>
              <a:t>Laser driven electron sources </a:t>
            </a:r>
          </a:p>
        </p:txBody>
      </p:sp>
    </p:spTree>
    <p:extLst>
      <p:ext uri="{BB962C8B-B14F-4D97-AF65-F5344CB8AC3E}">
        <p14:creationId xmlns:p14="http://schemas.microsoft.com/office/powerpoint/2010/main" val="356308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Laser-driven electron sources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A84B5A-AE85-7915-41FA-34EF3E94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10" y="3444498"/>
            <a:ext cx="5256328" cy="286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diagram of a laser beam&#10;&#10;Description automatically generated">
            <a:extLst>
              <a:ext uri="{FF2B5EF4-FFF2-40B4-BE49-F238E27FC236}">
                <a16:creationId xmlns:a16="http://schemas.microsoft.com/office/drawing/2014/main" id="{BBC6274C-FCAF-ABD6-8BDA-FBF0E5CD7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14" y="855461"/>
            <a:ext cx="4540446" cy="2950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A40AA-5591-3833-88E5-17AB6D06B604}"/>
              </a:ext>
            </a:extLst>
          </p:cNvPr>
          <p:cNvSpPr txBox="1"/>
          <p:nvPr/>
        </p:nvSpPr>
        <p:spPr>
          <a:xfrm>
            <a:off x="5300504" y="2176995"/>
            <a:ext cx="4769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 acceleration from the interaction of a laser pulse with an </a:t>
            </a:r>
            <a:r>
              <a:rPr lang="en-GB" sz="20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under-dense plasma (gas targets).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2FBDD8-9BA2-6A23-8D03-D30C4FB046BE}"/>
              </a:ext>
            </a:extLst>
          </p:cNvPr>
          <p:cNvSpPr txBox="1"/>
          <p:nvPr/>
        </p:nvSpPr>
        <p:spPr>
          <a:xfrm>
            <a:off x="5226233" y="1589299"/>
            <a:ext cx="506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latin typeface="Baskerville" panose="02020502070401020303" pitchFamily="18" charset="0"/>
                <a:ea typeface="Baskerville" panose="02020502070401020303" pitchFamily="18" charset="0"/>
              </a:rPr>
              <a:t>Laser </a:t>
            </a:r>
            <a:r>
              <a:rPr lang="en-GB" sz="2400" u="sng" dirty="0" err="1">
                <a:latin typeface="Baskerville" panose="02020502070401020303" pitchFamily="18" charset="0"/>
                <a:ea typeface="Baskerville" panose="02020502070401020303" pitchFamily="18" charset="0"/>
              </a:rPr>
              <a:t>wakefield</a:t>
            </a:r>
            <a:r>
              <a:rPr lang="en-GB" sz="2400" u="sng" dirty="0">
                <a:latin typeface="Baskerville" panose="02020502070401020303" pitchFamily="18" charset="0"/>
                <a:ea typeface="Baskerville" panose="02020502070401020303" pitchFamily="18" charset="0"/>
              </a:rPr>
              <a:t> acceleration (LWFA)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2BB67-47C6-2194-FD70-B7270DD05DCB}"/>
              </a:ext>
            </a:extLst>
          </p:cNvPr>
          <p:cNvSpPr txBox="1"/>
          <p:nvPr/>
        </p:nvSpPr>
        <p:spPr>
          <a:xfrm>
            <a:off x="45125" y="3934072"/>
            <a:ext cx="506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latin typeface="Baskerville" panose="02020502070401020303" pitchFamily="18" charset="0"/>
                <a:ea typeface="Baskerville" panose="02020502070401020303" pitchFamily="18" charset="0"/>
              </a:rPr>
              <a:t>Direct laser acceleration (DLA)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9D6E3-03E7-BB56-697D-3546E1A36261}"/>
              </a:ext>
            </a:extLst>
          </p:cNvPr>
          <p:cNvSpPr txBox="1"/>
          <p:nvPr/>
        </p:nvSpPr>
        <p:spPr>
          <a:xfrm>
            <a:off x="0" y="4521657"/>
            <a:ext cx="5067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Electron and proton acceleration from the interaction of a laser pulse with an </a:t>
            </a:r>
            <a:r>
              <a:rPr lang="en-GB" sz="2000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over-dense plasma (solid targets).</a:t>
            </a:r>
          </a:p>
        </p:txBody>
      </p:sp>
    </p:spTree>
    <p:extLst>
      <p:ext uri="{BB962C8B-B14F-4D97-AF65-F5344CB8AC3E}">
        <p14:creationId xmlns:p14="http://schemas.microsoft.com/office/powerpoint/2010/main" val="28390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4A611-354E-F7FC-4CD5-AEF7A09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949958" cy="69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8EA1F-8FAF-911C-3E37-6A44C83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870" y="68719"/>
            <a:ext cx="7537622" cy="56163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Beam properties from DLA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84445-0E52-757E-1D89-49808ED74C6A}"/>
              </a:ext>
            </a:extLst>
          </p:cNvPr>
          <p:cNvGrpSpPr/>
          <p:nvPr/>
        </p:nvGrpSpPr>
        <p:grpSpPr>
          <a:xfrm>
            <a:off x="0" y="709439"/>
            <a:ext cx="10393363" cy="5662604"/>
            <a:chOff x="252412" y="892330"/>
            <a:chExt cx="8620126" cy="52968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688A25-CDAA-C5D1-FFD2-88BEDEC6B36D}"/>
                </a:ext>
              </a:extLst>
            </p:cNvPr>
            <p:cNvCxnSpPr/>
            <p:nvPr/>
          </p:nvCxnSpPr>
          <p:spPr>
            <a:xfrm>
              <a:off x="252412" y="892330"/>
              <a:ext cx="8620125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52631-3A10-019E-D735-49A9C9C198F1}"/>
                </a:ext>
              </a:extLst>
            </p:cNvPr>
            <p:cNvCxnSpPr/>
            <p:nvPr/>
          </p:nvCxnSpPr>
          <p:spPr>
            <a:xfrm flipV="1">
              <a:off x="252413" y="6187516"/>
              <a:ext cx="8620125" cy="163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3DFA04-79F6-4D83-3B83-D40E676A35B8}"/>
              </a:ext>
            </a:extLst>
          </p:cNvPr>
          <p:cNvSpPr txBox="1"/>
          <p:nvPr/>
        </p:nvSpPr>
        <p:spPr>
          <a:xfrm>
            <a:off x="7950179" y="6419949"/>
            <a:ext cx="229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Baskerville"/>
                <a:cs typeface="Baskerville"/>
              </a:rPr>
              <a:t>LhARA</a:t>
            </a:r>
            <a:r>
              <a:rPr lang="en-US" i="1" dirty="0">
                <a:latin typeface="Baskerville"/>
                <a:cs typeface="Baskerville"/>
              </a:rPr>
              <a:t>, 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981EE-0E46-932D-8626-556F632A0C66}"/>
              </a:ext>
            </a:extLst>
          </p:cNvPr>
          <p:cNvSpPr txBox="1"/>
          <p:nvPr/>
        </p:nvSpPr>
        <p:spPr>
          <a:xfrm>
            <a:off x="148946" y="6420024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skerville"/>
                <a:cs typeface="Baskerville"/>
              </a:rPr>
              <a:t>Conor McAnespie</a:t>
            </a:r>
          </a:p>
        </p:txBody>
      </p:sp>
      <p:pic>
        <p:nvPicPr>
          <p:cNvPr id="14" name="Picture 13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4C05AAF1-34C2-3281-80F8-9E2384374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097"/>
          <a:stretch/>
        </p:blipFill>
        <p:spPr>
          <a:xfrm>
            <a:off x="4629190" y="3539866"/>
            <a:ext cx="5615227" cy="29257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C7AB03E-ED86-1109-52E1-8DB9D0DC3FDF}"/>
              </a:ext>
            </a:extLst>
          </p:cNvPr>
          <p:cNvGrpSpPr/>
          <p:nvPr/>
        </p:nvGrpSpPr>
        <p:grpSpPr>
          <a:xfrm>
            <a:off x="118480" y="959418"/>
            <a:ext cx="6200342" cy="2663775"/>
            <a:chOff x="148946" y="876091"/>
            <a:chExt cx="6200342" cy="26637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CE55E4-6932-3168-21DD-D774A08B7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946" y="955180"/>
              <a:ext cx="6200342" cy="25846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156D42-3AEF-A210-5C5B-9132D9678D1F}"/>
                </a:ext>
              </a:extLst>
            </p:cNvPr>
            <p:cNvSpPr txBox="1"/>
            <p:nvPr/>
          </p:nvSpPr>
          <p:spPr>
            <a:xfrm>
              <a:off x="3898900" y="876091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1.5cm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61D00A-4075-FC55-2DC5-508129B890BF}"/>
                </a:ext>
              </a:extLst>
            </p:cNvPr>
            <p:cNvSpPr txBox="1"/>
            <p:nvPr/>
          </p:nvSpPr>
          <p:spPr>
            <a:xfrm>
              <a:off x="5196681" y="888582"/>
              <a:ext cx="529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CB02C6-FF5D-6D8B-B85F-61BD5884FE42}"/>
                </a:ext>
              </a:extLst>
            </p:cNvPr>
            <p:cNvSpPr txBox="1"/>
            <p:nvPr/>
          </p:nvSpPr>
          <p:spPr>
            <a:xfrm>
              <a:off x="3898900" y="1941204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2.5cm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615D73-DC5B-7580-0D5A-0D5F6BCB33A5}"/>
                </a:ext>
              </a:extLst>
            </p:cNvPr>
            <p:cNvSpPr txBox="1"/>
            <p:nvPr/>
          </p:nvSpPr>
          <p:spPr>
            <a:xfrm>
              <a:off x="5196681" y="1953695"/>
              <a:ext cx="529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3cm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1E651C-03DF-D616-917F-C710F75A2B58}"/>
              </a:ext>
            </a:extLst>
          </p:cNvPr>
          <p:cNvSpPr txBox="1"/>
          <p:nvPr/>
        </p:nvSpPr>
        <p:spPr>
          <a:xfrm>
            <a:off x="6410076" y="1590745"/>
            <a:ext cx="3983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Electron energies in the range of few – 10MeV, scaling up to &lt;100MeV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High divergence (~30 degrees)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B79E78-955F-0A09-7597-42BAB1C4AA8D}"/>
              </a:ext>
            </a:extLst>
          </p:cNvPr>
          <p:cNvSpPr txBox="1"/>
          <p:nvPr/>
        </p:nvSpPr>
        <p:spPr>
          <a:xfrm>
            <a:off x="331453" y="5902820"/>
            <a:ext cx="41152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C.A. McAnespie, et. al.- arXiv:2309.06870, 2023</a:t>
            </a:r>
            <a:endParaRPr lang="en-GB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9CCB2D-247A-412A-5619-53FCDA6FA392}"/>
              </a:ext>
            </a:extLst>
          </p:cNvPr>
          <p:cNvSpPr txBox="1"/>
          <p:nvPr/>
        </p:nvSpPr>
        <p:spPr>
          <a:xfrm>
            <a:off x="322953" y="4288659"/>
            <a:ext cx="3983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Simulated electron duration ~10’s of picoseconds.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Dose-rates on the order of 10</a:t>
            </a:r>
            <a:r>
              <a:rPr lang="en-GB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11</a:t>
            </a:r>
            <a:r>
              <a:rPr lang="en-GB" dirty="0">
                <a:latin typeface="Baskerville" panose="02020502070401020303" pitchFamily="18" charset="0"/>
                <a:ea typeface="Baskerville" panose="02020502070401020303" pitchFamily="18" charset="0"/>
              </a:rPr>
              <a:t> Gy/s</a:t>
            </a:r>
          </a:p>
        </p:txBody>
      </p:sp>
    </p:spTree>
    <p:extLst>
      <p:ext uri="{BB962C8B-B14F-4D97-AF65-F5344CB8AC3E}">
        <p14:creationId xmlns:p14="http://schemas.microsoft.com/office/powerpoint/2010/main" val="9744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14746</TotalTime>
  <Words>1044</Words>
  <Application>Microsoft Macintosh PowerPoint</Application>
  <PresentationFormat>Custom</PresentationFormat>
  <Paragraphs>265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Baskerville</vt:lpstr>
      <vt:lpstr>Cambria Math</vt:lpstr>
      <vt:lpstr>Office Theme</vt:lpstr>
      <vt:lpstr>Lessons from laser electron studies</vt:lpstr>
      <vt:lpstr>PowerPoint Presentation</vt:lpstr>
      <vt:lpstr>PowerPoint Presentation</vt:lpstr>
      <vt:lpstr>Electrons sources for radiobiology</vt:lpstr>
      <vt:lpstr>Very High Energy Electron RT</vt:lpstr>
      <vt:lpstr>Advanced techniques</vt:lpstr>
      <vt:lpstr>PowerPoint Presentation</vt:lpstr>
      <vt:lpstr>Laser-driven electron sources</vt:lpstr>
      <vt:lpstr>Beam properties from DLA</vt:lpstr>
      <vt:lpstr>Beam properties from LWFA</vt:lpstr>
      <vt:lpstr>PowerPoint Presentation</vt:lpstr>
      <vt:lpstr>Laser-driven electron sources</vt:lpstr>
      <vt:lpstr>Studying biological effectiveness</vt:lpstr>
      <vt:lpstr>Cell lines used</vt:lpstr>
      <vt:lpstr>PowerPoint Presentation</vt:lpstr>
      <vt:lpstr>Picosecond-scale irradiations</vt:lpstr>
      <vt:lpstr>Picosecond-scale irradiations</vt:lpstr>
      <vt:lpstr>PowerPoint Presentation</vt:lpstr>
      <vt:lpstr>Femtosecond-scale irradiations</vt:lpstr>
      <vt:lpstr>Further foci analysis</vt:lpstr>
      <vt:lpstr>Femtosecond-scale irradiations</vt:lpstr>
      <vt:lpstr>Limitations</vt:lpstr>
      <vt:lpstr>Conclusions</vt:lpstr>
      <vt:lpstr>Collaborators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Conor McAnespie</dc:creator>
  <cp:lastModifiedBy>Conor McAnespie</cp:lastModifiedBy>
  <cp:revision>16</cp:revision>
  <dcterms:created xsi:type="dcterms:W3CDTF">2024-08-20T01:00:24Z</dcterms:created>
  <dcterms:modified xsi:type="dcterms:W3CDTF">2024-09-02T12:22:57Z</dcterms:modified>
</cp:coreProperties>
</file>