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Open Sans" panose="020B0606030504020204" pitchFamily="34" charset="0"/>
      <p:regular r:id="rId13"/>
    </p:embeddedFont>
    <p:embeddedFont>
      <p:font typeface="Open Sans Bold" panose="020B0806030504020204" charset="0"/>
      <p:regular r:id="rId14"/>
    </p:embeddedFont>
    <p:embeddedFont>
      <p:font typeface="Quicksand" panose="020B0604020202020204" charset="0"/>
      <p:regular r:id="rId15"/>
    </p:embeddedFont>
    <p:embeddedFont>
      <p:font typeface="Quicksand Bold" panose="020B0604020202020204" charset="0"/>
      <p:regular r:id="rId16"/>
    </p:embeddedFont>
    <p:embeddedFont>
      <p:font typeface="Source Sans Pr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Quinlan" userId="39f21c5c-efb8-4ad3-ab0a-d86efe5f3e35" providerId="ADAL" clId="{10BE1DB1-AFAE-4334-B5D4-CB2EB7B13104}"/>
    <pc:docChg chg="custSel modSld">
      <pc:chgData name="Sarah Quinlan" userId="39f21c5c-efb8-4ad3-ab0a-d86efe5f3e35" providerId="ADAL" clId="{10BE1DB1-AFAE-4334-B5D4-CB2EB7B13104}" dt="2024-09-02T13:52:00.481" v="1" actId="3626"/>
      <pc:docMkLst>
        <pc:docMk/>
      </pc:docMkLst>
      <pc:sldChg chg="modSp mod">
        <pc:chgData name="Sarah Quinlan" userId="39f21c5c-efb8-4ad3-ab0a-d86efe5f3e35" providerId="ADAL" clId="{10BE1DB1-AFAE-4334-B5D4-CB2EB7B13104}" dt="2024-09-02T13:52:00.481" v="1" actId="3626"/>
        <pc:sldMkLst>
          <pc:docMk/>
          <pc:sldMk cId="0" sldId="262"/>
        </pc:sldMkLst>
        <pc:spChg chg="mod">
          <ac:chgData name="Sarah Quinlan" userId="39f21c5c-efb8-4ad3-ab0a-d86efe5f3e35" providerId="ADAL" clId="{10BE1DB1-AFAE-4334-B5D4-CB2EB7B13104}" dt="2024-09-02T13:52:00.481" v="1" actId="3626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involving those who ultimately use or affected by research - means that your methods and outcomes are relevant and applicate</a:t>
            </a:r>
          </a:p>
          <a:p>
            <a:endParaRPr lang="en-US"/>
          </a:p>
          <a:p>
            <a:r>
              <a:rPr lang="en-US"/>
              <a:t>co-design fosters a collaborative envt where diverse perspectives can lead to innovative solutions and creative approaches</a:t>
            </a:r>
          </a:p>
          <a:p>
            <a:endParaRPr lang="en-US"/>
          </a:p>
          <a:p>
            <a:r>
              <a:rPr lang="en-US"/>
              <a:t>more likely to champion and adopt research findings and recommendations </a:t>
            </a:r>
          </a:p>
          <a:p>
            <a:endParaRPr lang="en-US"/>
          </a:p>
          <a:p>
            <a:r>
              <a:rPr lang="en-US"/>
              <a:t>empowers patients</a:t>
            </a:r>
          </a:p>
          <a:p>
            <a:endParaRPr lang="en-US"/>
          </a:p>
          <a:p>
            <a:r>
              <a:rPr lang="en-US"/>
              <a:t>improves quality of the research.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scntifically creative can also communicate creativelhy. </a:t>
            </a:r>
          </a:p>
          <a:p>
            <a:endParaRPr lang="en-US"/>
          </a:p>
          <a:p>
            <a:r>
              <a:rPr lang="en-US"/>
              <a:t>examples: public lectures (think Brian COx/ Neil deGrasse Tyson - make complex concepts accessible</a:t>
            </a:r>
          </a:p>
          <a:p>
            <a:endParaRPr lang="en-US"/>
          </a:p>
          <a:p>
            <a:r>
              <a:rPr lang="en-US"/>
              <a:t>Socials - use images, videos and updates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.png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s.gov.uk/aboutus/transparencyandgovernance/freedomofinformationfoi/ukaveragereadinga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26277" y="1422524"/>
            <a:ext cx="7785955" cy="77859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EC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05756" y="-3583396"/>
            <a:ext cx="5915187" cy="59151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821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34094" y="-2955058"/>
            <a:ext cx="4658512" cy="46585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EC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849575" y="1988977"/>
            <a:ext cx="5939358" cy="6653049"/>
          </a:xfrm>
          <a:custGeom>
            <a:avLst/>
            <a:gdLst/>
            <a:ahLst/>
            <a:cxnLst/>
            <a:rect l="l" t="t" r="r" b="b"/>
            <a:pathLst>
              <a:path w="5939358" h="6653049">
                <a:moveTo>
                  <a:pt x="0" y="0"/>
                </a:moveTo>
                <a:lnTo>
                  <a:pt x="5939358" y="0"/>
                </a:lnTo>
                <a:lnTo>
                  <a:pt x="5939358" y="6653048"/>
                </a:lnTo>
                <a:lnTo>
                  <a:pt x="0" y="665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036552" y="1374972"/>
            <a:ext cx="8658012" cy="312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4"/>
              </a:lnSpc>
            </a:pPr>
            <a:r>
              <a:rPr lang="en-US" sz="8600" b="1">
                <a:solidFill>
                  <a:srgbClr val="7DCEC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COMMUNICATION &amp; CO-DESIGN FOR RESEARCH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6552" y="5314950"/>
            <a:ext cx="8658012" cy="276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</a:pPr>
            <a:r>
              <a:rPr lang="en-US" sz="6800" b="1">
                <a:solidFill>
                  <a:srgbClr val="E68212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SARAH QUINLAN MBE</a:t>
            </a:r>
          </a:p>
          <a:p>
            <a:pPr algn="ctr">
              <a:lnSpc>
                <a:spcPts val="3400"/>
              </a:lnSpc>
            </a:pPr>
            <a:endParaRPr lang="en-US" sz="6800" b="1">
              <a:solidFill>
                <a:srgbClr val="E68212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ctr">
              <a:lnSpc>
                <a:spcPts val="5922"/>
              </a:lnSpc>
            </a:pPr>
            <a:r>
              <a:rPr lang="en-US" sz="6300" b="1">
                <a:solidFill>
                  <a:srgbClr val="E68212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DIRECTOR  RADIOTHERAPY UK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150244" y="8439069"/>
            <a:ext cx="6422232" cy="2580614"/>
            <a:chOff x="0" y="0"/>
            <a:chExt cx="1691452" cy="679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91452" cy="679668"/>
            </a:xfrm>
            <a:custGeom>
              <a:avLst/>
              <a:gdLst/>
              <a:ahLst/>
              <a:cxnLst/>
              <a:rect l="l" t="t" r="r" b="b"/>
              <a:pathLst>
                <a:path w="1691452" h="679668">
                  <a:moveTo>
                    <a:pt x="61480" y="0"/>
                  </a:moveTo>
                  <a:lnTo>
                    <a:pt x="1629972" y="0"/>
                  </a:lnTo>
                  <a:cubicBezTo>
                    <a:pt x="1646278" y="0"/>
                    <a:pt x="1661915" y="6477"/>
                    <a:pt x="1673445" y="18007"/>
                  </a:cubicBezTo>
                  <a:cubicBezTo>
                    <a:pt x="1684975" y="29537"/>
                    <a:pt x="1691452" y="45174"/>
                    <a:pt x="1691452" y="61480"/>
                  </a:cubicBezTo>
                  <a:lnTo>
                    <a:pt x="1691452" y="618188"/>
                  </a:lnTo>
                  <a:cubicBezTo>
                    <a:pt x="1691452" y="634494"/>
                    <a:pt x="1684975" y="650131"/>
                    <a:pt x="1673445" y="661661"/>
                  </a:cubicBezTo>
                  <a:cubicBezTo>
                    <a:pt x="1661915" y="673191"/>
                    <a:pt x="1646278" y="679668"/>
                    <a:pt x="1629972" y="679668"/>
                  </a:cubicBezTo>
                  <a:lnTo>
                    <a:pt x="61480" y="679668"/>
                  </a:lnTo>
                  <a:cubicBezTo>
                    <a:pt x="45174" y="679668"/>
                    <a:pt x="29537" y="673191"/>
                    <a:pt x="18007" y="661661"/>
                  </a:cubicBezTo>
                  <a:cubicBezTo>
                    <a:pt x="6477" y="650131"/>
                    <a:pt x="0" y="634494"/>
                    <a:pt x="0" y="618188"/>
                  </a:cubicBezTo>
                  <a:lnTo>
                    <a:pt x="0" y="61480"/>
                  </a:lnTo>
                  <a:cubicBezTo>
                    <a:pt x="0" y="45174"/>
                    <a:pt x="6477" y="29537"/>
                    <a:pt x="18007" y="18007"/>
                  </a:cubicBezTo>
                  <a:cubicBezTo>
                    <a:pt x="29537" y="6477"/>
                    <a:pt x="45174" y="0"/>
                    <a:pt x="61480" y="0"/>
                  </a:cubicBezTo>
                  <a:close/>
                </a:path>
              </a:pathLst>
            </a:custGeom>
            <a:solidFill>
              <a:srgbClr val="E6821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691452" cy="717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96263" y="8540859"/>
            <a:ext cx="5938590" cy="2576978"/>
          </a:xfrm>
          <a:custGeom>
            <a:avLst/>
            <a:gdLst/>
            <a:ahLst/>
            <a:cxnLst/>
            <a:rect l="l" t="t" r="r" b="b"/>
            <a:pathLst>
              <a:path w="5938590" h="2576978">
                <a:moveTo>
                  <a:pt x="0" y="0"/>
                </a:moveTo>
                <a:lnTo>
                  <a:pt x="5938590" y="0"/>
                </a:lnTo>
                <a:lnTo>
                  <a:pt x="5938590" y="2576978"/>
                </a:lnTo>
                <a:lnTo>
                  <a:pt x="0" y="257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4" r="-28719" b="-404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2255" y="-46437"/>
            <a:ext cx="12993332" cy="3519027"/>
          </a:xfrm>
          <a:custGeom>
            <a:avLst/>
            <a:gdLst/>
            <a:ahLst/>
            <a:cxnLst/>
            <a:rect l="l" t="t" r="r" b="b"/>
            <a:pathLst>
              <a:path w="12993332" h="3519027">
                <a:moveTo>
                  <a:pt x="0" y="0"/>
                </a:moveTo>
                <a:lnTo>
                  <a:pt x="12993332" y="0"/>
                </a:lnTo>
                <a:lnTo>
                  <a:pt x="12993332" y="3519027"/>
                </a:lnTo>
                <a:lnTo>
                  <a:pt x="0" y="3519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465077" y="2364682"/>
            <a:ext cx="9000221" cy="2778818"/>
          </a:xfrm>
          <a:custGeom>
            <a:avLst/>
            <a:gdLst/>
            <a:ahLst/>
            <a:cxnLst/>
            <a:rect l="l" t="t" r="r" b="b"/>
            <a:pathLst>
              <a:path w="9000221" h="2778818">
                <a:moveTo>
                  <a:pt x="0" y="0"/>
                </a:moveTo>
                <a:lnTo>
                  <a:pt x="9000220" y="0"/>
                </a:lnTo>
                <a:lnTo>
                  <a:pt x="9000220" y="2778818"/>
                </a:lnTo>
                <a:lnTo>
                  <a:pt x="0" y="2778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569107" y="8066774"/>
            <a:ext cx="6875424" cy="3077544"/>
          </a:xfrm>
          <a:custGeom>
            <a:avLst/>
            <a:gdLst/>
            <a:ahLst/>
            <a:cxnLst/>
            <a:rect l="l" t="t" r="r" b="b"/>
            <a:pathLst>
              <a:path w="6875424" h="3077544">
                <a:moveTo>
                  <a:pt x="0" y="0"/>
                </a:moveTo>
                <a:lnTo>
                  <a:pt x="6875423" y="0"/>
                </a:lnTo>
                <a:lnTo>
                  <a:pt x="6875423" y="3077544"/>
                </a:lnTo>
                <a:lnTo>
                  <a:pt x="0" y="30775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17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73379" y="4748070"/>
            <a:ext cx="4510230" cy="4510230"/>
          </a:xfrm>
          <a:custGeom>
            <a:avLst/>
            <a:gdLst/>
            <a:ahLst/>
            <a:cxnLst/>
            <a:rect l="l" t="t" r="r" b="b"/>
            <a:pathLst>
              <a:path w="4510230" h="4510230">
                <a:moveTo>
                  <a:pt x="0" y="0"/>
                </a:moveTo>
                <a:lnTo>
                  <a:pt x="4510230" y="0"/>
                </a:lnTo>
                <a:lnTo>
                  <a:pt x="4510230" y="4510230"/>
                </a:lnTo>
                <a:lnTo>
                  <a:pt x="0" y="45102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7523" y="4355343"/>
            <a:ext cx="13657282" cy="5594104"/>
            <a:chOff x="0" y="0"/>
            <a:chExt cx="992173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2173" cy="406400"/>
            </a:xfrm>
            <a:custGeom>
              <a:avLst/>
              <a:gdLst/>
              <a:ahLst/>
              <a:cxnLst/>
              <a:rect l="l" t="t" r="r" b="b"/>
              <a:pathLst>
                <a:path w="992173" h="406400">
                  <a:moveTo>
                    <a:pt x="788973" y="0"/>
                  </a:moveTo>
                  <a:cubicBezTo>
                    <a:pt x="901197" y="0"/>
                    <a:pt x="992173" y="90976"/>
                    <a:pt x="992173" y="203200"/>
                  </a:cubicBezTo>
                  <a:cubicBezTo>
                    <a:pt x="992173" y="315424"/>
                    <a:pt x="901197" y="406400"/>
                    <a:pt x="78897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93E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217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03718" y="5143500"/>
            <a:ext cx="1184907" cy="1184907"/>
          </a:xfrm>
          <a:custGeom>
            <a:avLst/>
            <a:gdLst/>
            <a:ahLst/>
            <a:cxnLst/>
            <a:rect l="l" t="t" r="r" b="b"/>
            <a:pathLst>
              <a:path w="1184907" h="1184907">
                <a:moveTo>
                  <a:pt x="0" y="0"/>
                </a:moveTo>
                <a:lnTo>
                  <a:pt x="1184907" y="0"/>
                </a:lnTo>
                <a:lnTo>
                  <a:pt x="1184907" y="1184907"/>
                </a:lnTo>
                <a:lnTo>
                  <a:pt x="0" y="1184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203718" y="8140574"/>
            <a:ext cx="1184907" cy="1184907"/>
          </a:xfrm>
          <a:custGeom>
            <a:avLst/>
            <a:gdLst/>
            <a:ahLst/>
            <a:cxnLst/>
            <a:rect l="l" t="t" r="r" b="b"/>
            <a:pathLst>
              <a:path w="1184907" h="1184907">
                <a:moveTo>
                  <a:pt x="0" y="0"/>
                </a:moveTo>
                <a:lnTo>
                  <a:pt x="1184907" y="0"/>
                </a:lnTo>
                <a:lnTo>
                  <a:pt x="1184907" y="1184907"/>
                </a:lnTo>
                <a:lnTo>
                  <a:pt x="0" y="1184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959093" y="6585664"/>
            <a:ext cx="1184907" cy="1184907"/>
          </a:xfrm>
          <a:custGeom>
            <a:avLst/>
            <a:gdLst/>
            <a:ahLst/>
            <a:cxnLst/>
            <a:rect l="l" t="t" r="r" b="b"/>
            <a:pathLst>
              <a:path w="1184907" h="1184907">
                <a:moveTo>
                  <a:pt x="0" y="0"/>
                </a:moveTo>
                <a:lnTo>
                  <a:pt x="1184907" y="0"/>
                </a:lnTo>
                <a:lnTo>
                  <a:pt x="1184907" y="1184907"/>
                </a:lnTo>
                <a:lnTo>
                  <a:pt x="0" y="1184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0" y="-8930"/>
            <a:ext cx="18288000" cy="3644664"/>
          </a:xfrm>
          <a:custGeom>
            <a:avLst/>
            <a:gdLst/>
            <a:ahLst/>
            <a:cxnLst/>
            <a:rect l="l" t="t" r="r" b="b"/>
            <a:pathLst>
              <a:path w="18288000" h="3644664">
                <a:moveTo>
                  <a:pt x="0" y="0"/>
                </a:moveTo>
                <a:lnTo>
                  <a:pt x="18288000" y="0"/>
                </a:lnTo>
                <a:lnTo>
                  <a:pt x="18288000" y="3644664"/>
                </a:lnTo>
                <a:lnTo>
                  <a:pt x="0" y="3644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948" b="-179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82575" y="2716893"/>
            <a:ext cx="4503065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b="1">
                <a:solidFill>
                  <a:srgbClr val="EEEEE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</a:t>
            </a:r>
          </a:p>
        </p:txBody>
      </p:sp>
      <p:sp>
        <p:nvSpPr>
          <p:cNvPr id="10" name="Freeform 10"/>
          <p:cNvSpPr/>
          <p:nvPr/>
        </p:nvSpPr>
        <p:spPr>
          <a:xfrm>
            <a:off x="-805746" y="2570833"/>
            <a:ext cx="7666742" cy="4331709"/>
          </a:xfrm>
          <a:custGeom>
            <a:avLst/>
            <a:gdLst/>
            <a:ahLst/>
            <a:cxnLst/>
            <a:rect l="l" t="t" r="r" b="b"/>
            <a:pathLst>
              <a:path w="7666742" h="4331709">
                <a:moveTo>
                  <a:pt x="0" y="0"/>
                </a:moveTo>
                <a:lnTo>
                  <a:pt x="7666742" y="0"/>
                </a:lnTo>
                <a:lnTo>
                  <a:pt x="7666742" y="4331710"/>
                </a:lnTo>
                <a:lnTo>
                  <a:pt x="0" y="4331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-116805" y="8461565"/>
            <a:ext cx="5341058" cy="2580614"/>
            <a:chOff x="0" y="0"/>
            <a:chExt cx="1406698" cy="679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6698" cy="679668"/>
            </a:xfrm>
            <a:custGeom>
              <a:avLst/>
              <a:gdLst/>
              <a:ahLst/>
              <a:cxnLst/>
              <a:rect l="l" t="t" r="r" b="b"/>
              <a:pathLst>
                <a:path w="1406698" h="679668">
                  <a:moveTo>
                    <a:pt x="73925" y="0"/>
                  </a:moveTo>
                  <a:lnTo>
                    <a:pt x="1332773" y="0"/>
                  </a:lnTo>
                  <a:cubicBezTo>
                    <a:pt x="1352379" y="0"/>
                    <a:pt x="1371183" y="7789"/>
                    <a:pt x="1385046" y="21652"/>
                  </a:cubicBezTo>
                  <a:cubicBezTo>
                    <a:pt x="1398910" y="35516"/>
                    <a:pt x="1406698" y="54319"/>
                    <a:pt x="1406698" y="73925"/>
                  </a:cubicBezTo>
                  <a:lnTo>
                    <a:pt x="1406698" y="605743"/>
                  </a:lnTo>
                  <a:cubicBezTo>
                    <a:pt x="1406698" y="646571"/>
                    <a:pt x="1373601" y="679668"/>
                    <a:pt x="1332773" y="679668"/>
                  </a:cubicBezTo>
                  <a:lnTo>
                    <a:pt x="73925" y="679668"/>
                  </a:lnTo>
                  <a:cubicBezTo>
                    <a:pt x="54319" y="679668"/>
                    <a:pt x="35516" y="671879"/>
                    <a:pt x="21652" y="658016"/>
                  </a:cubicBezTo>
                  <a:cubicBezTo>
                    <a:pt x="7789" y="644152"/>
                    <a:pt x="0" y="625349"/>
                    <a:pt x="0" y="605743"/>
                  </a:cubicBezTo>
                  <a:lnTo>
                    <a:pt x="0" y="73925"/>
                  </a:lnTo>
                  <a:cubicBezTo>
                    <a:pt x="0" y="33097"/>
                    <a:pt x="33097" y="0"/>
                    <a:pt x="73925" y="0"/>
                  </a:cubicBezTo>
                  <a:close/>
                </a:path>
              </a:pathLst>
            </a:custGeom>
            <a:solidFill>
              <a:srgbClr val="E6821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6698" cy="717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8589129"/>
            <a:ext cx="5066370" cy="2198489"/>
          </a:xfrm>
          <a:custGeom>
            <a:avLst/>
            <a:gdLst/>
            <a:ahLst/>
            <a:cxnLst/>
            <a:rect l="l" t="t" r="r" b="b"/>
            <a:pathLst>
              <a:path w="5066370" h="2198489">
                <a:moveTo>
                  <a:pt x="0" y="0"/>
                </a:moveTo>
                <a:lnTo>
                  <a:pt x="5066370" y="0"/>
                </a:lnTo>
                <a:lnTo>
                  <a:pt x="5066370" y="2198489"/>
                </a:lnTo>
                <a:lnTo>
                  <a:pt x="0" y="21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04" r="-28719" b="-4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9848191" y="5391750"/>
            <a:ext cx="71383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Patient Information Resources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36986" y="6426595"/>
            <a:ext cx="713835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Advocacy and Campaigning for equality of access to modern radiotherapy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20942" y="8461565"/>
            <a:ext cx="713835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Workforce Services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1991" y="3805725"/>
            <a:ext cx="4248249" cy="99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7"/>
              </a:lnSpc>
            </a:pPr>
            <a:r>
              <a:rPr lang="en-US" sz="58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7196" y="-2911"/>
            <a:ext cx="14533817" cy="4228020"/>
          </a:xfrm>
          <a:custGeom>
            <a:avLst/>
            <a:gdLst/>
            <a:ahLst/>
            <a:cxnLst/>
            <a:rect l="l" t="t" r="r" b="b"/>
            <a:pathLst>
              <a:path w="14533817" h="4228020">
                <a:moveTo>
                  <a:pt x="0" y="0"/>
                </a:moveTo>
                <a:lnTo>
                  <a:pt x="14533817" y="0"/>
                </a:lnTo>
                <a:lnTo>
                  <a:pt x="14533817" y="4228020"/>
                </a:lnTo>
                <a:lnTo>
                  <a:pt x="0" y="4228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89461" y="7160039"/>
            <a:ext cx="1812052" cy="1812052"/>
          </a:xfrm>
          <a:custGeom>
            <a:avLst/>
            <a:gdLst/>
            <a:ahLst/>
            <a:cxnLst/>
            <a:rect l="l" t="t" r="r" b="b"/>
            <a:pathLst>
              <a:path w="1812052" h="1812052">
                <a:moveTo>
                  <a:pt x="0" y="0"/>
                </a:moveTo>
                <a:lnTo>
                  <a:pt x="1812052" y="0"/>
                </a:lnTo>
                <a:lnTo>
                  <a:pt x="1812052" y="1812052"/>
                </a:lnTo>
                <a:lnTo>
                  <a:pt x="0" y="181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93778" y="7916523"/>
            <a:ext cx="1003418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000" b="1" spc="33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74587" y="7916523"/>
            <a:ext cx="1003418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000" b="1" spc="33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6" name="Freeform 6"/>
          <p:cNvSpPr/>
          <p:nvPr/>
        </p:nvSpPr>
        <p:spPr>
          <a:xfrm>
            <a:off x="689461" y="-2911"/>
            <a:ext cx="2122093" cy="1676453"/>
          </a:xfrm>
          <a:custGeom>
            <a:avLst/>
            <a:gdLst/>
            <a:ahLst/>
            <a:cxnLst/>
            <a:rect l="l" t="t" r="r" b="b"/>
            <a:pathLst>
              <a:path w="2122093" h="1676453">
                <a:moveTo>
                  <a:pt x="0" y="0"/>
                </a:moveTo>
                <a:lnTo>
                  <a:pt x="2122093" y="0"/>
                </a:lnTo>
                <a:lnTo>
                  <a:pt x="2122093" y="1676454"/>
                </a:lnTo>
                <a:lnTo>
                  <a:pt x="0" y="1676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466735" y="-136261"/>
            <a:ext cx="11619844" cy="380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6"/>
              </a:lnSpc>
              <a:spcBef>
                <a:spcPct val="0"/>
              </a:spcBef>
            </a:pPr>
            <a:r>
              <a:rPr lang="en-US" sz="7254" b="1">
                <a:solidFill>
                  <a:srgbClr val="164A69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Why is communication and co-design  important?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70" y="4829179"/>
            <a:ext cx="3058456" cy="157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3209">
                <a:solidFill>
                  <a:srgbClr val="FCF2E3"/>
                </a:solidFill>
                <a:latin typeface="Quicksand"/>
                <a:ea typeface="Quicksand"/>
                <a:cs typeface="Quicksand"/>
                <a:sym typeface="Quicksand"/>
              </a:rPr>
              <a:t>Bridges the gap between scientists and the public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55453" y="4979605"/>
            <a:ext cx="3508513" cy="157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sz="3209">
                <a:solidFill>
                  <a:srgbClr val="FCF2E3"/>
                </a:solidFill>
                <a:latin typeface="Quicksand"/>
                <a:ea typeface="Quicksand"/>
                <a:cs typeface="Quicksand"/>
                <a:sym typeface="Quicksand"/>
              </a:rPr>
              <a:t>Promotes understanding and appreciation of your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0293" y="4393818"/>
            <a:ext cx="3762444" cy="274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sz="3209">
                <a:solidFill>
                  <a:srgbClr val="FCF2E3"/>
                </a:solidFill>
                <a:latin typeface="Quicksand"/>
                <a:ea typeface="Quicksand"/>
                <a:cs typeface="Quicksand"/>
                <a:sym typeface="Quicksand"/>
              </a:rPr>
              <a:t>Encourages informed decision making and helps secure funding by demonstrating value and potential impact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36749" y="5610225"/>
            <a:ext cx="3762444" cy="7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sz="3209">
                <a:solidFill>
                  <a:srgbClr val="FCF2E3"/>
                </a:solidFill>
                <a:latin typeface="Quicksand"/>
                <a:ea typeface="Quicksand"/>
                <a:cs typeface="Quicksand"/>
                <a:sym typeface="Quicksand"/>
              </a:rPr>
              <a:t>Improves your research </a:t>
            </a:r>
          </a:p>
        </p:txBody>
      </p:sp>
      <p:sp>
        <p:nvSpPr>
          <p:cNvPr id="12" name="Freeform 12"/>
          <p:cNvSpPr/>
          <p:nvPr/>
        </p:nvSpPr>
        <p:spPr>
          <a:xfrm>
            <a:off x="392699" y="6985685"/>
            <a:ext cx="3074036" cy="3301315"/>
          </a:xfrm>
          <a:custGeom>
            <a:avLst/>
            <a:gdLst/>
            <a:ahLst/>
            <a:cxnLst/>
            <a:rect l="l" t="t" r="r" b="b"/>
            <a:pathLst>
              <a:path w="3074036" h="3301315">
                <a:moveTo>
                  <a:pt x="0" y="0"/>
                </a:moveTo>
                <a:lnTo>
                  <a:pt x="3074036" y="0"/>
                </a:lnTo>
                <a:lnTo>
                  <a:pt x="3074036" y="3301315"/>
                </a:lnTo>
                <a:lnTo>
                  <a:pt x="0" y="3301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782615" y="7081656"/>
            <a:ext cx="3077627" cy="3301315"/>
          </a:xfrm>
          <a:custGeom>
            <a:avLst/>
            <a:gdLst/>
            <a:ahLst/>
            <a:cxnLst/>
            <a:rect l="l" t="t" r="r" b="b"/>
            <a:pathLst>
              <a:path w="3077627" h="3301315">
                <a:moveTo>
                  <a:pt x="0" y="0"/>
                </a:moveTo>
                <a:lnTo>
                  <a:pt x="3077627" y="0"/>
                </a:lnTo>
                <a:lnTo>
                  <a:pt x="3077627" y="3301314"/>
                </a:lnTo>
                <a:lnTo>
                  <a:pt x="0" y="3301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9991969" y="7140874"/>
            <a:ext cx="2943148" cy="3182879"/>
          </a:xfrm>
          <a:custGeom>
            <a:avLst/>
            <a:gdLst/>
            <a:ahLst/>
            <a:cxnLst/>
            <a:rect l="l" t="t" r="r" b="b"/>
            <a:pathLst>
              <a:path w="2943148" h="3182879">
                <a:moveTo>
                  <a:pt x="0" y="0"/>
                </a:moveTo>
                <a:lnTo>
                  <a:pt x="2943148" y="0"/>
                </a:lnTo>
                <a:lnTo>
                  <a:pt x="2943148" y="3182878"/>
                </a:lnTo>
                <a:lnTo>
                  <a:pt x="0" y="3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4744764" y="7081656"/>
            <a:ext cx="2936343" cy="3182879"/>
          </a:xfrm>
          <a:custGeom>
            <a:avLst/>
            <a:gdLst/>
            <a:ahLst/>
            <a:cxnLst/>
            <a:rect l="l" t="t" r="r" b="b"/>
            <a:pathLst>
              <a:path w="2936343" h="3182879">
                <a:moveTo>
                  <a:pt x="0" y="0"/>
                </a:moveTo>
                <a:lnTo>
                  <a:pt x="2936344" y="0"/>
                </a:lnTo>
                <a:lnTo>
                  <a:pt x="2936344" y="3182878"/>
                </a:lnTo>
                <a:lnTo>
                  <a:pt x="0" y="3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8908" y="1247422"/>
            <a:ext cx="9414710" cy="10216966"/>
          </a:xfrm>
          <a:custGeom>
            <a:avLst/>
            <a:gdLst/>
            <a:ahLst/>
            <a:cxnLst/>
            <a:rect l="l" t="t" r="r" b="b"/>
            <a:pathLst>
              <a:path w="9414710" h="10216966">
                <a:moveTo>
                  <a:pt x="0" y="0"/>
                </a:moveTo>
                <a:lnTo>
                  <a:pt x="9414711" y="0"/>
                </a:lnTo>
                <a:lnTo>
                  <a:pt x="9414711" y="10216966"/>
                </a:lnTo>
                <a:lnTo>
                  <a:pt x="0" y="10216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232026" y="-521388"/>
            <a:ext cx="3651558" cy="5480763"/>
          </a:xfrm>
          <a:custGeom>
            <a:avLst/>
            <a:gdLst/>
            <a:ahLst/>
            <a:cxnLst/>
            <a:rect l="l" t="t" r="r" b="b"/>
            <a:pathLst>
              <a:path w="3651558" h="5480763">
                <a:moveTo>
                  <a:pt x="0" y="0"/>
                </a:moveTo>
                <a:lnTo>
                  <a:pt x="3651558" y="0"/>
                </a:lnTo>
                <a:lnTo>
                  <a:pt x="3651558" y="5480763"/>
                </a:lnTo>
                <a:lnTo>
                  <a:pt x="0" y="5480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569339" y="4318018"/>
            <a:ext cx="7892136" cy="389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6885" lvl="1" indent="-488443" algn="l">
              <a:lnSpc>
                <a:spcPts val="5112"/>
              </a:lnSpc>
              <a:buFont typeface="Arial"/>
              <a:buChar char="•"/>
            </a:pPr>
            <a:r>
              <a:rPr lang="en-US" sz="4524">
                <a:solidFill>
                  <a:srgbClr val="F2B703"/>
                </a:solidFill>
                <a:latin typeface="Quicksand"/>
                <a:ea typeface="Quicksand"/>
                <a:cs typeface="Quicksand"/>
                <a:sym typeface="Quicksand"/>
              </a:rPr>
              <a:t>General public, </a:t>
            </a:r>
          </a:p>
          <a:p>
            <a:pPr marL="976885" lvl="1" indent="-488443" algn="l">
              <a:lnSpc>
                <a:spcPts val="5112"/>
              </a:lnSpc>
              <a:buFont typeface="Arial"/>
              <a:buChar char="•"/>
            </a:pPr>
            <a:r>
              <a:rPr lang="en-US" sz="4524">
                <a:solidFill>
                  <a:srgbClr val="F2B703"/>
                </a:solidFill>
                <a:latin typeface="Quicksand"/>
                <a:ea typeface="Quicksand"/>
                <a:cs typeface="Quicksand"/>
                <a:sym typeface="Quicksand"/>
              </a:rPr>
              <a:t>Beneficiaries of your work</a:t>
            </a:r>
          </a:p>
          <a:p>
            <a:pPr marL="976885" lvl="1" indent="-488443" algn="l">
              <a:lnSpc>
                <a:spcPts val="5112"/>
              </a:lnSpc>
              <a:buFont typeface="Arial"/>
              <a:buChar char="•"/>
            </a:pPr>
            <a:r>
              <a:rPr lang="en-US" sz="4524">
                <a:solidFill>
                  <a:srgbClr val="F2B703"/>
                </a:solidFill>
                <a:latin typeface="Quicksand"/>
                <a:ea typeface="Quicksand"/>
                <a:cs typeface="Quicksand"/>
                <a:sym typeface="Quicksand"/>
              </a:rPr>
              <a:t>Peers</a:t>
            </a:r>
          </a:p>
          <a:p>
            <a:pPr marL="976885" lvl="1" indent="-488443" algn="l">
              <a:lnSpc>
                <a:spcPts val="5112"/>
              </a:lnSpc>
              <a:buFont typeface="Arial"/>
              <a:buChar char="•"/>
            </a:pPr>
            <a:r>
              <a:rPr lang="en-US" sz="4524">
                <a:solidFill>
                  <a:srgbClr val="F2B703"/>
                </a:solidFill>
                <a:latin typeface="Quicksand"/>
                <a:ea typeface="Quicksand"/>
                <a:cs typeface="Quicksand"/>
                <a:sym typeface="Quicksand"/>
              </a:rPr>
              <a:t>Policymakers, </a:t>
            </a:r>
          </a:p>
          <a:p>
            <a:pPr marL="976885" lvl="1" indent="-488443" algn="l">
              <a:lnSpc>
                <a:spcPts val="5112"/>
              </a:lnSpc>
              <a:buFont typeface="Arial"/>
              <a:buChar char="•"/>
            </a:pPr>
            <a:r>
              <a:rPr lang="en-US" sz="4524">
                <a:solidFill>
                  <a:srgbClr val="F2B703"/>
                </a:solidFill>
                <a:latin typeface="Quicksand"/>
                <a:ea typeface="Quicksand"/>
                <a:cs typeface="Quicksand"/>
                <a:sym typeface="Quicksand"/>
              </a:rPr>
              <a:t>Funders.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09937" y="532310"/>
            <a:ext cx="9117646" cy="361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76"/>
              </a:lnSpc>
              <a:spcBef>
                <a:spcPct val="0"/>
              </a:spcBef>
            </a:pPr>
            <a:r>
              <a:rPr lang="en-US" sz="10340" b="1">
                <a:solidFill>
                  <a:srgbClr val="FCF2E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Who is your audience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70354" y="8443392"/>
            <a:ext cx="9117646" cy="129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7"/>
              </a:lnSpc>
              <a:spcBef>
                <a:spcPct val="0"/>
              </a:spcBef>
            </a:pPr>
            <a:r>
              <a:rPr lang="en-US" sz="7640">
                <a:solidFill>
                  <a:srgbClr val="FCF2E3"/>
                </a:solidFill>
                <a:latin typeface="Quicksand"/>
                <a:ea typeface="Quicksand"/>
                <a:cs typeface="Quicksand"/>
                <a:sym typeface="Quicksand"/>
              </a:rPr>
              <a:t>Tailored messaging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3531" y="-321475"/>
            <a:ext cx="5995944" cy="59959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0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68210" y="2191456"/>
            <a:ext cx="5995944" cy="599594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0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13531" y="4612531"/>
            <a:ext cx="5995944" cy="599594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0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577818" y="2676497"/>
            <a:ext cx="3694702" cy="4671463"/>
          </a:xfrm>
          <a:custGeom>
            <a:avLst/>
            <a:gdLst/>
            <a:ahLst/>
            <a:cxnLst/>
            <a:rect l="l" t="t" r="r" b="b"/>
            <a:pathLst>
              <a:path w="3694702" h="4671463">
                <a:moveTo>
                  <a:pt x="0" y="0"/>
                </a:moveTo>
                <a:lnTo>
                  <a:pt x="3694702" y="0"/>
                </a:lnTo>
                <a:lnTo>
                  <a:pt x="3694702" y="4671463"/>
                </a:lnTo>
                <a:lnTo>
                  <a:pt x="0" y="4671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3502666" y="134056"/>
            <a:ext cx="4366514" cy="4478475"/>
          </a:xfrm>
          <a:custGeom>
            <a:avLst/>
            <a:gdLst/>
            <a:ahLst/>
            <a:cxnLst/>
            <a:rect l="l" t="t" r="r" b="b"/>
            <a:pathLst>
              <a:path w="4366514" h="4478475">
                <a:moveTo>
                  <a:pt x="0" y="0"/>
                </a:moveTo>
                <a:lnTo>
                  <a:pt x="4366514" y="0"/>
                </a:lnTo>
                <a:lnTo>
                  <a:pt x="4366514" y="4478475"/>
                </a:lnTo>
                <a:lnTo>
                  <a:pt x="0" y="447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3502666" y="6317580"/>
            <a:ext cx="4464090" cy="2940720"/>
          </a:xfrm>
          <a:custGeom>
            <a:avLst/>
            <a:gdLst/>
            <a:ahLst/>
            <a:cxnLst/>
            <a:rect l="l" t="t" r="r" b="b"/>
            <a:pathLst>
              <a:path w="4464090" h="2940720">
                <a:moveTo>
                  <a:pt x="0" y="0"/>
                </a:moveTo>
                <a:lnTo>
                  <a:pt x="4464091" y="0"/>
                </a:lnTo>
                <a:lnTo>
                  <a:pt x="4464091" y="2940720"/>
                </a:lnTo>
                <a:lnTo>
                  <a:pt x="0" y="2940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362592" y="323548"/>
            <a:ext cx="7985080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0200" b="1">
                <a:solidFill>
                  <a:srgbClr val="00ADB5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What are your goals?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808222"/>
            <a:ext cx="7140120" cy="589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Educate AND Learn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Advocate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Raise awareness</a:t>
            </a:r>
          </a:p>
          <a:p>
            <a:pPr marL="971542" lvl="1" indent="-485771" algn="l">
              <a:lnSpc>
                <a:spcPts val="5399"/>
              </a:lnSpc>
              <a:buFont typeface="Arial"/>
              <a:buChar char="•"/>
            </a:pPr>
            <a:r>
              <a:rPr lang="en-US" sz="4499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Improve your research - innovative solutions integrate diverse perspectives and expertise. </a:t>
            </a:r>
          </a:p>
          <a:p>
            <a:pPr algn="l">
              <a:lnSpc>
                <a:spcPts val="3600"/>
              </a:lnSpc>
            </a:pPr>
            <a:endParaRPr lang="en-US" sz="4499">
              <a:solidFill>
                <a:srgbClr val="E6821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203944" y="2987741"/>
            <a:ext cx="7551157" cy="8166226"/>
          </a:xfrm>
          <a:custGeom>
            <a:avLst/>
            <a:gdLst/>
            <a:ahLst/>
            <a:cxnLst/>
            <a:rect l="l" t="t" r="r" b="b"/>
            <a:pathLst>
              <a:path w="7551157" h="8166226">
                <a:moveTo>
                  <a:pt x="7551157" y="0"/>
                </a:moveTo>
                <a:lnTo>
                  <a:pt x="0" y="0"/>
                </a:lnTo>
                <a:lnTo>
                  <a:pt x="0" y="8166227"/>
                </a:lnTo>
                <a:lnTo>
                  <a:pt x="7551157" y="8166227"/>
                </a:lnTo>
                <a:lnTo>
                  <a:pt x="75511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35939" y="0"/>
            <a:ext cx="15236365" cy="4432397"/>
          </a:xfrm>
          <a:custGeom>
            <a:avLst/>
            <a:gdLst/>
            <a:ahLst/>
            <a:cxnLst/>
            <a:rect l="l" t="t" r="r" b="b"/>
            <a:pathLst>
              <a:path w="15236365" h="4432397">
                <a:moveTo>
                  <a:pt x="0" y="0"/>
                </a:moveTo>
                <a:lnTo>
                  <a:pt x="15236365" y="0"/>
                </a:lnTo>
                <a:lnTo>
                  <a:pt x="15236365" y="4432397"/>
                </a:lnTo>
                <a:lnTo>
                  <a:pt x="0" y="4432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229833" y="2691001"/>
            <a:ext cx="7631436" cy="8272171"/>
          </a:xfrm>
          <a:custGeom>
            <a:avLst/>
            <a:gdLst/>
            <a:ahLst/>
            <a:cxnLst/>
            <a:rect l="l" t="t" r="r" b="b"/>
            <a:pathLst>
              <a:path w="7631436" h="8272171">
                <a:moveTo>
                  <a:pt x="0" y="0"/>
                </a:moveTo>
                <a:lnTo>
                  <a:pt x="7631436" y="0"/>
                </a:lnTo>
                <a:lnTo>
                  <a:pt x="7631436" y="8272171"/>
                </a:lnTo>
                <a:lnTo>
                  <a:pt x="0" y="8272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469203" y="204734"/>
            <a:ext cx="9050354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0200" b="1">
                <a:solidFill>
                  <a:srgbClr val="164A69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Simplify complex ideas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49723" y="4113342"/>
            <a:ext cx="11528413" cy="591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endParaRPr/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Avoid Jargon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Use analogies and metaphors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Break down the information into manageable chunks.</a:t>
            </a:r>
          </a:p>
          <a:p>
            <a:pPr marL="971542" lvl="1" indent="-485771" algn="l">
              <a:lnSpc>
                <a:spcPts val="5399"/>
              </a:lnSpc>
              <a:buFont typeface="Arial"/>
              <a:buChar char="•"/>
            </a:pPr>
            <a:r>
              <a:rPr lang="en-US" sz="4499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Co-design.  Work with your audience to create and review</a:t>
            </a:r>
          </a:p>
          <a:p>
            <a:pPr marL="971542" lvl="1" indent="-485771" algn="l">
              <a:lnSpc>
                <a:spcPts val="5399"/>
              </a:lnSpc>
              <a:buFont typeface="Arial"/>
              <a:buChar char="•"/>
            </a:pPr>
            <a:r>
              <a:rPr lang="en-US" sz="4499">
                <a:solidFill>
                  <a:srgbClr val="E68212"/>
                </a:solidFill>
                <a:latin typeface="Quicksand"/>
                <a:ea typeface="Quicksand"/>
                <a:cs typeface="Quicksand"/>
                <a:sym typeface="Quicksand"/>
              </a:rPr>
              <a:t>Be relatable and authentic</a:t>
            </a:r>
          </a:p>
          <a:p>
            <a:pPr algn="l">
              <a:lnSpc>
                <a:spcPts val="3600"/>
              </a:lnSpc>
            </a:pPr>
            <a:endParaRPr lang="en-US" sz="4499">
              <a:solidFill>
                <a:srgbClr val="E6821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60629" y="2453075"/>
            <a:ext cx="12366743" cy="175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7"/>
              </a:lnSpc>
            </a:pPr>
            <a:r>
              <a:rPr lang="en-US" sz="7334" b="1">
                <a:solidFill>
                  <a:srgbClr val="CC944C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This makes your work accessible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87739" y="5086350"/>
            <a:ext cx="9423050" cy="384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 dirty="0">
                <a:solidFill>
                  <a:srgbClr val="C7B8BF"/>
                </a:solidFill>
                <a:latin typeface="Quicksand"/>
                <a:ea typeface="Quicksand"/>
                <a:cs typeface="Quicksand"/>
                <a:sym typeface="Quicksand"/>
              </a:rPr>
              <a:t> According to the National Literacy Trust, </a:t>
            </a:r>
            <a:endParaRPr lang="en-US" sz="3120" dirty="0">
              <a:solidFill>
                <a:srgbClr val="C7B8BF"/>
              </a:solidFill>
              <a:latin typeface="Quicksand"/>
              <a:ea typeface="Quicksand"/>
              <a:cs typeface="Quicksand"/>
              <a:sym typeface="Quicksand"/>
              <a:hlinkClick r:id="rId2" tooltip="https://www.ons.gov.uk/aboutus/transparencyandgovernance/freedomofinformationfoi/ukaveragereadingage"/>
            </a:endParaRPr>
          </a:p>
          <a:p>
            <a:pPr algn="ctr">
              <a:lnSpc>
                <a:spcPts val="4368"/>
              </a:lnSpc>
            </a:pPr>
            <a:r>
              <a:rPr lang="en-US" sz="3120" dirty="0">
                <a:solidFill>
                  <a:srgbClr val="C7B8BF"/>
                </a:solidFill>
                <a:latin typeface="Quicksand"/>
                <a:ea typeface="Quicksand"/>
                <a:cs typeface="Quicksand"/>
                <a:sym typeface="Quicksand"/>
              </a:rPr>
              <a:t>the average reading age for adults in the UK is around 9 years old. </a:t>
            </a:r>
          </a:p>
          <a:p>
            <a:pPr algn="ctr">
              <a:lnSpc>
                <a:spcPts val="4368"/>
              </a:lnSpc>
            </a:pPr>
            <a:endParaRPr lang="en-US" sz="3120" dirty="0">
              <a:solidFill>
                <a:srgbClr val="C7B8B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4368"/>
              </a:lnSpc>
            </a:pPr>
            <a:r>
              <a:rPr lang="en-US" sz="3120" dirty="0">
                <a:solidFill>
                  <a:srgbClr val="C7B8BF"/>
                </a:solidFill>
                <a:latin typeface="Quicksand"/>
                <a:ea typeface="Quicksand"/>
                <a:cs typeface="Quicksand"/>
                <a:sym typeface="Quicksand"/>
              </a:rPr>
              <a:t>This means that many adults read at a level similar to that of a 9-year-old child.</a:t>
            </a:r>
          </a:p>
          <a:p>
            <a:pPr algn="ctr">
              <a:lnSpc>
                <a:spcPts val="4368"/>
              </a:lnSpc>
              <a:spcBef>
                <a:spcPct val="0"/>
              </a:spcBef>
            </a:pPr>
            <a:endParaRPr lang="en-US" sz="3120" dirty="0">
              <a:solidFill>
                <a:srgbClr val="C7B8B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186" y="785898"/>
            <a:ext cx="7672302" cy="7672302"/>
          </a:xfrm>
          <a:custGeom>
            <a:avLst/>
            <a:gdLst/>
            <a:ahLst/>
            <a:cxnLst/>
            <a:rect l="l" t="t" r="r" b="b"/>
            <a:pathLst>
              <a:path w="7672302" h="7672302">
                <a:moveTo>
                  <a:pt x="0" y="0"/>
                </a:moveTo>
                <a:lnTo>
                  <a:pt x="7672302" y="0"/>
                </a:lnTo>
                <a:lnTo>
                  <a:pt x="7672302" y="7672302"/>
                </a:lnTo>
                <a:lnTo>
                  <a:pt x="0" y="767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089676" y="3141679"/>
            <a:ext cx="8108648" cy="8108648"/>
          </a:xfrm>
          <a:custGeom>
            <a:avLst/>
            <a:gdLst/>
            <a:ahLst/>
            <a:cxnLst/>
            <a:rect l="l" t="t" r="r" b="b"/>
            <a:pathLst>
              <a:path w="8108648" h="8108648">
                <a:moveTo>
                  <a:pt x="0" y="0"/>
                </a:moveTo>
                <a:lnTo>
                  <a:pt x="8108648" y="0"/>
                </a:lnTo>
                <a:lnTo>
                  <a:pt x="8108648" y="8108648"/>
                </a:lnTo>
                <a:lnTo>
                  <a:pt x="0" y="8108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125228" y="1434844"/>
            <a:ext cx="7914224" cy="7914224"/>
          </a:xfrm>
          <a:custGeom>
            <a:avLst/>
            <a:gdLst/>
            <a:ahLst/>
            <a:cxnLst/>
            <a:rect l="l" t="t" r="r" b="b"/>
            <a:pathLst>
              <a:path w="7914224" h="7914224">
                <a:moveTo>
                  <a:pt x="0" y="0"/>
                </a:moveTo>
                <a:lnTo>
                  <a:pt x="7914224" y="0"/>
                </a:lnTo>
                <a:lnTo>
                  <a:pt x="7914224" y="7914224"/>
                </a:lnTo>
                <a:lnTo>
                  <a:pt x="0" y="7914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877443" y="3588296"/>
            <a:ext cx="2533115" cy="2533115"/>
          </a:xfrm>
          <a:custGeom>
            <a:avLst/>
            <a:gdLst/>
            <a:ahLst/>
            <a:cxnLst/>
            <a:rect l="l" t="t" r="r" b="b"/>
            <a:pathLst>
              <a:path w="2533115" h="2533115">
                <a:moveTo>
                  <a:pt x="0" y="0"/>
                </a:moveTo>
                <a:lnTo>
                  <a:pt x="2533114" y="0"/>
                </a:lnTo>
                <a:lnTo>
                  <a:pt x="2533114" y="2533115"/>
                </a:lnTo>
                <a:lnTo>
                  <a:pt x="0" y="2533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606897" y="4317751"/>
            <a:ext cx="1074206" cy="1074206"/>
          </a:xfrm>
          <a:custGeom>
            <a:avLst/>
            <a:gdLst/>
            <a:ahLst/>
            <a:cxnLst/>
            <a:rect l="l" t="t" r="r" b="b"/>
            <a:pathLst>
              <a:path w="1074206" h="1074206">
                <a:moveTo>
                  <a:pt x="0" y="0"/>
                </a:moveTo>
                <a:lnTo>
                  <a:pt x="1074206" y="0"/>
                </a:lnTo>
                <a:lnTo>
                  <a:pt x="1074206" y="1074205"/>
                </a:lnTo>
                <a:lnTo>
                  <a:pt x="0" y="10742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400000">
            <a:off x="7042310" y="3577109"/>
            <a:ext cx="3488485" cy="10571167"/>
          </a:xfrm>
          <a:custGeom>
            <a:avLst/>
            <a:gdLst/>
            <a:ahLst/>
            <a:cxnLst/>
            <a:rect l="l" t="t" r="r" b="b"/>
            <a:pathLst>
              <a:path w="3488485" h="10571167">
                <a:moveTo>
                  <a:pt x="0" y="0"/>
                </a:moveTo>
                <a:lnTo>
                  <a:pt x="3488485" y="0"/>
                </a:lnTo>
                <a:lnTo>
                  <a:pt x="3488485" y="10571167"/>
                </a:lnTo>
                <a:lnTo>
                  <a:pt x="0" y="10571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004883" y="3214131"/>
            <a:ext cx="2315239" cy="2335676"/>
          </a:xfrm>
          <a:custGeom>
            <a:avLst/>
            <a:gdLst/>
            <a:ahLst/>
            <a:cxnLst/>
            <a:rect l="l" t="t" r="r" b="b"/>
            <a:pathLst>
              <a:path w="2315239" h="2335676">
                <a:moveTo>
                  <a:pt x="0" y="0"/>
                </a:moveTo>
                <a:lnTo>
                  <a:pt x="2315239" y="0"/>
                </a:lnTo>
                <a:lnTo>
                  <a:pt x="2315239" y="2335676"/>
                </a:lnTo>
                <a:lnTo>
                  <a:pt x="0" y="23356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298420" y="1345923"/>
            <a:ext cx="2476905" cy="1795756"/>
          </a:xfrm>
          <a:custGeom>
            <a:avLst/>
            <a:gdLst/>
            <a:ahLst/>
            <a:cxnLst/>
            <a:rect l="l" t="t" r="r" b="b"/>
            <a:pathLst>
              <a:path w="2476905" h="1795756">
                <a:moveTo>
                  <a:pt x="0" y="0"/>
                </a:moveTo>
                <a:lnTo>
                  <a:pt x="2476905" y="0"/>
                </a:lnTo>
                <a:lnTo>
                  <a:pt x="2476905" y="1795756"/>
                </a:lnTo>
                <a:lnTo>
                  <a:pt x="0" y="17957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4072136" y="1345923"/>
            <a:ext cx="2020407" cy="1995152"/>
          </a:xfrm>
          <a:custGeom>
            <a:avLst/>
            <a:gdLst/>
            <a:ahLst/>
            <a:cxnLst/>
            <a:rect l="l" t="t" r="r" b="b"/>
            <a:pathLst>
              <a:path w="2020407" h="1995152">
                <a:moveTo>
                  <a:pt x="0" y="0"/>
                </a:moveTo>
                <a:lnTo>
                  <a:pt x="2020407" y="0"/>
                </a:lnTo>
                <a:lnTo>
                  <a:pt x="2020407" y="1995152"/>
                </a:lnTo>
                <a:lnTo>
                  <a:pt x="0" y="19951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548622" y="-49196"/>
            <a:ext cx="11416868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0200" b="1">
                <a:solidFill>
                  <a:srgbClr val="FCF2E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Engage your audience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2208" y="3504665"/>
            <a:ext cx="4561515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000" b="1">
                <a:solidFill>
                  <a:srgbClr val="FCF2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TELL THE STORY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97785" y="3590041"/>
            <a:ext cx="456151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000" b="1">
                <a:solidFill>
                  <a:srgbClr val="FCF2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COMMUNICATION CHANNELS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63243" y="5971868"/>
            <a:ext cx="4561515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000" b="1">
                <a:solidFill>
                  <a:srgbClr val="FCF2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CO-DESIGN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5920" y="4059020"/>
            <a:ext cx="5614091" cy="262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it relatable.</a:t>
            </a:r>
          </a:p>
          <a:p>
            <a:pPr algn="ctr">
              <a:lnSpc>
                <a:spcPts val="261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61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It’s about people and </a:t>
            </a:r>
          </a:p>
          <a:p>
            <a:pPr algn="ctr">
              <a:lnSpc>
                <a:spcPts val="261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you do what you do.</a:t>
            </a:r>
          </a:p>
          <a:p>
            <a:pPr algn="ctr">
              <a:lnSpc>
                <a:spcPts val="261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61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the </a:t>
            </a:r>
          </a:p>
          <a:p>
            <a:pPr algn="ctr">
              <a:lnSpc>
                <a:spcPts val="261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bigger picture? </a:t>
            </a:r>
          </a:p>
          <a:p>
            <a:pPr algn="ctr">
              <a:lnSpc>
                <a:spcPts val="261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44082" y="4381969"/>
            <a:ext cx="56140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275294" y="4234065"/>
            <a:ext cx="5614091" cy="47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  <a:p>
            <a:pPr algn="ctr">
              <a:lnSpc>
                <a:spcPts val="252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Socials </a:t>
            </a: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  - open up/ invite in </a:t>
            </a: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Outreach -  patient groups, policy makers </a:t>
            </a: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55457" y="6660083"/>
            <a:ext cx="5614091" cy="326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Co-Design with your beneficiaries from the start - what works for them? </a:t>
            </a:r>
          </a:p>
          <a:p>
            <a:pPr algn="ctr">
              <a:lnSpc>
                <a:spcPts val="255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5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Interactive elements - Q&amp;A sessions, polls, videos</a:t>
            </a:r>
          </a:p>
          <a:p>
            <a:pPr algn="ctr">
              <a:lnSpc>
                <a:spcPts val="255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5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Feedback loop</a:t>
            </a:r>
          </a:p>
          <a:p>
            <a:pPr algn="ctr">
              <a:lnSpc>
                <a:spcPts val="255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55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855" y="265813"/>
            <a:ext cx="17816454" cy="3039978"/>
            <a:chOff x="0" y="0"/>
            <a:chExt cx="23755272" cy="4053304"/>
          </a:xfrm>
        </p:grpSpPr>
        <p:sp>
          <p:nvSpPr>
            <p:cNvPr id="3" name="Freeform 3"/>
            <p:cNvSpPr/>
            <p:nvPr/>
          </p:nvSpPr>
          <p:spPr>
            <a:xfrm>
              <a:off x="3983187" y="0"/>
              <a:ext cx="3748015" cy="4053304"/>
            </a:xfrm>
            <a:custGeom>
              <a:avLst/>
              <a:gdLst/>
              <a:ahLst/>
              <a:cxnLst/>
              <a:rect l="l" t="t" r="r" b="b"/>
              <a:pathLst>
                <a:path w="3748015" h="4053304">
                  <a:moveTo>
                    <a:pt x="0" y="0"/>
                  </a:moveTo>
                  <a:lnTo>
                    <a:pt x="3748015" y="0"/>
                  </a:lnTo>
                  <a:lnTo>
                    <a:pt x="3748015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7979358" y="0"/>
              <a:ext cx="3761089" cy="4053304"/>
            </a:xfrm>
            <a:custGeom>
              <a:avLst/>
              <a:gdLst/>
              <a:ahLst/>
              <a:cxnLst/>
              <a:rect l="l" t="t" r="r" b="b"/>
              <a:pathLst>
                <a:path w="3761089" h="4053304">
                  <a:moveTo>
                    <a:pt x="0" y="0"/>
                  </a:moveTo>
                  <a:lnTo>
                    <a:pt x="3761089" y="0"/>
                  </a:lnTo>
                  <a:lnTo>
                    <a:pt x="3761089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988604" y="0"/>
              <a:ext cx="3778664" cy="4053304"/>
            </a:xfrm>
            <a:custGeom>
              <a:avLst/>
              <a:gdLst/>
              <a:ahLst/>
              <a:cxnLst/>
              <a:rect l="l" t="t" r="r" b="b"/>
              <a:pathLst>
                <a:path w="3778664" h="4053304">
                  <a:moveTo>
                    <a:pt x="0" y="0"/>
                  </a:moveTo>
                  <a:lnTo>
                    <a:pt x="3778664" y="0"/>
                  </a:lnTo>
                  <a:lnTo>
                    <a:pt x="3778664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735031" cy="4053304"/>
            </a:xfrm>
            <a:custGeom>
              <a:avLst/>
              <a:gdLst/>
              <a:ahLst/>
              <a:cxnLst/>
              <a:rect l="l" t="t" r="r" b="b"/>
              <a:pathLst>
                <a:path w="3735031" h="4053304">
                  <a:moveTo>
                    <a:pt x="0" y="0"/>
                  </a:moveTo>
                  <a:lnTo>
                    <a:pt x="3735031" y="0"/>
                  </a:lnTo>
                  <a:lnTo>
                    <a:pt x="3735031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015424" y="0"/>
              <a:ext cx="3748015" cy="4053304"/>
            </a:xfrm>
            <a:custGeom>
              <a:avLst/>
              <a:gdLst/>
              <a:ahLst/>
              <a:cxnLst/>
              <a:rect l="l" t="t" r="r" b="b"/>
              <a:pathLst>
                <a:path w="3748015" h="4053304">
                  <a:moveTo>
                    <a:pt x="0" y="0"/>
                  </a:moveTo>
                  <a:lnTo>
                    <a:pt x="3748015" y="0"/>
                  </a:lnTo>
                  <a:lnTo>
                    <a:pt x="3748015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011595" y="0"/>
              <a:ext cx="3743677" cy="4053304"/>
            </a:xfrm>
            <a:custGeom>
              <a:avLst/>
              <a:gdLst/>
              <a:ahLst/>
              <a:cxnLst/>
              <a:rect l="l" t="t" r="r" b="b"/>
              <a:pathLst>
                <a:path w="3743677" h="4053304">
                  <a:moveTo>
                    <a:pt x="0" y="0"/>
                  </a:moveTo>
                  <a:lnTo>
                    <a:pt x="3743677" y="0"/>
                  </a:lnTo>
                  <a:lnTo>
                    <a:pt x="3743677" y="4053304"/>
                  </a:lnTo>
                  <a:lnTo>
                    <a:pt x="0" y="405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35855" y="6981120"/>
            <a:ext cx="2807840" cy="3040067"/>
          </a:xfrm>
          <a:custGeom>
            <a:avLst/>
            <a:gdLst/>
            <a:ahLst/>
            <a:cxnLst/>
            <a:rect l="l" t="t" r="r" b="b"/>
            <a:pathLst>
              <a:path w="2807840" h="3040067">
                <a:moveTo>
                  <a:pt x="0" y="0"/>
                </a:moveTo>
                <a:lnTo>
                  <a:pt x="2807840" y="0"/>
                </a:lnTo>
                <a:lnTo>
                  <a:pt x="2807840" y="3040067"/>
                </a:lnTo>
                <a:lnTo>
                  <a:pt x="0" y="3040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244552" y="6986258"/>
            <a:ext cx="2795113" cy="3029790"/>
          </a:xfrm>
          <a:custGeom>
            <a:avLst/>
            <a:gdLst/>
            <a:ahLst/>
            <a:cxnLst/>
            <a:rect l="l" t="t" r="r" b="b"/>
            <a:pathLst>
              <a:path w="2795113" h="3029790">
                <a:moveTo>
                  <a:pt x="0" y="0"/>
                </a:moveTo>
                <a:lnTo>
                  <a:pt x="2795113" y="0"/>
                </a:lnTo>
                <a:lnTo>
                  <a:pt x="2795113" y="3029790"/>
                </a:lnTo>
                <a:lnTo>
                  <a:pt x="0" y="30297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35773" y="3635781"/>
            <a:ext cx="17816536" cy="3015437"/>
            <a:chOff x="0" y="0"/>
            <a:chExt cx="23755382" cy="40205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43786" cy="4020583"/>
            </a:xfrm>
            <a:custGeom>
              <a:avLst/>
              <a:gdLst/>
              <a:ahLst/>
              <a:cxnLst/>
              <a:rect l="l" t="t" r="r" b="b"/>
              <a:pathLst>
                <a:path w="3743786" h="4020583">
                  <a:moveTo>
                    <a:pt x="0" y="0"/>
                  </a:moveTo>
                  <a:lnTo>
                    <a:pt x="3743786" y="0"/>
                  </a:lnTo>
                  <a:lnTo>
                    <a:pt x="3743786" y="4020583"/>
                  </a:lnTo>
                  <a:lnTo>
                    <a:pt x="0" y="4020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011595" y="16420"/>
              <a:ext cx="3743786" cy="3987742"/>
            </a:xfrm>
            <a:custGeom>
              <a:avLst/>
              <a:gdLst/>
              <a:ahLst/>
              <a:cxnLst/>
              <a:rect l="l" t="t" r="r" b="b"/>
              <a:pathLst>
                <a:path w="3743786" h="3987742">
                  <a:moveTo>
                    <a:pt x="0" y="0"/>
                  </a:moveTo>
                  <a:lnTo>
                    <a:pt x="3743787" y="0"/>
                  </a:lnTo>
                  <a:lnTo>
                    <a:pt x="3743787" y="3987743"/>
                  </a:lnTo>
                  <a:lnTo>
                    <a:pt x="0" y="3987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39448" y="3640920"/>
            <a:ext cx="11809103" cy="6380267"/>
            <a:chOff x="0" y="0"/>
            <a:chExt cx="4661628" cy="25186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61628" cy="2518602"/>
            </a:xfrm>
            <a:custGeom>
              <a:avLst/>
              <a:gdLst/>
              <a:ahLst/>
              <a:cxnLst/>
              <a:rect l="l" t="t" r="r" b="b"/>
              <a:pathLst>
                <a:path w="4661628" h="2518602">
                  <a:moveTo>
                    <a:pt x="0" y="0"/>
                  </a:moveTo>
                  <a:lnTo>
                    <a:pt x="4661628" y="0"/>
                  </a:lnTo>
                  <a:lnTo>
                    <a:pt x="4661628" y="2518602"/>
                  </a:lnTo>
                  <a:lnTo>
                    <a:pt x="0" y="2518602"/>
                  </a:lnTo>
                  <a:close/>
                </a:path>
              </a:pathLst>
            </a:custGeom>
            <a:solidFill>
              <a:srgbClr val="164A6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043695" y="4570482"/>
            <a:ext cx="12366743" cy="284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7"/>
              </a:lnSpc>
            </a:pPr>
            <a:r>
              <a:rPr lang="en-US" sz="4834" b="1">
                <a:solidFill>
                  <a:srgbClr val="FCF2E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What is the impact of your </a:t>
            </a:r>
          </a:p>
          <a:p>
            <a:pPr algn="ctr">
              <a:lnSpc>
                <a:spcPts val="4447"/>
              </a:lnSpc>
            </a:pPr>
            <a:r>
              <a:rPr lang="en-US" sz="4834" b="1">
                <a:solidFill>
                  <a:srgbClr val="FCF2E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research on society?</a:t>
            </a:r>
          </a:p>
          <a:p>
            <a:pPr algn="ctr">
              <a:lnSpc>
                <a:spcPts val="4447"/>
              </a:lnSpc>
            </a:pPr>
            <a:r>
              <a:rPr lang="en-US" sz="4834" b="1">
                <a:solidFill>
                  <a:srgbClr val="FCF2E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Connect your work to broader issues </a:t>
            </a:r>
          </a:p>
          <a:p>
            <a:pPr algn="ctr">
              <a:lnSpc>
                <a:spcPts val="4447"/>
              </a:lnSpc>
            </a:pPr>
            <a:r>
              <a:rPr lang="en-US" sz="4834" b="1">
                <a:solidFill>
                  <a:srgbClr val="FCF2E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 real world application.</a:t>
            </a:r>
          </a:p>
          <a:p>
            <a:pPr algn="ctr">
              <a:lnSpc>
                <a:spcPts val="4447"/>
              </a:lnSpc>
            </a:pPr>
            <a:endParaRPr lang="en-US" sz="4834" b="1">
              <a:solidFill>
                <a:srgbClr val="FCF2E3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26264" y="7552268"/>
            <a:ext cx="9880662" cy="172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7"/>
              </a:lnSpc>
            </a:pPr>
            <a:r>
              <a:rPr lang="en-US" sz="4834" b="1">
                <a:solidFill>
                  <a:srgbClr val="F2B703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Tailor your message, engage your audience, be positive and continuously improve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Custom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Quicksand Bold</vt:lpstr>
      <vt:lpstr>Calibri</vt:lpstr>
      <vt:lpstr>Source Sans Pro Bold</vt:lpstr>
      <vt:lpstr>Open Sans</vt:lpstr>
      <vt:lpstr>Quicksand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communication</dc:title>
  <cp:lastModifiedBy>Sarah Quinlan</cp:lastModifiedBy>
  <cp:revision>1</cp:revision>
  <dcterms:created xsi:type="dcterms:W3CDTF">2006-08-16T00:00:00Z</dcterms:created>
  <dcterms:modified xsi:type="dcterms:W3CDTF">2024-09-02T13:52:11Z</dcterms:modified>
  <dc:identifier>DAGPURCEa64</dc:identifier>
</cp:coreProperties>
</file>