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charts/chart1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.xml" ContentType="application/vnd.openxmlformats-officedocument.themeOverride+xml"/>
  <Override PartName="/ppt/charts/chart2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3" r:id="rId4"/>
  </p:sldMasterIdLst>
  <p:notesMasterIdLst>
    <p:notesMasterId r:id="rId15"/>
  </p:notesMasterIdLst>
  <p:handoutMasterIdLst>
    <p:handoutMasterId r:id="rId16"/>
  </p:handoutMasterIdLst>
  <p:sldIdLst>
    <p:sldId id="305" r:id="rId5"/>
    <p:sldId id="307" r:id="rId6"/>
    <p:sldId id="446" r:id="rId7"/>
    <p:sldId id="308" r:id="rId8"/>
    <p:sldId id="444" r:id="rId9"/>
    <p:sldId id="309" r:id="rId10"/>
    <p:sldId id="310" r:id="rId11"/>
    <p:sldId id="445" r:id="rId12"/>
    <p:sldId id="447" r:id="rId13"/>
    <p:sldId id="44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06B7B3-04E7-14C7-F006-E8D6FD9317EA}" name="Michelle Sewell" initials="MS" userId="S::michelle@mammoth.tv::e8d9b915-60eb-4c10-8538-61abdf84f72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686"/>
    <a:srgbClr val="1B1B1B"/>
    <a:srgbClr val="FAFAFA"/>
    <a:srgbClr val="191B1B"/>
    <a:srgbClr val="27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0" autoAdjust="0"/>
    <p:restoredTop sz="96357" autoAdjust="0"/>
  </p:normalViewPr>
  <p:slideViewPr>
    <p:cSldViewPr snapToGrid="0">
      <p:cViewPr varScale="1">
        <p:scale>
          <a:sx n="107" d="100"/>
          <a:sy n="107" d="100"/>
        </p:scale>
        <p:origin x="27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38" d="100"/>
          <a:sy n="138" d="100"/>
        </p:scale>
        <p:origin x="316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s-rds.bham.ac.uk\rdsprojects\p\parsonjy-radiation-biology\Maria%20Fabbrizi\Bragg%20peak\Clonogenic\12s%20Bragg%20peak%203rep%20-%20manual%20sco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bham-my.sharepoint.com/personal/j_r_hughes_bham_ac_uk/Documents/Lab/FLASH/Results/Cytoflex/20230925/250923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bham-my.sharepoint.com/personal/j_r_hughes_bham_ac_uk/Documents/Lab/FLASH/Results/IF/FLASH%20IF%20091023/53bp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bham-my.sharepoint.com/personal/j_r_hughes_bham_ac_uk/Documents/Lab/FLASH/Results/Organoids/Protons/Organoid%20viability%20averag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its-rds.bham.ac.uk\rdsprojects\p\parsonjy-radiation-biology\Maria%20Fabbrizi\DDR%20paper\Clonogenic%20inhibitors%20sem\FaDu_iPARG%20iOGG1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mfs01\user05\FABBRIZI\Lab\Clonogenic%20test\OGG1%20PARG%20CHK1%20inhibitor\HeLa\Proton\HeLa_O8%20iPARG%20iCHK1%20iOGG1%20JLP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its-rds.bham.ac.uk\rdsprojects\p\parsonjy-radiation-biology\Maria%20Fabbrizi\DDR%20paper\Clonogenic%20inhibitors%20sem\FaDu_iPARG%20iOGG1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omet\Comet%20results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3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4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s-rds.bham.ac.uk\rdsprojects\p\parsonjy-radiation-biology\Maria%20Fabbrizi\Bragg%20peak\IF\UMSCC12\Results%20TxRed%2012%20gH2AX%20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s-rds.bham.ac.uk\rdsprojects\p\parsonjy-radiation-biology\Maria%20Fabbrizi\AZ%20paper\Proton%20Spheroid%20Growth%20new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s-rds.bham.ac.uk\rdsprojects\p\parsonjy-radiation-biology\Maria%20Fabbrizi\AZ%20paper\Proton%20Spheroid%20Growth%20new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s-rds.bham.ac.uk\rdsprojects\p\parsonjy-radiation-biology\Emma%20Melia\HN041%20HN080%20Combined%20Viability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omet\Comet%20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tons\All%20Clatterbridge%20clonogenic%20data%20JP%20v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tons\All%20Clatterbridge%20clonogenic%20data%20JP%20v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met\Comet%20resul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met\Comet%20result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57205133924047"/>
          <c:y val="0.11019917367146315"/>
          <c:w val="0.81822259169893952"/>
          <c:h val="0.68345120387519598"/>
        </c:manualLayout>
      </c:layout>
      <c:lineChart>
        <c:grouping val="standard"/>
        <c:varyColors val="0"/>
        <c:ser>
          <c:idx val="0"/>
          <c:order val="0"/>
          <c:tx>
            <c:v>Entrance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Sheet1!$F$37:$F$40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3.2576016095160247E-2</c:v>
                  </c:pt>
                  <c:pt idx="2">
                    <c:v>3.9851253108138633E-2</c:v>
                  </c:pt>
                  <c:pt idx="3">
                    <c:v>6.0550680284639308E-2</c:v>
                  </c:pt>
                </c:numCache>
              </c:numRef>
            </c:plus>
            <c:minus>
              <c:numRef>
                <c:f>Sheet1!$F$37:$F$40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3.2576016095160247E-2</c:v>
                  </c:pt>
                  <c:pt idx="2">
                    <c:v>3.9851253108138633E-2</c:v>
                  </c:pt>
                  <c:pt idx="3">
                    <c:v>6.0550680284639308E-2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Sheet1!$A$54:$A$57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Sheet1!$E$37:$E$40</c:f>
              <c:numCache>
                <c:formatCode>0.0000</c:formatCode>
                <c:ptCount val="4"/>
                <c:pt idx="0" formatCode="0">
                  <c:v>1</c:v>
                </c:pt>
                <c:pt idx="1">
                  <c:v>0.89329301814183604</c:v>
                </c:pt>
                <c:pt idx="2">
                  <c:v>0.55447501581277681</c:v>
                </c:pt>
                <c:pt idx="3">
                  <c:v>0.38809997039793637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83-42A9-92C2-79AC59DE5100}"/>
            </c:ext>
          </c:extLst>
        </c:ser>
        <c:ser>
          <c:idx val="1"/>
          <c:order val="1"/>
          <c:tx>
            <c:v>3.5 mm (~5 keV/µm)</c:v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Sheet1!$F$41:$F$44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4.8290130386524237E-2</c:v>
                  </c:pt>
                  <c:pt idx="2">
                    <c:v>3.0361618295107133E-2</c:v>
                  </c:pt>
                  <c:pt idx="3">
                    <c:v>2.4522019069684653E-2</c:v>
                  </c:pt>
                </c:numCache>
              </c:numRef>
            </c:plus>
            <c:minus>
              <c:numRef>
                <c:f>Sheet1!$F$41:$F$44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4.8290130386524237E-2</c:v>
                  </c:pt>
                  <c:pt idx="2">
                    <c:v>3.0361618295107133E-2</c:v>
                  </c:pt>
                  <c:pt idx="3">
                    <c:v>2.4522019069684653E-2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Sheet1!$A$54:$A$57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Sheet1!$E$41:$E$44</c:f>
              <c:numCache>
                <c:formatCode>0.0000</c:formatCode>
                <c:ptCount val="4"/>
                <c:pt idx="0">
                  <c:v>1</c:v>
                </c:pt>
                <c:pt idx="1">
                  <c:v>0.73982746225736884</c:v>
                </c:pt>
                <c:pt idx="2">
                  <c:v>0.51410256410256405</c:v>
                </c:pt>
                <c:pt idx="3">
                  <c:v>0.31929966450994485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83-42A9-92C2-79AC59DE5100}"/>
            </c:ext>
          </c:extLst>
        </c:ser>
        <c:ser>
          <c:idx val="2"/>
          <c:order val="2"/>
          <c:tx>
            <c:v>4 mm (~7 keV/µm)</c:v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Sheet1!$F$45:$F$48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0.1466400354343366</c:v>
                  </c:pt>
                  <c:pt idx="2">
                    <c:v>9.4375618242560994E-2</c:v>
                  </c:pt>
                  <c:pt idx="3">
                    <c:v>2.8836891615224021E-2</c:v>
                  </c:pt>
                </c:numCache>
              </c:numRef>
            </c:plus>
            <c:minus>
              <c:numRef>
                <c:f>Sheet1!$F$45:$F$48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0.1466400354343366</c:v>
                  </c:pt>
                  <c:pt idx="2">
                    <c:v>9.4375618242560994E-2</c:v>
                  </c:pt>
                  <c:pt idx="3">
                    <c:v>2.8836891615224021E-2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Sheet1!$E$45:$E$48</c:f>
              <c:numCache>
                <c:formatCode>0.0000</c:formatCode>
                <c:ptCount val="4"/>
                <c:pt idx="0">
                  <c:v>1</c:v>
                </c:pt>
                <c:pt idx="1">
                  <c:v>0.63898627028093768</c:v>
                </c:pt>
                <c:pt idx="2">
                  <c:v>0.41958810842813038</c:v>
                </c:pt>
                <c:pt idx="3">
                  <c:v>0.23383339676632695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583-42A9-92C2-79AC59DE5100}"/>
            </c:ext>
          </c:extLst>
        </c:ser>
        <c:ser>
          <c:idx val="3"/>
          <c:order val="3"/>
          <c:tx>
            <c:v>4.5 mm (~12 keV/µm)</c:v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Sheet1!$F$49:$F$52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0.10432822163649316</c:v>
                  </c:pt>
                  <c:pt idx="2">
                    <c:v>1.4774601429356743E-2</c:v>
                  </c:pt>
                  <c:pt idx="3">
                    <c:v>3.151771400508091E-2</c:v>
                  </c:pt>
                </c:numCache>
              </c:numRef>
            </c:plus>
            <c:minus>
              <c:numRef>
                <c:f>Sheet1!$F$49:$F$52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0.10432822163649316</c:v>
                  </c:pt>
                  <c:pt idx="2">
                    <c:v>1.4774601429356743E-2</c:v>
                  </c:pt>
                  <c:pt idx="3">
                    <c:v>3.151771400508091E-2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Sheet1!$E$49:$E$52</c:f>
              <c:numCache>
                <c:formatCode>0.0000</c:formatCode>
                <c:ptCount val="4"/>
                <c:pt idx="0">
                  <c:v>1</c:v>
                </c:pt>
                <c:pt idx="1">
                  <c:v>0.57767123384220687</c:v>
                </c:pt>
                <c:pt idx="2">
                  <c:v>0.36757833974711385</c:v>
                </c:pt>
                <c:pt idx="3">
                  <c:v>0.19686112403264686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583-42A9-92C2-79AC59DE5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0374255"/>
        <c:axId val="1890375087"/>
      </c:lineChart>
      <c:catAx>
        <c:axId val="18903742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Dose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0375087"/>
        <c:crossesAt val="0.1"/>
        <c:auto val="0"/>
        <c:lblAlgn val="ctr"/>
        <c:lblOffset val="100"/>
        <c:noMultiLvlLbl val="0"/>
      </c:catAx>
      <c:valAx>
        <c:axId val="1890375087"/>
        <c:scaling>
          <c:logBase val="10"/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out"/>
        <c:tickLblPos val="nextTo"/>
        <c:spPr>
          <a:noFill/>
          <a:ln>
            <a:solidFill>
              <a:srgbClr val="86868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0374255"/>
        <c:crossesAt val="1"/>
        <c:crossBetween val="midCat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3389187399041613"/>
          <c:y val="0.49483516170394642"/>
          <c:w val="0.50831714619788193"/>
          <c:h val="0.27712656152585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5887739526526"/>
          <c:y val="0.12291543515921043"/>
          <c:w val="0.7296052250233066"/>
          <c:h val="0.643099059327622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Sheet1!$L$2</c:f>
              <c:strCache>
                <c:ptCount val="1"/>
                <c:pt idx="0">
                  <c:v>G0/G1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Sheet1!$K$3:$K$8</c:f>
              <c:strCache>
                <c:ptCount val="6"/>
                <c:pt idx="0">
                  <c:v>21% Ctrl</c:v>
                </c:pt>
                <c:pt idx="1">
                  <c:v>1% Ctrl</c:v>
                </c:pt>
                <c:pt idx="2">
                  <c:v>21% FLASH</c:v>
                </c:pt>
                <c:pt idx="3">
                  <c:v>1% FLASH</c:v>
                </c:pt>
                <c:pt idx="4">
                  <c:v>21% CONV</c:v>
                </c:pt>
                <c:pt idx="5">
                  <c:v>1% CONV</c:v>
                </c:pt>
              </c:strCache>
            </c:strRef>
          </c:cat>
          <c:val>
            <c:numRef>
              <c:f>Sheet1!$L$3:$L$8</c:f>
              <c:numCache>
                <c:formatCode>General</c:formatCode>
                <c:ptCount val="6"/>
                <c:pt idx="0">
                  <c:v>50.28</c:v>
                </c:pt>
                <c:pt idx="1">
                  <c:v>51.23</c:v>
                </c:pt>
                <c:pt idx="2">
                  <c:v>5.46</c:v>
                </c:pt>
                <c:pt idx="3">
                  <c:v>5.22</c:v>
                </c:pt>
                <c:pt idx="4">
                  <c:v>7.1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2-440C-8581-6FC7E2282B24}"/>
            </c:ext>
          </c:extLst>
        </c:ser>
        <c:ser>
          <c:idx val="1"/>
          <c:order val="1"/>
          <c:tx>
            <c:strRef>
              <c:f>Sheet1!$M$2</c:f>
              <c:strCache>
                <c:ptCount val="1"/>
                <c:pt idx="0">
                  <c:v>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Sheet1!$K$3:$K$8</c:f>
              <c:strCache>
                <c:ptCount val="6"/>
                <c:pt idx="0">
                  <c:v>21% Ctrl</c:v>
                </c:pt>
                <c:pt idx="1">
                  <c:v>1% Ctrl</c:v>
                </c:pt>
                <c:pt idx="2">
                  <c:v>21% FLASH</c:v>
                </c:pt>
                <c:pt idx="3">
                  <c:v>1% FLASH</c:v>
                </c:pt>
                <c:pt idx="4">
                  <c:v>21% CONV</c:v>
                </c:pt>
                <c:pt idx="5">
                  <c:v>1% CONV</c:v>
                </c:pt>
              </c:strCache>
            </c:strRef>
          </c:cat>
          <c:val>
            <c:numRef>
              <c:f>Sheet1!$M$3:$M$8</c:f>
              <c:numCache>
                <c:formatCode>General</c:formatCode>
                <c:ptCount val="6"/>
                <c:pt idx="0">
                  <c:v>12</c:v>
                </c:pt>
                <c:pt idx="1">
                  <c:v>11.67</c:v>
                </c:pt>
                <c:pt idx="2">
                  <c:v>2.5499999999999998</c:v>
                </c:pt>
                <c:pt idx="3">
                  <c:v>2.4</c:v>
                </c:pt>
                <c:pt idx="4">
                  <c:v>2.4700000000000002</c:v>
                </c:pt>
                <c:pt idx="5">
                  <c:v>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92-440C-8581-6FC7E2282B24}"/>
            </c:ext>
          </c:extLst>
        </c:ser>
        <c:ser>
          <c:idx val="2"/>
          <c:order val="2"/>
          <c:tx>
            <c:strRef>
              <c:f>Sheet1!$N$2</c:f>
              <c:strCache>
                <c:ptCount val="1"/>
                <c:pt idx="0">
                  <c:v>G2/M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Sheet1!$K$3:$K$8</c:f>
              <c:strCache>
                <c:ptCount val="6"/>
                <c:pt idx="0">
                  <c:v>21% Ctrl</c:v>
                </c:pt>
                <c:pt idx="1">
                  <c:v>1% Ctrl</c:v>
                </c:pt>
                <c:pt idx="2">
                  <c:v>21% FLASH</c:v>
                </c:pt>
                <c:pt idx="3">
                  <c:v>1% FLASH</c:v>
                </c:pt>
                <c:pt idx="4">
                  <c:v>21% CONV</c:v>
                </c:pt>
                <c:pt idx="5">
                  <c:v>1% CONV</c:v>
                </c:pt>
              </c:strCache>
            </c:strRef>
          </c:cat>
          <c:val>
            <c:numRef>
              <c:f>Sheet1!$N$3:$N$8</c:f>
              <c:numCache>
                <c:formatCode>General</c:formatCode>
                <c:ptCount val="6"/>
                <c:pt idx="0">
                  <c:v>35.57</c:v>
                </c:pt>
                <c:pt idx="1">
                  <c:v>35.19</c:v>
                </c:pt>
                <c:pt idx="2">
                  <c:v>90.87</c:v>
                </c:pt>
                <c:pt idx="3">
                  <c:v>91.14</c:v>
                </c:pt>
                <c:pt idx="4">
                  <c:v>88.8</c:v>
                </c:pt>
                <c:pt idx="5">
                  <c:v>88.7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92-440C-8581-6FC7E2282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1168968"/>
        <c:axId val="651169296"/>
      </c:barChart>
      <c:catAx>
        <c:axId val="651168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169296"/>
        <c:crosses val="autoZero"/>
        <c:auto val="1"/>
        <c:lblAlgn val="ctr"/>
        <c:lblOffset val="100"/>
        <c:noMultiLvlLbl val="0"/>
      </c:catAx>
      <c:valAx>
        <c:axId val="651169296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% cells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16896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053921607372917"/>
          <c:y val="3.4454304097203951E-2"/>
          <c:w val="0.48562991793182397"/>
          <c:h val="8.89743493369506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37-4482-9FC6-AECC313305D1}"/>
              </c:ext>
            </c:extLst>
          </c:dPt>
          <c:dPt>
            <c:idx val="1"/>
            <c:invertIfNegative val="0"/>
            <c:bubble3D val="0"/>
            <c:spPr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37-4482-9FC6-AECC313305D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937-4482-9FC6-AECC313305D1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937-4482-9FC6-AECC313305D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937-4482-9FC6-AECC313305D1}"/>
              </c:ext>
            </c:extLst>
          </c:dPt>
          <c:dPt>
            <c:idx val="5"/>
            <c:invertIfNegative val="0"/>
            <c:bubble3D val="0"/>
            <c:spPr>
              <a:pattFill prst="dkUpDiag">
                <a:fgClr>
                  <a:schemeClr val="accent6"/>
                </a:fgClr>
                <a:bgClr>
                  <a:schemeClr val="bg1"/>
                </a:bgClr>
              </a:patt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937-4482-9FC6-AECC313305D1}"/>
              </c:ext>
            </c:extLst>
          </c:dPt>
          <c:errBars>
            <c:errBarType val="both"/>
            <c:errValType val="cust"/>
            <c:noEndCap val="0"/>
            <c:plus>
              <c:numRef>
                <c:f>'[53bp1.xlsx]UMSCC12'!$T$4:$Y$4</c:f>
                <c:numCache>
                  <c:formatCode>General</c:formatCode>
                  <c:ptCount val="6"/>
                  <c:pt idx="0">
                    <c:v>0.3738205107544591</c:v>
                  </c:pt>
                  <c:pt idx="1">
                    <c:v>0.51034388961589117</c:v>
                  </c:pt>
                  <c:pt idx="2">
                    <c:v>1.4316219893770266</c:v>
                  </c:pt>
                  <c:pt idx="3">
                    <c:v>3.5907035663355469</c:v>
                  </c:pt>
                  <c:pt idx="4">
                    <c:v>1.2726392119028649</c:v>
                  </c:pt>
                  <c:pt idx="5">
                    <c:v>1.3275443507882381</c:v>
                  </c:pt>
                </c:numCache>
              </c:numRef>
            </c:plus>
            <c:minus>
              <c:numRef>
                <c:f>'[53bp1.xlsx]UMSCC12'!$T$4:$Y$4</c:f>
                <c:numCache>
                  <c:formatCode>General</c:formatCode>
                  <c:ptCount val="6"/>
                  <c:pt idx="0">
                    <c:v>0.3738205107544591</c:v>
                  </c:pt>
                  <c:pt idx="1">
                    <c:v>0.51034388961589117</c:v>
                  </c:pt>
                  <c:pt idx="2">
                    <c:v>1.4316219893770266</c:v>
                  </c:pt>
                  <c:pt idx="3">
                    <c:v>3.5907035663355469</c:v>
                  </c:pt>
                  <c:pt idx="4">
                    <c:v>1.2726392119028649</c:v>
                  </c:pt>
                  <c:pt idx="5">
                    <c:v>1.3275443507882381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'[53bp1.xlsx]UMSCC12'!$U$1,'[53bp1.xlsx]UMSCC12'!$T$1,'[53bp1.xlsx]UMSCC12'!$Y$1,'[53bp1.xlsx]UMSCC12'!$X$1,'[53bp1.xlsx]UMSCC12'!$W$1,'[53bp1.xlsx]UMSCC12'!$V$1</c:f>
              <c:strCache>
                <c:ptCount val="6"/>
                <c:pt idx="0">
                  <c:v>Norm Control</c:v>
                </c:pt>
                <c:pt idx="1">
                  <c:v>Hypox Control</c:v>
                </c:pt>
                <c:pt idx="2">
                  <c:v>Norm FLASH</c:v>
                </c:pt>
                <c:pt idx="3">
                  <c:v>Hypox FLASH</c:v>
                </c:pt>
                <c:pt idx="4">
                  <c:v>Norm CONV</c:v>
                </c:pt>
                <c:pt idx="5">
                  <c:v>Hypox CONV</c:v>
                </c:pt>
              </c:strCache>
            </c:strRef>
          </c:cat>
          <c:val>
            <c:numRef>
              <c:f>'[53bp1.xlsx]UMSCC12'!$U$2,'[53bp1.xlsx]UMSCC12'!$T$2,'[53bp1.xlsx]UMSCC12'!$Y$2,'[53bp1.xlsx]UMSCC12'!$X$2,'[53bp1.xlsx]UMSCC12'!$W$2,'[53bp1.xlsx]UMSCC12'!$V$2</c:f>
              <c:numCache>
                <c:formatCode>General</c:formatCode>
                <c:ptCount val="6"/>
                <c:pt idx="0">
                  <c:v>5.5434782608695654</c:v>
                </c:pt>
                <c:pt idx="1">
                  <c:v>6.64</c:v>
                </c:pt>
                <c:pt idx="2">
                  <c:v>36.478260869565219</c:v>
                </c:pt>
                <c:pt idx="3">
                  <c:v>32.532110091743121</c:v>
                </c:pt>
                <c:pt idx="4">
                  <c:v>33.104651162790695</c:v>
                </c:pt>
                <c:pt idx="5">
                  <c:v>30.565789473684209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937-4482-9FC6-AECC31330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33663048"/>
        <c:axId val="433663376"/>
      </c:barChart>
      <c:catAx>
        <c:axId val="433663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663376"/>
        <c:crosses val="autoZero"/>
        <c:auto val="1"/>
        <c:lblAlgn val="ctr"/>
        <c:lblOffset val="100"/>
        <c:noMultiLvlLbl val="0"/>
      </c:catAx>
      <c:valAx>
        <c:axId val="4336633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53BP1 foci/cell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663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8B-4682-99C0-49DCA91A349B}"/>
              </c:ext>
            </c:extLst>
          </c:dPt>
          <c:errBars>
            <c:errBarType val="plus"/>
            <c:errValType val="cust"/>
            <c:noEndCap val="0"/>
            <c:plus>
              <c:numRef>
                <c:f>'[Organoid viability average.xlsx]Average'!$G$4:$H$4</c:f>
                <c:numCache>
                  <c:formatCode>General</c:formatCode>
                  <c:ptCount val="2"/>
                  <c:pt idx="0">
                    <c:v>3.2528853257234451</c:v>
                  </c:pt>
                  <c:pt idx="1">
                    <c:v>4.996945042673393</c:v>
                  </c:pt>
                </c:numCache>
              </c:numRef>
            </c:plus>
            <c:minus>
              <c:numRef>
                <c:f>'[Organoid viability average.xlsx]Average'!$G$4:$H$4</c:f>
                <c:numCache>
                  <c:formatCode>General</c:formatCode>
                  <c:ptCount val="2"/>
                  <c:pt idx="0">
                    <c:v>3.2528853257234451</c:v>
                  </c:pt>
                  <c:pt idx="1">
                    <c:v>4.996945042673393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'[Organoid viability average.xlsx]Average'!$G$1:$H$1</c:f>
              <c:strCache>
                <c:ptCount val="2"/>
                <c:pt idx="0">
                  <c:v>FLASH</c:v>
                </c:pt>
                <c:pt idx="1">
                  <c:v>CONV</c:v>
                </c:pt>
              </c:strCache>
            </c:strRef>
          </c:cat>
          <c:val>
            <c:numRef>
              <c:f>'[Organoid viability average.xlsx]Average'!$G$2:$H$2</c:f>
              <c:numCache>
                <c:formatCode>General</c:formatCode>
                <c:ptCount val="2"/>
                <c:pt idx="0">
                  <c:v>30.310211436779095</c:v>
                </c:pt>
                <c:pt idx="1">
                  <c:v>16.643763251550183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8B-4682-99C0-49DCA91A3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508241392"/>
        <c:axId val="508245328"/>
      </c:barChart>
      <c:catAx>
        <c:axId val="508241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Dose rate</a:t>
                </a:r>
              </a:p>
            </c:rich>
          </c:tx>
          <c:layout>
            <c:manualLayout>
              <c:xMode val="edge"/>
              <c:yMode val="edge"/>
              <c:x val="0.47917235345581805"/>
              <c:y val="0.874050743657042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245328"/>
        <c:crosses val="autoZero"/>
        <c:auto val="1"/>
        <c:lblAlgn val="ctr"/>
        <c:lblOffset val="100"/>
        <c:noMultiLvlLbl val="0"/>
      </c:catAx>
      <c:valAx>
        <c:axId val="5082453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% viability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242712160979877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241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97117399766032"/>
          <c:y val="5.9072711708231189E-2"/>
          <c:w val="0.64748530920623071"/>
          <c:h val="0.66524791314634701"/>
        </c:manualLayout>
      </c:layout>
      <c:lineChart>
        <c:grouping val="standard"/>
        <c:varyColors val="0"/>
        <c:ser>
          <c:idx val="0"/>
          <c:order val="0"/>
          <c:tx>
            <c:v>DMSO</c:v>
          </c:tx>
          <c:spPr>
            <a:ln w="9525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'iOGG1 (TH5487) 5 uM'!$W$6:$W$10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1.1781190058870815E-2</c:v>
                  </c:pt>
                  <c:pt idx="2">
                    <c:v>2.7616821833020153E-2</c:v>
                  </c:pt>
                  <c:pt idx="4">
                    <c:v>6.561420677235876E-3</c:v>
                  </c:pt>
                </c:numCache>
              </c:numRef>
            </c:plus>
            <c:minus>
              <c:numRef>
                <c:f>'iOGG1 (TH5487) 5 uM'!$W$6:$W$10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1.1781190058870815E-2</c:v>
                  </c:pt>
                  <c:pt idx="2">
                    <c:v>2.7616821833020153E-2</c:v>
                  </c:pt>
                  <c:pt idx="4">
                    <c:v>6.561420677235876E-3</c:v>
                  </c:pt>
                </c:numCache>
              </c:numRef>
            </c:minus>
          </c:errBars>
          <c:cat>
            <c:numRef>
              <c:f>'iOGG1 (TH5487) 5 uM'!$M$16:$M$20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'iOGG1 (TH5487) 5 uM'!$U$6:$U$10</c:f>
              <c:numCache>
                <c:formatCode>0.000</c:formatCode>
                <c:ptCount val="5"/>
                <c:pt idx="0" formatCode="General">
                  <c:v>1</c:v>
                </c:pt>
                <c:pt idx="1">
                  <c:v>0.39506020979235262</c:v>
                </c:pt>
                <c:pt idx="2">
                  <c:v>0.1947941244816245</c:v>
                </c:pt>
                <c:pt idx="4">
                  <c:v>5.6665431665431663E-2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C4-47A6-9239-45C8CB83C1B2}"/>
            </c:ext>
          </c:extLst>
        </c:ser>
        <c:ser>
          <c:idx val="1"/>
          <c:order val="1"/>
          <c:tx>
            <c:v>TH5487</c:v>
          </c:tx>
          <c:spPr>
            <a:ln w="952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'iOGG1 (TH5487) 5 uM'!$W$11:$W$15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2.6872319188594229E-2</c:v>
                  </c:pt>
                  <c:pt idx="2">
                    <c:v>3.2560325799849403E-2</c:v>
                  </c:pt>
                  <c:pt idx="4">
                    <c:v>1.3837687050853135E-3</c:v>
                  </c:pt>
                </c:numCache>
              </c:numRef>
            </c:plus>
            <c:minus>
              <c:numRef>
                <c:f>'iOGG1 (TH5487) 5 uM'!$W$11:$W$15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2.6872319188594229E-2</c:v>
                  </c:pt>
                  <c:pt idx="2">
                    <c:v>3.2560325799849403E-2</c:v>
                  </c:pt>
                  <c:pt idx="4">
                    <c:v>1.3837687050853135E-3</c:v>
                  </c:pt>
                </c:numCache>
              </c:numRef>
            </c:minus>
          </c:errBars>
          <c:cat>
            <c:numRef>
              <c:f>'iOGG1 (TH5487) 5 uM'!$M$16:$M$20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'iOGG1 (TH5487) 5 uM'!$U$11:$U$15</c:f>
              <c:numCache>
                <c:formatCode>0.000</c:formatCode>
                <c:ptCount val="5"/>
                <c:pt idx="0" formatCode="General">
                  <c:v>1</c:v>
                </c:pt>
                <c:pt idx="1">
                  <c:v>0.18992749009298562</c:v>
                </c:pt>
                <c:pt idx="2">
                  <c:v>8.820032277371638E-2</c:v>
                </c:pt>
                <c:pt idx="4">
                  <c:v>1.843859309766752E-2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C4-47A6-9239-45C8CB83C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116864"/>
        <c:axId val="106907328"/>
      </c:lineChart>
      <c:catAx>
        <c:axId val="110116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6907328"/>
        <c:crossesAt val="1.0000000000000002E-3"/>
        <c:auto val="1"/>
        <c:lblAlgn val="ctr"/>
        <c:lblOffset val="100"/>
        <c:noMultiLvlLbl val="0"/>
      </c:catAx>
      <c:valAx>
        <c:axId val="106907328"/>
        <c:scaling>
          <c:logBase val="10"/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2.1044212293629325E-2"/>
              <c:y val="0.11746047660745899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/>
        </c:spPr>
        <c:crossAx val="110116864"/>
        <c:crossesAt val="1"/>
        <c:crossBetween val="midCat"/>
      </c:valAx>
    </c:plotArea>
    <c:legend>
      <c:legendPos val="r"/>
      <c:layout>
        <c:manualLayout>
          <c:xMode val="edge"/>
          <c:yMode val="edge"/>
          <c:x val="0.28014230490499653"/>
          <c:y val="0.48073785900701144"/>
          <c:w val="0.4481985751703581"/>
          <c:h val="0.22732722098494629"/>
        </c:manualLayout>
      </c:layout>
      <c:overlay val="0"/>
    </c:legend>
    <c:plotVisOnly val="1"/>
    <c:dispBlanksAs val="span"/>
    <c:showDLblsOverMax val="0"/>
  </c:chart>
  <c:txPr>
    <a:bodyPr/>
    <a:lstStyle/>
    <a:p>
      <a:pPr>
        <a:defRPr sz="120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108507891457519"/>
          <c:y val="5.9072533291577994E-2"/>
          <c:w val="0.65525132724004187"/>
          <c:h val="0.65402884949646933"/>
        </c:manualLayout>
      </c:layout>
      <c:lineChart>
        <c:grouping val="standard"/>
        <c:varyColors val="0"/>
        <c:ser>
          <c:idx val="0"/>
          <c:order val="0"/>
          <c:tx>
            <c:v>DMSO</c:v>
          </c:tx>
          <c:spPr>
            <a:ln w="9525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'iOGG1 10 uM'!$AD$31:$AD$35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5.4367235500127051E-2</c:v>
                  </c:pt>
                  <c:pt idx="2">
                    <c:v>8.5383543208477866E-2</c:v>
                  </c:pt>
                  <c:pt idx="3">
                    <c:v>0</c:v>
                  </c:pt>
                  <c:pt idx="4">
                    <c:v>1.549374880016411E-2</c:v>
                  </c:pt>
                </c:numCache>
              </c:numRef>
            </c:plus>
            <c:minus>
              <c:numRef>
                <c:f>'iOGG1 10 uM'!$AD$31:$AD$35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5.4367235500127051E-2</c:v>
                  </c:pt>
                  <c:pt idx="2">
                    <c:v>8.5383543208477866E-2</c:v>
                  </c:pt>
                  <c:pt idx="3">
                    <c:v>0</c:v>
                  </c:pt>
                  <c:pt idx="4">
                    <c:v>1.549374880016411E-2</c:v>
                  </c:pt>
                </c:numCache>
              </c:numRef>
            </c:minus>
          </c:errBars>
          <c:cat>
            <c:numRef>
              <c:f>'iOGG1 10 uM'!$AM$4:$AM$8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'iOGG1 10 uM'!$AB$31:$AB$35</c:f>
              <c:numCache>
                <c:formatCode>General</c:formatCode>
                <c:ptCount val="5"/>
                <c:pt idx="0">
                  <c:v>1</c:v>
                </c:pt>
                <c:pt idx="1">
                  <c:v>0.77717618281968748</c:v>
                </c:pt>
                <c:pt idx="2">
                  <c:v>0.41537767410365883</c:v>
                </c:pt>
                <c:pt idx="3">
                  <c:v>0</c:v>
                </c:pt>
                <c:pt idx="4">
                  <c:v>8.2954832136493642E-2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44-4DE0-8F7C-FB380B5E15B3}"/>
            </c:ext>
          </c:extLst>
        </c:ser>
        <c:ser>
          <c:idx val="1"/>
          <c:order val="1"/>
          <c:tx>
            <c:v>TH5487</c:v>
          </c:tx>
          <c:spPr>
            <a:ln w="952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'iOGG1 10 uM'!$AD$36:$AD$40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6.7377364321171709E-2</c:v>
                  </c:pt>
                  <c:pt idx="2">
                    <c:v>2.1656619556990553E-2</c:v>
                  </c:pt>
                  <c:pt idx="3">
                    <c:v>0</c:v>
                  </c:pt>
                  <c:pt idx="4">
                    <c:v>1.8944137491538875E-2</c:v>
                  </c:pt>
                </c:numCache>
              </c:numRef>
            </c:plus>
            <c:minus>
              <c:numRef>
                <c:f>'iOGG1 10 uM'!$AD$36:$AD$40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6.7377364321171709E-2</c:v>
                  </c:pt>
                  <c:pt idx="2">
                    <c:v>2.1656619556990553E-2</c:v>
                  </c:pt>
                  <c:pt idx="3">
                    <c:v>0</c:v>
                  </c:pt>
                  <c:pt idx="4">
                    <c:v>1.8944137491538875E-2</c:v>
                  </c:pt>
                </c:numCache>
              </c:numRef>
            </c:minus>
          </c:errBars>
          <c:cat>
            <c:numRef>
              <c:f>'iOGG1 10 uM'!$AM$4:$AM$8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'iOGG1 10 uM'!$AB$36:$AB$40</c:f>
              <c:numCache>
                <c:formatCode>General</c:formatCode>
                <c:ptCount val="5"/>
                <c:pt idx="0">
                  <c:v>1</c:v>
                </c:pt>
                <c:pt idx="1">
                  <c:v>0.48822188958284346</c:v>
                </c:pt>
                <c:pt idx="2">
                  <c:v>0.16836416832402221</c:v>
                </c:pt>
                <c:pt idx="3">
                  <c:v>0</c:v>
                </c:pt>
                <c:pt idx="4">
                  <c:v>6.9895623774241952E-2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44-4DE0-8F7C-FB380B5E1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116864"/>
        <c:axId val="106907328"/>
      </c:lineChart>
      <c:catAx>
        <c:axId val="110116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6907328"/>
        <c:crossesAt val="1.0000000000000002E-3"/>
        <c:auto val="1"/>
        <c:lblAlgn val="ctr"/>
        <c:lblOffset val="100"/>
        <c:noMultiLvlLbl val="0"/>
      </c:catAx>
      <c:valAx>
        <c:axId val="106907328"/>
        <c:scaling>
          <c:logBase val="10"/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2.1621888085733187E-2"/>
              <c:y val="2.9533597625639674E-2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/>
        </c:spPr>
        <c:crossAx val="110116864"/>
        <c:crossesAt val="1"/>
        <c:crossBetween val="midCat"/>
      </c:valAx>
    </c:plotArea>
    <c:legend>
      <c:legendPos val="r"/>
      <c:layout>
        <c:manualLayout>
          <c:xMode val="edge"/>
          <c:yMode val="edge"/>
          <c:x val="0.2991076740035693"/>
          <c:y val="0.42842455227176029"/>
          <c:w val="0.40665729604604034"/>
          <c:h val="0.27276558676794099"/>
        </c:manualLayout>
      </c:layout>
      <c:overlay val="0"/>
    </c:legend>
    <c:plotVisOnly val="1"/>
    <c:dispBlanksAs val="span"/>
    <c:showDLblsOverMax val="0"/>
  </c:chart>
  <c:txPr>
    <a:bodyPr/>
    <a:lstStyle/>
    <a:p>
      <a:pPr>
        <a:defRPr sz="12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51607769073558"/>
          <c:y val="9.1667049997999211E-2"/>
          <c:w val="0.63632212370691088"/>
          <c:h val="0.65937589171282529"/>
        </c:manualLayout>
      </c:layout>
      <c:lineChart>
        <c:grouping val="standard"/>
        <c:varyColors val="0"/>
        <c:ser>
          <c:idx val="0"/>
          <c:order val="0"/>
          <c:tx>
            <c:v>DMSO</c:v>
          </c:tx>
          <c:spPr>
            <a:ln w="9525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'iPARG 1 uM o.n.'!$U$6:$U$10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3.3686907412712942E-2</c:v>
                  </c:pt>
                  <c:pt idx="2">
                    <c:v>2.2475310109483387E-3</c:v>
                  </c:pt>
                  <c:pt idx="4">
                    <c:v>2.2570164221884866E-3</c:v>
                  </c:pt>
                </c:numCache>
              </c:numRef>
            </c:plus>
            <c:minus>
              <c:numRef>
                <c:f>'iPARG 1 uM o.n.'!$U$6:$U$10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3.3686907412712942E-2</c:v>
                  </c:pt>
                  <c:pt idx="2">
                    <c:v>2.2475310109483387E-3</c:v>
                  </c:pt>
                  <c:pt idx="4">
                    <c:v>2.2570164221884866E-3</c:v>
                  </c:pt>
                </c:numCache>
              </c:numRef>
            </c:minus>
          </c:errBars>
          <c:cat>
            <c:numRef>
              <c:f>'iPARG 1 uM o.n.'!$M$16:$M$20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'iPARG 1 uM o.n.'!$S$6:$S$10</c:f>
              <c:numCache>
                <c:formatCode>General</c:formatCode>
                <c:ptCount val="5"/>
                <c:pt idx="0">
                  <c:v>1</c:v>
                </c:pt>
                <c:pt idx="1">
                  <c:v>0.41768174943446806</c:v>
                </c:pt>
                <c:pt idx="2" formatCode="0.000">
                  <c:v>0.15712068508306801</c:v>
                </c:pt>
                <c:pt idx="4">
                  <c:v>1.8291558148270881E-2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47-4008-94D7-F2319859737A}"/>
            </c:ext>
          </c:extLst>
        </c:ser>
        <c:ser>
          <c:idx val="1"/>
          <c:order val="1"/>
          <c:tx>
            <c:v>PDD00017273</c:v>
          </c:tx>
          <c:spPr>
            <a:ln w="952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'iPARG 1 uM o.n.'!$U$11:$U$15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3.8837557216577084E-2</c:v>
                  </c:pt>
                  <c:pt idx="2">
                    <c:v>3.630562916943701E-3</c:v>
                  </c:pt>
                  <c:pt idx="4">
                    <c:v>6.4070059493121605E-3</c:v>
                  </c:pt>
                </c:numCache>
              </c:numRef>
            </c:plus>
            <c:minus>
              <c:numRef>
                <c:f>'iPARG 1 uM o.n.'!$U$11:$U$15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3.8837557216577084E-2</c:v>
                  </c:pt>
                  <c:pt idx="2">
                    <c:v>3.630562916943701E-3</c:v>
                  </c:pt>
                  <c:pt idx="4">
                    <c:v>6.4070059493121605E-3</c:v>
                  </c:pt>
                </c:numCache>
              </c:numRef>
            </c:minus>
          </c:errBars>
          <c:cat>
            <c:numRef>
              <c:f>'iPARG 1 uM o.n.'!$M$16:$M$20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'iPARG 1 uM o.n.'!$S$11:$S$15</c:f>
              <c:numCache>
                <c:formatCode>General</c:formatCode>
                <c:ptCount val="5"/>
                <c:pt idx="0">
                  <c:v>1</c:v>
                </c:pt>
                <c:pt idx="1">
                  <c:v>0.14762565827984533</c:v>
                </c:pt>
                <c:pt idx="2">
                  <c:v>4.7389320252779192E-2</c:v>
                </c:pt>
                <c:pt idx="4">
                  <c:v>8.9330286451635519E-3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47-4008-94D7-F23198597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784832"/>
        <c:axId val="108885056"/>
      </c:lineChart>
      <c:catAx>
        <c:axId val="105784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8885056"/>
        <c:crossesAt val="1.0000000000000002E-3"/>
        <c:auto val="1"/>
        <c:lblAlgn val="ctr"/>
        <c:lblOffset val="100"/>
        <c:noMultiLvlLbl val="0"/>
      </c:catAx>
      <c:valAx>
        <c:axId val="108885056"/>
        <c:scaling>
          <c:logBase val="10"/>
          <c:orientation val="minMax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1.8489968621984307E-2"/>
              <c:y val="0.10269742375824478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/>
        </c:spPr>
        <c:crossAx val="105784832"/>
        <c:crossesAt val="1"/>
        <c:crossBetween val="midCat"/>
      </c:valAx>
    </c:plotArea>
    <c:legend>
      <c:legendPos val="r"/>
      <c:layout>
        <c:manualLayout>
          <c:xMode val="edge"/>
          <c:yMode val="edge"/>
          <c:x val="0.31245649735548253"/>
          <c:y val="0.49463051915076012"/>
          <c:w val="0.54713003394507642"/>
          <c:h val="0.1947659752865355"/>
        </c:manualLayout>
      </c:layout>
      <c:overlay val="0"/>
    </c:legend>
    <c:plotVisOnly val="1"/>
    <c:dispBlanksAs val="span"/>
    <c:showDLblsOverMax val="0"/>
  </c:chart>
  <c:txPr>
    <a:bodyPr/>
    <a:lstStyle/>
    <a:p>
      <a:pPr>
        <a:defRPr sz="120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68982567285891"/>
          <c:y val="8.0142953125670088E-2"/>
          <c:w val="0.64236154409744883"/>
          <c:h val="0.67090039041638205"/>
        </c:manualLayout>
      </c:layout>
      <c:lineChart>
        <c:grouping val="standard"/>
        <c:varyColors val="0"/>
        <c:ser>
          <c:idx val="0"/>
          <c:order val="0"/>
          <c:tx>
            <c:v>DMSO</c:v>
          </c:tx>
          <c:spPr>
            <a:ln w="9525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'iPARG 1 uM'!$S$6:$S$10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3.9227428158609634E-2</c:v>
                  </c:pt>
                  <c:pt idx="2">
                    <c:v>1.7637540800342404E-2</c:v>
                  </c:pt>
                  <c:pt idx="3">
                    <c:v>0</c:v>
                  </c:pt>
                  <c:pt idx="4">
                    <c:v>2.8408721192966753E-3</c:v>
                  </c:pt>
                </c:numCache>
              </c:numRef>
            </c:plus>
            <c:minus>
              <c:numRef>
                <c:f>'iPARG 1 uM'!$S$6:$S$10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3.9227428158609634E-2</c:v>
                  </c:pt>
                  <c:pt idx="2">
                    <c:v>1.7637540800342404E-2</c:v>
                  </c:pt>
                  <c:pt idx="3">
                    <c:v>0</c:v>
                  </c:pt>
                  <c:pt idx="4">
                    <c:v>2.8408721192966753E-3</c:v>
                  </c:pt>
                </c:numCache>
              </c:numRef>
            </c:minus>
          </c:errBars>
          <c:cat>
            <c:numRef>
              <c:f>'iPARG 1 uM'!$J$16:$J$20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'iPARG 1 uM'!$Q$6:$Q$10</c:f>
              <c:numCache>
                <c:formatCode>0.000</c:formatCode>
                <c:ptCount val="5"/>
                <c:pt idx="0" formatCode="General">
                  <c:v>1</c:v>
                </c:pt>
                <c:pt idx="1">
                  <c:v>0.63683202042460785</c:v>
                </c:pt>
                <c:pt idx="2">
                  <c:v>0.29178627765722936</c:v>
                </c:pt>
                <c:pt idx="3" formatCode="General">
                  <c:v>0</c:v>
                </c:pt>
                <c:pt idx="4">
                  <c:v>5.6788106505525543E-2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63-4859-924D-C6DEA0EC440C}"/>
            </c:ext>
          </c:extLst>
        </c:ser>
        <c:ser>
          <c:idx val="1"/>
          <c:order val="1"/>
          <c:tx>
            <c:v>PDD00017273</c:v>
          </c:tx>
          <c:spPr>
            <a:ln w="952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'iPARG 1 uM'!$S$11:$S$15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5.7499610884640562E-2</c:v>
                  </c:pt>
                  <c:pt idx="2">
                    <c:v>3.5981276535503662E-2</c:v>
                  </c:pt>
                  <c:pt idx="3">
                    <c:v>0</c:v>
                  </c:pt>
                  <c:pt idx="4">
                    <c:v>1.3901632188998963E-3</c:v>
                  </c:pt>
                </c:numCache>
              </c:numRef>
            </c:plus>
            <c:minus>
              <c:numRef>
                <c:f>'iPARG 1 uM'!$S$11:$S$15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5.7499610884640562E-2</c:v>
                  </c:pt>
                  <c:pt idx="2">
                    <c:v>3.5981276535503662E-2</c:v>
                  </c:pt>
                  <c:pt idx="3">
                    <c:v>0</c:v>
                  </c:pt>
                  <c:pt idx="4">
                    <c:v>1.3901632188998963E-3</c:v>
                  </c:pt>
                </c:numCache>
              </c:numRef>
            </c:minus>
          </c:errBars>
          <c:cat>
            <c:numRef>
              <c:f>'iPARG 1 uM'!$J$16:$J$20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'iPARG 1 uM'!$Q$11:$Q$15</c:f>
              <c:numCache>
                <c:formatCode>0.000</c:formatCode>
                <c:ptCount val="5"/>
                <c:pt idx="0" formatCode="General">
                  <c:v>1</c:v>
                </c:pt>
                <c:pt idx="1">
                  <c:v>0.32471621447034699</c:v>
                </c:pt>
                <c:pt idx="2">
                  <c:v>0.14411919425231043</c:v>
                </c:pt>
                <c:pt idx="3" formatCode="General">
                  <c:v>0</c:v>
                </c:pt>
                <c:pt idx="4">
                  <c:v>1.6957593221013281E-2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63-4859-924D-C6DEA0EC4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135168"/>
        <c:axId val="108887360"/>
      </c:lineChart>
      <c:catAx>
        <c:axId val="128135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8887360"/>
        <c:crossesAt val="1.0000000000000002E-3"/>
        <c:auto val="1"/>
        <c:lblAlgn val="ctr"/>
        <c:lblOffset val="100"/>
        <c:noMultiLvlLbl val="0"/>
      </c:catAx>
      <c:valAx>
        <c:axId val="108887360"/>
        <c:scaling>
          <c:logBase val="10"/>
          <c:orientation val="minMax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3.3242996049981208E-3"/>
              <c:y val="9.6753534516032177E-2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/>
        </c:spPr>
        <c:crossAx val="128135168"/>
        <c:crossesAt val="1"/>
        <c:crossBetween val="midCat"/>
      </c:valAx>
    </c:plotArea>
    <c:legend>
      <c:legendPos val="r"/>
      <c:layout>
        <c:manualLayout>
          <c:xMode val="edge"/>
          <c:yMode val="edge"/>
          <c:x val="0.32700392268387002"/>
          <c:y val="0.513293847360072"/>
          <c:w val="0.54683302782354415"/>
          <c:h val="0.1960663947827461"/>
        </c:manualLayout>
      </c:layout>
      <c:overlay val="0"/>
    </c:legend>
    <c:plotVisOnly val="1"/>
    <c:dispBlanksAs val="span"/>
    <c:showDLblsOverMax val="0"/>
  </c:chart>
  <c:txPr>
    <a:bodyPr/>
    <a:lstStyle/>
    <a:p>
      <a:pPr>
        <a:defRPr sz="12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74131681553079"/>
          <c:y val="0.34770628565991579"/>
          <c:w val="0.84854203594864652"/>
          <c:h val="0.46277480795466736"/>
        </c:manualLayout>
      </c:layout>
      <c:barChart>
        <c:barDir val="col"/>
        <c:grouping val="clustered"/>
        <c:varyColors val="0"/>
        <c:ser>
          <c:idx val="0"/>
          <c:order val="0"/>
          <c:tx>
            <c:v>DMSO (11 MeV)</c:v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A40-4A01-8CEF-DBAF43CCEA77}"/>
              </c:ext>
            </c:extLst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(modified)'!$F$265:$F$269</c:f>
                <c:numCache>
                  <c:formatCode>General</c:formatCode>
                  <c:ptCount val="5"/>
                  <c:pt idx="0">
                    <c:v>1.1562872852046466</c:v>
                  </c:pt>
                  <c:pt idx="1">
                    <c:v>1.0840088940105825</c:v>
                  </c:pt>
                  <c:pt idx="2">
                    <c:v>2.5311204460332148</c:v>
                  </c:pt>
                  <c:pt idx="3">
                    <c:v>2.1857669897162704</c:v>
                  </c:pt>
                  <c:pt idx="4">
                    <c:v>1.7984693825584017</c:v>
                  </c:pt>
                </c:numCache>
              </c:numRef>
            </c:plus>
            <c:minus>
              <c:numRef>
                <c:f>'Neutral (modified)'!$F$265:$F$269</c:f>
                <c:numCache>
                  <c:formatCode>General</c:formatCode>
                  <c:ptCount val="5"/>
                  <c:pt idx="0">
                    <c:v>1.1562872852046466</c:v>
                  </c:pt>
                  <c:pt idx="1">
                    <c:v>1.0840088940105825</c:v>
                  </c:pt>
                  <c:pt idx="2">
                    <c:v>2.5311204460332148</c:v>
                  </c:pt>
                  <c:pt idx="3">
                    <c:v>2.1857669897162704</c:v>
                  </c:pt>
                  <c:pt idx="4">
                    <c:v>1.7984693825584017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(modified)'!$E$265:$E$269</c:f>
              <c:numCache>
                <c:formatCode>General</c:formatCode>
                <c:ptCount val="5"/>
                <c:pt idx="0">
                  <c:v>4.2920444444444437</c:v>
                </c:pt>
                <c:pt idx="1">
                  <c:v>33.517475732346583</c:v>
                </c:pt>
                <c:pt idx="2">
                  <c:v>16.643699224806202</c:v>
                </c:pt>
                <c:pt idx="3">
                  <c:v>5.2770666666666664</c:v>
                </c:pt>
                <c:pt idx="4">
                  <c:v>5.2738000000000005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40-4A01-8CEF-DBAF43CCEA77}"/>
            </c:ext>
          </c:extLst>
        </c:ser>
        <c:ser>
          <c:idx val="1"/>
          <c:order val="1"/>
          <c:tx>
            <c:v>DMSO (11 MeV; mod.)</c:v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40-4A01-8CEF-DBAF43CCEA77}"/>
                </c:ext>
              </c:extLst>
            </c:dLbl>
            <c:dLbl>
              <c:idx val="1"/>
              <c:layout>
                <c:manualLayout>
                  <c:x val="-1.2198442729512019E-2"/>
                  <c:y val="3.633306145522779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A40-4A01-8CEF-DBAF43CCEA77}"/>
                </c:ext>
              </c:extLst>
            </c:dLbl>
            <c:dLbl>
              <c:idx val="2"/>
              <c:layout>
                <c:manualLayout>
                  <c:x val="-1.2198442729512019E-2"/>
                  <c:y val="1.45332245820910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A40-4A01-8CEF-DBAF43CCEA77}"/>
                </c:ext>
              </c:extLst>
            </c:dLbl>
            <c:dLbl>
              <c:idx val="3"/>
              <c:layout>
                <c:manualLayout>
                  <c:x val="-1.2198442729512019E-2"/>
                  <c:y val="7.266612291045492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A40-4A01-8CEF-DBAF43CCEA77}"/>
                </c:ext>
              </c:extLst>
            </c:dLbl>
            <c:dLbl>
              <c:idx val="4"/>
              <c:layout>
                <c:manualLayout>
                  <c:x val="-1.2198442729512019E-2"/>
                  <c:y val="-1.3321968637065022E-1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3A40-4A01-8CEF-DBAF43CCEA7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(modified)'!$N$265:$N$269</c:f>
                <c:numCache>
                  <c:formatCode>General</c:formatCode>
                  <c:ptCount val="5"/>
                  <c:pt idx="0">
                    <c:v>0.42725361710971321</c:v>
                  </c:pt>
                  <c:pt idx="1">
                    <c:v>0.64771062468769403</c:v>
                  </c:pt>
                  <c:pt idx="2">
                    <c:v>0.17015455719237441</c:v>
                  </c:pt>
                  <c:pt idx="3">
                    <c:v>0.47471090149690137</c:v>
                  </c:pt>
                  <c:pt idx="4">
                    <c:v>0.95357739766278982</c:v>
                  </c:pt>
                </c:numCache>
              </c:numRef>
            </c:plus>
            <c:minus>
              <c:numRef>
                <c:f>'Neutral (modified)'!$N$265:$N$269</c:f>
                <c:numCache>
                  <c:formatCode>General</c:formatCode>
                  <c:ptCount val="5"/>
                  <c:pt idx="0">
                    <c:v>0.42725361710971321</c:v>
                  </c:pt>
                  <c:pt idx="1">
                    <c:v>0.64771062468769403</c:v>
                  </c:pt>
                  <c:pt idx="2">
                    <c:v>0.17015455719237441</c:v>
                  </c:pt>
                  <c:pt idx="3">
                    <c:v>0.47471090149690137</c:v>
                  </c:pt>
                  <c:pt idx="4">
                    <c:v>0.95357739766278982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(modified)'!$M$265:$M$269</c:f>
              <c:numCache>
                <c:formatCode>General</c:formatCode>
                <c:ptCount val="5"/>
                <c:pt idx="0">
                  <c:v>7.2183333333333364</c:v>
                </c:pt>
                <c:pt idx="1">
                  <c:v>36.394333333333329</c:v>
                </c:pt>
                <c:pt idx="2">
                  <c:v>22.482266666666671</c:v>
                </c:pt>
                <c:pt idx="3">
                  <c:v>15.9796</c:v>
                </c:pt>
                <c:pt idx="4">
                  <c:v>13.614333333333335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40-4A01-8CEF-DBAF43CCEA77}"/>
            </c:ext>
          </c:extLst>
        </c:ser>
        <c:ser>
          <c:idx val="3"/>
          <c:order val="2"/>
          <c:tx>
            <c:v>TH5487 (11 MeV)</c:v>
          </c:tx>
          <c:spPr>
            <a:solidFill>
              <a:srgbClr val="FF0000"/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(modified)'!$U$265:$U$269</c:f>
                <c:numCache>
                  <c:formatCode>General</c:formatCode>
                  <c:ptCount val="5"/>
                  <c:pt idx="0">
                    <c:v>0.95222926511073114</c:v>
                  </c:pt>
                  <c:pt idx="1">
                    <c:v>1.195679259494463</c:v>
                  </c:pt>
                  <c:pt idx="2">
                    <c:v>2.014855556675907</c:v>
                  </c:pt>
                  <c:pt idx="3">
                    <c:v>0.80173509200071458</c:v>
                  </c:pt>
                  <c:pt idx="4">
                    <c:v>0.89654542179040364</c:v>
                  </c:pt>
                </c:numCache>
              </c:numRef>
            </c:plus>
            <c:minus>
              <c:numRef>
                <c:f>'Neutral (modified)'!$U$265:$U$269</c:f>
                <c:numCache>
                  <c:formatCode>General</c:formatCode>
                  <c:ptCount val="5"/>
                  <c:pt idx="0">
                    <c:v>0.95222926511073114</c:v>
                  </c:pt>
                  <c:pt idx="1">
                    <c:v>1.195679259494463</c:v>
                  </c:pt>
                  <c:pt idx="2">
                    <c:v>2.014855556675907</c:v>
                  </c:pt>
                  <c:pt idx="3">
                    <c:v>0.80173509200071458</c:v>
                  </c:pt>
                  <c:pt idx="4">
                    <c:v>0.89654542179040364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(modified)'!$T$265:$T$269</c:f>
              <c:numCache>
                <c:formatCode>General</c:formatCode>
                <c:ptCount val="5"/>
                <c:pt idx="0">
                  <c:v>6.4651333333333341</c:v>
                </c:pt>
                <c:pt idx="1">
                  <c:v>31.893753359683789</c:v>
                </c:pt>
                <c:pt idx="2">
                  <c:v>18.251512905452039</c:v>
                </c:pt>
                <c:pt idx="3">
                  <c:v>6.880181011535047</c:v>
                </c:pt>
                <c:pt idx="4">
                  <c:v>6.9170666666666669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40-4A01-8CEF-DBAF43CCEA77}"/>
            </c:ext>
          </c:extLst>
        </c:ser>
        <c:ser>
          <c:idx val="2"/>
          <c:order val="3"/>
          <c:tx>
            <c:v>TH5487 (11 MeV; mod.)</c:v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A40-4A01-8CEF-DBAF43CCEA7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A40-4A01-8CEF-DBAF43CCEA77}"/>
                </c:ext>
              </c:extLst>
            </c:dLbl>
            <c:dLbl>
              <c:idx val="2"/>
              <c:layout>
                <c:manualLayout>
                  <c:x val="-2.4396885459024038E-2"/>
                  <c:y val="3.633306145522779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3A40-4A01-8CEF-DBAF43CCEA77}"/>
                </c:ext>
              </c:extLst>
            </c:dLbl>
            <c:dLbl>
              <c:idx val="3"/>
              <c:layout>
                <c:manualLayout>
                  <c:x val="-2.4396885459024038E-2"/>
                  <c:y val="-7.266612291045559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3A40-4A01-8CEF-DBAF43CCEA77}"/>
                </c:ext>
              </c:extLst>
            </c:dLbl>
            <c:dLbl>
              <c:idx val="4"/>
              <c:layout>
                <c:manualLayout>
                  <c:x val="-2.4396885459024038E-2"/>
                  <c:y val="1.0899918436568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3A40-4A01-8CEF-DBAF43CCEA7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(modified)'!$AC$265:$AC$269</c:f>
                <c:numCache>
                  <c:formatCode>General</c:formatCode>
                  <c:ptCount val="5"/>
                  <c:pt idx="0">
                    <c:v>1.0083285170524685</c:v>
                  </c:pt>
                  <c:pt idx="1">
                    <c:v>1.7797567127235339</c:v>
                  </c:pt>
                  <c:pt idx="2">
                    <c:v>0.85069225928064096</c:v>
                  </c:pt>
                  <c:pt idx="3">
                    <c:v>2.2101191097762838</c:v>
                  </c:pt>
                  <c:pt idx="4">
                    <c:v>0.83441218431500297</c:v>
                  </c:pt>
                </c:numCache>
              </c:numRef>
            </c:plus>
            <c:minus>
              <c:numRef>
                <c:f>'Neutral (modified)'!$AC$265:$AC$269</c:f>
                <c:numCache>
                  <c:formatCode>General</c:formatCode>
                  <c:ptCount val="5"/>
                  <c:pt idx="0">
                    <c:v>1.0083285170524685</c:v>
                  </c:pt>
                  <c:pt idx="1">
                    <c:v>1.7797567127235339</c:v>
                  </c:pt>
                  <c:pt idx="2">
                    <c:v>0.85069225928064096</c:v>
                  </c:pt>
                  <c:pt idx="3">
                    <c:v>2.2101191097762838</c:v>
                  </c:pt>
                  <c:pt idx="4">
                    <c:v>0.83441218431500297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(modified)'!$AB$265:$AB$269</c:f>
              <c:numCache>
                <c:formatCode>General</c:formatCode>
                <c:ptCount val="5"/>
                <c:pt idx="0">
                  <c:v>6.4132293650793644</c:v>
                </c:pt>
                <c:pt idx="1">
                  <c:v>35.082537869062904</c:v>
                </c:pt>
                <c:pt idx="2">
                  <c:v>28.208200000000009</c:v>
                </c:pt>
                <c:pt idx="3">
                  <c:v>28.881549076127119</c:v>
                </c:pt>
                <c:pt idx="4">
                  <c:v>26.216066666666666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A40-4A01-8CEF-DBAF43CCEA77}"/>
            </c:ext>
          </c:extLst>
        </c:ser>
        <c:ser>
          <c:idx val="4"/>
          <c:order val="4"/>
          <c:tx>
            <c:v>PDD00017273 (11 MeV)</c:v>
          </c:tx>
          <c:spPr>
            <a:solidFill>
              <a:schemeClr val="accent2"/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(modified)'!$AJ$265:$AJ$269</c:f>
                <c:numCache>
                  <c:formatCode>General</c:formatCode>
                  <c:ptCount val="5"/>
                  <c:pt idx="0">
                    <c:v>0.12562950821098132</c:v>
                  </c:pt>
                  <c:pt idx="1">
                    <c:v>1.8395216922449593</c:v>
                  </c:pt>
                  <c:pt idx="2">
                    <c:v>0.89242427129700852</c:v>
                  </c:pt>
                  <c:pt idx="3">
                    <c:v>2.1628348927584291</c:v>
                  </c:pt>
                  <c:pt idx="4">
                    <c:v>1.1164915106409599</c:v>
                  </c:pt>
                </c:numCache>
              </c:numRef>
            </c:plus>
            <c:minus>
              <c:numRef>
                <c:f>'Neutral (modified)'!$AJ$265:$AJ$269</c:f>
                <c:numCache>
                  <c:formatCode>General</c:formatCode>
                  <c:ptCount val="5"/>
                  <c:pt idx="0">
                    <c:v>0.12562950821098132</c:v>
                  </c:pt>
                  <c:pt idx="1">
                    <c:v>1.8395216922449593</c:v>
                  </c:pt>
                  <c:pt idx="2">
                    <c:v>0.89242427129700852</c:v>
                  </c:pt>
                  <c:pt idx="3">
                    <c:v>2.1628348927584291</c:v>
                  </c:pt>
                  <c:pt idx="4">
                    <c:v>1.1164915106409599</c:v>
                  </c:pt>
                </c:numCache>
              </c:numRef>
            </c:minus>
          </c:errBars>
          <c:val>
            <c:numRef>
              <c:f>'Neutral (modified)'!$AI$265:$AI$269</c:f>
              <c:numCache>
                <c:formatCode>General</c:formatCode>
                <c:ptCount val="5"/>
                <c:pt idx="0">
                  <c:v>5.7911333333333346</c:v>
                </c:pt>
                <c:pt idx="1">
                  <c:v>32.444208032708026</c:v>
                </c:pt>
                <c:pt idx="2">
                  <c:v>21.033399999999997</c:v>
                </c:pt>
                <c:pt idx="3">
                  <c:v>14.976866666666666</c:v>
                </c:pt>
                <c:pt idx="4">
                  <c:v>11.097333333333333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A40-4A01-8CEF-DBAF43CCEA77}"/>
            </c:ext>
          </c:extLst>
        </c:ser>
        <c:ser>
          <c:idx val="5"/>
          <c:order val="5"/>
          <c:tx>
            <c:v>PDD00017273 (11 MeV; mod)</c:v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A40-4A01-8CEF-DBAF43CCEA7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A40-4A01-8CEF-DBAF43CCEA77}"/>
                </c:ext>
              </c:extLst>
            </c:dLbl>
            <c:dLbl>
              <c:idx val="2"/>
              <c:layout>
                <c:manualLayout>
                  <c:x val="-5.1843381600426078E-2"/>
                  <c:y val="-7.266612291045559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3A40-4A01-8CEF-DBAF43CCEA77}"/>
                </c:ext>
              </c:extLst>
            </c:dLbl>
            <c:dLbl>
              <c:idx val="3"/>
              <c:layout>
                <c:manualLayout>
                  <c:x val="-4.269454955329207E-2"/>
                  <c:y val="-4.72329798917961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3A40-4A01-8CEF-DBAF43CCEA77}"/>
                </c:ext>
              </c:extLst>
            </c:dLbl>
            <c:dLbl>
              <c:idx val="4"/>
              <c:layout>
                <c:manualLayout>
                  <c:x val="-4.2694549553292181E-2"/>
                  <c:y val="-1.453322458209111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3A40-4A01-8CEF-DBAF43CCEA7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(modified)'!$AR$265:$AR$269</c:f>
                <c:numCache>
                  <c:formatCode>General</c:formatCode>
                  <c:ptCount val="5"/>
                  <c:pt idx="0">
                    <c:v>1.068511812444467</c:v>
                  </c:pt>
                  <c:pt idx="1">
                    <c:v>0.40073685859446345</c:v>
                  </c:pt>
                  <c:pt idx="2">
                    <c:v>1.2592439689485606</c:v>
                  </c:pt>
                  <c:pt idx="3">
                    <c:v>2.3709341063447655</c:v>
                  </c:pt>
                  <c:pt idx="4">
                    <c:v>1.951662648444481</c:v>
                  </c:pt>
                </c:numCache>
              </c:numRef>
            </c:plus>
            <c:minus>
              <c:numRef>
                <c:f>'Neutral (modified)'!$AR$265:$AR$269</c:f>
                <c:numCache>
                  <c:formatCode>General</c:formatCode>
                  <c:ptCount val="5"/>
                  <c:pt idx="0">
                    <c:v>1.068511812444467</c:v>
                  </c:pt>
                  <c:pt idx="1">
                    <c:v>0.40073685859446345</c:v>
                  </c:pt>
                  <c:pt idx="2">
                    <c:v>1.2592439689485606</c:v>
                  </c:pt>
                  <c:pt idx="3">
                    <c:v>2.3709341063447655</c:v>
                  </c:pt>
                  <c:pt idx="4">
                    <c:v>1.951662648444481</c:v>
                  </c:pt>
                </c:numCache>
              </c:numRef>
            </c:minus>
          </c:errBars>
          <c:val>
            <c:numRef>
              <c:f>'Neutral (modified)'!$AQ$265:$AQ$269</c:f>
              <c:numCache>
                <c:formatCode>General</c:formatCode>
                <c:ptCount val="5"/>
                <c:pt idx="0">
                  <c:v>7.1760666666666664</c:v>
                </c:pt>
                <c:pt idx="1">
                  <c:v>35.656219732205784</c:v>
                </c:pt>
                <c:pt idx="2">
                  <c:v>35.825533333333333</c:v>
                </c:pt>
                <c:pt idx="3">
                  <c:v>30.010917460317458</c:v>
                </c:pt>
                <c:pt idx="4">
                  <c:v>28.568333333333328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3A40-4A01-8CEF-DBAF43CCEA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5118464"/>
        <c:axId val="205444736"/>
      </c:barChart>
      <c:catAx>
        <c:axId val="205118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hours post-IR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444736"/>
        <c:crosses val="autoZero"/>
        <c:auto val="1"/>
        <c:lblAlgn val="ctr"/>
        <c:lblOffset val="100"/>
        <c:noMultiLvlLbl val="0"/>
      </c:catAx>
      <c:valAx>
        <c:axId val="2054447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11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6690178284562766E-2"/>
          <c:y val="0.171483181368635"/>
          <c:w val="0.96330982171543722"/>
          <c:h val="0.13256332037263416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123236472197116"/>
          <c:y val="5.9072673817465809E-2"/>
          <c:w val="0.75507304151203725"/>
          <c:h val="0.71369021668730426"/>
        </c:manualLayout>
      </c:layout>
      <c:lineChart>
        <c:grouping val="standard"/>
        <c:varyColors val="0"/>
        <c:ser>
          <c:idx val="0"/>
          <c:order val="0"/>
          <c:tx>
            <c:v>DMSO</c:v>
          </c:tx>
          <c:spPr>
            <a:ln w="9525" cap="rnd" cmpd="sng" algn="ctr">
              <a:solidFill>
                <a:srgbClr val="7030A0"/>
              </a:solidFill>
              <a:prstDash val="solid"/>
              <a:round/>
            </a:ln>
            <a:effectLst/>
          </c:spPr>
          <c:marker>
            <c:spPr>
              <a:solidFill>
                <a:srgbClr val="7030A0"/>
              </a:solidFill>
              <a:ln w="6350" cap="flat" cmpd="sng" algn="ctr">
                <a:solidFill>
                  <a:srgbClr val="7030A0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Sheet1!$J$2:$J$5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1.4070387741219438E-2</c:v>
                  </c:pt>
                  <c:pt idx="2">
                    <c:v>2.9201827902112915E-2</c:v>
                  </c:pt>
                  <c:pt idx="3">
                    <c:v>1.4858167552077339E-2</c:v>
                  </c:pt>
                </c:numCache>
              </c:numRef>
            </c:plus>
            <c:minus>
              <c:numRef>
                <c:f>Sheet1!$J$2:$J$5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1.4070387741219438E-2</c:v>
                  </c:pt>
                  <c:pt idx="2">
                    <c:v>2.9201827902112915E-2</c:v>
                  </c:pt>
                  <c:pt idx="3">
                    <c:v>1.4858167552077339E-2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numRef>
              <c:f>Sheet1!$U$6:$U$9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Sheet1!$H$2:$H$5</c:f>
              <c:numCache>
                <c:formatCode>General</c:formatCode>
                <c:ptCount val="4"/>
                <c:pt idx="0">
                  <c:v>1</c:v>
                </c:pt>
                <c:pt idx="1">
                  <c:v>0.62769324406573346</c:v>
                </c:pt>
                <c:pt idx="2">
                  <c:v>0.46520775005072029</c:v>
                </c:pt>
                <c:pt idx="3">
                  <c:v>0.15551430310407791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F7-4F30-8ED4-11885D3F2C37}"/>
            </c:ext>
          </c:extLst>
        </c:ser>
        <c:ser>
          <c:idx val="1"/>
          <c:order val="1"/>
          <c:tx>
            <c:v>ATMi</c:v>
          </c:tx>
          <c:spPr>
            <a:ln w="9525" cap="rnd" cmpd="sng" algn="ctr">
              <a:solidFill>
                <a:srgbClr val="0070C0"/>
              </a:solidFill>
              <a:prstDash val="solid"/>
              <a:round/>
            </a:ln>
            <a:effectLst/>
          </c:spPr>
          <c:marker>
            <c:spPr>
              <a:solidFill>
                <a:srgbClr val="0070C0"/>
              </a:solidFill>
              <a:ln w="6350" cap="flat" cmpd="sng" algn="ctr">
                <a:solidFill>
                  <a:srgbClr val="0070C0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Sheet1!$J$6:$J$9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3.4439416792358915E-2</c:v>
                  </c:pt>
                  <c:pt idx="2">
                    <c:v>5.2798594811780432E-2</c:v>
                  </c:pt>
                  <c:pt idx="3">
                    <c:v>1.727617457546804E-2</c:v>
                  </c:pt>
                </c:numCache>
              </c:numRef>
            </c:plus>
            <c:minus>
              <c:numRef>
                <c:f>Sheet1!$J$6:$J$9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3.4439416792358915E-2</c:v>
                  </c:pt>
                  <c:pt idx="2">
                    <c:v>5.2798594811780432E-2</c:v>
                  </c:pt>
                  <c:pt idx="3">
                    <c:v>1.727617457546804E-2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numRef>
              <c:f>Sheet1!$U$6:$U$9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Sheet1!$H$6:$H$9</c:f>
              <c:numCache>
                <c:formatCode>General</c:formatCode>
                <c:ptCount val="4"/>
                <c:pt idx="0">
                  <c:v>1</c:v>
                </c:pt>
                <c:pt idx="1">
                  <c:v>0.50299145299145076</c:v>
                </c:pt>
                <c:pt idx="2">
                  <c:v>0.3287884072035463</c:v>
                </c:pt>
                <c:pt idx="3">
                  <c:v>7.7191339772652731E-2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F7-4F30-8ED4-11885D3F2C37}"/>
            </c:ext>
          </c:extLst>
        </c:ser>
        <c:ser>
          <c:idx val="2"/>
          <c:order val="2"/>
          <c:tx>
            <c:v>ATRi</c:v>
          </c:tx>
          <c:spPr>
            <a:ln w="9525" cap="rnd" cmpd="sng" algn="ctr">
              <a:solidFill>
                <a:srgbClr val="FF0000"/>
              </a:solidFill>
              <a:prstDash val="solid"/>
              <a:round/>
            </a:ln>
            <a:effectLst/>
          </c:spPr>
          <c:marker>
            <c:spPr>
              <a:solidFill>
                <a:srgbClr val="FF0000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Sheet1!$J$10:$J$13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4.4817927170868598E-2</c:v>
                  </c:pt>
                  <c:pt idx="2">
                    <c:v>3.3483160706142774E-2</c:v>
                  </c:pt>
                  <c:pt idx="3">
                    <c:v>1.5219846629995223E-2</c:v>
                  </c:pt>
                </c:numCache>
              </c:numRef>
            </c:plus>
            <c:minus>
              <c:numRef>
                <c:f>Sheet1!$J$10:$J$13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4.4817927170868598E-2</c:v>
                  </c:pt>
                  <c:pt idx="2">
                    <c:v>3.3483160706142774E-2</c:v>
                  </c:pt>
                  <c:pt idx="3">
                    <c:v>1.5219846629995223E-2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numRef>
              <c:f>Sheet1!$U$6:$U$9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Sheet1!$H$10:$H$13</c:f>
              <c:numCache>
                <c:formatCode>General</c:formatCode>
                <c:ptCount val="4"/>
                <c:pt idx="0">
                  <c:v>1</c:v>
                </c:pt>
                <c:pt idx="1">
                  <c:v>0.55238095238095231</c:v>
                </c:pt>
                <c:pt idx="2">
                  <c:v>0.36168327796234778</c:v>
                </c:pt>
                <c:pt idx="3">
                  <c:v>7.5835179032853584E-2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3F7-4F30-8ED4-11885D3F2C37}"/>
            </c:ext>
          </c:extLst>
        </c:ser>
        <c:ser>
          <c:idx val="3"/>
          <c:order val="3"/>
          <c:tx>
            <c:v>DNA-PKcsi</c:v>
          </c:tx>
          <c:spPr>
            <a:ln w="9525" cap="rnd" cmpd="sng" algn="ctr">
              <a:solidFill>
                <a:srgbClr val="70AD47"/>
              </a:solidFill>
              <a:prstDash val="solid"/>
              <a:round/>
            </a:ln>
            <a:effectLst/>
          </c:spPr>
          <c:marker>
            <c:spPr>
              <a:noFill/>
              <a:ln w="6350" cap="flat" cmpd="sng" algn="ctr">
                <a:solidFill>
                  <a:srgbClr val="70AD47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Sheet1!$J$14:$J$17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1.7805935271378005E-2</c:v>
                  </c:pt>
                  <c:pt idx="2">
                    <c:v>5.5044163423280716E-2</c:v>
                  </c:pt>
                  <c:pt idx="3">
                    <c:v>1.3693284519246498E-2</c:v>
                  </c:pt>
                </c:numCache>
              </c:numRef>
            </c:plus>
            <c:minus>
              <c:numRef>
                <c:f>Sheet1!$J$14:$J$17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1.7805935271378005E-2</c:v>
                  </c:pt>
                  <c:pt idx="2">
                    <c:v>5.5044163423280716E-2</c:v>
                  </c:pt>
                  <c:pt idx="3">
                    <c:v>1.3693284519246498E-2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numRef>
              <c:f>Sheet1!$U$6:$U$9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Sheet1!$H$14:$H$17</c:f>
              <c:numCache>
                <c:formatCode>General</c:formatCode>
                <c:ptCount val="4"/>
                <c:pt idx="0">
                  <c:v>1</c:v>
                </c:pt>
                <c:pt idx="1">
                  <c:v>0.5354563610377564</c:v>
                </c:pt>
                <c:pt idx="2">
                  <c:v>0.31417118626420959</c:v>
                </c:pt>
                <c:pt idx="3">
                  <c:v>9.8489365931226411E-2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3F7-4F30-8ED4-11885D3F2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116864"/>
        <c:axId val="106907328"/>
      </c:lineChart>
      <c:catAx>
        <c:axId val="110116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/>
                  <a:t>Dose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6907328"/>
        <c:crossesAt val="1.0000000000000002E-3"/>
        <c:auto val="1"/>
        <c:lblAlgn val="ctr"/>
        <c:lblOffset val="100"/>
        <c:noMultiLvlLbl val="0"/>
      </c:catAx>
      <c:valAx>
        <c:axId val="106907328"/>
        <c:scaling>
          <c:logBase val="10"/>
          <c:orientation val="minMax"/>
          <c:max val="1"/>
          <c:min val="1.0000000000000002E-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/>
                  <a:t>Surviving faction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out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0116864"/>
        <c:crossesAt val="1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2548508949230481"/>
          <c:y val="0.39944051443607698"/>
          <c:w val="0.36557409608411801"/>
          <c:h val="0.351971434058034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844930399418772"/>
          <c:y val="5.9072673817465809E-2"/>
          <c:w val="0.74785612138752799"/>
          <c:h val="0.68637835780292"/>
        </c:manualLayout>
      </c:layout>
      <c:lineChart>
        <c:grouping val="standard"/>
        <c:varyColors val="0"/>
        <c:ser>
          <c:idx val="0"/>
          <c:order val="0"/>
          <c:tx>
            <c:v>DMSO</c:v>
          </c:tx>
          <c:spPr>
            <a:ln w="9525" cap="rnd" cmpd="sng" algn="ctr">
              <a:solidFill>
                <a:srgbClr val="7030A0"/>
              </a:solidFill>
              <a:prstDash val="solid"/>
              <a:round/>
            </a:ln>
            <a:effectLst/>
          </c:spPr>
          <c:marker>
            <c:spPr>
              <a:solidFill>
                <a:srgbClr val="7030A0"/>
              </a:solidFill>
              <a:ln w="6350" cap="flat" cmpd="sng" algn="ctr">
                <a:solidFill>
                  <a:srgbClr val="7030A0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Sheet1!$U$13:$U$16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0.10346426752846252</c:v>
                  </c:pt>
                  <c:pt idx="2">
                    <c:v>4.1907687941152037E-2</c:v>
                  </c:pt>
                  <c:pt idx="3">
                    <c:v>1.0962790128423107E-2</c:v>
                  </c:pt>
                </c:numCache>
              </c:numRef>
            </c:plus>
            <c:minus>
              <c:numRef>
                <c:f>Sheet1!$I$3:$I$6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0.10346426752846252</c:v>
                  </c:pt>
                  <c:pt idx="2">
                    <c:v>4.1907687941152037E-2</c:v>
                  </c:pt>
                  <c:pt idx="3">
                    <c:v>1.0962790128423107E-2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numRef>
              <c:f>Sheet1!$T$7:$T$10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Sheet1!$G$3:$G$6</c:f>
              <c:numCache>
                <c:formatCode>0.000000000</c:formatCode>
                <c:ptCount val="4"/>
                <c:pt idx="0">
                  <c:v>1</c:v>
                </c:pt>
                <c:pt idx="1">
                  <c:v>0.51826731282483496</c:v>
                </c:pt>
                <c:pt idx="2">
                  <c:v>0.47787634030996867</c:v>
                </c:pt>
                <c:pt idx="3">
                  <c:v>0.26941020508498381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FD-4F25-ADC8-F93D8CF35F8D}"/>
            </c:ext>
          </c:extLst>
        </c:ser>
        <c:ser>
          <c:idx val="1"/>
          <c:order val="1"/>
          <c:tx>
            <c:v>ATMi</c:v>
          </c:tx>
          <c:spPr>
            <a:ln w="9525" cap="rnd" cmpd="sng" algn="ctr">
              <a:solidFill>
                <a:srgbClr val="0070C0"/>
              </a:solidFill>
              <a:prstDash val="solid"/>
              <a:round/>
            </a:ln>
            <a:effectLst/>
          </c:spPr>
          <c:marker>
            <c:spPr>
              <a:solidFill>
                <a:srgbClr val="0070C0"/>
              </a:solidFill>
              <a:ln w="6350" cap="flat" cmpd="sng" algn="ctr">
                <a:solidFill>
                  <a:srgbClr val="0070C0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Sheet1!$I$7:$I$10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5.0464285061210527E-2</c:v>
                  </c:pt>
                  <c:pt idx="2">
                    <c:v>7.1299318381096127E-2</c:v>
                  </c:pt>
                  <c:pt idx="3">
                    <c:v>9.9671250652203208E-3</c:v>
                  </c:pt>
                </c:numCache>
              </c:numRef>
            </c:plus>
            <c:minus>
              <c:numRef>
                <c:f>Sheet1!$I$7:$I$10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5.0464285061210527E-2</c:v>
                  </c:pt>
                  <c:pt idx="2">
                    <c:v>7.1299318381096127E-2</c:v>
                  </c:pt>
                  <c:pt idx="3">
                    <c:v>9.9671250652203208E-3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numRef>
              <c:f>Sheet1!$T$7:$T$10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Sheet1!$G$7:$G$10</c:f>
              <c:numCache>
                <c:formatCode>0.000000000</c:formatCode>
                <c:ptCount val="4"/>
                <c:pt idx="0">
                  <c:v>1</c:v>
                </c:pt>
                <c:pt idx="1">
                  <c:v>0.45986782661782666</c:v>
                </c:pt>
                <c:pt idx="2">
                  <c:v>0.38668742368742376</c:v>
                </c:pt>
                <c:pt idx="3">
                  <c:v>0.10459493284493285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FD-4F25-ADC8-F93D8CF35F8D}"/>
            </c:ext>
          </c:extLst>
        </c:ser>
        <c:ser>
          <c:idx val="2"/>
          <c:order val="2"/>
          <c:tx>
            <c:v>ATRi</c:v>
          </c:tx>
          <c:spPr>
            <a:ln w="9525" cap="rnd" cmpd="sng" algn="ctr">
              <a:solidFill>
                <a:srgbClr val="FF0000"/>
              </a:solidFill>
              <a:prstDash val="solid"/>
              <a:round/>
            </a:ln>
            <a:effectLst/>
          </c:spPr>
          <c:marker>
            <c:spPr>
              <a:solidFill>
                <a:srgbClr val="FF0000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Sheet1!$I$11:$I$14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0.11758924542589752</c:v>
                  </c:pt>
                  <c:pt idx="2">
                    <c:v>4.3748032275613087E-2</c:v>
                  </c:pt>
                  <c:pt idx="3">
                    <c:v>3.9275300105574687E-2</c:v>
                  </c:pt>
                </c:numCache>
              </c:numRef>
            </c:plus>
            <c:minus>
              <c:numRef>
                <c:f>Sheet1!$I$11:$I$14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0.11758924542589752</c:v>
                  </c:pt>
                  <c:pt idx="2">
                    <c:v>4.3748032275613087E-2</c:v>
                  </c:pt>
                  <c:pt idx="3">
                    <c:v>3.9275300105574687E-2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numRef>
              <c:f>Sheet1!$T$7:$T$10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Sheet1!$G$11:$G$14</c:f>
              <c:numCache>
                <c:formatCode>0.000000000</c:formatCode>
                <c:ptCount val="4"/>
                <c:pt idx="0">
                  <c:v>1</c:v>
                </c:pt>
                <c:pt idx="1">
                  <c:v>0.68781442654307356</c:v>
                </c:pt>
                <c:pt idx="2">
                  <c:v>0.44240820642977996</c:v>
                </c:pt>
                <c:pt idx="3">
                  <c:v>0.18573576473184727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FD-4F25-ADC8-F93D8CF35F8D}"/>
            </c:ext>
          </c:extLst>
        </c:ser>
        <c:ser>
          <c:idx val="3"/>
          <c:order val="3"/>
          <c:tx>
            <c:v>DNA-Pkcsi</c:v>
          </c:tx>
          <c:spPr>
            <a:ln w="9525" cap="rnd" cmpd="sng" algn="ctr">
              <a:solidFill>
                <a:srgbClr val="70AD47"/>
              </a:solidFill>
              <a:prstDash val="solid"/>
              <a:round/>
            </a:ln>
            <a:effectLst/>
          </c:spPr>
          <c:marker>
            <c:spPr>
              <a:noFill/>
              <a:ln w="6350" cap="flat" cmpd="sng" algn="ctr">
                <a:solidFill>
                  <a:srgbClr val="70AD47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Sheet1!$I$15:$I$18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3.8552916235142162E-2</c:v>
                  </c:pt>
                  <c:pt idx="2">
                    <c:v>3.5872564501079493E-2</c:v>
                  </c:pt>
                  <c:pt idx="3">
                    <c:v>6.7238890210372278E-3</c:v>
                  </c:pt>
                </c:numCache>
              </c:numRef>
            </c:plus>
            <c:minus>
              <c:numRef>
                <c:f>Sheet1!$I$15:$I$18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3.8552916235142162E-2</c:v>
                  </c:pt>
                  <c:pt idx="2">
                    <c:v>3.5872564501079493E-2</c:v>
                  </c:pt>
                  <c:pt idx="3">
                    <c:v>6.7238890210372278E-3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numRef>
              <c:f>Sheet1!$T$7:$T$10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Sheet1!$G$15:$G$18</c:f>
              <c:numCache>
                <c:formatCode>0.000000000</c:formatCode>
                <c:ptCount val="4"/>
                <c:pt idx="0">
                  <c:v>1</c:v>
                </c:pt>
                <c:pt idx="1">
                  <c:v>0.3395372340425532</c:v>
                </c:pt>
                <c:pt idx="2">
                  <c:v>0.20522606382978725</c:v>
                </c:pt>
                <c:pt idx="3">
                  <c:v>2.7787234042553191E-2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5FD-4F25-ADC8-F93D8CF35F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116864"/>
        <c:axId val="106907328"/>
      </c:lineChart>
      <c:catAx>
        <c:axId val="110116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/>
                  <a:t>Dose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rgbClr val="A5A5A5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6907328"/>
        <c:crossesAt val="1.0000000000000002E-3"/>
        <c:auto val="1"/>
        <c:lblAlgn val="ctr"/>
        <c:lblOffset val="100"/>
        <c:noMultiLvlLbl val="0"/>
      </c:catAx>
      <c:valAx>
        <c:axId val="106907328"/>
        <c:scaling>
          <c:logBase val="10"/>
          <c:orientation val="minMax"/>
          <c:max val="1"/>
          <c:min val="1.0000000000000002E-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out"/>
        <c:tickLblPos val="nextTo"/>
        <c:spPr>
          <a:noFill/>
          <a:ln w="6350" cap="flat" cmpd="sng" algn="ctr">
            <a:solidFill>
              <a:srgbClr val="A5A5A5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0116864"/>
        <c:crossesAt val="1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0637915262505271"/>
          <c:y val="0.36194002567747457"/>
          <c:w val="0.41609330350661006"/>
          <c:h val="0.361923710764252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63850255526469"/>
          <c:y val="5.8387103271853202E-2"/>
          <c:w val="0.69641953030020776"/>
          <c:h val="0.69330022462890728"/>
        </c:manualLayout>
      </c:layout>
      <c:barChart>
        <c:barDir val="col"/>
        <c:grouping val="clustered"/>
        <c:varyColors val="0"/>
        <c:ser>
          <c:idx val="1"/>
          <c:order val="0"/>
          <c:tx>
            <c:v>Entrance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'By coverslip'!$R$37:$R$39</c:f>
                <c:numCache>
                  <c:formatCode>General</c:formatCode>
                  <c:ptCount val="3"/>
                  <c:pt idx="0">
                    <c:v>3.3742205339135705</c:v>
                  </c:pt>
                  <c:pt idx="1">
                    <c:v>1.5077295703158948</c:v>
                  </c:pt>
                  <c:pt idx="2">
                    <c:v>0.78492384655023228</c:v>
                  </c:pt>
                </c:numCache>
              </c:numRef>
            </c:plus>
            <c:minus>
              <c:numRef>
                <c:f>'By coverslip'!$R$37:$R$39</c:f>
                <c:numCache>
                  <c:formatCode>General</c:formatCode>
                  <c:ptCount val="3"/>
                  <c:pt idx="0">
                    <c:v>3.3742205339135705</c:v>
                  </c:pt>
                  <c:pt idx="1">
                    <c:v>1.5077295703158948</c:v>
                  </c:pt>
                  <c:pt idx="2">
                    <c:v>0.78492384655023228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'By coverslip'!$P$33:$P$35</c:f>
              <c:numCache>
                <c:formatCode>General</c:formatCode>
                <c:ptCount val="3"/>
                <c:pt idx="0">
                  <c:v>1</c:v>
                </c:pt>
                <c:pt idx="1">
                  <c:v>8</c:v>
                </c:pt>
                <c:pt idx="2">
                  <c:v>24</c:v>
                </c:pt>
              </c:numCache>
            </c:numRef>
          </c:cat>
          <c:val>
            <c:numRef>
              <c:f>'By coverslip'!$Q$37:$Q$39</c:f>
              <c:numCache>
                <c:formatCode>General</c:formatCode>
                <c:ptCount val="3"/>
                <c:pt idx="0">
                  <c:v>74.277658274327933</c:v>
                </c:pt>
                <c:pt idx="1">
                  <c:v>59.769090909090913</c:v>
                </c:pt>
                <c:pt idx="2">
                  <c:v>28.243753186172139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69-4630-9789-430E1A84035E}"/>
            </c:ext>
          </c:extLst>
        </c:ser>
        <c:ser>
          <c:idx val="2"/>
          <c:order val="1"/>
          <c:tx>
            <c:v>3.5 mm (~5 keV/µm)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'By coverslip'!$R$41:$R$43</c:f>
                <c:numCache>
                  <c:formatCode>General</c:formatCode>
                  <c:ptCount val="3"/>
                  <c:pt idx="0">
                    <c:v>7.1868878839658716</c:v>
                  </c:pt>
                  <c:pt idx="1">
                    <c:v>3.4177628239761613</c:v>
                  </c:pt>
                  <c:pt idx="2">
                    <c:v>2.7746396278873631</c:v>
                  </c:pt>
                </c:numCache>
              </c:numRef>
            </c:plus>
            <c:minus>
              <c:numRef>
                <c:f>'By coverslip'!$R$41:$R$43</c:f>
                <c:numCache>
                  <c:formatCode>General</c:formatCode>
                  <c:ptCount val="3"/>
                  <c:pt idx="0">
                    <c:v>7.1868878839658716</c:v>
                  </c:pt>
                  <c:pt idx="1">
                    <c:v>3.4177628239761613</c:v>
                  </c:pt>
                  <c:pt idx="2">
                    <c:v>2.7746396278873631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'By coverslip'!$P$33:$P$35</c:f>
              <c:numCache>
                <c:formatCode>General</c:formatCode>
                <c:ptCount val="3"/>
                <c:pt idx="0">
                  <c:v>1</c:v>
                </c:pt>
                <c:pt idx="1">
                  <c:v>8</c:v>
                </c:pt>
                <c:pt idx="2">
                  <c:v>24</c:v>
                </c:pt>
              </c:numCache>
            </c:numRef>
          </c:cat>
          <c:val>
            <c:numRef>
              <c:f>'By coverslip'!$Q$41:$Q$43</c:f>
              <c:numCache>
                <c:formatCode>General</c:formatCode>
                <c:ptCount val="3"/>
                <c:pt idx="0">
                  <c:v>70.03958427127067</c:v>
                </c:pt>
                <c:pt idx="1">
                  <c:v>62.390559189184778</c:v>
                </c:pt>
                <c:pt idx="2">
                  <c:v>31.838708908541527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69-4630-9789-430E1A84035E}"/>
            </c:ext>
          </c:extLst>
        </c:ser>
        <c:ser>
          <c:idx val="3"/>
          <c:order val="2"/>
          <c:tx>
            <c:v>4 mm (~7 keV/µm)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'By coverslip'!$R$45:$R$47</c:f>
                <c:numCache>
                  <c:formatCode>General</c:formatCode>
                  <c:ptCount val="3"/>
                  <c:pt idx="0">
                    <c:v>1.9116785707993653</c:v>
                  </c:pt>
                  <c:pt idx="1">
                    <c:v>4.8873515659015565</c:v>
                  </c:pt>
                  <c:pt idx="2">
                    <c:v>5.3225720979258737</c:v>
                  </c:pt>
                </c:numCache>
              </c:numRef>
            </c:plus>
            <c:minus>
              <c:numRef>
                <c:f>'By coverslip'!$R$45:$R$47</c:f>
                <c:numCache>
                  <c:formatCode>General</c:formatCode>
                  <c:ptCount val="3"/>
                  <c:pt idx="0">
                    <c:v>1.9116785707993653</c:v>
                  </c:pt>
                  <c:pt idx="1">
                    <c:v>4.8873515659015565</c:v>
                  </c:pt>
                  <c:pt idx="2">
                    <c:v>5.3225720979258737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'By coverslip'!$P$33:$P$35</c:f>
              <c:numCache>
                <c:formatCode>General</c:formatCode>
                <c:ptCount val="3"/>
                <c:pt idx="0">
                  <c:v>1</c:v>
                </c:pt>
                <c:pt idx="1">
                  <c:v>8</c:v>
                </c:pt>
                <c:pt idx="2">
                  <c:v>24</c:v>
                </c:pt>
              </c:numCache>
            </c:numRef>
          </c:cat>
          <c:val>
            <c:numRef>
              <c:f>'By coverslip'!$Q$45:$Q$47</c:f>
              <c:numCache>
                <c:formatCode>General</c:formatCode>
                <c:ptCount val="3"/>
                <c:pt idx="0">
                  <c:v>73.734476425300656</c:v>
                </c:pt>
                <c:pt idx="1">
                  <c:v>57.355704181846605</c:v>
                </c:pt>
                <c:pt idx="2">
                  <c:v>36.254511754950741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69-4630-9789-430E1A84035E}"/>
            </c:ext>
          </c:extLst>
        </c:ser>
        <c:ser>
          <c:idx val="4"/>
          <c:order val="3"/>
          <c:tx>
            <c:v>4.5 mm (~12 keV/µm)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'By coverslip'!$R$49:$R$51</c:f>
                <c:numCache>
                  <c:formatCode>General</c:formatCode>
                  <c:ptCount val="3"/>
                  <c:pt idx="0">
                    <c:v>5.2474447239600321</c:v>
                  </c:pt>
                  <c:pt idx="1">
                    <c:v>2.1568732685115068</c:v>
                  </c:pt>
                  <c:pt idx="2">
                    <c:v>4.2143566567384374</c:v>
                  </c:pt>
                </c:numCache>
              </c:numRef>
            </c:plus>
            <c:minus>
              <c:numRef>
                <c:f>'By coverslip'!$R$49:$R$51</c:f>
                <c:numCache>
                  <c:formatCode>General</c:formatCode>
                  <c:ptCount val="3"/>
                  <c:pt idx="0">
                    <c:v>5.2474447239600321</c:v>
                  </c:pt>
                  <c:pt idx="1">
                    <c:v>2.1568732685115068</c:v>
                  </c:pt>
                  <c:pt idx="2">
                    <c:v>4.2143566567384374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'By coverslip'!$P$33:$P$35</c:f>
              <c:numCache>
                <c:formatCode>General</c:formatCode>
                <c:ptCount val="3"/>
                <c:pt idx="0">
                  <c:v>1</c:v>
                </c:pt>
                <c:pt idx="1">
                  <c:v>8</c:v>
                </c:pt>
                <c:pt idx="2">
                  <c:v>24</c:v>
                </c:pt>
              </c:numCache>
            </c:numRef>
          </c:cat>
          <c:val>
            <c:numRef>
              <c:f>'By coverslip'!$Q$49:$Q$51</c:f>
              <c:numCache>
                <c:formatCode>General</c:formatCode>
                <c:ptCount val="3"/>
                <c:pt idx="0">
                  <c:v>63.56694604228236</c:v>
                </c:pt>
                <c:pt idx="1">
                  <c:v>56.355507994771486</c:v>
                </c:pt>
                <c:pt idx="2">
                  <c:v>35.315104495623039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69-4630-9789-430E1A8403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09005264"/>
        <c:axId val="617227760"/>
      </c:barChart>
      <c:catAx>
        <c:axId val="609005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Hours post-irradiation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27760"/>
        <c:crosses val="autoZero"/>
        <c:auto val="1"/>
        <c:lblAlgn val="ctr"/>
        <c:lblOffset val="100"/>
        <c:noMultiLvlLbl val="0"/>
      </c:catAx>
      <c:valAx>
        <c:axId val="617227760"/>
        <c:scaling>
          <c:orientation val="minMax"/>
          <c:max val="8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b="1"/>
                  <a:t>γ</a:t>
                </a:r>
                <a:r>
                  <a:rPr lang="en-GB" b="1"/>
                  <a:t>H2AX foci/cell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86868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00526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4"/>
          <c:order val="4"/>
          <c:tx>
            <c:strRef>
              <c:f>'FaDu vol'!$A$6</c:f>
              <c:strCache>
                <c:ptCount val="1"/>
                <c:pt idx="0">
                  <c:v>DMSO 0Gy</c:v>
                </c:pt>
              </c:strCache>
            </c:strRef>
          </c:tx>
          <c:spPr>
            <a:ln w="952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vol'!$AC$42:$AI$42</c:f>
                <c:numCache>
                  <c:formatCode>General</c:formatCode>
                  <c:ptCount val="7"/>
                  <c:pt idx="0">
                    <c:v>5.8508599068612333E-2</c:v>
                  </c:pt>
                  <c:pt idx="1">
                    <c:v>0.22164918916869644</c:v>
                  </c:pt>
                  <c:pt idx="2">
                    <c:v>0.20638626838407823</c:v>
                  </c:pt>
                  <c:pt idx="3">
                    <c:v>0.7178595948715295</c:v>
                  </c:pt>
                  <c:pt idx="4">
                    <c:v>1.3161890732950423</c:v>
                  </c:pt>
                  <c:pt idx="5">
                    <c:v>0.94061578974160465</c:v>
                  </c:pt>
                  <c:pt idx="6">
                    <c:v>8.0532889886075765E-2</c:v>
                  </c:pt>
                </c:numCache>
              </c:numRef>
            </c:plus>
            <c:minus>
              <c:numRef>
                <c:f>'FaDu vol'!$AC$42:$AI$42</c:f>
                <c:numCache>
                  <c:formatCode>General</c:formatCode>
                  <c:ptCount val="7"/>
                  <c:pt idx="0">
                    <c:v>5.8508599068612333E-2</c:v>
                  </c:pt>
                  <c:pt idx="1">
                    <c:v>0.22164918916869644</c:v>
                  </c:pt>
                  <c:pt idx="2">
                    <c:v>0.20638626838407823</c:v>
                  </c:pt>
                  <c:pt idx="3">
                    <c:v>0.7178595948715295</c:v>
                  </c:pt>
                  <c:pt idx="4">
                    <c:v>1.3161890732950423</c:v>
                  </c:pt>
                  <c:pt idx="5">
                    <c:v>0.94061578974160465</c:v>
                  </c:pt>
                  <c:pt idx="6">
                    <c:v>8.0532889886075765E-2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vol'!$B$6:$H$6</c:f>
              <c:numCache>
                <c:formatCode>General</c:formatCode>
                <c:ptCount val="7"/>
                <c:pt idx="0">
                  <c:v>0.76859885237823189</c:v>
                </c:pt>
                <c:pt idx="1">
                  <c:v>2.0250091565718442</c:v>
                </c:pt>
                <c:pt idx="2">
                  <c:v>4.9903614423707339</c:v>
                </c:pt>
                <c:pt idx="3">
                  <c:v>10.363956830139511</c:v>
                </c:pt>
                <c:pt idx="4">
                  <c:v>17.67331438104204</c:v>
                </c:pt>
                <c:pt idx="5">
                  <c:v>24.990517772092787</c:v>
                </c:pt>
                <c:pt idx="6">
                  <c:v>27.680795300582535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83C-4835-B373-F0F8285DF2C5}"/>
            </c:ext>
          </c:extLst>
        </c:ser>
        <c:ser>
          <c:idx val="5"/>
          <c:order val="5"/>
          <c:tx>
            <c:strRef>
              <c:f>'FaDu vol'!$A$7</c:f>
              <c:strCache>
                <c:ptCount val="1"/>
                <c:pt idx="0">
                  <c:v>0.2µM ATM 0Gy</c:v>
                </c:pt>
              </c:strCache>
            </c:strRef>
          </c:tx>
          <c:spPr>
            <a:ln w="95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vol'!$AC$43:$AI$43</c:f>
                <c:numCache>
                  <c:formatCode>General</c:formatCode>
                  <c:ptCount val="7"/>
                  <c:pt idx="0">
                    <c:v>4.6959755013404769E-2</c:v>
                  </c:pt>
                  <c:pt idx="1">
                    <c:v>0.14065475868110966</c:v>
                  </c:pt>
                  <c:pt idx="2">
                    <c:v>0.18847149600129187</c:v>
                  </c:pt>
                  <c:pt idx="3">
                    <c:v>0.50601118388863853</c:v>
                  </c:pt>
                  <c:pt idx="4">
                    <c:v>0.18975581036504516</c:v>
                  </c:pt>
                  <c:pt idx="5">
                    <c:v>0.49792884862860198</c:v>
                  </c:pt>
                  <c:pt idx="6">
                    <c:v>0.24062555322485576</c:v>
                  </c:pt>
                </c:numCache>
              </c:numRef>
            </c:plus>
            <c:minus>
              <c:numRef>
                <c:f>'FaDu vol'!$AC$43:$AI$43</c:f>
                <c:numCache>
                  <c:formatCode>General</c:formatCode>
                  <c:ptCount val="7"/>
                  <c:pt idx="0">
                    <c:v>4.6959755013404769E-2</c:v>
                  </c:pt>
                  <c:pt idx="1">
                    <c:v>0.14065475868110966</c:v>
                  </c:pt>
                  <c:pt idx="2">
                    <c:v>0.18847149600129187</c:v>
                  </c:pt>
                  <c:pt idx="3">
                    <c:v>0.50601118388863853</c:v>
                  </c:pt>
                  <c:pt idx="4">
                    <c:v>0.18975581036504516</c:v>
                  </c:pt>
                  <c:pt idx="5">
                    <c:v>0.49792884862860198</c:v>
                  </c:pt>
                  <c:pt idx="6">
                    <c:v>0.24062555322485576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vol'!$B$7:$H$7</c:f>
              <c:numCache>
                <c:formatCode>General</c:formatCode>
                <c:ptCount val="7"/>
                <c:pt idx="0">
                  <c:v>0.78409572516011639</c:v>
                </c:pt>
                <c:pt idx="1">
                  <c:v>2.1105750545873603</c:v>
                </c:pt>
                <c:pt idx="2">
                  <c:v>5.6571489594094366</c:v>
                </c:pt>
                <c:pt idx="3">
                  <c:v>9.9603605672624944</c:v>
                </c:pt>
                <c:pt idx="4">
                  <c:v>15.186436017278542</c:v>
                </c:pt>
                <c:pt idx="5">
                  <c:v>21.260098425052007</c:v>
                </c:pt>
                <c:pt idx="6">
                  <c:v>23.857516712146015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83C-4835-B373-F0F8285DF2C5}"/>
            </c:ext>
          </c:extLst>
        </c:ser>
        <c:ser>
          <c:idx val="12"/>
          <c:order val="10"/>
          <c:tx>
            <c:strRef>
              <c:f>'FaDu vol'!$A$14</c:f>
              <c:strCache>
                <c:ptCount val="1"/>
                <c:pt idx="0">
                  <c:v>DMSO 1Gy</c:v>
                </c:pt>
              </c:strCache>
            </c:strRef>
          </c:tx>
          <c:spPr>
            <a:ln w="9525" cap="rnd">
              <a:solidFill>
                <a:srgbClr val="7030A0"/>
              </a:solidFill>
              <a:prstDash val="lgDash"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vol'!$AC$50:$AI$50</c:f>
                <c:numCache>
                  <c:formatCode>General</c:formatCode>
                  <c:ptCount val="7"/>
                  <c:pt idx="0">
                    <c:v>1.7653530932773553E-3</c:v>
                  </c:pt>
                  <c:pt idx="1">
                    <c:v>0.14700851524790759</c:v>
                  </c:pt>
                  <c:pt idx="2">
                    <c:v>0.37513651380455032</c:v>
                  </c:pt>
                  <c:pt idx="3">
                    <c:v>0.26979381719624485</c:v>
                  </c:pt>
                  <c:pt idx="4">
                    <c:v>1.4417714623351974</c:v>
                  </c:pt>
                  <c:pt idx="5">
                    <c:v>0.92805704410318401</c:v>
                  </c:pt>
                  <c:pt idx="6">
                    <c:v>0.62495651045765221</c:v>
                  </c:pt>
                </c:numCache>
              </c:numRef>
            </c:plus>
            <c:minus>
              <c:numRef>
                <c:f>'FaDu vol'!$AC$50:$AI$50</c:f>
                <c:numCache>
                  <c:formatCode>General</c:formatCode>
                  <c:ptCount val="7"/>
                  <c:pt idx="0">
                    <c:v>1.7653530932773553E-3</c:v>
                  </c:pt>
                  <c:pt idx="1">
                    <c:v>0.14700851524790759</c:v>
                  </c:pt>
                  <c:pt idx="2">
                    <c:v>0.37513651380455032</c:v>
                  </c:pt>
                  <c:pt idx="3">
                    <c:v>0.26979381719624485</c:v>
                  </c:pt>
                  <c:pt idx="4">
                    <c:v>1.4417714623351974</c:v>
                  </c:pt>
                  <c:pt idx="5">
                    <c:v>0.92805704410318401</c:v>
                  </c:pt>
                  <c:pt idx="6">
                    <c:v>0.62495651045765221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vol'!$B$14:$H$14</c:f>
              <c:numCache>
                <c:formatCode>General</c:formatCode>
                <c:ptCount val="7"/>
                <c:pt idx="0">
                  <c:v>0.77144941354348373</c:v>
                </c:pt>
                <c:pt idx="1">
                  <c:v>2.0457193635995363</c:v>
                </c:pt>
                <c:pt idx="2">
                  <c:v>4.5569294954477</c:v>
                </c:pt>
                <c:pt idx="3">
                  <c:v>8.3989982719207852</c:v>
                </c:pt>
                <c:pt idx="4">
                  <c:v>13.587855848228832</c:v>
                </c:pt>
                <c:pt idx="5">
                  <c:v>18.800380882269561</c:v>
                </c:pt>
                <c:pt idx="6">
                  <c:v>21.414028983484201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83C-4835-B373-F0F8285DF2C5}"/>
            </c:ext>
          </c:extLst>
        </c:ser>
        <c:ser>
          <c:idx val="13"/>
          <c:order val="11"/>
          <c:tx>
            <c:strRef>
              <c:f>'FaDu vol'!$A$15</c:f>
              <c:strCache>
                <c:ptCount val="1"/>
                <c:pt idx="0">
                  <c:v>0.2µM ATM 1Gy</c:v>
                </c:pt>
              </c:strCache>
            </c:strRef>
          </c:tx>
          <c:spPr>
            <a:ln w="9525" cap="rnd">
              <a:solidFill>
                <a:srgbClr val="0070C0"/>
              </a:solidFill>
              <a:prstDash val="lgDash"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vol'!$AC$51:$AI$51</c:f>
                <c:numCache>
                  <c:formatCode>General</c:formatCode>
                  <c:ptCount val="7"/>
                  <c:pt idx="0">
                    <c:v>0.10269566823253656</c:v>
                  </c:pt>
                  <c:pt idx="1">
                    <c:v>1.3031482969013684E-2</c:v>
                  </c:pt>
                  <c:pt idx="2">
                    <c:v>7.9335914111017924E-2</c:v>
                  </c:pt>
                  <c:pt idx="3">
                    <c:v>0.23756768040599671</c:v>
                  </c:pt>
                  <c:pt idx="4">
                    <c:v>0.31113371771454323</c:v>
                  </c:pt>
                  <c:pt idx="5">
                    <c:v>0.73756725745810314</c:v>
                  </c:pt>
                  <c:pt idx="6">
                    <c:v>1.0699730831887422</c:v>
                  </c:pt>
                </c:numCache>
              </c:numRef>
            </c:plus>
            <c:minus>
              <c:numRef>
                <c:f>'FaDu vol'!$AC$51:$AI$51</c:f>
                <c:numCache>
                  <c:formatCode>General</c:formatCode>
                  <c:ptCount val="7"/>
                  <c:pt idx="0">
                    <c:v>0.10269566823253656</c:v>
                  </c:pt>
                  <c:pt idx="1">
                    <c:v>1.3031482969013684E-2</c:v>
                  </c:pt>
                  <c:pt idx="2">
                    <c:v>7.9335914111017924E-2</c:v>
                  </c:pt>
                  <c:pt idx="3">
                    <c:v>0.23756768040599671</c:v>
                  </c:pt>
                  <c:pt idx="4">
                    <c:v>0.31113371771454323</c:v>
                  </c:pt>
                  <c:pt idx="5">
                    <c:v>0.73756725745810314</c:v>
                  </c:pt>
                  <c:pt idx="6">
                    <c:v>1.0699730831887422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vol'!$B$15:$H$15</c:f>
              <c:numCache>
                <c:formatCode>General</c:formatCode>
                <c:ptCount val="7"/>
                <c:pt idx="0">
                  <c:v>0.82671930148600881</c:v>
                </c:pt>
                <c:pt idx="1">
                  <c:v>2.082109485755276</c:v>
                </c:pt>
                <c:pt idx="2">
                  <c:v>3.4600625604123842</c:v>
                </c:pt>
                <c:pt idx="3">
                  <c:v>4.5723768636516429</c:v>
                </c:pt>
                <c:pt idx="4">
                  <c:v>5.8202493167167617</c:v>
                </c:pt>
                <c:pt idx="5">
                  <c:v>8.3491988670568933</c:v>
                </c:pt>
                <c:pt idx="6">
                  <c:v>9.8518013461659848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83C-4835-B373-F0F8285DF2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789816"/>
        <c:axId val="47679539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'FaDu vol'!$A$2</c15:sqref>
                        </c15:formulaRef>
                      </c:ext>
                    </c:extLst>
                    <c:strCache>
                      <c:ptCount val="1"/>
                      <c:pt idx="0">
                        <c:v>DMSO 0Gy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'FaDu vol'!$B$1:$H$1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'FaDu vol'!$B$2:$H$2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0.80062266200770305</c:v>
                      </c:pt>
                      <c:pt idx="1">
                        <c:v>1.9370748682221763</c:v>
                      </c:pt>
                      <c:pt idx="2">
                        <c:v>4.7868846759137789</c:v>
                      </c:pt>
                      <c:pt idx="3">
                        <c:v>9.5146106606240473</c:v>
                      </c:pt>
                      <c:pt idx="4">
                        <c:v>14.346037818255311</c:v>
                      </c:pt>
                      <c:pt idx="5">
                        <c:v>18.946964092886091</c:v>
                      </c:pt>
                      <c:pt idx="6">
                        <c:v>20.653351457045417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983C-4835-B373-F0F8285DF2C5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vol'!$A$3</c15:sqref>
                        </c15:formulaRef>
                      </c:ext>
                    </c:extLst>
                    <c:strCache>
                      <c:ptCount val="1"/>
                      <c:pt idx="0">
                        <c:v>1µM ATM 0Gy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vol'!$B$3:$H$3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0.76110096084641443</c:v>
                      </c:pt>
                      <c:pt idx="1">
                        <c:v>2.1395778806010997</c:v>
                      </c:pt>
                      <c:pt idx="2">
                        <c:v>5.700051599419897</c:v>
                      </c:pt>
                      <c:pt idx="3">
                        <c:v>11.403333882565413</c:v>
                      </c:pt>
                      <c:pt idx="4">
                        <c:v>16.258219858468127</c:v>
                      </c:pt>
                      <c:pt idx="5">
                        <c:v>21.995510975726042</c:v>
                      </c:pt>
                      <c:pt idx="6">
                        <c:v>23.996865583880606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83C-4835-B373-F0F8285DF2C5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vol'!$A$4</c15:sqref>
                        </c15:formulaRef>
                      </c:ext>
                    </c:extLst>
                    <c:strCache>
                      <c:ptCount val="1"/>
                      <c:pt idx="0">
                        <c:v>1µM ATR 0Gy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vol'!$B$4:$H$4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0.83738677026568153</c:v>
                      </c:pt>
                      <c:pt idx="1">
                        <c:v>1.7718818838051351</c:v>
                      </c:pt>
                      <c:pt idx="2">
                        <c:v>3.2929282527281138</c:v>
                      </c:pt>
                      <c:pt idx="3">
                        <c:v>5.66241541843047</c:v>
                      </c:pt>
                      <c:pt idx="4">
                        <c:v>8.4368389212412893</c:v>
                      </c:pt>
                      <c:pt idx="5">
                        <c:v>10.414218267340512</c:v>
                      </c:pt>
                      <c:pt idx="6">
                        <c:v>13.198394720651113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83C-4835-B373-F0F8285DF2C5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vol'!$A$5</c15:sqref>
                        </c15:formulaRef>
                      </c:ext>
                    </c:extLst>
                    <c:strCache>
                      <c:ptCount val="1"/>
                      <c:pt idx="0">
                        <c:v>1µM DNA PKcs 0Gy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vol'!$B$5:$H$5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0.78557946612961382</c:v>
                      </c:pt>
                      <c:pt idx="1">
                        <c:v>1.9869746412290994</c:v>
                      </c:pt>
                      <c:pt idx="2">
                        <c:v>4.6385330221586969</c:v>
                      </c:pt>
                      <c:pt idx="3">
                        <c:v>9.0431652071011843</c:v>
                      </c:pt>
                      <c:pt idx="4">
                        <c:v>13.429416081674212</c:v>
                      </c:pt>
                      <c:pt idx="5">
                        <c:v>18.241799027200045</c:v>
                      </c:pt>
                      <c:pt idx="6">
                        <c:v>20.438361808238113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83C-4835-B373-F0F8285DF2C5}"/>
                  </c:ext>
                </c:extLst>
              </c15:ser>
            </c15:filteredScatterSeries>
            <c15:filteredScatterSeries>
              <c15:ser>
                <c:idx val="8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vol'!$A$10</c15:sqref>
                        </c15:formulaRef>
                      </c:ext>
                    </c:extLst>
                    <c:strCache>
                      <c:ptCount val="1"/>
                      <c:pt idx="0">
                        <c:v>DMSO 1Gy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vol'!$B$10:$H$10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0.72670142590094655</c:v>
                      </c:pt>
                      <c:pt idx="1">
                        <c:v>2.1420615186353471</c:v>
                      </c:pt>
                      <c:pt idx="2">
                        <c:v>3.6996522467720485</c:v>
                      </c:pt>
                      <c:pt idx="3">
                        <c:v>6.6523743824308283</c:v>
                      </c:pt>
                      <c:pt idx="4">
                        <c:v>9.5716918642956461</c:v>
                      </c:pt>
                      <c:pt idx="5">
                        <c:v>11.473665843858956</c:v>
                      </c:pt>
                      <c:pt idx="6">
                        <c:v>12.636363083632382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83C-4835-B373-F0F8285DF2C5}"/>
                  </c:ext>
                </c:extLst>
              </c15:ser>
            </c15:filteredScatterSeries>
            <c15:filteredScatterSeries>
              <c15:ser>
                <c:idx val="9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vol'!$A$11</c15:sqref>
                        </c15:formulaRef>
                      </c:ext>
                    </c:extLst>
                    <c:strCache>
                      <c:ptCount val="1"/>
                      <c:pt idx="0">
                        <c:v>1µM ATM 1Gy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vol'!$B$11:$H$11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0.82815135664573403</c:v>
                      </c:pt>
                      <c:pt idx="1">
                        <c:v>1.729929492796257</c:v>
                      </c:pt>
                      <c:pt idx="2">
                        <c:v>2.9049980014548478</c:v>
                      </c:pt>
                      <c:pt idx="3">
                        <c:v>4.1388041419735693</c:v>
                      </c:pt>
                      <c:pt idx="4">
                        <c:v>5.4411348927998695</c:v>
                      </c:pt>
                      <c:pt idx="5">
                        <c:v>7.6581814272532309</c:v>
                      </c:pt>
                      <c:pt idx="6">
                        <c:v>10.176910441837757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83C-4835-B373-F0F8285DF2C5}"/>
                  </c:ext>
                </c:extLst>
              </c15:ser>
            </c15:filteredScatterSeries>
            <c15:filteredScatterSeries>
              <c15:ser>
                <c:idx val="10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vol'!$A$12</c15:sqref>
                        </c15:formulaRef>
                      </c:ext>
                    </c:extLst>
                    <c:strCache>
                      <c:ptCount val="1"/>
                      <c:pt idx="0">
                        <c:v>1µM ATR 1Gy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vol'!$B$12:$H$12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0.72405349980035316</c:v>
                      </c:pt>
                      <c:pt idx="1">
                        <c:v>1.6064068966672971</c:v>
                      </c:pt>
                      <c:pt idx="2">
                        <c:v>2.7313974965283894</c:v>
                      </c:pt>
                      <c:pt idx="3">
                        <c:v>4.1917323733683265</c:v>
                      </c:pt>
                      <c:pt idx="4">
                        <c:v>5.4451919998306817</c:v>
                      </c:pt>
                      <c:pt idx="5">
                        <c:v>7.4544311938748491</c:v>
                      </c:pt>
                      <c:pt idx="6">
                        <c:v>8.9973647582240694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83C-4835-B373-F0F8285DF2C5}"/>
                  </c:ext>
                </c:extLst>
              </c15:ser>
            </c15:filteredScatterSeries>
            <c15:filteredScatterSeries>
              <c15:ser>
                <c:idx val="11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vol'!$A$13</c15:sqref>
                        </c15:formulaRef>
                      </c:ext>
                    </c:extLst>
                    <c:strCache>
                      <c:ptCount val="1"/>
                      <c:pt idx="0">
                        <c:v>1µM DNA PKcs 1Gy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vol'!$B$13:$H$13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0.78217460282476581</c:v>
                      </c:pt>
                      <c:pt idx="1">
                        <c:v>1.7922841983853035</c:v>
                      </c:pt>
                      <c:pt idx="2">
                        <c:v>1.7230731594076576</c:v>
                      </c:pt>
                      <c:pt idx="3">
                        <c:v>1.4699961219376818</c:v>
                      </c:pt>
                      <c:pt idx="4">
                        <c:v>1.5021234755118829</c:v>
                      </c:pt>
                      <c:pt idx="5">
                        <c:v>0.90350518606841479</c:v>
                      </c:pt>
                      <c:pt idx="6">
                        <c:v>1.4022601325412678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83C-4835-B373-F0F8285DF2C5}"/>
                  </c:ext>
                </c:extLst>
              </c15:ser>
            </c15:filteredScatterSeries>
          </c:ext>
        </c:extLst>
      </c:scatterChart>
      <c:valAx>
        <c:axId val="476789816"/>
        <c:scaling>
          <c:orientation val="minMax"/>
          <c:max val="15"/>
          <c:min val="3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 b="1" i="0" u="none" strike="noStrike" kern="1200" baseline="0" dirty="0">
                    <a:solidFill>
                      <a:prstClr val="black"/>
                    </a:solidFill>
                  </a:rPr>
                  <a:t>Days post-irradiation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A5A5A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795392"/>
        <c:crosses val="autoZero"/>
        <c:crossBetween val="midCat"/>
        <c:majorUnit val="2"/>
      </c:valAx>
      <c:valAx>
        <c:axId val="4767953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 b="1" i="0" u="none" strike="noStrike" kern="1200" baseline="0" dirty="0">
                    <a:solidFill>
                      <a:prstClr val="black"/>
                    </a:solidFill>
                  </a:rPr>
                  <a:t>Spheroid volume (µm</a:t>
                </a:r>
                <a:r>
                  <a:rPr lang="en-GB" sz="900" b="1" i="0" u="none" strike="noStrike" kern="1200" baseline="30000" dirty="0">
                    <a:solidFill>
                      <a:prstClr val="black"/>
                    </a:solidFill>
                  </a:rPr>
                  <a:t>3</a:t>
                </a:r>
                <a:r>
                  <a:rPr lang="en-GB" sz="900" b="1" i="0" u="none" strike="noStrike" kern="1200" baseline="0" dirty="0">
                    <a:solidFill>
                      <a:prstClr val="black"/>
                    </a:solidFill>
                  </a:rPr>
                  <a:t>x10</a:t>
                </a:r>
                <a:r>
                  <a:rPr lang="en-GB" sz="900" b="1" i="0" u="none" strike="noStrike" kern="1200" baseline="30000" dirty="0">
                    <a:solidFill>
                      <a:prstClr val="black"/>
                    </a:solidFill>
                  </a:rPr>
                  <a:t>7</a:t>
                </a:r>
                <a:r>
                  <a:rPr lang="en-GB" sz="900" b="1" i="0" u="none" strike="noStrike" kern="1200" baseline="0" dirty="0">
                    <a:solidFill>
                      <a:prstClr val="black"/>
                    </a:solidFill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A5A5A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7898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4"/>
          <c:order val="4"/>
          <c:tx>
            <c:strRef>
              <c:f>'FaDu vol DNAPK'!$A$6</c:f>
              <c:strCache>
                <c:ptCount val="1"/>
                <c:pt idx="0">
                  <c:v>DMSO 0Gy</c:v>
                </c:pt>
              </c:strCache>
            </c:strRef>
          </c:tx>
          <c:spPr>
            <a:ln w="952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 DNAPK'!$AC$42:$AI$42</c:f>
                <c:numCache>
                  <c:formatCode>General</c:formatCode>
                  <c:ptCount val="7"/>
                  <c:pt idx="0">
                    <c:v>5.8508599068612333E-2</c:v>
                  </c:pt>
                  <c:pt idx="1">
                    <c:v>0.22164918916869644</c:v>
                  </c:pt>
                  <c:pt idx="2">
                    <c:v>0.20638626838407823</c:v>
                  </c:pt>
                  <c:pt idx="3">
                    <c:v>0.7178595948715295</c:v>
                  </c:pt>
                  <c:pt idx="4">
                    <c:v>1.3161890732950423</c:v>
                  </c:pt>
                  <c:pt idx="5">
                    <c:v>0.94061578974160465</c:v>
                  </c:pt>
                  <c:pt idx="6">
                    <c:v>8.0532889886075765E-2</c:v>
                  </c:pt>
                </c:numCache>
              </c:numRef>
            </c:plus>
            <c:minus>
              <c:numRef>
                <c:f>'FaDu vol DNAPK'!$AC$42:$AI$42</c:f>
                <c:numCache>
                  <c:formatCode>General</c:formatCode>
                  <c:ptCount val="7"/>
                  <c:pt idx="0">
                    <c:v>5.8508599068612333E-2</c:v>
                  </c:pt>
                  <c:pt idx="1">
                    <c:v>0.22164918916869644</c:v>
                  </c:pt>
                  <c:pt idx="2">
                    <c:v>0.20638626838407823</c:v>
                  </c:pt>
                  <c:pt idx="3">
                    <c:v>0.7178595948715295</c:v>
                  </c:pt>
                  <c:pt idx="4">
                    <c:v>1.3161890732950423</c:v>
                  </c:pt>
                  <c:pt idx="5">
                    <c:v>0.94061578974160465</c:v>
                  </c:pt>
                  <c:pt idx="6">
                    <c:v>8.0532889886075765E-2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 DNAPK'!$B$1:$H$1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 DNAPK'!$B$6:$H$6</c:f>
              <c:numCache>
                <c:formatCode>General</c:formatCode>
                <c:ptCount val="7"/>
                <c:pt idx="0">
                  <c:v>0.80062266200770305</c:v>
                </c:pt>
                <c:pt idx="1">
                  <c:v>1.9370748682221763</c:v>
                </c:pt>
                <c:pt idx="2">
                  <c:v>4.7868846759137789</c:v>
                </c:pt>
                <c:pt idx="3">
                  <c:v>9.5146106606240473</c:v>
                </c:pt>
                <c:pt idx="4">
                  <c:v>14.346037818255311</c:v>
                </c:pt>
                <c:pt idx="5">
                  <c:v>18.946964092886091</c:v>
                </c:pt>
                <c:pt idx="6">
                  <c:v>20.653351457045417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80-4A7B-A452-C38AE62FE37B}"/>
            </c:ext>
          </c:extLst>
        </c:ser>
        <c:ser>
          <c:idx val="5"/>
          <c:order val="5"/>
          <c:tx>
            <c:strRef>
              <c:f>'FaDu vol DNAPK'!$A$7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 DNAPK'!$AC$43:$AI$43</c:f>
                <c:numCache>
                  <c:formatCode>General</c:formatCode>
                  <c:ptCount val="7"/>
                </c:numCache>
              </c:numRef>
            </c:plus>
            <c:minus>
              <c:numRef>
                <c:f>'FaDu vol DNAPK'!$AC$43:$AI$43</c:f>
                <c:numCache>
                  <c:formatCode>General</c:formatCode>
                  <c:ptCount val="7"/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 DNAPK'!$B$1:$H$1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 DNAPK'!$B$7:$H$7</c:f>
              <c:numCache>
                <c:formatCode>General</c:formatCode>
                <c:ptCount val="7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80-4A7B-A452-C38AE62FE37B}"/>
            </c:ext>
          </c:extLst>
        </c:ser>
        <c:ser>
          <c:idx val="6"/>
          <c:order val="6"/>
          <c:tx>
            <c:strRef>
              <c:f>'FaDu vol DNAPK'!$A$8</c:f>
              <c:strCache>
                <c:ptCount val="1"/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 DNAPK'!$AC$44:$AI$44</c:f>
                <c:numCache>
                  <c:formatCode>General</c:formatCode>
                  <c:ptCount val="7"/>
                </c:numCache>
              </c:numRef>
            </c:plus>
            <c:minus>
              <c:numRef>
                <c:f>'FaDu vol DNAPK'!$AC$44:$AI$44</c:f>
                <c:numCache>
                  <c:formatCode>General</c:formatCode>
                  <c:ptCount val="7"/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 DNAPK'!$B$1:$H$1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 DNAPK'!$B$8:$H$8</c:f>
              <c:numCache>
                <c:formatCode>General</c:formatCode>
                <c:ptCount val="7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80-4A7B-A452-C38AE62FE37B}"/>
            </c:ext>
          </c:extLst>
        </c:ser>
        <c:ser>
          <c:idx val="7"/>
          <c:order val="7"/>
          <c:tx>
            <c:strRef>
              <c:f>'FaDu vol DNAPK'!$A$9</c:f>
              <c:strCache>
                <c:ptCount val="1"/>
                <c:pt idx="0">
                  <c:v>0.2µM DNA PKcs 0Gy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 DNAPK'!$AC$45:$AI$45</c:f>
                <c:numCache>
                  <c:formatCode>General</c:formatCode>
                  <c:ptCount val="7"/>
                  <c:pt idx="0">
                    <c:v>6.4346184138698359E-2</c:v>
                  </c:pt>
                  <c:pt idx="1">
                    <c:v>0.20313881122024391</c:v>
                  </c:pt>
                  <c:pt idx="2">
                    <c:v>0.32198292816015356</c:v>
                  </c:pt>
                  <c:pt idx="3">
                    <c:v>9.3930283373566237E-2</c:v>
                  </c:pt>
                  <c:pt idx="4">
                    <c:v>0.18325144984514896</c:v>
                  </c:pt>
                  <c:pt idx="5">
                    <c:v>1.5226207912377365</c:v>
                  </c:pt>
                  <c:pt idx="6">
                    <c:v>1.4288088547537663</c:v>
                  </c:pt>
                </c:numCache>
              </c:numRef>
            </c:plus>
            <c:minus>
              <c:numRef>
                <c:f>'FaDu vol DNAPK'!$AC$45:$AI$45</c:f>
                <c:numCache>
                  <c:formatCode>General</c:formatCode>
                  <c:ptCount val="7"/>
                  <c:pt idx="0">
                    <c:v>6.4346184138698359E-2</c:v>
                  </c:pt>
                  <c:pt idx="1">
                    <c:v>0.20313881122024391</c:v>
                  </c:pt>
                  <c:pt idx="2">
                    <c:v>0.32198292816015356</c:v>
                  </c:pt>
                  <c:pt idx="3">
                    <c:v>9.3930283373566237E-2</c:v>
                  </c:pt>
                  <c:pt idx="4">
                    <c:v>0.18325144984514896</c:v>
                  </c:pt>
                  <c:pt idx="5">
                    <c:v>1.5226207912377365</c:v>
                  </c:pt>
                  <c:pt idx="6">
                    <c:v>1.4288088547537663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 DNAPK'!$B$1:$H$1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 DNAPK'!$B$9:$H$9</c:f>
              <c:numCache>
                <c:formatCode>General</c:formatCode>
                <c:ptCount val="7"/>
                <c:pt idx="0">
                  <c:v>0.76020831009129752</c:v>
                </c:pt>
                <c:pt idx="1">
                  <c:v>1.8144251403733627</c:v>
                </c:pt>
                <c:pt idx="2">
                  <c:v>4.2556641776028856</c:v>
                </c:pt>
                <c:pt idx="3">
                  <c:v>7.0305946093179816</c:v>
                </c:pt>
                <c:pt idx="4">
                  <c:v>12.165385645753091</c:v>
                </c:pt>
                <c:pt idx="5">
                  <c:v>18.374863123460457</c:v>
                </c:pt>
                <c:pt idx="6">
                  <c:v>18.256538996322512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80-4A7B-A452-C38AE62FE37B}"/>
            </c:ext>
          </c:extLst>
        </c:ser>
        <c:ser>
          <c:idx val="12"/>
          <c:order val="12"/>
          <c:tx>
            <c:strRef>
              <c:f>'FaDu vol DNAPK'!$A$14</c:f>
              <c:strCache>
                <c:ptCount val="1"/>
                <c:pt idx="0">
                  <c:v>DMSO 1Gy</c:v>
                </c:pt>
              </c:strCache>
            </c:strRef>
          </c:tx>
          <c:spPr>
            <a:ln w="9525" cap="rnd">
              <a:solidFill>
                <a:srgbClr val="7030A0"/>
              </a:solidFill>
              <a:prstDash val="lgDash"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 DNAPK'!$AC$50:$AI$50</c:f>
                <c:numCache>
                  <c:formatCode>General</c:formatCode>
                  <c:ptCount val="7"/>
                  <c:pt idx="0">
                    <c:v>1.7653530932773553E-3</c:v>
                  </c:pt>
                  <c:pt idx="1">
                    <c:v>0.14700851524790759</c:v>
                  </c:pt>
                  <c:pt idx="2">
                    <c:v>0.37513651380455032</c:v>
                  </c:pt>
                  <c:pt idx="3">
                    <c:v>0.26979381719624485</c:v>
                  </c:pt>
                  <c:pt idx="4">
                    <c:v>1.4417714623351974</c:v>
                  </c:pt>
                  <c:pt idx="5">
                    <c:v>0.92805704410318401</c:v>
                  </c:pt>
                  <c:pt idx="6">
                    <c:v>0.62495651045765221</c:v>
                  </c:pt>
                </c:numCache>
              </c:numRef>
            </c:plus>
            <c:minus>
              <c:numRef>
                <c:f>'FaDu vol DNAPK'!$AC$50:$AI$50</c:f>
                <c:numCache>
                  <c:formatCode>General</c:formatCode>
                  <c:ptCount val="7"/>
                  <c:pt idx="0">
                    <c:v>1.7653530932773553E-3</c:v>
                  </c:pt>
                  <c:pt idx="1">
                    <c:v>0.14700851524790759</c:v>
                  </c:pt>
                  <c:pt idx="2">
                    <c:v>0.37513651380455032</c:v>
                  </c:pt>
                  <c:pt idx="3">
                    <c:v>0.26979381719624485</c:v>
                  </c:pt>
                  <c:pt idx="4">
                    <c:v>1.4417714623351974</c:v>
                  </c:pt>
                  <c:pt idx="5">
                    <c:v>0.92805704410318401</c:v>
                  </c:pt>
                  <c:pt idx="6">
                    <c:v>0.62495651045765221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 DNAPK'!$B$1:$H$1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 DNAPK'!$B$14:$H$14</c:f>
              <c:numCache>
                <c:formatCode>General</c:formatCode>
                <c:ptCount val="7"/>
                <c:pt idx="0">
                  <c:v>0.72670142590094655</c:v>
                </c:pt>
                <c:pt idx="1">
                  <c:v>2.1420615186353471</c:v>
                </c:pt>
                <c:pt idx="2">
                  <c:v>3.6996522467720485</c:v>
                </c:pt>
                <c:pt idx="3">
                  <c:v>6.6523743824308283</c:v>
                </c:pt>
                <c:pt idx="4">
                  <c:v>9.5716918642956461</c:v>
                </c:pt>
                <c:pt idx="5">
                  <c:v>11.473665843858956</c:v>
                </c:pt>
                <c:pt idx="6">
                  <c:v>12.636363083632382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980-4A7B-A452-C38AE62FE37B}"/>
            </c:ext>
          </c:extLst>
        </c:ser>
        <c:ser>
          <c:idx val="13"/>
          <c:order val="13"/>
          <c:tx>
            <c:strRef>
              <c:f>'FaDu vol DNAPK'!$A$15</c:f>
              <c:strCache>
                <c:ptCount val="1"/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 DNAPK'!$AC$51:$AI$51</c:f>
                <c:numCache>
                  <c:formatCode>General</c:formatCode>
                  <c:ptCount val="7"/>
                </c:numCache>
              </c:numRef>
            </c:plus>
            <c:minus>
              <c:numRef>
                <c:f>'FaDu vol DNAPK'!$AC$51:$AI$51</c:f>
                <c:numCache>
                  <c:formatCode>General</c:formatCode>
                  <c:ptCount val="7"/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 DNAPK'!$B$1:$H$1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 DNAPK'!$B$15:$H$15</c:f>
              <c:numCache>
                <c:formatCode>General</c:formatCode>
                <c:ptCount val="7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980-4A7B-A452-C38AE62FE37B}"/>
            </c:ext>
          </c:extLst>
        </c:ser>
        <c:ser>
          <c:idx val="14"/>
          <c:order val="14"/>
          <c:tx>
            <c:strRef>
              <c:f>'FaDu vol DNAPK'!$A$16</c:f>
              <c:strCache>
                <c:ptCount val="1"/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 DNAPK'!$AC$52:$AI$52</c:f>
                <c:numCache>
                  <c:formatCode>General</c:formatCode>
                  <c:ptCount val="7"/>
                </c:numCache>
              </c:numRef>
            </c:plus>
            <c:minus>
              <c:numRef>
                <c:f>'FaDu vol DNAPK'!$AC$52:$AI$52</c:f>
                <c:numCache>
                  <c:formatCode>General</c:formatCode>
                  <c:ptCount val="7"/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 DNAPK'!$B$1:$H$1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 DNAPK'!$B$16:$H$16</c:f>
              <c:numCache>
                <c:formatCode>General</c:formatCode>
                <c:ptCount val="7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980-4A7B-A452-C38AE62FE37B}"/>
            </c:ext>
          </c:extLst>
        </c:ser>
        <c:ser>
          <c:idx val="15"/>
          <c:order val="15"/>
          <c:tx>
            <c:strRef>
              <c:f>'FaDu vol DNAPK'!$A$17</c:f>
              <c:strCache>
                <c:ptCount val="1"/>
                <c:pt idx="0">
                  <c:v>0.2µM DNA PKcs 1Gy</c:v>
                </c:pt>
              </c:strCache>
            </c:strRef>
          </c:tx>
          <c:spPr>
            <a:ln w="9525" cap="rnd">
              <a:solidFill>
                <a:schemeClr val="accent6"/>
              </a:solidFill>
              <a:prstDash val="lgDash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'FaDu vol DNAPK'!$AC$53:$AI$53</c:f>
                <c:numCache>
                  <c:formatCode>General</c:formatCode>
                  <c:ptCount val="7"/>
                  <c:pt idx="0">
                    <c:v>4.8077504638882496E-2</c:v>
                  </c:pt>
                  <c:pt idx="1">
                    <c:v>8.752254300056761E-2</c:v>
                  </c:pt>
                  <c:pt idx="2">
                    <c:v>0.2779166623059785</c:v>
                  </c:pt>
                  <c:pt idx="3">
                    <c:v>0.44090101999910564</c:v>
                  </c:pt>
                  <c:pt idx="4">
                    <c:v>0.69644933972371026</c:v>
                  </c:pt>
                  <c:pt idx="5">
                    <c:v>0.63927970679851509</c:v>
                  </c:pt>
                  <c:pt idx="6">
                    <c:v>0.1966814491620523</c:v>
                  </c:pt>
                </c:numCache>
              </c:numRef>
            </c:plus>
            <c:minus>
              <c:numRef>
                <c:f>'FaDu vol DNAPK'!$AC$53:$AI$53</c:f>
                <c:numCache>
                  <c:formatCode>General</c:formatCode>
                  <c:ptCount val="7"/>
                  <c:pt idx="0">
                    <c:v>4.8077504638882496E-2</c:v>
                  </c:pt>
                  <c:pt idx="1">
                    <c:v>8.752254300056761E-2</c:v>
                  </c:pt>
                  <c:pt idx="2">
                    <c:v>0.2779166623059785</c:v>
                  </c:pt>
                  <c:pt idx="3">
                    <c:v>0.44090101999910564</c:v>
                  </c:pt>
                  <c:pt idx="4">
                    <c:v>0.69644933972371026</c:v>
                  </c:pt>
                  <c:pt idx="5">
                    <c:v>0.63927970679851509</c:v>
                  </c:pt>
                  <c:pt idx="6">
                    <c:v>0.1966814491620523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'FaDu vol DNAPK'!$B$1:$H$1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15</c:v>
                </c:pt>
              </c:numCache>
            </c:numRef>
          </c:xVal>
          <c:yVal>
            <c:numRef>
              <c:f>'FaDu vol DNAPK'!$B$17:$H$17</c:f>
              <c:numCache>
                <c:formatCode>General</c:formatCode>
                <c:ptCount val="7"/>
                <c:pt idx="0">
                  <c:v>0.84559581726044142</c:v>
                </c:pt>
                <c:pt idx="1">
                  <c:v>1.7677148308747985</c:v>
                </c:pt>
                <c:pt idx="2">
                  <c:v>2.4868039381299298</c:v>
                </c:pt>
                <c:pt idx="3">
                  <c:v>3.3671017743839338</c:v>
                </c:pt>
                <c:pt idx="4">
                  <c:v>3.9798430959750539</c:v>
                </c:pt>
                <c:pt idx="5">
                  <c:v>4.7905110239144584</c:v>
                </c:pt>
                <c:pt idx="6">
                  <c:v>5.4842597274742051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980-4A7B-A452-C38AE62FE3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789816"/>
        <c:axId val="47679539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'FaDu vol DNAPK'!$A$2</c15:sqref>
                        </c15:formulaRef>
                      </c:ext>
                    </c:extLst>
                    <c:strCache>
                      <c:ptCount val="1"/>
                      <c:pt idx="0">
                        <c:v>DMSO 0Gy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'FaDu vol DNAPK'!$B$1:$H$1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'FaDu vol DNAPK'!$B$2:$H$2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0.80062266200770305</c:v>
                      </c:pt>
                      <c:pt idx="1">
                        <c:v>1.9370748682221763</c:v>
                      </c:pt>
                      <c:pt idx="2">
                        <c:v>4.7868846759137789</c:v>
                      </c:pt>
                      <c:pt idx="3">
                        <c:v>9.5146106606240473</c:v>
                      </c:pt>
                      <c:pt idx="4">
                        <c:v>14.346037818255311</c:v>
                      </c:pt>
                      <c:pt idx="5">
                        <c:v>18.946964092886091</c:v>
                      </c:pt>
                      <c:pt idx="6">
                        <c:v>20.653351457045417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8-B980-4A7B-A452-C38AE62FE37B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DNAPK'!$A$3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DNAPK'!$B$3:$H$3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980-4A7B-A452-C38AE62FE37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DNAPK'!$A$4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DNAPK'!$B$4:$H$4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980-4A7B-A452-C38AE62FE37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DNAPK'!$A$5</c15:sqref>
                        </c15:formulaRef>
                      </c:ext>
                    </c:extLst>
                    <c:strCache>
                      <c:ptCount val="1"/>
                      <c:pt idx="0">
                        <c:v>1µM DNA PKcs 0Gy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DNAPK'!$B$5:$H$5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0.78557946612961382</c:v>
                      </c:pt>
                      <c:pt idx="1">
                        <c:v>1.9869746412290994</c:v>
                      </c:pt>
                      <c:pt idx="2">
                        <c:v>4.6385330221586969</c:v>
                      </c:pt>
                      <c:pt idx="3">
                        <c:v>9.0431652071011843</c:v>
                      </c:pt>
                      <c:pt idx="4">
                        <c:v>13.429416081674212</c:v>
                      </c:pt>
                      <c:pt idx="5">
                        <c:v>18.241799027200045</c:v>
                      </c:pt>
                      <c:pt idx="6">
                        <c:v>20.438361808238113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980-4A7B-A452-C38AE62FE37B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DNAPK'!$A$10</c15:sqref>
                        </c15:formulaRef>
                      </c:ext>
                    </c:extLst>
                    <c:strCache>
                      <c:ptCount val="1"/>
                      <c:pt idx="0">
                        <c:v>DMSO 1Gy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DNAPK'!$B$10:$H$10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0.72670142590094655</c:v>
                      </c:pt>
                      <c:pt idx="1">
                        <c:v>2.1420615186353471</c:v>
                      </c:pt>
                      <c:pt idx="2">
                        <c:v>3.6996522467720485</c:v>
                      </c:pt>
                      <c:pt idx="3">
                        <c:v>6.6523743824308283</c:v>
                      </c:pt>
                      <c:pt idx="4">
                        <c:v>9.5716918642956461</c:v>
                      </c:pt>
                      <c:pt idx="5">
                        <c:v>11.473665843858956</c:v>
                      </c:pt>
                      <c:pt idx="6">
                        <c:v>12.636363083632382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B980-4A7B-A452-C38AE62FE37B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DNAPK'!$A$11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DNAPK'!$B$11:$H$11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B980-4A7B-A452-C38AE62FE37B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DNAPK'!$A$12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DNAPK'!$B$12:$H$12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B980-4A7B-A452-C38AE62FE37B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DNAPK'!$A$13</c15:sqref>
                        </c15:formulaRef>
                      </c:ext>
                    </c:extLst>
                    <c:strCache>
                      <c:ptCount val="1"/>
                      <c:pt idx="0">
                        <c:v>1µM DNA PKcs 1Gy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</c:v>
                      </c:pt>
                      <c:pt idx="1">
                        <c:v>5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13</c:v>
                      </c:pt>
                      <c:pt idx="6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'FaDu vol DNAPK'!$B$13:$H$13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0.78217460282476581</c:v>
                      </c:pt>
                      <c:pt idx="1">
                        <c:v>1.7922841983853035</c:v>
                      </c:pt>
                      <c:pt idx="2">
                        <c:v>1.7230731594076576</c:v>
                      </c:pt>
                      <c:pt idx="3">
                        <c:v>1.4699961219376818</c:v>
                      </c:pt>
                      <c:pt idx="4">
                        <c:v>1.5021234755118829</c:v>
                      </c:pt>
                      <c:pt idx="5">
                        <c:v>0.90350518606841479</c:v>
                      </c:pt>
                      <c:pt idx="6">
                        <c:v>1.4022601325412678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B980-4A7B-A452-C38AE62FE37B}"/>
                  </c:ext>
                </c:extLst>
              </c15:ser>
            </c15:filteredScatterSeries>
          </c:ext>
        </c:extLst>
      </c:scatterChart>
      <c:valAx>
        <c:axId val="476789816"/>
        <c:scaling>
          <c:orientation val="minMax"/>
          <c:max val="15"/>
          <c:min val="3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 b="1"/>
                  <a:t>Days post-irradiation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A5A5A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795392"/>
        <c:crosses val="autoZero"/>
        <c:crossBetween val="midCat"/>
        <c:majorUnit val="2"/>
      </c:valAx>
      <c:valAx>
        <c:axId val="4767953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 b="1" dirty="0"/>
                  <a:t>Spheroid volume (µm</a:t>
                </a:r>
                <a:r>
                  <a:rPr lang="en-GB" sz="900" b="1" baseline="30000" dirty="0"/>
                  <a:t>3</a:t>
                </a:r>
                <a:r>
                  <a:rPr lang="en-GB" sz="900" b="1" dirty="0"/>
                  <a:t>x10</a:t>
                </a:r>
                <a:r>
                  <a:rPr lang="en-GB" sz="900" b="1" baseline="30000" dirty="0"/>
                  <a:t>7</a:t>
                </a:r>
                <a:r>
                  <a:rPr lang="en-GB" sz="900" b="1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A5A5A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7898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23556972175853"/>
          <c:y val="0.17171296296296296"/>
          <c:w val="0.74422468811744646"/>
          <c:h val="0.60144040596124249"/>
        </c:manualLayout>
      </c:layout>
      <c:scatterChart>
        <c:scatterStyle val="lineMarker"/>
        <c:varyColors val="0"/>
        <c:ser>
          <c:idx val="0"/>
          <c:order val="0"/>
          <c:tx>
            <c:strRef>
              <c:f>'Combined HN041'!$G$2</c:f>
              <c:strCache>
                <c:ptCount val="1"/>
                <c:pt idx="0">
                  <c:v>DMSO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'Combined HN041'!$T$2:$W$2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11.015107712349845</c:v>
                  </c:pt>
                  <c:pt idx="2">
                    <c:v>11.309162046107748</c:v>
                  </c:pt>
                  <c:pt idx="3">
                    <c:v>14.1681641773504</c:v>
                  </c:pt>
                </c:numCache>
              </c:numRef>
            </c:plus>
            <c:minus>
              <c:numRef>
                <c:f>'Combined HN041'!$T$2:$W$2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11.015107712349845</c:v>
                  </c:pt>
                  <c:pt idx="2">
                    <c:v>11.309162046107748</c:v>
                  </c:pt>
                  <c:pt idx="3">
                    <c:v>14.1681641773504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'Combined HN041'!$H$1:$K$1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'Combined HN041'!$H$2:$K$2</c:f>
              <c:numCache>
                <c:formatCode>0.00</c:formatCode>
                <c:ptCount val="4"/>
                <c:pt idx="0" formatCode="0">
                  <c:v>100</c:v>
                </c:pt>
                <c:pt idx="1">
                  <c:v>84.451230823437541</c:v>
                </c:pt>
                <c:pt idx="2">
                  <c:v>64.686405733346135</c:v>
                </c:pt>
                <c:pt idx="3">
                  <c:v>51.64288504491487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9D-47E3-929E-1CA9CB789F06}"/>
            </c:ext>
          </c:extLst>
        </c:ser>
        <c:ser>
          <c:idx val="1"/>
          <c:order val="1"/>
          <c:tx>
            <c:strRef>
              <c:f>'Combined HN041'!$G$3</c:f>
              <c:strCache>
                <c:ptCount val="1"/>
                <c:pt idx="0">
                  <c:v>1uM Chk1i</c:v>
                </c:pt>
              </c:strCache>
            </c:strRef>
          </c:tx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'Combined HN041'!$T$3:$W$3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9.9922218943265158</c:v>
                  </c:pt>
                  <c:pt idx="2">
                    <c:v>6.9807687482437819</c:v>
                  </c:pt>
                  <c:pt idx="3">
                    <c:v>8.3069354548783956</c:v>
                  </c:pt>
                </c:numCache>
              </c:numRef>
            </c:plus>
            <c:minus>
              <c:numRef>
                <c:f>'Combined HN041'!$T$3:$W$3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9.9922218943265158</c:v>
                  </c:pt>
                  <c:pt idx="2">
                    <c:v>6.9807687482437819</c:v>
                  </c:pt>
                  <c:pt idx="3">
                    <c:v>8.3069354548783956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'Combined HN041'!$H$1:$K$1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'Combined HN041'!$H$3:$K$3</c:f>
              <c:numCache>
                <c:formatCode>0.00</c:formatCode>
                <c:ptCount val="4"/>
                <c:pt idx="0" formatCode="0">
                  <c:v>100</c:v>
                </c:pt>
                <c:pt idx="1">
                  <c:v>76.764794752575057</c:v>
                </c:pt>
                <c:pt idx="2">
                  <c:v>46.034418045412401</c:v>
                </c:pt>
                <c:pt idx="3">
                  <c:v>35.002526675071515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9D-47E3-929E-1CA9CB789F06}"/>
            </c:ext>
          </c:extLst>
        </c:ser>
        <c:ser>
          <c:idx val="3"/>
          <c:order val="3"/>
          <c:tx>
            <c:strRef>
              <c:f>'Combined HN041'!$G$5</c:f>
              <c:strCache>
                <c:ptCount val="1"/>
                <c:pt idx="0">
                  <c:v>0.2uM Wee1i</c:v>
                </c:pt>
              </c:strCache>
              <c:extLst xmlns:c15="http://schemas.microsoft.com/office/drawing/2012/chart"/>
            </c:strRef>
          </c:tx>
          <c:spPr>
            <a:ln w="95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'Combined HN041'!$H$1:$K$1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  <c:extLst xmlns:c15="http://schemas.microsoft.com/office/drawing/2012/chart"/>
            </c:numRef>
          </c:xVal>
          <c:yVal>
            <c:numRef>
              <c:f>'Combined HN041'!$H$5:$K$5</c:f>
              <c:numCache>
                <c:formatCode>0.00</c:formatCode>
                <c:ptCount val="4"/>
                <c:pt idx="0" formatCode="0">
                  <c:v>100</c:v>
                </c:pt>
                <c:pt idx="1">
                  <c:v>70.143084389462018</c:v>
                </c:pt>
                <c:pt idx="2">
                  <c:v>36.384222467401344</c:v>
                </c:pt>
                <c:pt idx="3">
                  <c:v>30.729931800202444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B89D-47E3-929E-1CA9CB789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7164448"/>
        <c:axId val="462859664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'Combined HN041'!$G$4</c15:sqref>
                        </c15:formulaRef>
                      </c:ext>
                    </c:extLst>
                    <c:strCache>
                      <c:ptCount val="1"/>
                      <c:pt idx="0">
                        <c:v>2uM Chk1i</c:v>
                      </c:pt>
                    </c:strCache>
                  </c:strRef>
                </c:tx>
                <c:spPr>
                  <a:ln w="1270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'Combined HN041'!$T$4:$W$4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0</c:v>
                        </c:pt>
                        <c:pt idx="1">
                          <c:v>10.279639112193909</c:v>
                        </c:pt>
                        <c:pt idx="2">
                          <c:v>7.03929773375617</c:v>
                        </c:pt>
                        <c:pt idx="3">
                          <c:v>7.2128158386843264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'Combined HN041'!$T$4:$W$4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0</c:v>
                        </c:pt>
                        <c:pt idx="1">
                          <c:v>10.279639112193909</c:v>
                        </c:pt>
                        <c:pt idx="2">
                          <c:v>7.03929773375617</c:v>
                        </c:pt>
                        <c:pt idx="3">
                          <c:v>7.2128158386843264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'Combined HN041'!$H$1:$K$1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0</c:v>
                      </c:pt>
                      <c:pt idx="1">
                        <c:v>2</c:v>
                      </c:pt>
                      <c:pt idx="2">
                        <c:v>4</c:v>
                      </c:pt>
                      <c:pt idx="3">
                        <c:v>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'Combined HN041'!$H$4:$K$4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 formatCode="0">
                        <c:v>100</c:v>
                      </c:pt>
                      <c:pt idx="1">
                        <c:v>68.855940728350561</c:v>
                      </c:pt>
                      <c:pt idx="2">
                        <c:v>39.290915748719286</c:v>
                      </c:pt>
                      <c:pt idx="3">
                        <c:v>31.884918712902532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B89D-47E3-929E-1CA9CB789F06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'Combined HN041'!$G$6</c15:sqref>
                        </c15:formulaRef>
                      </c:ext>
                    </c:extLst>
                    <c:strCache>
                      <c:ptCount val="1"/>
                      <c:pt idx="0">
                        <c:v>0.4uM Wee1i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'Combined HN041'!$H$1:$K$1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0</c:v>
                      </c:pt>
                      <c:pt idx="1">
                        <c:v>2</c:v>
                      </c:pt>
                      <c:pt idx="2">
                        <c:v>4</c:v>
                      </c:pt>
                      <c:pt idx="3">
                        <c:v>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'Combined HN041'!$H$6:$K$6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 formatCode="0">
                        <c:v>100</c:v>
                      </c:pt>
                      <c:pt idx="1">
                        <c:v>63.564585736395003</c:v>
                      </c:pt>
                      <c:pt idx="2">
                        <c:v>29.957098096107821</c:v>
                      </c:pt>
                      <c:pt idx="3">
                        <c:v>26.598268967386144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89D-47E3-929E-1CA9CB789F06}"/>
                  </c:ext>
                </c:extLst>
              </c15:ser>
            </c15:filteredScatterSeries>
          </c:ext>
        </c:extLst>
      </c:scatterChart>
      <c:valAx>
        <c:axId val="447164448"/>
        <c:scaling>
          <c:orientation val="minMax"/>
          <c:max val="6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Dose (</a:t>
                </a:r>
                <a:r>
                  <a:rPr lang="en-GB" b="1" dirty="0" err="1"/>
                  <a:t>Gy</a:t>
                </a:r>
                <a:r>
                  <a:rPr lang="en-GB" b="1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859664"/>
        <c:crosses val="autoZero"/>
        <c:crossBetween val="midCat"/>
      </c:valAx>
      <c:valAx>
        <c:axId val="462859664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Cell viability (%)</a:t>
                </a:r>
              </a:p>
            </c:rich>
          </c:tx>
          <c:layout>
            <c:manualLayout>
              <c:xMode val="edge"/>
              <c:yMode val="edge"/>
              <c:x val="0"/>
              <c:y val="0.212822105900067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164448"/>
        <c:crosses val="autoZero"/>
        <c:crossBetween val="midCat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47828086091533"/>
          <c:y val="8.1196366165898329E-2"/>
          <c:w val="0.63140485068168062"/>
          <c:h val="0.669999704321727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56-4747-B2A1-234EE976F45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C56-4747-B2A1-234EE976F45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C56-4747-B2A1-234EE976F45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C56-4747-B2A1-234EE976F458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Sheet1!$M$11:$M$15</c:f>
                <c:numCache>
                  <c:formatCode>General</c:formatCode>
                  <c:ptCount val="5"/>
                  <c:pt idx="0">
                    <c:v>2.6925824035672519</c:v>
                  </c:pt>
                  <c:pt idx="1">
                    <c:v>4.8826222462934812</c:v>
                  </c:pt>
                  <c:pt idx="2">
                    <c:v>3.2659863237109041</c:v>
                  </c:pt>
                  <c:pt idx="3">
                    <c:v>10.062305898749054</c:v>
                  </c:pt>
                  <c:pt idx="4">
                    <c:v>9.2014491612281741</c:v>
                  </c:pt>
                </c:numCache>
              </c:numRef>
            </c:plus>
            <c:minus>
              <c:numRef>
                <c:f>Sheet1!$M$11:$M$15</c:f>
                <c:numCache>
                  <c:formatCode>General</c:formatCode>
                  <c:ptCount val="5"/>
                  <c:pt idx="0">
                    <c:v>2.6925824035672519</c:v>
                  </c:pt>
                  <c:pt idx="1">
                    <c:v>4.8826222462934812</c:v>
                  </c:pt>
                  <c:pt idx="2">
                    <c:v>3.2659863237109041</c:v>
                  </c:pt>
                  <c:pt idx="3">
                    <c:v>10.062305898749054</c:v>
                  </c:pt>
                  <c:pt idx="4">
                    <c:v>9.2014491612281741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Sheet1!$G$4:$G$8</c:f>
              <c:numCache>
                <c:formatCode>General</c:formatCode>
                <c:ptCount val="5"/>
              </c:numCache>
            </c:numRef>
          </c:cat>
          <c:val>
            <c:numRef>
              <c:f>Sheet1!$L$11:$L$15</c:f>
              <c:numCache>
                <c:formatCode>General</c:formatCode>
                <c:ptCount val="5"/>
                <c:pt idx="0">
                  <c:v>5.5</c:v>
                </c:pt>
                <c:pt idx="1">
                  <c:v>36.6</c:v>
                </c:pt>
                <c:pt idx="2">
                  <c:v>51</c:v>
                </c:pt>
                <c:pt idx="3" formatCode="0.0">
                  <c:v>46.5</c:v>
                </c:pt>
                <c:pt idx="4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C56-4747-B2A1-234EE976F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50"/>
        <c:axId val="1689965072"/>
        <c:axId val="1686664832"/>
      </c:barChart>
      <c:catAx>
        <c:axId val="1689965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Bragg peak position</a:t>
                </a:r>
              </a:p>
            </c:rich>
          </c:tx>
          <c:layout>
            <c:manualLayout>
              <c:xMode val="edge"/>
              <c:yMode val="edge"/>
              <c:x val="0.35129964674473885"/>
              <c:y val="0.784904305912552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664832"/>
        <c:crosses val="autoZero"/>
        <c:auto val="1"/>
        <c:lblAlgn val="ctr"/>
        <c:lblOffset val="100"/>
        <c:noMultiLvlLbl val="0"/>
      </c:catAx>
      <c:valAx>
        <c:axId val="16866648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Micronuclei</a:t>
                </a:r>
              </a:p>
            </c:rich>
          </c:tx>
          <c:layout>
            <c:manualLayout>
              <c:xMode val="edge"/>
              <c:yMode val="edge"/>
              <c:x val="7.3215994126828027E-2"/>
              <c:y val="0.254122657039183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86868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9965072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80178978292776"/>
          <c:y val="0.20097660868052625"/>
          <c:w val="0.85619821021707221"/>
          <c:h val="0.64027621971056581"/>
        </c:manualLayout>
      </c:layout>
      <c:barChart>
        <c:barDir val="col"/>
        <c:grouping val="clustered"/>
        <c:varyColors val="0"/>
        <c:ser>
          <c:idx val="0"/>
          <c:order val="0"/>
          <c:tx>
            <c:v>Entrance</c:v>
          </c:tx>
          <c:spPr>
            <a:solidFill>
              <a:schemeClr val="accent1"/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(modified)'!$F$278:$F$281</c:f>
                <c:numCache>
                  <c:formatCode>General</c:formatCode>
                  <c:ptCount val="4"/>
                  <c:pt idx="0">
                    <c:v>0.46597501877832942</c:v>
                  </c:pt>
                  <c:pt idx="1">
                    <c:v>1.6374473589503009</c:v>
                  </c:pt>
                  <c:pt idx="2">
                    <c:v>0.6455440377422188</c:v>
                  </c:pt>
                  <c:pt idx="3">
                    <c:v>0.40512942787871353</c:v>
                  </c:pt>
                </c:numCache>
                <c:extLst/>
              </c:numRef>
            </c:plus>
            <c:minus>
              <c:numRef>
                <c:f>'Neutral (modified)'!$F$278:$F$281</c:f>
                <c:numCache>
                  <c:formatCode>General</c:formatCode>
                  <c:ptCount val="4"/>
                  <c:pt idx="0">
                    <c:v>0.46597501877832942</c:v>
                  </c:pt>
                  <c:pt idx="1">
                    <c:v>1.6374473589503009</c:v>
                  </c:pt>
                  <c:pt idx="2">
                    <c:v>0.6455440377422188</c:v>
                  </c:pt>
                  <c:pt idx="3">
                    <c:v>0.40512942787871353</c:v>
                  </c:pt>
                </c:numCache>
                <c:extLst/>
              </c:numRef>
            </c:minus>
          </c:errBars>
          <c:cat>
            <c:numRef>
              <c:f>'Neutral (modified)'!$A$105:$A$108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'Neutral (modified)'!$E$278:$E$281</c:f>
              <c:numCache>
                <c:formatCode>General</c:formatCode>
                <c:ptCount val="4"/>
                <c:pt idx="0">
                  <c:v>33.271003174603173</c:v>
                </c:pt>
                <c:pt idx="1">
                  <c:v>15.42266666666667</c:v>
                </c:pt>
                <c:pt idx="2">
                  <c:v>5.9082407127755978</c:v>
                </c:pt>
                <c:pt idx="3">
                  <c:v>2.6334666666666671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E0F-4689-987E-9C4467171686}"/>
            </c:ext>
          </c:extLst>
        </c:ser>
        <c:ser>
          <c:idx val="1"/>
          <c:order val="1"/>
          <c:tx>
            <c:v>Entrance (mod.)</c:v>
          </c:tx>
          <c:spPr>
            <a:pattFill prst="dkDnDiag">
              <a:fgClr>
                <a:schemeClr val="accent1"/>
              </a:fgClr>
              <a:bgClr>
                <a:schemeClr val="bg1"/>
              </a:bgClr>
            </a:patt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(modified)'!$N$278:$N$281</c:f>
                <c:numCache>
                  <c:formatCode>General</c:formatCode>
                  <c:ptCount val="4"/>
                  <c:pt idx="0">
                    <c:v>0.73975502513847635</c:v>
                  </c:pt>
                  <c:pt idx="1">
                    <c:v>1.0296000654695128</c:v>
                  </c:pt>
                  <c:pt idx="2">
                    <c:v>1.7306943086518785</c:v>
                  </c:pt>
                  <c:pt idx="3">
                    <c:v>1.027575872300112</c:v>
                  </c:pt>
                </c:numCache>
                <c:extLst/>
              </c:numRef>
            </c:plus>
            <c:minus>
              <c:numRef>
                <c:f>'Neutral (modified)'!$N$278:$N$281</c:f>
                <c:numCache>
                  <c:formatCode>General</c:formatCode>
                  <c:ptCount val="4"/>
                  <c:pt idx="0">
                    <c:v>0.73975502513847635</c:v>
                  </c:pt>
                  <c:pt idx="1">
                    <c:v>1.0296000654695128</c:v>
                  </c:pt>
                  <c:pt idx="2">
                    <c:v>1.7306943086518785</c:v>
                  </c:pt>
                  <c:pt idx="3">
                    <c:v>1.027575872300112</c:v>
                  </c:pt>
                </c:numCache>
                <c:extLst/>
              </c:numRef>
            </c:minus>
          </c:errBars>
          <c:cat>
            <c:numRef>
              <c:f>'Neutral (modified)'!$A$105:$A$108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'Neutral (modified)'!$M$278:$M$281</c:f>
              <c:numCache>
                <c:formatCode>General</c:formatCode>
                <c:ptCount val="4"/>
                <c:pt idx="0">
                  <c:v>32.852675757575753</c:v>
                </c:pt>
                <c:pt idx="1">
                  <c:v>17.333622222222221</c:v>
                </c:pt>
                <c:pt idx="2">
                  <c:v>6.1416999999999993</c:v>
                </c:pt>
                <c:pt idx="3">
                  <c:v>3.9984666666666673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E0F-4689-987E-9C4467171686}"/>
            </c:ext>
          </c:extLst>
        </c:ser>
        <c:ser>
          <c:idx val="3"/>
          <c:order val="2"/>
          <c:tx>
            <c:v>3.5 mm (~5 keV/µm)</c:v>
          </c:tx>
          <c:spPr>
            <a:solidFill>
              <a:schemeClr val="accent2"/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(modified)'!$U$278:$U$281</c:f>
                <c:numCache>
                  <c:formatCode>General</c:formatCode>
                  <c:ptCount val="4"/>
                  <c:pt idx="0">
                    <c:v>1.073147563633877</c:v>
                  </c:pt>
                  <c:pt idx="1">
                    <c:v>0.67924907311922722</c:v>
                  </c:pt>
                  <c:pt idx="2">
                    <c:v>1.0554118150083736</c:v>
                  </c:pt>
                  <c:pt idx="3">
                    <c:v>0.49864059200991051</c:v>
                  </c:pt>
                </c:numCache>
                <c:extLst/>
              </c:numRef>
            </c:plus>
            <c:minus>
              <c:numRef>
                <c:f>'Neutral (modified)'!$U$278:$U$281</c:f>
                <c:numCache>
                  <c:formatCode>General</c:formatCode>
                  <c:ptCount val="4"/>
                  <c:pt idx="0">
                    <c:v>1.073147563633877</c:v>
                  </c:pt>
                  <c:pt idx="1">
                    <c:v>0.67924907311922722</c:v>
                  </c:pt>
                  <c:pt idx="2">
                    <c:v>1.0554118150083736</c:v>
                  </c:pt>
                  <c:pt idx="3">
                    <c:v>0.49864059200991051</c:v>
                  </c:pt>
                </c:numCache>
                <c:extLst/>
              </c:numRef>
            </c:minus>
          </c:errBars>
          <c:cat>
            <c:numRef>
              <c:f>'Neutral (modified)'!$A$105:$A$108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'Neutral (modified)'!$T$278:$T$281</c:f>
              <c:numCache>
                <c:formatCode>General</c:formatCode>
                <c:ptCount val="4"/>
                <c:pt idx="0">
                  <c:v>31.829133333333328</c:v>
                </c:pt>
                <c:pt idx="1">
                  <c:v>16.469966666666664</c:v>
                </c:pt>
                <c:pt idx="2">
                  <c:v>8.2474444444444455</c:v>
                </c:pt>
                <c:pt idx="3">
                  <c:v>3.4562000000000004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E0F-4689-987E-9C4467171686}"/>
            </c:ext>
          </c:extLst>
        </c:ser>
        <c:ser>
          <c:idx val="2"/>
          <c:order val="3"/>
          <c:tx>
            <c:v>3.5 mm (~5 keV/µm; mod.)</c:v>
          </c:tx>
          <c:spPr>
            <a:pattFill prst="dkDnDiag">
              <a:fgClr>
                <a:schemeClr val="accent2"/>
              </a:fgClr>
              <a:bgClr>
                <a:schemeClr val="bg1"/>
              </a:bgClr>
            </a:pattFill>
          </c:spPr>
          <c:invertIfNegative val="0"/>
          <c:dLbls>
            <c:dLbl>
              <c:idx val="2"/>
              <c:layout>
                <c:manualLayout>
                  <c:x val="-1.680187101402082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E0F-4689-987E-9C4467171686}"/>
                </c:ext>
              </c:extLst>
            </c:dLbl>
            <c:dLbl>
              <c:idx val="3"/>
              <c:layout>
                <c:manualLayout>
                  <c:x val="-1.3441496811216558E-2"/>
                  <c:y val="-4.116976596122650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E0F-4689-987E-9C446717168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(modified)'!$AC$278:$AC$281</c:f>
                <c:numCache>
                  <c:formatCode>General</c:formatCode>
                  <c:ptCount val="4"/>
                  <c:pt idx="0">
                    <c:v>0.68913983613259078</c:v>
                  </c:pt>
                  <c:pt idx="1">
                    <c:v>0.3250089611933305</c:v>
                  </c:pt>
                  <c:pt idx="2">
                    <c:v>0.59403519536583993</c:v>
                  </c:pt>
                  <c:pt idx="3">
                    <c:v>1.3944057954977063</c:v>
                  </c:pt>
                </c:numCache>
                <c:extLst/>
              </c:numRef>
            </c:plus>
            <c:minus>
              <c:numRef>
                <c:f>'Neutral (modified)'!$AC$278:$AC$281</c:f>
                <c:numCache>
                  <c:formatCode>General</c:formatCode>
                  <c:ptCount val="4"/>
                  <c:pt idx="0">
                    <c:v>0.68913983613259078</c:v>
                  </c:pt>
                  <c:pt idx="1">
                    <c:v>0.3250089611933305</c:v>
                  </c:pt>
                  <c:pt idx="2">
                    <c:v>0.59403519536583993</c:v>
                  </c:pt>
                  <c:pt idx="3">
                    <c:v>1.3944057954977063</c:v>
                  </c:pt>
                </c:numCache>
                <c:extLst/>
              </c:numRef>
            </c:minus>
          </c:errBars>
          <c:cat>
            <c:numRef>
              <c:f>'Neutral (modified)'!$A$105:$A$108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cat>
          <c:val>
            <c:numRef>
              <c:f>'Neutral (modified)'!$AB$278:$AB$281</c:f>
              <c:numCache>
                <c:formatCode>General</c:formatCode>
                <c:ptCount val="4"/>
                <c:pt idx="0">
                  <c:v>33.568770370370373</c:v>
                </c:pt>
                <c:pt idx="1">
                  <c:v>17.879029629629624</c:v>
                </c:pt>
                <c:pt idx="2">
                  <c:v>11.975466666666669</c:v>
                </c:pt>
                <c:pt idx="3">
                  <c:v>12.372650335441824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6E0F-4689-987E-9C4467171686}"/>
            </c:ext>
          </c:extLst>
        </c:ser>
        <c:ser>
          <c:idx val="4"/>
          <c:order val="4"/>
          <c:tx>
            <c:v>4.0 mm (~7 keV/µm)</c:v>
          </c:tx>
          <c:spPr>
            <a:solidFill>
              <a:schemeClr val="accent3"/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(modified)'!$AJ$278:$AJ$281</c:f>
                <c:numCache>
                  <c:formatCode>General</c:formatCode>
                  <c:ptCount val="4"/>
                  <c:pt idx="0">
                    <c:v>0.99782930403952441</c:v>
                  </c:pt>
                  <c:pt idx="1">
                    <c:v>0.56472240994760381</c:v>
                  </c:pt>
                  <c:pt idx="2">
                    <c:v>1.0276261382428988</c:v>
                  </c:pt>
                  <c:pt idx="3">
                    <c:v>1.5570979673739245</c:v>
                  </c:pt>
                </c:numCache>
                <c:extLst/>
              </c:numRef>
            </c:plus>
            <c:minus>
              <c:numRef>
                <c:f>'Neutral (modified)'!$AJ$278:$AJ$281</c:f>
                <c:numCache>
                  <c:formatCode>General</c:formatCode>
                  <c:ptCount val="4"/>
                  <c:pt idx="0">
                    <c:v>0.99782930403952441</c:v>
                  </c:pt>
                  <c:pt idx="1">
                    <c:v>0.56472240994760381</c:v>
                  </c:pt>
                  <c:pt idx="2">
                    <c:v>1.0276261382428988</c:v>
                  </c:pt>
                  <c:pt idx="3">
                    <c:v>1.5570979673739245</c:v>
                  </c:pt>
                </c:numCache>
                <c:extLst/>
              </c:numRef>
            </c:minus>
          </c:errBars>
          <c:cat>
            <c:strLit>
              <c:ptCount val="4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'Neutral (modified)'!$AI$278:$AI$281</c:f>
              <c:numCache>
                <c:formatCode>General</c:formatCode>
                <c:ptCount val="4"/>
                <c:pt idx="0">
                  <c:v>33.264800000000001</c:v>
                </c:pt>
                <c:pt idx="1">
                  <c:v>15.889729437229434</c:v>
                </c:pt>
                <c:pt idx="2">
                  <c:v>8.2089999999999996</c:v>
                </c:pt>
                <c:pt idx="3">
                  <c:v>6.6583999999999977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6E0F-4689-987E-9C4467171686}"/>
            </c:ext>
          </c:extLst>
        </c:ser>
        <c:ser>
          <c:idx val="5"/>
          <c:order val="5"/>
          <c:tx>
            <c:v>4.0 mm (~7 keV/µm; mod)</c:v>
          </c:tx>
          <c:spPr>
            <a:pattFill prst="dkDnDiag">
              <a:fgClr>
                <a:schemeClr val="accent3"/>
              </a:fgClr>
              <a:bgClr>
                <a:schemeClr val="bg1"/>
              </a:bgClr>
            </a:pattFill>
          </c:spPr>
          <c:invertIfNegative val="0"/>
          <c:dLbls>
            <c:dLbl>
              <c:idx val="1"/>
              <c:layout>
                <c:manualLayout>
                  <c:x val="-4.3684864636453817E-2"/>
                  <c:y val="8.233953192245301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E0F-4689-987E-9C4467171686}"/>
                </c:ext>
              </c:extLst>
            </c:dLbl>
            <c:dLbl>
              <c:idx val="2"/>
              <c:layout>
                <c:manualLayout>
                  <c:x val="-4.0324490433649676E-2"/>
                  <c:y val="-3.293581276898120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E0F-4689-987E-9C4467171686}"/>
                </c:ext>
              </c:extLst>
            </c:dLbl>
            <c:dLbl>
              <c:idx val="3"/>
              <c:layout>
                <c:manualLayout>
                  <c:x val="-3.696411623084566E-2"/>
                  <c:y val="-5.76376723457171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E0F-4689-987E-9C446717168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(modified)'!$AR$278:$AR$281</c:f>
                <c:numCache>
                  <c:formatCode>General</c:formatCode>
                  <c:ptCount val="4"/>
                  <c:pt idx="0">
                    <c:v>0.93477948176762804</c:v>
                  </c:pt>
                  <c:pt idx="1">
                    <c:v>0.93501890527007714</c:v>
                  </c:pt>
                  <c:pt idx="2">
                    <c:v>1.3934594519948325</c:v>
                  </c:pt>
                  <c:pt idx="3">
                    <c:v>2.1206826479540406</c:v>
                  </c:pt>
                </c:numCache>
                <c:extLst/>
              </c:numRef>
            </c:plus>
            <c:minus>
              <c:numRef>
                <c:f>'Neutral (modified)'!$AR$278:$AR$281</c:f>
                <c:numCache>
                  <c:formatCode>General</c:formatCode>
                  <c:ptCount val="4"/>
                  <c:pt idx="0">
                    <c:v>0.93477948176762804</c:v>
                  </c:pt>
                  <c:pt idx="1">
                    <c:v>0.93501890527007714</c:v>
                  </c:pt>
                  <c:pt idx="2">
                    <c:v>1.3934594519948325</c:v>
                  </c:pt>
                  <c:pt idx="3">
                    <c:v>2.1206826479540406</c:v>
                  </c:pt>
                </c:numCache>
                <c:extLst/>
              </c:numRef>
            </c:minus>
          </c:errBars>
          <c:cat>
            <c:strLit>
              <c:ptCount val="4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'Neutral (modified)'!$AQ$278:$AQ$281</c:f>
              <c:numCache>
                <c:formatCode>General</c:formatCode>
                <c:ptCount val="4"/>
                <c:pt idx="0">
                  <c:v>34.574354424915207</c:v>
                </c:pt>
                <c:pt idx="1">
                  <c:v>19.913904629629631</c:v>
                </c:pt>
                <c:pt idx="2">
                  <c:v>14.437761904761905</c:v>
                </c:pt>
                <c:pt idx="3">
                  <c:v>12.841266666666664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6E0F-4689-987E-9C4467171686}"/>
            </c:ext>
          </c:extLst>
        </c:ser>
        <c:ser>
          <c:idx val="6"/>
          <c:order val="6"/>
          <c:tx>
            <c:v>4.5 mm (~12 keV/µm))</c:v>
          </c:tx>
          <c:spPr>
            <a:solidFill>
              <a:schemeClr val="accent4"/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(modified)'!$AY$278:$AY$281</c:f>
                <c:numCache>
                  <c:formatCode>General</c:formatCode>
                  <c:ptCount val="4"/>
                  <c:pt idx="0">
                    <c:v>0.60770758038955575</c:v>
                  </c:pt>
                  <c:pt idx="1">
                    <c:v>1.4581895909329303</c:v>
                  </c:pt>
                  <c:pt idx="2">
                    <c:v>0.50102041209249504</c:v>
                  </c:pt>
                  <c:pt idx="3">
                    <c:v>1.2701649184259463</c:v>
                  </c:pt>
                </c:numCache>
                <c:extLst/>
              </c:numRef>
            </c:plus>
            <c:minus>
              <c:numRef>
                <c:f>'Neutral (modified)'!$AY$278:$AY$281</c:f>
                <c:numCache>
                  <c:formatCode>General</c:formatCode>
                  <c:ptCount val="4"/>
                  <c:pt idx="0">
                    <c:v>0.60770758038955575</c:v>
                  </c:pt>
                  <c:pt idx="1">
                    <c:v>1.4581895909329303</c:v>
                  </c:pt>
                  <c:pt idx="2">
                    <c:v>0.50102041209249504</c:v>
                  </c:pt>
                  <c:pt idx="3">
                    <c:v>1.2701649184259463</c:v>
                  </c:pt>
                </c:numCache>
                <c:extLst/>
              </c:numRef>
            </c:minus>
          </c:errBars>
          <c:cat>
            <c:strLit>
              <c:ptCount val="4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'Neutral (modified)'!$AX$278:$AX$281</c:f>
              <c:numCache>
                <c:formatCode>General</c:formatCode>
                <c:ptCount val="4"/>
                <c:pt idx="0">
                  <c:v>31.685958234830576</c:v>
                </c:pt>
                <c:pt idx="1">
                  <c:v>17.180834988179669</c:v>
                </c:pt>
                <c:pt idx="2">
                  <c:v>8.1212666666666671</c:v>
                </c:pt>
                <c:pt idx="3">
                  <c:v>5.8882000000000003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6E0F-4689-987E-9C4467171686}"/>
            </c:ext>
          </c:extLst>
        </c:ser>
        <c:ser>
          <c:idx val="7"/>
          <c:order val="7"/>
          <c:tx>
            <c:v>4.5 mm (~12 keV/µm; mod)</c:v>
          </c:tx>
          <c:spPr>
            <a:pattFill prst="dkDnDiag">
              <a:fgClr>
                <a:schemeClr val="accent4"/>
              </a:fgClr>
              <a:bgClr>
                <a:schemeClr val="bg1"/>
              </a:bgClr>
            </a:pattFill>
          </c:spPr>
          <c:invertIfNegative val="0"/>
          <c:dLbls>
            <c:dLbl>
              <c:idx val="1"/>
              <c:layout>
                <c:manualLayout>
                  <c:x val="-6.0486735650474577E-2"/>
                  <c:y val="-4.52867425573492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E0F-4689-987E-9C4467171686}"/>
                </c:ext>
              </c:extLst>
            </c:dLbl>
            <c:dLbl>
              <c:idx val="2"/>
              <c:layout>
                <c:manualLayout>
                  <c:x val="-6.0486735650474514E-2"/>
                  <c:y val="-8.645650851857573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E0F-4689-987E-9C4467171686}"/>
                </c:ext>
              </c:extLst>
            </c:dLbl>
            <c:dLbl>
              <c:idx val="3"/>
              <c:layout>
                <c:manualLayout>
                  <c:x val="-4.3684864636453942E-2"/>
                  <c:y val="-4.94037191534718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E0F-4689-987E-9C446717168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(modified)'!$BG$278:$BG$281</c:f>
                <c:numCache>
                  <c:formatCode>General</c:formatCode>
                  <c:ptCount val="4"/>
                  <c:pt idx="0">
                    <c:v>1.4646806041631464</c:v>
                  </c:pt>
                  <c:pt idx="1">
                    <c:v>1.0176761174361908</c:v>
                  </c:pt>
                  <c:pt idx="2">
                    <c:v>1.2150021947853962</c:v>
                  </c:pt>
                  <c:pt idx="3">
                    <c:v>1.2482977675879643</c:v>
                  </c:pt>
                </c:numCache>
                <c:extLst/>
              </c:numRef>
            </c:plus>
            <c:minus>
              <c:numRef>
                <c:f>'Neutral (modified)'!$BG$278:$BG$281</c:f>
                <c:numCache>
                  <c:formatCode>General</c:formatCode>
                  <c:ptCount val="4"/>
                  <c:pt idx="0">
                    <c:v>1.4646806041631464</c:v>
                  </c:pt>
                  <c:pt idx="1">
                    <c:v>1.0176761174361908</c:v>
                  </c:pt>
                  <c:pt idx="2">
                    <c:v>1.2150021947853962</c:v>
                  </c:pt>
                  <c:pt idx="3">
                    <c:v>1.2482977675879643</c:v>
                  </c:pt>
                </c:numCache>
                <c:extLst/>
              </c:numRef>
            </c:minus>
          </c:errBars>
          <c:cat>
            <c:strLit>
              <c:ptCount val="4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'Neutral (modified)'!$BF$278:$BF$281</c:f>
              <c:numCache>
                <c:formatCode>General</c:formatCode>
                <c:ptCount val="4"/>
                <c:pt idx="0">
                  <c:v>34.423695652173912</c:v>
                </c:pt>
                <c:pt idx="1">
                  <c:v>19.825800000000001</c:v>
                </c:pt>
                <c:pt idx="2">
                  <c:v>15.304933333333331</c:v>
                </c:pt>
                <c:pt idx="3">
                  <c:v>17.0046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F-6E0F-4689-987E-9C44671716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5118464"/>
        <c:axId val="205444736"/>
      </c:barChart>
      <c:catAx>
        <c:axId val="205118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Hours post-irradiation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444736"/>
        <c:crosses val="autoZero"/>
        <c:auto val="1"/>
        <c:lblAlgn val="ctr"/>
        <c:lblOffset val="100"/>
        <c:noMultiLvlLbl val="0"/>
      </c:catAx>
      <c:valAx>
        <c:axId val="2054447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11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8173559887821712"/>
          <c:y val="7.1771343542686918E-4"/>
          <c:w val="0.61758756354613142"/>
          <c:h val="0.39938595456154524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7462817147858"/>
          <c:y val="5.1400554097404488E-2"/>
          <c:w val="0.73150402462225284"/>
          <c:h val="0.73444808982210552"/>
        </c:manualLayout>
      </c:layout>
      <c:scatterChart>
        <c:scatterStyle val="lineMarker"/>
        <c:varyColors val="0"/>
        <c:ser>
          <c:idx val="1"/>
          <c:order val="0"/>
          <c:tx>
            <c:v>Proton-IR (58 MeV)</c:v>
          </c:tx>
          <c:spPr>
            <a:ln w="9525"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'JP data'!$I$25:$I$28</c:f>
                <c:numCache>
                  <c:formatCode>General</c:formatCode>
                  <c:ptCount val="4"/>
                  <c:pt idx="0">
                    <c:v>3.5108334685767011E-17</c:v>
                  </c:pt>
                  <c:pt idx="1">
                    <c:v>7.5907062613774556E-2</c:v>
                  </c:pt>
                  <c:pt idx="2">
                    <c:v>5.0450848179254035E-2</c:v>
                  </c:pt>
                  <c:pt idx="3">
                    <c:v>8.0350689330860273E-2</c:v>
                  </c:pt>
                </c:numCache>
              </c:numRef>
            </c:plus>
            <c:minus>
              <c:numRef>
                <c:f>'JP data'!$I$25:$I$28</c:f>
                <c:numCache>
                  <c:formatCode>General</c:formatCode>
                  <c:ptCount val="4"/>
                  <c:pt idx="0">
                    <c:v>3.5108334685767011E-17</c:v>
                  </c:pt>
                  <c:pt idx="1">
                    <c:v>7.5907062613774556E-2</c:v>
                  </c:pt>
                  <c:pt idx="2">
                    <c:v>5.0450848179254035E-2</c:v>
                  </c:pt>
                  <c:pt idx="3">
                    <c:v>8.0350689330860273E-2</c:v>
                  </c:pt>
                </c:numCache>
              </c:numRef>
            </c:minus>
          </c:errBars>
          <c:xVal>
            <c:numRef>
              <c:f>'JP data'!$A$25:$A$28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data'!$G$25:$G$28</c:f>
              <c:numCache>
                <c:formatCode>General</c:formatCode>
                <c:ptCount val="4"/>
                <c:pt idx="0">
                  <c:v>1</c:v>
                </c:pt>
                <c:pt idx="1">
                  <c:v>0.75980577605821054</c:v>
                </c:pt>
                <c:pt idx="2">
                  <c:v>0.57414736301150238</c:v>
                </c:pt>
                <c:pt idx="3">
                  <c:v>0.46955028333934884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141-47C9-BD0A-621AB01B398B}"/>
            </c:ext>
          </c:extLst>
        </c:ser>
        <c:ser>
          <c:idx val="0"/>
          <c:order val="1"/>
          <c:tx>
            <c:v>Proton-IR (11 MeV)</c:v>
          </c:tx>
          <c:spPr>
            <a:ln w="9525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'JP data'!$I$3:$I$6</c:f>
                <c:numCache>
                  <c:formatCode>General</c:formatCode>
                  <c:ptCount val="4"/>
                  <c:pt idx="0">
                    <c:v>7.1664588082487635E-17</c:v>
                  </c:pt>
                  <c:pt idx="1">
                    <c:v>6.5472654216757145E-2</c:v>
                  </c:pt>
                  <c:pt idx="2">
                    <c:v>2.3260984011085381E-2</c:v>
                  </c:pt>
                  <c:pt idx="3">
                    <c:v>1.3755440718140928E-2</c:v>
                  </c:pt>
                </c:numCache>
              </c:numRef>
            </c:plus>
            <c:minus>
              <c:numRef>
                <c:f>'JP data'!$I$3:$I$6</c:f>
                <c:numCache>
                  <c:formatCode>General</c:formatCode>
                  <c:ptCount val="4"/>
                  <c:pt idx="0">
                    <c:v>7.1664588082487635E-17</c:v>
                  </c:pt>
                  <c:pt idx="1">
                    <c:v>6.5472654216757145E-2</c:v>
                  </c:pt>
                  <c:pt idx="2">
                    <c:v>2.3260984011085381E-2</c:v>
                  </c:pt>
                  <c:pt idx="3">
                    <c:v>1.3755440718140928E-2</c:v>
                  </c:pt>
                </c:numCache>
              </c:numRef>
            </c:minus>
          </c:errBars>
          <c:xVal>
            <c:numRef>
              <c:f>'JP data'!$A$3:$A$6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data'!$G$3:$G$6</c:f>
              <c:numCache>
                <c:formatCode>General</c:formatCode>
                <c:ptCount val="4"/>
                <c:pt idx="0">
                  <c:v>1</c:v>
                </c:pt>
                <c:pt idx="1">
                  <c:v>0.56154215549475328</c:v>
                </c:pt>
                <c:pt idx="2">
                  <c:v>0.32644728142045237</c:v>
                </c:pt>
                <c:pt idx="3">
                  <c:v>0.22589887893687458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141-47C9-BD0A-621AB01B398B}"/>
            </c:ext>
          </c:extLst>
        </c:ser>
        <c:ser>
          <c:idx val="2"/>
          <c:order val="2"/>
          <c:tx>
            <c:v>X-ray-IR (100 kV)</c:v>
          </c:tx>
          <c:spPr>
            <a:ln w="952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'IR meanJP'!$A$14:$A$19</c:f>
              <c:numCache>
                <c:formatCode>General</c:formatCode>
                <c:ptCount val="6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</c:numCache>
            </c:numRef>
          </c:xVal>
          <c:yVal>
            <c:numRef>
              <c:f>'IR meanJP'!$E$36:$E$41</c:f>
              <c:numCache>
                <c:formatCode>General</c:formatCode>
                <c:ptCount val="6"/>
                <c:pt idx="0">
                  <c:v>1</c:v>
                </c:pt>
                <c:pt idx="1">
                  <c:v>0.95083333333333331</c:v>
                </c:pt>
                <c:pt idx="2">
                  <c:v>0.95076666666666665</c:v>
                </c:pt>
                <c:pt idx="3">
                  <c:v>0.7738666666666667</c:v>
                </c:pt>
                <c:pt idx="4">
                  <c:v>0.57376666666666665</c:v>
                </c:pt>
                <c:pt idx="5">
                  <c:v>0.36901540000000005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141-47C9-BD0A-621AB01B3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49728"/>
        <c:axId val="47491904"/>
      </c:scatterChart>
      <c:valAx>
        <c:axId val="37649728"/>
        <c:scaling>
          <c:orientation val="minMax"/>
          <c:max val="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491904"/>
        <c:crossesAt val="0.1"/>
        <c:crossBetween val="midCat"/>
      </c:valAx>
      <c:valAx>
        <c:axId val="47491904"/>
        <c:scaling>
          <c:logBase val="10"/>
          <c:orientation val="minMax"/>
          <c:max val="1.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Surviving fraction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crossAx val="37649728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296464171462071"/>
          <c:y val="0.49615607480177709"/>
          <c:w val="0.57852829699790875"/>
          <c:h val="0.243535666811329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7462817147858"/>
          <c:y val="5.1400554097404488E-2"/>
          <c:w val="0.77884448818897634"/>
          <c:h val="0.73444808982210552"/>
        </c:manualLayout>
      </c:layout>
      <c:scatterChart>
        <c:scatterStyle val="lineMarker"/>
        <c:varyColors val="0"/>
        <c:ser>
          <c:idx val="1"/>
          <c:order val="0"/>
          <c:tx>
            <c:v>Proton-IR (58 MeV)</c:v>
          </c:tx>
          <c:spPr>
            <a:ln w="9525"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trendline>
            <c:trendlineType val="exp"/>
            <c:intercept val="0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'JP data'!$I$32:$I$35</c:f>
                <c:numCache>
                  <c:formatCode>General</c:formatCode>
                  <c:ptCount val="4"/>
                  <c:pt idx="0">
                    <c:v>4.5324665183683945E-17</c:v>
                  </c:pt>
                  <c:pt idx="1">
                    <c:v>4.9439296817294878E-2</c:v>
                  </c:pt>
                  <c:pt idx="2">
                    <c:v>5.9974774756092336E-2</c:v>
                  </c:pt>
                  <c:pt idx="3">
                    <c:v>2.7771875581494711E-2</c:v>
                  </c:pt>
                </c:numCache>
              </c:numRef>
            </c:plus>
            <c:minus>
              <c:numRef>
                <c:f>'JP data'!$I$32:$I$35</c:f>
                <c:numCache>
                  <c:formatCode>General</c:formatCode>
                  <c:ptCount val="4"/>
                  <c:pt idx="0">
                    <c:v>4.5324665183683945E-17</c:v>
                  </c:pt>
                  <c:pt idx="1">
                    <c:v>4.9439296817294878E-2</c:v>
                  </c:pt>
                  <c:pt idx="2">
                    <c:v>5.9974774756092336E-2</c:v>
                  </c:pt>
                  <c:pt idx="3">
                    <c:v>2.7771875581494711E-2</c:v>
                  </c:pt>
                </c:numCache>
              </c:numRef>
            </c:minus>
          </c:errBars>
          <c:xVal>
            <c:numRef>
              <c:f>'JP data'!$A$32:$A$35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data'!$G$32:$G$35</c:f>
              <c:numCache>
                <c:formatCode>General</c:formatCode>
                <c:ptCount val="4"/>
                <c:pt idx="0">
                  <c:v>1</c:v>
                </c:pt>
                <c:pt idx="1">
                  <c:v>0.91372067770950005</c:v>
                </c:pt>
                <c:pt idx="2">
                  <c:v>0.67115118287991815</c:v>
                </c:pt>
                <c:pt idx="3">
                  <c:v>0.31187250488346185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D8A-4207-BF1C-FF58B7CFFE54}"/>
            </c:ext>
          </c:extLst>
        </c:ser>
        <c:ser>
          <c:idx val="0"/>
          <c:order val="1"/>
          <c:tx>
            <c:v>Proton-IR (11 MeV)</c:v>
          </c:tx>
          <c:spPr>
            <a:ln w="9525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'JP data'!$I$10:$I$13</c:f>
                <c:numCache>
                  <c:formatCode>General</c:formatCode>
                  <c:ptCount val="4"/>
                  <c:pt idx="0">
                    <c:v>7.0216669371534022E-17</c:v>
                  </c:pt>
                  <c:pt idx="1">
                    <c:v>2.7886010612836146E-2</c:v>
                  </c:pt>
                  <c:pt idx="2">
                    <c:v>3.6699379256537663E-2</c:v>
                  </c:pt>
                  <c:pt idx="3">
                    <c:v>3.5948768106357047E-2</c:v>
                  </c:pt>
                </c:numCache>
              </c:numRef>
            </c:plus>
            <c:minus>
              <c:numRef>
                <c:f>'JP data'!$I$10:$I$13</c:f>
                <c:numCache>
                  <c:formatCode>General</c:formatCode>
                  <c:ptCount val="4"/>
                  <c:pt idx="0">
                    <c:v>7.0216669371534022E-17</c:v>
                  </c:pt>
                  <c:pt idx="1">
                    <c:v>2.7886010612836146E-2</c:v>
                  </c:pt>
                  <c:pt idx="2">
                    <c:v>3.6699379256537663E-2</c:v>
                  </c:pt>
                  <c:pt idx="3">
                    <c:v>3.5948768106357047E-2</c:v>
                  </c:pt>
                </c:numCache>
              </c:numRef>
            </c:minus>
          </c:errBars>
          <c:xVal>
            <c:numRef>
              <c:f>'JP data'!$A$10:$A$13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data'!$G$10:$G$13</c:f>
              <c:numCache>
                <c:formatCode>General</c:formatCode>
                <c:ptCount val="4"/>
                <c:pt idx="0">
                  <c:v>1</c:v>
                </c:pt>
                <c:pt idx="1">
                  <c:v>0.56297171238024535</c:v>
                </c:pt>
                <c:pt idx="2">
                  <c:v>0.38604947772491305</c:v>
                </c:pt>
                <c:pt idx="3">
                  <c:v>0.18509793323972748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D8A-4207-BF1C-FF58B7CFFE54}"/>
            </c:ext>
          </c:extLst>
        </c:ser>
        <c:ser>
          <c:idx val="2"/>
          <c:order val="2"/>
          <c:tx>
            <c:v>X-ray-IR (100 kV)</c:v>
          </c:tx>
          <c:spPr>
            <a:ln w="9525">
              <a:solidFill>
                <a:srgbClr val="FF0000"/>
              </a:solidFill>
            </a:ln>
          </c:spPr>
          <c:marker>
            <c:symbol val="triangle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3-CD8A-4207-BF1C-FF58B7CFFE54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'IR meanJP'!$G$26:$G$31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5.0502717198626479E-2</c:v>
                  </c:pt>
                  <c:pt idx="2">
                    <c:v>5.9151284385416697E-2</c:v>
                  </c:pt>
                  <c:pt idx="3">
                    <c:v>3.2198188354833443E-2</c:v>
                  </c:pt>
                  <c:pt idx="4">
                    <c:v>5.4055290623994029E-2</c:v>
                  </c:pt>
                  <c:pt idx="5">
                    <c:v>2.362182607216377E-2</c:v>
                  </c:pt>
                </c:numCache>
              </c:numRef>
            </c:plus>
            <c:minus>
              <c:numRef>
                <c:f>'IR meanJP'!$G$26:$G$31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5.0502717198626479E-2</c:v>
                  </c:pt>
                  <c:pt idx="2">
                    <c:v>5.9151284385416697E-2</c:v>
                  </c:pt>
                  <c:pt idx="3">
                    <c:v>3.2198188354833443E-2</c:v>
                  </c:pt>
                  <c:pt idx="4">
                    <c:v>5.4055290623994029E-2</c:v>
                  </c:pt>
                  <c:pt idx="5">
                    <c:v>2.362182607216377E-2</c:v>
                  </c:pt>
                </c:numCache>
              </c:numRef>
            </c:minus>
          </c:errBars>
          <c:xVal>
            <c:numRef>
              <c:f>'IR meanJP'!$A$4:$A$9</c:f>
              <c:numCache>
                <c:formatCode>General</c:formatCode>
                <c:ptCount val="6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</c:numCache>
            </c:numRef>
          </c:xVal>
          <c:yVal>
            <c:numRef>
              <c:f>'IR meanJP'!$E$26:$E$31</c:f>
              <c:numCache>
                <c:formatCode>General</c:formatCode>
                <c:ptCount val="6"/>
                <c:pt idx="0">
                  <c:v>1</c:v>
                </c:pt>
                <c:pt idx="1">
                  <c:v>1.0117666666666667</c:v>
                </c:pt>
                <c:pt idx="2">
                  <c:v>1.0066333333333333</c:v>
                </c:pt>
                <c:pt idx="3">
                  <c:v>0.93679999999999997</c:v>
                </c:pt>
                <c:pt idx="4">
                  <c:v>0.66686666666666661</c:v>
                </c:pt>
                <c:pt idx="5">
                  <c:v>0.39798923884514431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D8A-4207-BF1C-FF58B7CFF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61504"/>
        <c:axId val="90730432"/>
      </c:scatterChart>
      <c:valAx>
        <c:axId val="90861504"/>
        <c:scaling>
          <c:orientation val="minMax"/>
          <c:max val="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0730432"/>
        <c:crossesAt val="0.1"/>
        <c:crossBetween val="midCat"/>
      </c:valAx>
      <c:valAx>
        <c:axId val="90730432"/>
        <c:scaling>
          <c:logBase val="10"/>
          <c:orientation val="minMax"/>
          <c:max val="1.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Surviving fraction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crossAx val="90861504"/>
        <c:crosses val="autoZero"/>
        <c:crossBetween val="midCat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13894768542319424"/>
          <c:y val="0.47991086922685749"/>
          <c:w val="0.52700014985502686"/>
          <c:h val="0.238418908200074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859776333095606"/>
          <c:y val="3.6582574490125794E-2"/>
          <c:w val="0.82140223666904388"/>
          <c:h val="0.76016116140850376"/>
        </c:manualLayout>
      </c:layout>
      <c:barChart>
        <c:barDir val="col"/>
        <c:grouping val="clustered"/>
        <c:varyColors val="0"/>
        <c:ser>
          <c:idx val="2"/>
          <c:order val="0"/>
          <c:tx>
            <c:v>Proton-IR (58 MeV)</c:v>
          </c:tx>
          <c:spPr>
            <a:solidFill>
              <a:srgbClr val="92D05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(Alkaline!$O$26,Alkaline!$O$17:$O$21)</c:f>
                <c:numCache>
                  <c:formatCode>General</c:formatCode>
                  <c:ptCount val="6"/>
                  <c:pt idx="0">
                    <c:v>1.5085592770549021E-2</c:v>
                  </c:pt>
                  <c:pt idx="1">
                    <c:v>0</c:v>
                  </c:pt>
                  <c:pt idx="2">
                    <c:v>0.12454985592737561</c:v>
                  </c:pt>
                  <c:pt idx="3">
                    <c:v>3.8731219175059513E-2</c:v>
                  </c:pt>
                  <c:pt idx="4">
                    <c:v>3.1330666949650421E-2</c:v>
                  </c:pt>
                  <c:pt idx="5">
                    <c:v>5.2443236933113882E-2</c:v>
                  </c:pt>
                </c:numCache>
              </c:numRef>
            </c:plus>
            <c:minus>
              <c:numRef>
                <c:f>(Alkaline!$O$26,Alkaline!$O$17:$O$21)</c:f>
                <c:numCache>
                  <c:formatCode>General</c:formatCode>
                  <c:ptCount val="6"/>
                  <c:pt idx="0">
                    <c:v>1.5085592770549021E-2</c:v>
                  </c:pt>
                  <c:pt idx="1">
                    <c:v>0</c:v>
                  </c:pt>
                  <c:pt idx="2">
                    <c:v>0.12454985592737561</c:v>
                  </c:pt>
                  <c:pt idx="3">
                    <c:v>3.8731219175059513E-2</c:v>
                  </c:pt>
                  <c:pt idx="4">
                    <c:v>3.1330666949650421E-2</c:v>
                  </c:pt>
                  <c:pt idx="5">
                    <c:v>5.2443236933113882E-2</c:v>
                  </c:pt>
                </c:numCache>
              </c:numRef>
            </c:minus>
          </c:errBars>
          <c:cat>
            <c:strRef>
              <c:f>(Alkaline!$A$24,Alkaline!$A$3:$A$7)</c:f>
              <c:strCache>
                <c:ptCount val="6"/>
                <c:pt idx="0">
                  <c:v>Control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60</c:v>
                </c:pt>
                <c:pt idx="5">
                  <c:v>120</c:v>
                </c:pt>
              </c:strCache>
            </c:strRef>
          </c:cat>
          <c:val>
            <c:numRef>
              <c:f>(Alkaline!$N$26,Alkaline!$N$17:$N$21)</c:f>
              <c:numCache>
                <c:formatCode>0%</c:formatCode>
                <c:ptCount val="6"/>
                <c:pt idx="0">
                  <c:v>4.8489328804774398E-2</c:v>
                </c:pt>
                <c:pt idx="1">
                  <c:v>1</c:v>
                </c:pt>
                <c:pt idx="2">
                  <c:v>0.73554713194147592</c:v>
                </c:pt>
                <c:pt idx="3">
                  <c:v>0.4761074292399865</c:v>
                </c:pt>
                <c:pt idx="4">
                  <c:v>0.18232368817976513</c:v>
                </c:pt>
                <c:pt idx="5">
                  <c:v>0.10297920023919346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99-4927-8809-35CE268CA897}"/>
            </c:ext>
          </c:extLst>
        </c:ser>
        <c:ser>
          <c:idx val="3"/>
          <c:order val="1"/>
          <c:tx>
            <c:v>Proton-IR (11 MeV)</c:v>
          </c:tx>
          <c:spPr>
            <a:solidFill>
              <a:schemeClr val="accent3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(Alkaline!$U$26,Alkaline!$U$17:$U$21)</c:f>
                <c:numCache>
                  <c:formatCode>General</c:formatCode>
                  <c:ptCount val="6"/>
                  <c:pt idx="0">
                    <c:v>5.837214443102679E-3</c:v>
                  </c:pt>
                  <c:pt idx="1">
                    <c:v>0</c:v>
                  </c:pt>
                  <c:pt idx="2">
                    <c:v>8.2015155955114355E-2</c:v>
                  </c:pt>
                  <c:pt idx="3">
                    <c:v>9.5047382802410138E-2</c:v>
                  </c:pt>
                  <c:pt idx="4">
                    <c:v>0.10556218720141274</c:v>
                  </c:pt>
                  <c:pt idx="5">
                    <c:v>9.1060827340798789E-2</c:v>
                  </c:pt>
                </c:numCache>
              </c:numRef>
            </c:plus>
            <c:minus>
              <c:numRef>
                <c:f>(Alkaline!$U$26,Alkaline!$U$17:$U$21)</c:f>
                <c:numCache>
                  <c:formatCode>General</c:formatCode>
                  <c:ptCount val="6"/>
                  <c:pt idx="0">
                    <c:v>5.837214443102679E-3</c:v>
                  </c:pt>
                  <c:pt idx="1">
                    <c:v>0</c:v>
                  </c:pt>
                  <c:pt idx="2">
                    <c:v>8.2015155955114355E-2</c:v>
                  </c:pt>
                  <c:pt idx="3">
                    <c:v>9.5047382802410138E-2</c:v>
                  </c:pt>
                  <c:pt idx="4">
                    <c:v>0.10556218720141274</c:v>
                  </c:pt>
                  <c:pt idx="5">
                    <c:v>9.1060827340798789E-2</c:v>
                  </c:pt>
                </c:numCache>
              </c:numRef>
            </c:minus>
          </c:errBars>
          <c:cat>
            <c:strRef>
              <c:f>(Alkaline!$A$24,Alkaline!$A$3:$A$7)</c:f>
              <c:strCache>
                <c:ptCount val="6"/>
                <c:pt idx="0">
                  <c:v>Control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60</c:v>
                </c:pt>
                <c:pt idx="5">
                  <c:v>120</c:v>
                </c:pt>
              </c:strCache>
            </c:strRef>
          </c:cat>
          <c:val>
            <c:numRef>
              <c:f>(Alkaline!$T$26,Alkaline!$T$17:$T$21)</c:f>
              <c:numCache>
                <c:formatCode>0%</c:formatCode>
                <c:ptCount val="6"/>
                <c:pt idx="0">
                  <c:v>3.536667827144134E-2</c:v>
                </c:pt>
                <c:pt idx="1">
                  <c:v>1</c:v>
                </c:pt>
                <c:pt idx="2">
                  <c:v>1.0738145339482938</c:v>
                </c:pt>
                <c:pt idx="3">
                  <c:v>1.1341421596948653</c:v>
                </c:pt>
                <c:pt idx="4">
                  <c:v>0.74585279464657639</c:v>
                </c:pt>
                <c:pt idx="5">
                  <c:v>0.43179325443682781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99-4927-8809-35CE268CA897}"/>
            </c:ext>
          </c:extLst>
        </c:ser>
        <c:ser>
          <c:idx val="0"/>
          <c:order val="2"/>
          <c:tx>
            <c:v>X-ray-IR (100 kV)</c:v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(Alkaline!$AA$21:$AA$23,Alkaline!$AA$25:$AA$27)</c:f>
                <c:numCache>
                  <c:formatCode>General</c:formatCode>
                  <c:ptCount val="6"/>
                  <c:pt idx="0">
                    <c:v>2.1353246051757815E-3</c:v>
                  </c:pt>
                  <c:pt idx="1">
                    <c:v>0</c:v>
                  </c:pt>
                  <c:pt idx="2">
                    <c:v>1.2936678391482902E-2</c:v>
                  </c:pt>
                  <c:pt idx="3">
                    <c:v>8.0526408669339099E-3</c:v>
                  </c:pt>
                  <c:pt idx="4">
                    <c:v>2.6068358018891607E-2</c:v>
                  </c:pt>
                  <c:pt idx="5">
                    <c:v>9.5077538721743821E-3</c:v>
                  </c:pt>
                </c:numCache>
              </c:numRef>
            </c:plus>
            <c:minus>
              <c:numRef>
                <c:f>(Alkaline!$AA$21:$AA$23,Alkaline!$AA$25:$AA$27)</c:f>
                <c:numCache>
                  <c:formatCode>General</c:formatCode>
                  <c:ptCount val="6"/>
                  <c:pt idx="0">
                    <c:v>2.1353246051757815E-3</c:v>
                  </c:pt>
                  <c:pt idx="1">
                    <c:v>0</c:v>
                  </c:pt>
                  <c:pt idx="2">
                    <c:v>1.2936678391482902E-2</c:v>
                  </c:pt>
                  <c:pt idx="3">
                    <c:v>8.0526408669339099E-3</c:v>
                  </c:pt>
                  <c:pt idx="4">
                    <c:v>2.6068358018891607E-2</c:v>
                  </c:pt>
                  <c:pt idx="5">
                    <c:v>9.5077538721743821E-3</c:v>
                  </c:pt>
                </c:numCache>
              </c:numRef>
            </c:minus>
          </c:errBars>
          <c:cat>
            <c:strRef>
              <c:f>(Alkaline!$A$24,Alkaline!$A$3:$A$7)</c:f>
              <c:strCache>
                <c:ptCount val="6"/>
                <c:pt idx="0">
                  <c:v>Control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60</c:v>
                </c:pt>
                <c:pt idx="5">
                  <c:v>120</c:v>
                </c:pt>
              </c:strCache>
            </c:strRef>
          </c:cat>
          <c:val>
            <c:numRef>
              <c:f>(Alkaline!$Z$21:$Z$23,Alkaline!$Z$25:$Z$27)</c:f>
              <c:numCache>
                <c:formatCode>0%</c:formatCode>
                <c:ptCount val="6"/>
                <c:pt idx="0">
                  <c:v>7.4551084574138605E-3</c:v>
                </c:pt>
                <c:pt idx="1">
                  <c:v>1</c:v>
                </c:pt>
                <c:pt idx="2">
                  <c:v>0.78974159935211652</c:v>
                </c:pt>
                <c:pt idx="3">
                  <c:v>0.47732484746157833</c:v>
                </c:pt>
                <c:pt idx="4">
                  <c:v>0.2423917598663361</c:v>
                </c:pt>
                <c:pt idx="5">
                  <c:v>2.7746219253818018E-2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99-4927-8809-35CE268CA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621248"/>
        <c:axId val="332395008"/>
      </c:barChart>
      <c:catAx>
        <c:axId val="133621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Minutes post-IR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32395008"/>
        <c:crosses val="autoZero"/>
        <c:auto val="1"/>
        <c:lblAlgn val="ctr"/>
        <c:lblOffset val="100"/>
        <c:noMultiLvlLbl val="0"/>
      </c:catAx>
      <c:valAx>
        <c:axId val="332395008"/>
        <c:scaling>
          <c:orientation val="minMax"/>
          <c:max val="1.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layout>
            <c:manualLayout>
              <c:xMode val="edge"/>
              <c:yMode val="edge"/>
              <c:x val="9.3497675885475095E-3"/>
              <c:y val="0.28451253817557981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133621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822683680307924"/>
          <c:y val="6.0873610162705391E-3"/>
          <c:w val="0.35014859460059994"/>
          <c:h val="0.19227340517749619"/>
        </c:manualLayout>
      </c:layout>
      <c:overlay val="0"/>
      <c:txPr>
        <a:bodyPr/>
        <a:lstStyle/>
        <a:p>
          <a:pPr>
            <a:defRPr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300"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37705228871913"/>
          <c:y val="7.7511580644895883E-2"/>
          <c:w val="0.86074523524425728"/>
          <c:h val="0.74339750752816847"/>
        </c:manualLayout>
      </c:layout>
      <c:barChart>
        <c:barDir val="col"/>
        <c:grouping val="clustered"/>
        <c:varyColors val="0"/>
        <c:ser>
          <c:idx val="0"/>
          <c:order val="0"/>
          <c:tx>
            <c:v>Proton-IR (58 MeV)</c:v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C9B-4E02-9211-0389A3BFC425}"/>
              </c:ext>
            </c:extLst>
          </c:dPt>
          <c:errBars>
            <c:errBarType val="both"/>
            <c:errValType val="cust"/>
            <c:noEndCap val="0"/>
            <c:plus>
              <c:numRef>
                <c:f>'Neutral (modified)'!$G$31:$G$35</c:f>
                <c:numCache>
                  <c:formatCode>General</c:formatCode>
                  <c:ptCount val="5"/>
                  <c:pt idx="0">
                    <c:v>1.3623394033793501</c:v>
                  </c:pt>
                  <c:pt idx="1">
                    <c:v>1.4303760624395181</c:v>
                  </c:pt>
                  <c:pt idx="2">
                    <c:v>0.86290242013026319</c:v>
                  </c:pt>
                  <c:pt idx="3">
                    <c:v>1.4794953148512009</c:v>
                  </c:pt>
                  <c:pt idx="4">
                    <c:v>1.4080939966256998</c:v>
                  </c:pt>
                </c:numCache>
              </c:numRef>
            </c:plus>
            <c:minus>
              <c:numRef>
                <c:f>'Neutral (modified)'!$G$31:$G$35</c:f>
                <c:numCache>
                  <c:formatCode>General</c:formatCode>
                  <c:ptCount val="5"/>
                  <c:pt idx="0">
                    <c:v>1.3623394033793501</c:v>
                  </c:pt>
                  <c:pt idx="1">
                    <c:v>1.4303760624395181</c:v>
                  </c:pt>
                  <c:pt idx="2">
                    <c:v>0.86290242013026319</c:v>
                  </c:pt>
                  <c:pt idx="3">
                    <c:v>1.4794953148512009</c:v>
                  </c:pt>
                  <c:pt idx="4">
                    <c:v>1.4080939966256998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(modified)'!$F$31:$F$35</c:f>
              <c:numCache>
                <c:formatCode>General</c:formatCode>
                <c:ptCount val="5"/>
                <c:pt idx="0">
                  <c:v>5.1589499999999999</c:v>
                </c:pt>
                <c:pt idx="1">
                  <c:v>26.100199999999997</c:v>
                </c:pt>
                <c:pt idx="2">
                  <c:v>14.974599999999999</c:v>
                </c:pt>
                <c:pt idx="3">
                  <c:v>6.1455000000000011</c:v>
                </c:pt>
                <c:pt idx="4">
                  <c:v>5.4945500000000003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9B-4E02-9211-0389A3BFC425}"/>
            </c:ext>
          </c:extLst>
        </c:ser>
        <c:ser>
          <c:idx val="3"/>
          <c:order val="1"/>
          <c:tx>
            <c:v>Proton-IR (58 MeV; modified)</c:v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'Neutral (modified)'!$X$31:$X$35</c:f>
                <c:numCache>
                  <c:formatCode>General</c:formatCode>
                  <c:ptCount val="5"/>
                  <c:pt idx="0">
                    <c:v>1.6200693112744671</c:v>
                  </c:pt>
                  <c:pt idx="1">
                    <c:v>0.99061341938551883</c:v>
                  </c:pt>
                  <c:pt idx="2">
                    <c:v>1.5794375725188343</c:v>
                  </c:pt>
                  <c:pt idx="3">
                    <c:v>0.96088373733072585</c:v>
                  </c:pt>
                  <c:pt idx="4">
                    <c:v>1.7413472654461755</c:v>
                  </c:pt>
                </c:numCache>
              </c:numRef>
            </c:plus>
            <c:minus>
              <c:numRef>
                <c:f>'Neutral (modified)'!$X$31:$X$35</c:f>
                <c:numCache>
                  <c:formatCode>General</c:formatCode>
                  <c:ptCount val="5"/>
                  <c:pt idx="0">
                    <c:v>1.6200693112744671</c:v>
                  </c:pt>
                  <c:pt idx="1">
                    <c:v>0.99061341938551883</c:v>
                  </c:pt>
                  <c:pt idx="2">
                    <c:v>1.5794375725188343</c:v>
                  </c:pt>
                  <c:pt idx="3">
                    <c:v>0.96088373733072585</c:v>
                  </c:pt>
                  <c:pt idx="4">
                    <c:v>1.7413472654461755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(modified)'!$W$31:$W$35</c:f>
              <c:numCache>
                <c:formatCode>General</c:formatCode>
                <c:ptCount val="5"/>
                <c:pt idx="0">
                  <c:v>6.8571000000000009</c:v>
                </c:pt>
                <c:pt idx="1">
                  <c:v>28.759700000000002</c:v>
                </c:pt>
                <c:pt idx="2">
                  <c:v>14.519470082430608</c:v>
                </c:pt>
                <c:pt idx="3">
                  <c:v>7.3029499999999992</c:v>
                </c:pt>
                <c:pt idx="4">
                  <c:v>5.0197290697674424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9B-4E02-9211-0389A3BFC425}"/>
            </c:ext>
          </c:extLst>
        </c:ser>
        <c:ser>
          <c:idx val="1"/>
          <c:order val="2"/>
          <c:tx>
            <c:v>Proton-IR (11 MeV)</c:v>
          </c:tx>
          <c:spPr>
            <a:solidFill>
              <a:schemeClr val="accent3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'Neutral (modified)'!$AP$31:$AP$35</c:f>
                <c:numCache>
                  <c:formatCode>General</c:formatCode>
                  <c:ptCount val="5"/>
                  <c:pt idx="0">
                    <c:v>1.5277080120232411</c:v>
                  </c:pt>
                  <c:pt idx="1">
                    <c:v>1.9944780236108566</c:v>
                  </c:pt>
                  <c:pt idx="2">
                    <c:v>0.80835543956026501</c:v>
                  </c:pt>
                  <c:pt idx="3">
                    <c:v>0.83901894297248247</c:v>
                  </c:pt>
                  <c:pt idx="4">
                    <c:v>1.7837909032918258</c:v>
                  </c:pt>
                </c:numCache>
              </c:numRef>
            </c:plus>
            <c:minus>
              <c:numRef>
                <c:f>'Neutral (modified)'!$AP$31:$AP$35</c:f>
                <c:numCache>
                  <c:formatCode>General</c:formatCode>
                  <c:ptCount val="5"/>
                  <c:pt idx="0">
                    <c:v>1.5277080120232411</c:v>
                  </c:pt>
                  <c:pt idx="1">
                    <c:v>1.9944780236108566</c:v>
                  </c:pt>
                  <c:pt idx="2">
                    <c:v>0.80835543956026501</c:v>
                  </c:pt>
                  <c:pt idx="3">
                    <c:v>0.83901894297248247</c:v>
                  </c:pt>
                  <c:pt idx="4">
                    <c:v>1.7837909032918258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(modified)'!$AO$31:$AO$35</c:f>
              <c:numCache>
                <c:formatCode>General</c:formatCode>
                <c:ptCount val="5"/>
                <c:pt idx="0">
                  <c:v>5.1082499999999991</c:v>
                </c:pt>
                <c:pt idx="1">
                  <c:v>28.938000000000002</c:v>
                </c:pt>
                <c:pt idx="2">
                  <c:v>15.51075</c:v>
                </c:pt>
                <c:pt idx="3">
                  <c:v>5.5521000000000011</c:v>
                </c:pt>
                <c:pt idx="4">
                  <c:v>4.8060999999999998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9B-4E02-9211-0389A3BFC425}"/>
            </c:ext>
          </c:extLst>
        </c:ser>
        <c:ser>
          <c:idx val="2"/>
          <c:order val="3"/>
          <c:tx>
            <c:v>Proton-IR (11 MeV; modified)</c:v>
          </c:tx>
          <c:spPr>
            <a:solidFill>
              <a:srgbClr val="FFC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'Neutral (modified)'!$BG$31:$BG$35</c:f>
                <c:numCache>
                  <c:formatCode>General</c:formatCode>
                  <c:ptCount val="5"/>
                  <c:pt idx="0">
                    <c:v>2.0679351286003942</c:v>
                  </c:pt>
                  <c:pt idx="1">
                    <c:v>1.3709743141284574</c:v>
                  </c:pt>
                  <c:pt idx="2">
                    <c:v>2.0900200860278861</c:v>
                  </c:pt>
                  <c:pt idx="3">
                    <c:v>1.8322208143016141</c:v>
                  </c:pt>
                  <c:pt idx="4">
                    <c:v>1.9961644179091649</c:v>
                  </c:pt>
                </c:numCache>
              </c:numRef>
            </c:plus>
            <c:minus>
              <c:numRef>
                <c:f>'Neutral (modified)'!$BG$31:$BG$35</c:f>
                <c:numCache>
                  <c:formatCode>General</c:formatCode>
                  <c:ptCount val="5"/>
                  <c:pt idx="0">
                    <c:v>2.0679351286003942</c:v>
                  </c:pt>
                  <c:pt idx="1">
                    <c:v>1.3709743141284574</c:v>
                  </c:pt>
                  <c:pt idx="2">
                    <c:v>2.0900200860278861</c:v>
                  </c:pt>
                  <c:pt idx="3">
                    <c:v>1.8322208143016141</c:v>
                  </c:pt>
                  <c:pt idx="4">
                    <c:v>1.9961644179091649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(modified)'!$BF$31:$BF$35</c:f>
              <c:numCache>
                <c:formatCode>General</c:formatCode>
                <c:ptCount val="5"/>
                <c:pt idx="0">
                  <c:v>7.5569586956521739</c:v>
                </c:pt>
                <c:pt idx="1">
                  <c:v>38.413849999999996</c:v>
                </c:pt>
                <c:pt idx="2">
                  <c:v>22.7667</c:v>
                </c:pt>
                <c:pt idx="3">
                  <c:v>16.07206445035461</c:v>
                </c:pt>
                <c:pt idx="4">
                  <c:v>13.561403814935066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9B-4E02-9211-0389A3BFC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808064"/>
        <c:axId val="117850112"/>
      </c:barChart>
      <c:catAx>
        <c:axId val="118808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Hours post-IR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7850112"/>
        <c:crosses val="autoZero"/>
        <c:auto val="1"/>
        <c:lblAlgn val="ctr"/>
        <c:lblOffset val="100"/>
        <c:noMultiLvlLbl val="0"/>
      </c:catAx>
      <c:valAx>
        <c:axId val="117850112"/>
        <c:scaling>
          <c:orientation val="minMax"/>
          <c:max val="4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% Tail DNA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8808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5023522943986627"/>
          <c:y val="0"/>
          <c:w val="0.54426691690611195"/>
          <c:h val="0.269722059113199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'Average average'!$B$7</c:f>
              <c:strCache>
                <c:ptCount val="1"/>
                <c:pt idx="0">
                  <c:v>15 Gy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A5-4722-A70F-4B62D31B20A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A5-4722-A70F-4B62D31B20AA}"/>
              </c:ext>
            </c:extLst>
          </c:dPt>
          <c:dPt>
            <c:idx val="2"/>
            <c:invertIfNegative val="0"/>
            <c:bubble3D val="0"/>
            <c:spPr>
              <a:pattFill prst="dkUp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A5-4722-A70F-4B62D31B20AA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A5-4722-A70F-4B62D31B20AA}"/>
              </c:ext>
            </c:extLst>
          </c:dPt>
          <c:errBars>
            <c:errBarType val="plus"/>
            <c:errValType val="cust"/>
            <c:noEndCap val="0"/>
            <c:plus>
              <c:numRef>
                <c:f>'Average average'!$H$8:$H$11</c:f>
                <c:numCache>
                  <c:formatCode>General</c:formatCode>
                  <c:ptCount val="4"/>
                  <c:pt idx="0">
                    <c:v>1.2934509572437171E-4</c:v>
                  </c:pt>
                  <c:pt idx="1">
                    <c:v>1.5025445641079553E-4</c:v>
                  </c:pt>
                  <c:pt idx="2">
                    <c:v>1.3270915123657009E-4</c:v>
                  </c:pt>
                  <c:pt idx="3">
                    <c:v>8.9193549522883264E-5</c:v>
                  </c:pt>
                </c:numCache>
              </c:numRef>
            </c:plus>
            <c:minus>
              <c:numRef>
                <c:f>'Average average'!$H$8:$H$11</c:f>
                <c:numCache>
                  <c:formatCode>General</c:formatCode>
                  <c:ptCount val="4"/>
                  <c:pt idx="0">
                    <c:v>1.2934509572437171E-4</c:v>
                  </c:pt>
                  <c:pt idx="1">
                    <c:v>1.5025445641079553E-4</c:v>
                  </c:pt>
                  <c:pt idx="2">
                    <c:v>1.3270915123657009E-4</c:v>
                  </c:pt>
                  <c:pt idx="3">
                    <c:v>8.9193549522883264E-5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'Average average'!$A$8:$A$11</c:f>
              <c:strCache>
                <c:ptCount val="4"/>
                <c:pt idx="0">
                  <c:v>FLASH 21%</c:v>
                </c:pt>
                <c:pt idx="1">
                  <c:v>CONV 21%</c:v>
                </c:pt>
                <c:pt idx="2">
                  <c:v>FLASH 1%</c:v>
                </c:pt>
                <c:pt idx="3">
                  <c:v>CONV 1%</c:v>
                </c:pt>
              </c:strCache>
            </c:strRef>
          </c:cat>
          <c:val>
            <c:numRef>
              <c:f>'Average average'!$B$8:$B$11</c:f>
              <c:numCache>
                <c:formatCode>General</c:formatCode>
                <c:ptCount val="4"/>
                <c:pt idx="0">
                  <c:v>8.0313384565351958E-4</c:v>
                </c:pt>
                <c:pt idx="1">
                  <c:v>4.7995147313050759E-4</c:v>
                </c:pt>
                <c:pt idx="2">
                  <c:v>1.2706876971964448E-3</c:v>
                </c:pt>
                <c:pt idx="3">
                  <c:v>6.4276581412133198E-4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A5-4722-A70F-4B62D31B2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02789960"/>
        <c:axId val="502788976"/>
      </c:barChart>
      <c:catAx>
        <c:axId val="502789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788976"/>
        <c:crosses val="autoZero"/>
        <c:auto val="1"/>
        <c:lblAlgn val="ctr"/>
        <c:lblOffset val="100"/>
        <c:noMultiLvlLbl val="0"/>
      </c:catAx>
      <c:valAx>
        <c:axId val="5027889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789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46B67-71C4-6A20-5B1F-CF02011E03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B6DA43-4E6A-F57C-F129-8621F4C48E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B6302-81D9-3341-8BEE-558FFE2510A3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1356D5-F218-1A4F-F824-0004C2F048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BB1A6-FD46-F964-76CD-4727A6A780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4192F-5B50-BB49-817A-7CA11482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423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BDFEF-057C-A843-8C81-03384ABB4BF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D149E-358D-2440-BDD5-072440F2B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65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B2D2D5-C6E1-4C15-8678-5AD81A6789ED}" type="slidenum">
              <a:rPr lang="en-GB" altLang="en-US" smtClean="0"/>
              <a:pPr eaLnBrk="1" hangingPunct="1"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553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. Picture">
            <a:extLst>
              <a:ext uri="{FF2B5EF4-FFF2-40B4-BE49-F238E27FC236}">
                <a16:creationId xmlns:a16="http://schemas.microsoft.com/office/drawing/2014/main" id="{C5602FD7-1231-064E-CF9F-7F8C08F8E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2. Title Placeholder">
            <a:extLst>
              <a:ext uri="{FF2B5EF4-FFF2-40B4-BE49-F238E27FC236}">
                <a16:creationId xmlns:a16="http://schemas.microsoft.com/office/drawing/2014/main" id="{8CC78C08-B324-DDE3-8FA4-2E0FECB98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2747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 dirty="0"/>
              <a:t>Insert headline here. </a:t>
            </a:r>
            <a:br>
              <a:rPr lang="en-GB" dirty="0"/>
            </a:br>
            <a:r>
              <a:rPr lang="en-GB" dirty="0"/>
              <a:t>Should be between </a:t>
            </a:r>
            <a:br>
              <a:rPr lang="en-GB" dirty="0"/>
            </a:br>
            <a:r>
              <a:rPr lang="en-GB" dirty="0"/>
              <a:t>1-3 lines max. </a:t>
            </a:r>
            <a:endParaRPr lang="en-US" dirty="0"/>
          </a:p>
        </p:txBody>
      </p:sp>
      <p:sp>
        <p:nvSpPr>
          <p:cNvPr id="15" name="3. Subtitle Placeholder">
            <a:extLst>
              <a:ext uri="{FF2B5EF4-FFF2-40B4-BE49-F238E27FC236}">
                <a16:creationId xmlns:a16="http://schemas.microsoft.com/office/drawing/2014/main" id="{B933CDFE-7FC5-932E-CB7F-3B49EC1A0F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2EF67E1-6EE4-3331-ABA4-9F069831BF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2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8053EF19-8D24-481D-0BDA-F79A2035D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17" name="3. Content Placeholder (1)">
            <a:extLst>
              <a:ext uri="{FF2B5EF4-FFF2-40B4-BE49-F238E27FC236}">
                <a16:creationId xmlns:a16="http://schemas.microsoft.com/office/drawing/2014/main" id="{11254375-EF80-738D-E998-C0B2F39CB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5181600" cy="437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4. Content Placeholder (2)">
            <a:extLst>
              <a:ext uri="{FF2B5EF4-FFF2-40B4-BE49-F238E27FC236}">
                <a16:creationId xmlns:a16="http://schemas.microsoft.com/office/drawing/2014/main" id="{084CCB2F-26F1-E1B8-5561-263F115EB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6920" y="1310641"/>
            <a:ext cx="5181600" cy="437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5A08B27-4FCD-D887-21E3-71B416AAD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5021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Divider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 Title Placeholder">
            <a:extLst>
              <a:ext uri="{FF2B5EF4-FFF2-40B4-BE49-F238E27FC236}">
                <a16:creationId xmlns:a16="http://schemas.microsoft.com/office/drawing/2014/main" id="{4D8642A1-7E6D-B42F-7749-8DC80C6DE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754224"/>
            <a:ext cx="6520180" cy="9760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4" name="2. Subtitle Placeholder">
            <a:extLst>
              <a:ext uri="{FF2B5EF4-FFF2-40B4-BE49-F238E27FC236}">
                <a16:creationId xmlns:a16="http://schemas.microsoft.com/office/drawing/2014/main" id="{798414E1-64D1-96D6-D06F-F94F3202CC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2059593"/>
            <a:ext cx="6353996" cy="1369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52863"/>
            <a:ext cx="12192000" cy="3005137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E76A172-0120-5491-60E8-988074C1EB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5021" y="754942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2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Divider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. Title Placeholder">
            <a:extLst>
              <a:ext uri="{FF2B5EF4-FFF2-40B4-BE49-F238E27FC236}">
                <a16:creationId xmlns:a16="http://schemas.microsoft.com/office/drawing/2014/main" id="{DC759DBE-3BA0-9E84-5596-2AD69AA128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603450"/>
            <a:ext cx="5377951" cy="16805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headline here.</a:t>
            </a:r>
            <a:endParaRPr lang="en-US" dirty="0"/>
          </a:p>
        </p:txBody>
      </p:sp>
      <p:sp>
        <p:nvSpPr>
          <p:cNvPr id="7" name="2. Subtitle Placeholder">
            <a:extLst>
              <a:ext uri="{FF2B5EF4-FFF2-40B4-BE49-F238E27FC236}">
                <a16:creationId xmlns:a16="http://schemas.microsoft.com/office/drawing/2014/main" id="{02A192BC-C9DB-F0AB-B1DE-03D15E5A87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5377951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7650" y="1"/>
            <a:ext cx="5784349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C28641C-5551-16DE-84DF-E1489E73B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Divider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. Title Placeholder">
            <a:extLst>
              <a:ext uri="{FF2B5EF4-FFF2-40B4-BE49-F238E27FC236}">
                <a16:creationId xmlns:a16="http://schemas.microsoft.com/office/drawing/2014/main" id="{B7F235D6-4347-D7AC-BFE0-1EA4849BA5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7653" y="1603450"/>
            <a:ext cx="5377951" cy="16805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title here.</a:t>
            </a:r>
            <a:endParaRPr lang="en-US" dirty="0"/>
          </a:p>
        </p:txBody>
      </p:sp>
      <p:sp>
        <p:nvSpPr>
          <p:cNvPr id="8" name="2. Subtitle Placeholder">
            <a:extLst>
              <a:ext uri="{FF2B5EF4-FFF2-40B4-BE49-F238E27FC236}">
                <a16:creationId xmlns:a16="http://schemas.microsoft.com/office/drawing/2014/main" id="{F1BF5AB1-F146-83EF-D63E-DD9EA52569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7653" y="3707702"/>
            <a:ext cx="5377951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784349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280A6D-54DF-5817-E29B-8DF1551D1C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7652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9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6D2C9649-E817-6113-49C1-5EBD81E09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9" name="3. Content Placeholder">
            <a:extLst>
              <a:ext uri="{FF2B5EF4-FFF2-40B4-BE49-F238E27FC236}">
                <a16:creationId xmlns:a16="http://schemas.microsoft.com/office/drawing/2014/main" id="{B5A082DC-9190-CE12-A89B-DEAF24BD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10515600" cy="4378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7229CF6-AAC7-DD2D-2383-FA5CC4CFB1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99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94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 Sl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. Background">
            <a:extLst>
              <a:ext uri="{FF2B5EF4-FFF2-40B4-BE49-F238E27FC236}">
                <a16:creationId xmlns:a16="http://schemas.microsoft.com/office/drawing/2014/main" id="{C5602FD7-1231-064E-CF9F-7F8C08F8E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9600" cy="6856650"/>
          </a:xfrm>
          <a:prstGeom prst="rect">
            <a:avLst/>
          </a:prstGeom>
        </p:spPr>
      </p:pic>
      <p:sp>
        <p:nvSpPr>
          <p:cNvPr id="2" name="2. Title Placeholder">
            <a:extLst>
              <a:ext uri="{FF2B5EF4-FFF2-40B4-BE49-F238E27FC236}">
                <a16:creationId xmlns:a16="http://schemas.microsoft.com/office/drawing/2014/main" id="{8CC78C08-B324-DDE3-8FA4-2E0FECB98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2747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 dirty="0"/>
              <a:t>Insert headline here. </a:t>
            </a:r>
            <a:br>
              <a:rPr lang="en-GB" dirty="0"/>
            </a:br>
            <a:r>
              <a:rPr lang="en-GB" dirty="0"/>
              <a:t>Should be between </a:t>
            </a:r>
            <a:br>
              <a:rPr lang="en-GB" dirty="0"/>
            </a:br>
            <a:r>
              <a:rPr lang="en-GB" dirty="0"/>
              <a:t>1-3 lines max. </a:t>
            </a:r>
            <a:endParaRPr lang="en-US" dirty="0"/>
          </a:p>
        </p:txBody>
      </p:sp>
      <p:sp>
        <p:nvSpPr>
          <p:cNvPr id="15" name="3. Subtitle Placeholder">
            <a:extLst>
              <a:ext uri="{FF2B5EF4-FFF2-40B4-BE49-F238E27FC236}">
                <a16:creationId xmlns:a16="http://schemas.microsoft.com/office/drawing/2014/main" id="{B933CDFE-7FC5-932E-CB7F-3B49EC1A0F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10" name="4. Picture Placeholder">
            <a:extLst>
              <a:ext uri="{FF2B5EF4-FFF2-40B4-BE49-F238E27FC236}">
                <a16:creationId xmlns:a16="http://schemas.microsoft.com/office/drawing/2014/main" id="{C992F3AA-2026-24C9-831B-F66B099808A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642578" y="218"/>
            <a:ext cx="4556539" cy="6858000"/>
          </a:xfrm>
          <a:custGeom>
            <a:avLst/>
            <a:gdLst>
              <a:gd name="connsiteX0" fmla="*/ 1896887 w 4542379"/>
              <a:gd name="connsiteY0" fmla="*/ 0 h 6858000"/>
              <a:gd name="connsiteX1" fmla="*/ 4542379 w 4542379"/>
              <a:gd name="connsiteY1" fmla="*/ 0 h 6858000"/>
              <a:gd name="connsiteX2" fmla="*/ 4542379 w 4542379"/>
              <a:gd name="connsiteY2" fmla="*/ 6858000 h 6858000"/>
              <a:gd name="connsiteX3" fmla="*/ 2609965 w 4542379"/>
              <a:gd name="connsiteY3" fmla="*/ 6858000 h 6858000"/>
              <a:gd name="connsiteX4" fmla="*/ 0 w 4542379"/>
              <a:gd name="connsiteY4" fmla="*/ 177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379" h="6858000">
                <a:moveTo>
                  <a:pt x="1896887" y="0"/>
                </a:moveTo>
                <a:lnTo>
                  <a:pt x="4542379" y="0"/>
                </a:lnTo>
                <a:lnTo>
                  <a:pt x="4542379" y="6858000"/>
                </a:lnTo>
                <a:lnTo>
                  <a:pt x="2609965" y="6858000"/>
                </a:lnTo>
                <a:lnTo>
                  <a:pt x="0" y="177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73EF5D-89A1-E767-AC39-6A875CF149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5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6D2C9649-E817-6113-49C1-5EBD81E09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9" name="3. Content Placeholder">
            <a:extLst>
              <a:ext uri="{FF2B5EF4-FFF2-40B4-BE49-F238E27FC236}">
                <a16:creationId xmlns:a16="http://schemas.microsoft.com/office/drawing/2014/main" id="{B5A082DC-9190-CE12-A89B-DEAF24BD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10515600" cy="4378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7229CF6-AAC7-DD2D-2383-FA5CC4CFB1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8053EF19-8D24-481D-0BDA-F79A2035D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17" name="3. Content Placeholder (1)">
            <a:extLst>
              <a:ext uri="{FF2B5EF4-FFF2-40B4-BE49-F238E27FC236}">
                <a16:creationId xmlns:a16="http://schemas.microsoft.com/office/drawing/2014/main" id="{11254375-EF80-738D-E998-C0B2F39CB8F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2920" y="1310641"/>
            <a:ext cx="5181600" cy="43789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4. Content Placeholder (2)">
            <a:extLst>
              <a:ext uri="{FF2B5EF4-FFF2-40B4-BE49-F238E27FC236}">
                <a16:creationId xmlns:a16="http://schemas.microsoft.com/office/drawing/2014/main" id="{53C047A4-2E76-022B-2525-898053FDCC6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03620" y="1310641"/>
            <a:ext cx="5181600" cy="43789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82B917E-0306-17E7-D437-B66617BAE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40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8053EF19-8D24-481D-0BDA-F79A2035D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3" name="3. Content Placeholder (1)">
            <a:extLst>
              <a:ext uri="{FF2B5EF4-FFF2-40B4-BE49-F238E27FC236}">
                <a16:creationId xmlns:a16="http://schemas.microsoft.com/office/drawing/2014/main" id="{A162B99D-4A4D-B778-5FD2-9F4A22B0B3A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68019" y="1636464"/>
            <a:ext cx="2520000" cy="25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5" name="4. Text Box Placeholder (1)">
            <a:extLst>
              <a:ext uri="{FF2B5EF4-FFF2-40B4-BE49-F238E27FC236}">
                <a16:creationId xmlns:a16="http://schemas.microsoft.com/office/drawing/2014/main" id="{6D6CB8B4-9C8E-A2FA-558C-30A5D0827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7069" y="4351119"/>
            <a:ext cx="2520950" cy="1014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GB" dirty="0"/>
              <a:t>Insert sub copy here.</a:t>
            </a:r>
          </a:p>
        </p:txBody>
      </p:sp>
      <p:sp>
        <p:nvSpPr>
          <p:cNvPr id="4" name="5. Content Placeholder (2)">
            <a:extLst>
              <a:ext uri="{FF2B5EF4-FFF2-40B4-BE49-F238E27FC236}">
                <a16:creationId xmlns:a16="http://schemas.microsoft.com/office/drawing/2014/main" id="{A2B13861-080E-609A-01A7-5EDC25A0B0F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836000" y="1637090"/>
            <a:ext cx="2520000" cy="25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3" name="6. Text Box Placeholder (2)">
            <a:extLst>
              <a:ext uri="{FF2B5EF4-FFF2-40B4-BE49-F238E27FC236}">
                <a16:creationId xmlns:a16="http://schemas.microsoft.com/office/drawing/2014/main" id="{005774E2-5CA0-1157-5F43-7B5C9996E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5525" y="4351119"/>
            <a:ext cx="2520950" cy="1014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GB" dirty="0"/>
              <a:t>Insert sub copy here.</a:t>
            </a:r>
          </a:p>
        </p:txBody>
      </p:sp>
      <p:sp>
        <p:nvSpPr>
          <p:cNvPr id="9" name="7. Content Placeholder (3)">
            <a:extLst>
              <a:ext uri="{FF2B5EF4-FFF2-40B4-BE49-F238E27FC236}">
                <a16:creationId xmlns:a16="http://schemas.microsoft.com/office/drawing/2014/main" id="{5565E762-8883-AB43-D811-12B759024A9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714257" y="1637090"/>
            <a:ext cx="2520000" cy="25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6" name="8. Text Box Placeholder (3)">
            <a:extLst>
              <a:ext uri="{FF2B5EF4-FFF2-40B4-BE49-F238E27FC236}">
                <a16:creationId xmlns:a16="http://schemas.microsoft.com/office/drawing/2014/main" id="{D584B818-73B8-22FE-5635-36F576CEAB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13782" y="4400389"/>
            <a:ext cx="2520475" cy="9810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r>
              <a:rPr lang="en-GB" dirty="0"/>
              <a:t>Insert sub copy here.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6AC4827-D56E-785B-690B-73B8B175B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54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78478-1919-5D6C-4258-F79AF974B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37430"/>
            <a:ext cx="9131860" cy="4781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EF0D17-6E77-5CD3-16CD-26E3DFE760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920" y="4476750"/>
            <a:ext cx="2016443" cy="182086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Insert sub copy here.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AC61D-0737-C0C9-30D4-8A8336BBFEC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3238" y="1414463"/>
            <a:ext cx="2016125" cy="27352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content.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0DA7482-F143-4CF0-A640-8ED13B3071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86362" y="4476749"/>
            <a:ext cx="2016443" cy="182086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Insert sub copy here.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14D15FD-6252-3E93-3DD8-F30CC7B3E50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86362" y="1414463"/>
            <a:ext cx="2016125" cy="27352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content.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EC4DD6B-270E-A956-B33E-1F6D23A2BE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9168" y="4476748"/>
            <a:ext cx="2016443" cy="182086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Insert sub copy here.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7ED866F-E066-DC3E-A47D-2AE5AE271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069486" y="1414463"/>
            <a:ext cx="2016125" cy="27352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content.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7C7672F-9B2A-41CB-D9DA-0CDAE57CA7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1974" y="4501593"/>
            <a:ext cx="2016443" cy="182086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Insert sub copy here.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8A1A463-707F-0C2B-51E7-42B1EFCC66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52610" y="1414463"/>
            <a:ext cx="2016125" cy="27352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content.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98F672-341A-E719-698B-C352A28411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34780" y="4476748"/>
            <a:ext cx="2016443" cy="182086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Insert sub copy here.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AEDD792-5A25-F5EA-63B0-789E122E11B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35734" y="1414463"/>
            <a:ext cx="2016125" cy="27352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content.</a:t>
            </a:r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C866F15-7594-6E59-1ECC-4CEC6A943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577" y="519996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6D2C9649-E817-6113-49C1-5EBD81E09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9" name="3. Content Placeholder">
            <a:extLst>
              <a:ext uri="{FF2B5EF4-FFF2-40B4-BE49-F238E27FC236}">
                <a16:creationId xmlns:a16="http://schemas.microsoft.com/office/drawing/2014/main" id="{B5A082DC-9190-CE12-A89B-DEAF24BD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10515600" cy="4378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2085196-6F0E-5274-2574-8594260F4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05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8053EF19-8D24-481D-0BDA-F79A2035D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17" name="3. Content Placeholder (1)">
            <a:extLst>
              <a:ext uri="{FF2B5EF4-FFF2-40B4-BE49-F238E27FC236}">
                <a16:creationId xmlns:a16="http://schemas.microsoft.com/office/drawing/2014/main" id="{11254375-EF80-738D-E998-C0B2F39CB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5181600" cy="437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4. Content Placeholder (2)">
            <a:extLst>
              <a:ext uri="{FF2B5EF4-FFF2-40B4-BE49-F238E27FC236}">
                <a16:creationId xmlns:a16="http://schemas.microsoft.com/office/drawing/2014/main" id="{084CCB2F-26F1-E1B8-5561-263F115EB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6920" y="1310641"/>
            <a:ext cx="5181600" cy="437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517CE37-381F-3FD9-96CB-F3D35B32B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6D2C9649-E817-6113-49C1-5EBD81E09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9" name="3. Content Placeholder">
            <a:extLst>
              <a:ext uri="{FF2B5EF4-FFF2-40B4-BE49-F238E27FC236}">
                <a16:creationId xmlns:a16="http://schemas.microsoft.com/office/drawing/2014/main" id="{B5A082DC-9190-CE12-A89B-DEAF24BD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10515600" cy="4378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DC3F04-8BBA-0785-458A-2A7116D5C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5021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0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C08AA-2148-527A-BB20-1D271A40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37430"/>
            <a:ext cx="1051560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797B6-4643-3710-FBDF-B4E98217F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" y="1347469"/>
            <a:ext cx="10515600" cy="4829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4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0" r:id="rId4"/>
    <p:sldLayoutId id="2147483705" r:id="rId5"/>
    <p:sldLayoutId id="2147483719" r:id="rId6"/>
    <p:sldLayoutId id="2147483695" r:id="rId7"/>
    <p:sldLayoutId id="2147483696" r:id="rId8"/>
    <p:sldLayoutId id="2147483699" r:id="rId9"/>
    <p:sldLayoutId id="2147483700" r:id="rId10"/>
    <p:sldLayoutId id="2147483686" r:id="rId11"/>
    <p:sldLayoutId id="2147483708" r:id="rId12"/>
    <p:sldLayoutId id="2147483709" r:id="rId13"/>
    <p:sldLayoutId id="2147483710" r:id="rId14"/>
    <p:sldLayoutId id="214748372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tiff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tiff"/><Relationship Id="rId7" Type="http://schemas.openxmlformats.org/officeDocument/2006/relationships/chart" Target="../charts/chart11.xm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13.tiff"/><Relationship Id="rId9" Type="http://schemas.openxmlformats.org/officeDocument/2006/relationships/chart" Target="../charts/char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hart" Target="../charts/chart18.xml"/><Relationship Id="rId3" Type="http://schemas.openxmlformats.org/officeDocument/2006/relationships/chart" Target="../charts/chart14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chart" Target="../charts/chart13.xml"/><Relationship Id="rId16" Type="http://schemas.openxmlformats.org/officeDocument/2006/relationships/chart" Target="../charts/chart21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7.xml"/><Relationship Id="rId11" Type="http://schemas.openxmlformats.org/officeDocument/2006/relationships/image" Target="../media/image19.png"/><Relationship Id="rId5" Type="http://schemas.openxmlformats.org/officeDocument/2006/relationships/chart" Target="../charts/chart16.xml"/><Relationship Id="rId15" Type="http://schemas.openxmlformats.org/officeDocument/2006/relationships/chart" Target="../charts/chart20.xml"/><Relationship Id="rId10" Type="http://schemas.openxmlformats.org/officeDocument/2006/relationships/image" Target="../media/image18.png"/><Relationship Id="rId4" Type="http://schemas.openxmlformats.org/officeDocument/2006/relationships/chart" Target="../charts/chart15.xml"/><Relationship Id="rId9" Type="http://schemas.openxmlformats.org/officeDocument/2006/relationships/image" Target="../media/image17.png"/><Relationship Id="rId14" Type="http://schemas.openxmlformats.org/officeDocument/2006/relationships/chart" Target="../charts/chart1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18" Type="http://schemas.microsoft.com/office/2007/relationships/hdphoto" Target="../media/hdphoto6.wdp"/><Relationship Id="rId3" Type="http://schemas.openxmlformats.org/officeDocument/2006/relationships/image" Target="../media/image22.jpeg"/><Relationship Id="rId21" Type="http://schemas.microsoft.com/office/2007/relationships/hdphoto" Target="../media/hdphoto7.wdp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17" Type="http://schemas.openxmlformats.org/officeDocument/2006/relationships/image" Target="../media/image31.png"/><Relationship Id="rId2" Type="http://schemas.openxmlformats.org/officeDocument/2006/relationships/image" Target="../media/image21.emf"/><Relationship Id="rId16" Type="http://schemas.microsoft.com/office/2007/relationships/hdphoto" Target="../media/hdphoto5.wdp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11" Type="http://schemas.openxmlformats.org/officeDocument/2006/relationships/image" Target="../media/image28.png"/><Relationship Id="rId24" Type="http://schemas.openxmlformats.org/officeDocument/2006/relationships/image" Target="../media/image35.png"/><Relationship Id="rId5" Type="http://schemas.openxmlformats.org/officeDocument/2006/relationships/image" Target="../media/image24.jpeg"/><Relationship Id="rId15" Type="http://schemas.openxmlformats.org/officeDocument/2006/relationships/image" Target="../media/image30.png"/><Relationship Id="rId23" Type="http://schemas.openxmlformats.org/officeDocument/2006/relationships/chart" Target="../charts/chart22.xml"/><Relationship Id="rId10" Type="http://schemas.microsoft.com/office/2007/relationships/hdphoto" Target="../media/hdphoto2.wdp"/><Relationship Id="rId19" Type="http://schemas.openxmlformats.org/officeDocument/2006/relationships/image" Target="../media/image32.tiff"/><Relationship Id="rId4" Type="http://schemas.openxmlformats.org/officeDocument/2006/relationships/image" Target="../media/image23.jpeg"/><Relationship Id="rId9" Type="http://schemas.openxmlformats.org/officeDocument/2006/relationships/image" Target="../media/image27.png"/><Relationship Id="rId14" Type="http://schemas.microsoft.com/office/2007/relationships/hdphoto" Target="../media/hdphoto4.wdp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612DA8-585E-99E7-CBAA-3E534F028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862" y="2555153"/>
            <a:ext cx="7281851" cy="1119864"/>
          </a:xfrm>
        </p:spPr>
        <p:txBody>
          <a:bodyPr/>
          <a:lstStyle/>
          <a:p>
            <a:pPr algn="ctr">
              <a:defRPr/>
            </a:pP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Radiobiology research at SCAPA - </a:t>
            </a:r>
            <a:r>
              <a:rPr lang="en-GB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PoPLaR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2" descr="A tall clock tower with a clock on top&#10;&#10;Description automatically generated">
            <a:extLst>
              <a:ext uri="{FF2B5EF4-FFF2-40B4-BE49-F238E27FC236}">
                <a16:creationId xmlns:a16="http://schemas.microsoft.com/office/drawing/2014/main" id="{38C2023C-D14F-1CE8-380D-BFFD9976AED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>
            <a:fillRect/>
          </a:stretch>
        </p:blipFill>
        <p:spPr/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B8722DF9-06B1-5D99-359B-59FBFF2E2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9186" y="3966580"/>
            <a:ext cx="828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Professor Jason Parsons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Institute of Cancer and Genomic Sciences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School of Physics and Astronomy</a:t>
            </a:r>
          </a:p>
        </p:txBody>
      </p:sp>
    </p:spTree>
    <p:extLst>
      <p:ext uri="{BB962C8B-B14F-4D97-AF65-F5344CB8AC3E}">
        <p14:creationId xmlns:p14="http://schemas.microsoft.com/office/powerpoint/2010/main" val="276077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AAC4B8D-7376-AF6F-F0CF-450545A919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46563" r="8240"/>
          <a:stretch/>
        </p:blipFill>
        <p:spPr>
          <a:xfrm>
            <a:off x="4930577" y="124057"/>
            <a:ext cx="7159032" cy="316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D524D7-2452-AF9B-56C9-6884CF28F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12856" r="6387" b="21350"/>
          <a:stretch/>
        </p:blipFill>
        <p:spPr bwMode="auto">
          <a:xfrm>
            <a:off x="2053798" y="658505"/>
            <a:ext cx="2495228" cy="7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">
            <a:extLst>
              <a:ext uri="{FF2B5EF4-FFF2-40B4-BE49-F238E27FC236}">
                <a16:creationId xmlns:a16="http://schemas.microsoft.com/office/drawing/2014/main" id="{DA3E3E07-7324-4C5A-A8D3-E33F65A9C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47" y="-65098"/>
            <a:ext cx="478727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Acknowledgements</a:t>
            </a:r>
            <a:endParaRPr lang="en-US" sz="4400" b="1" dirty="0">
              <a:latin typeface="Calibri" panose="020F0502020204030204" pitchFamily="34" charset="0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6577FC8E-091E-45A4-9567-61B65604D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3" y="581913"/>
            <a:ext cx="33940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Parsons Group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89FC8B6D-860F-4C3D-909D-AF01D9C01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2" y="865017"/>
            <a:ext cx="2135136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u="sng" dirty="0">
                <a:latin typeface="Calibri" panose="020F0502020204030204" pitchFamily="34" charset="0"/>
              </a:rPr>
              <a:t>Rachel Carter</a:t>
            </a:r>
          </a:p>
          <a:p>
            <a:r>
              <a:rPr lang="en-US" altLang="en-US" sz="2000" u="sng" dirty="0">
                <a:latin typeface="Calibri" panose="020F0502020204030204" pitchFamily="34" charset="0"/>
              </a:rPr>
              <a:t>Katie Nickson</a:t>
            </a:r>
          </a:p>
          <a:p>
            <a:r>
              <a:rPr lang="en-US" altLang="en-US" sz="2000" u="sng" dirty="0">
                <a:latin typeface="Calibri" panose="020F0502020204030204" pitchFamily="34" charset="0"/>
              </a:rPr>
              <a:t>Terpsi Vitti</a:t>
            </a:r>
          </a:p>
          <a:p>
            <a:endParaRPr lang="en-US" altLang="en-US" sz="800" u="sng" dirty="0">
              <a:latin typeface="Calibri" panose="020F0502020204030204" pitchFamily="34" charset="0"/>
            </a:endParaRPr>
          </a:p>
          <a:p>
            <a:r>
              <a:rPr lang="en-US" altLang="en-US" sz="2000" u="sng" dirty="0">
                <a:latin typeface="Calibri" panose="020F0502020204030204" pitchFamily="34" charset="0"/>
              </a:rPr>
              <a:t>Maria Rita Fabbrizi</a:t>
            </a:r>
          </a:p>
          <a:p>
            <a:r>
              <a:rPr lang="en-US" altLang="en-US" sz="2000" u="sng" dirty="0">
                <a:latin typeface="Calibri" panose="020F0502020204030204" pitchFamily="34" charset="0"/>
              </a:rPr>
              <a:t>Jonathan Hughes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Alice Ormrod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Chun Li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Lizzie Dufficy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Amalia Goula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Karthik Vaidya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Fouzia </a:t>
            </a:r>
            <a:r>
              <a:rPr lang="en-US" altLang="en-US" sz="2000" dirty="0" err="1">
                <a:latin typeface="Calibri" panose="020F0502020204030204" pitchFamily="34" charset="0"/>
              </a:rPr>
              <a:t>Zayou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r>
              <a:rPr lang="en-US" altLang="en-US" sz="2000" dirty="0">
                <a:latin typeface="Calibri" panose="020F0502020204030204" pitchFamily="34" charset="0"/>
              </a:rPr>
              <a:t>George Duffield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Emma Melia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Leah Punshon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Laura Hawkins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Alex Bembridge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3371D4-FA91-401D-8955-7DD340813A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8" y="5996836"/>
            <a:ext cx="1690575" cy="744613"/>
          </a:xfrm>
          <a:prstGeom prst="rect">
            <a:avLst/>
          </a:prstGeom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83924CFA-7F4E-446C-A0DF-2CDE67600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594" y="3434368"/>
            <a:ext cx="30452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Oxford Institute for Radiation Oncology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D0AB61A2-E4BA-420F-8F4F-CA53392EE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120" y="5316610"/>
            <a:ext cx="27508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Mike Clague, Sylvie Urbe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Sonia Rocha, Terry Jones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61184D84-D882-4B73-8095-775FAF792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277" y="4326440"/>
            <a:ext cx="33940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Clatterbridge Cancer Centre 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DE62C219-50DF-4617-B635-1C4F8329A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277" y="4614472"/>
            <a:ext cx="20396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Andrzej Kacperek</a:t>
            </a: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8E533240-D299-4BFA-B8B5-74503C8A8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120" y="5012379"/>
            <a:ext cx="35456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University of Liverpool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F534C5E6-A26D-4AF6-B589-5DFE10BAA3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5"/>
          <a:stretch/>
        </p:blipFill>
        <p:spPr>
          <a:xfrm>
            <a:off x="10302820" y="5906296"/>
            <a:ext cx="1485977" cy="7724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41" y="5996836"/>
            <a:ext cx="2097397" cy="816001"/>
          </a:xfrm>
          <a:prstGeom prst="rect">
            <a:avLst/>
          </a:prstGeom>
        </p:spPr>
      </p:pic>
      <p:sp>
        <p:nvSpPr>
          <p:cNvPr id="20" name="Text Box 5">
            <a:extLst>
              <a:ext uri="{FF2B5EF4-FFF2-40B4-BE49-F238E27FC236}">
                <a16:creationId xmlns:a16="http://schemas.microsoft.com/office/drawing/2014/main" id="{8DCBE04E-AA63-4E73-AC3A-643546BF7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500" y="3368847"/>
            <a:ext cx="4680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Imperial College London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A32722BA-D4F4-447D-9DD1-6CF6D2221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500" y="3656879"/>
            <a:ext cx="11306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Ken Long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0E5EBB4F-27E2-4785-ABE7-70E4EA5DF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035" y="1428581"/>
            <a:ext cx="2620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University of Birmingham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B9841C35-34DB-4419-A4F8-2531F4475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035" y="2060955"/>
            <a:ext cx="277454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Stuart Green</a:t>
            </a:r>
          </a:p>
          <a:p>
            <a:r>
              <a:rPr lang="en-US" altLang="en-US" sz="2000" dirty="0" err="1">
                <a:latin typeface="Calibri" panose="020F0502020204030204" pitchFamily="34" charset="0"/>
              </a:rPr>
              <a:t>Tzany</a:t>
            </a:r>
            <a:r>
              <a:rPr lang="en-US" altLang="en-US" sz="2000" dirty="0">
                <a:latin typeface="Calibri" panose="020F0502020204030204" pitchFamily="34" charset="0"/>
              </a:rPr>
              <a:t> Kokalova-Wheldon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Ben Phoenix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Tony Price</a:t>
            </a:r>
          </a:p>
          <a:p>
            <a:endParaRPr lang="en-US" altLang="en-US" sz="800" dirty="0">
              <a:latin typeface="Calibri" panose="020F0502020204030204" pitchFamily="34" charset="0"/>
            </a:endParaRPr>
          </a:p>
          <a:p>
            <a:r>
              <a:rPr lang="en-US" altLang="en-US" sz="2000" dirty="0">
                <a:latin typeface="Calibri" panose="020F0502020204030204" pitchFamily="34" charset="0"/>
              </a:rPr>
              <a:t>Hisham Mehanna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Colin Watts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063B8CDC-F46E-4D77-BF07-99FC2108A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594" y="4049452"/>
            <a:ext cx="22270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Mark Hill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James Thompson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Kristoffer Petersson</a:t>
            </a:r>
          </a:p>
        </p:txBody>
      </p:sp>
      <p:pic>
        <p:nvPicPr>
          <p:cNvPr id="4098" name="Picture 2" descr="National Institutes of Health (NIH) - Turning Discovery into Healt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94" y="6056945"/>
            <a:ext cx="3653088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5">
            <a:extLst>
              <a:ext uri="{FF2B5EF4-FFF2-40B4-BE49-F238E27FC236}">
                <a16:creationId xmlns:a16="http://schemas.microsoft.com/office/drawing/2014/main" id="{8DCBE04E-AA63-4E73-AC3A-643546BF7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277" y="5165061"/>
            <a:ext cx="30217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University of Glasgow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A32722BA-D4F4-447D-9DD1-6CF6D2221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277" y="5453093"/>
            <a:ext cx="20983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Anthony Chalmers</a:t>
            </a:r>
          </a:p>
        </p:txBody>
      </p:sp>
      <p:sp>
        <p:nvSpPr>
          <p:cNvPr id="44" name="Text Box 5">
            <a:extLst>
              <a:ext uri="{FF2B5EF4-FFF2-40B4-BE49-F238E27FC236}">
                <a16:creationId xmlns:a16="http://schemas.microsoft.com/office/drawing/2014/main" id="{8DCBE04E-AA63-4E73-AC3A-643546BF7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134" y="4046597"/>
            <a:ext cx="28228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AstraZeneca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45" name="Text Box 6">
            <a:extLst>
              <a:ext uri="{FF2B5EF4-FFF2-40B4-BE49-F238E27FC236}">
                <a16:creationId xmlns:a16="http://schemas.microsoft.com/office/drawing/2014/main" id="{A32722BA-D4F4-447D-9DD1-6CF6D2221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500" y="4334629"/>
            <a:ext cx="18237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Stephen Durant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Alan Lau</a:t>
            </a:r>
          </a:p>
        </p:txBody>
      </p:sp>
      <p:sp>
        <p:nvSpPr>
          <p:cNvPr id="46" name="Text Box 5">
            <a:extLst>
              <a:ext uri="{FF2B5EF4-FFF2-40B4-BE49-F238E27FC236}">
                <a16:creationId xmlns:a16="http://schemas.microsoft.com/office/drawing/2014/main" id="{8DCBE04E-AA63-4E73-AC3A-643546BF7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5979" y="5040958"/>
            <a:ext cx="22872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Thanks to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47" name="Text Box 6">
            <a:extLst>
              <a:ext uri="{FF2B5EF4-FFF2-40B4-BE49-F238E27FC236}">
                <a16:creationId xmlns:a16="http://schemas.microsoft.com/office/drawing/2014/main" id="{A32722BA-D4F4-447D-9DD1-6CF6D2221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2345" y="5328990"/>
            <a:ext cx="19704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Helen Bryant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Thomas </a:t>
            </a:r>
            <a:r>
              <a:rPr lang="en-US" altLang="en-US" sz="2000" dirty="0" err="1">
                <a:latin typeface="Calibri" panose="020F0502020204030204" pitchFamily="34" charset="0"/>
              </a:rPr>
              <a:t>Helleday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6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C93B4-B6BD-FA3F-0B20-62EEB36A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9001"/>
            <a:ext cx="12373761" cy="603100"/>
          </a:xfrm>
        </p:spPr>
        <p:txBody>
          <a:bodyPr/>
          <a:lstStyle/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Unique national resources in Birmingham for radiobiology research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C2DE408-E67C-42A7-90A3-20AE2C5FFF8A}"/>
              </a:ext>
            </a:extLst>
          </p:cNvPr>
          <p:cNvSpPr txBox="1">
            <a:spLocks/>
          </p:cNvSpPr>
          <p:nvPr/>
        </p:nvSpPr>
        <p:spPr>
          <a:xfrm>
            <a:off x="219847" y="4339536"/>
            <a:ext cx="4909549" cy="60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GB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MC-40 cyclotron</a:t>
            </a:r>
          </a:p>
          <a:p>
            <a:pPr algn="ctr"/>
            <a:r>
              <a:rPr lang="en-GB" sz="20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Protons and particle ions in different spatial (SFRT) and temporal (FLASH) configurations</a:t>
            </a:r>
          </a:p>
        </p:txBody>
      </p:sp>
      <p:pic>
        <p:nvPicPr>
          <p:cNvPr id="16" name="Picture 15" descr="A yellow machine in a room&#10;&#10;Description automatically generated with medium confidence">
            <a:extLst>
              <a:ext uri="{FF2B5EF4-FFF2-40B4-BE49-F238E27FC236}">
                <a16:creationId xmlns:a16="http://schemas.microsoft.com/office/drawing/2014/main" id="{C9943770-6999-9141-9EFE-66871732F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2521" y="1222862"/>
            <a:ext cx="3025000" cy="22687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CD9AA83-2F5A-80DE-1D80-B9851F7248CE}"/>
              </a:ext>
            </a:extLst>
          </p:cNvPr>
          <p:cNvGrpSpPr/>
          <p:nvPr/>
        </p:nvGrpSpPr>
        <p:grpSpPr>
          <a:xfrm>
            <a:off x="5238195" y="826085"/>
            <a:ext cx="6861352" cy="2750963"/>
            <a:chOff x="5238195" y="1016157"/>
            <a:chExt cx="6861352" cy="2750963"/>
          </a:xfrm>
        </p:grpSpPr>
        <p:pic>
          <p:nvPicPr>
            <p:cNvPr id="18" name="Picture 4" descr="Accelerator systems and components — Buckley Systems">
              <a:extLst>
                <a:ext uri="{FF2B5EF4-FFF2-40B4-BE49-F238E27FC236}">
                  <a16:creationId xmlns:a16="http://schemas.microsoft.com/office/drawing/2014/main" id="{4132A415-E4C4-4BA4-B96A-3B6216440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195" y="1016157"/>
              <a:ext cx="6861352" cy="2074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DABC2D48-B046-E951-2D64-C417FD0BDD35}"/>
                </a:ext>
              </a:extLst>
            </p:cNvPr>
            <p:cNvSpPr txBox="1">
              <a:spLocks/>
            </p:cNvSpPr>
            <p:nvPr/>
          </p:nvSpPr>
          <p:spPr>
            <a:xfrm>
              <a:off x="6186879" y="3164021"/>
              <a:ext cx="5137783" cy="6030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 flux accelerator-driven neutron source</a:t>
              </a:r>
            </a:p>
            <a:p>
              <a:pPr algn="ctr"/>
              <a:r>
                <a:rPr lang="en-GB" sz="2000" b="1" i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Boron neutron capture therapy (BNCT)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49C8839-E225-1469-6790-FE8FE458D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r="26792"/>
          <a:stretch/>
        </p:blipFill>
        <p:spPr>
          <a:xfrm rot="5400000">
            <a:off x="763150" y="254615"/>
            <a:ext cx="1426798" cy="2659393"/>
          </a:xfrm>
          <a:prstGeom prst="rect">
            <a:avLst/>
          </a:prstGeom>
        </p:spPr>
      </p:pic>
      <p:pic>
        <p:nvPicPr>
          <p:cNvPr id="21" name="Picture 20" descr="A picture containing machine, indoor, engineering, machine tool&#10;&#10;Description automatically generated">
            <a:extLst>
              <a:ext uri="{FF2B5EF4-FFF2-40B4-BE49-F238E27FC236}">
                <a16:creationId xmlns:a16="http://schemas.microsoft.com/office/drawing/2014/main" id="{826B0560-4B68-FDA4-7942-867D17AC0D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b="12090"/>
          <a:stretch/>
        </p:blipFill>
        <p:spPr>
          <a:xfrm>
            <a:off x="679455" y="2391695"/>
            <a:ext cx="1853013" cy="176760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768720B-F698-9D69-074A-53A6A907F9DF}"/>
              </a:ext>
            </a:extLst>
          </p:cNvPr>
          <p:cNvGrpSpPr/>
          <p:nvPr/>
        </p:nvGrpSpPr>
        <p:grpSpPr>
          <a:xfrm>
            <a:off x="5707860" y="3577047"/>
            <a:ext cx="6391687" cy="3019081"/>
            <a:chOff x="5707860" y="3767119"/>
            <a:chExt cx="6391687" cy="3019081"/>
          </a:xfrm>
        </p:grpSpPr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F0F46889-7CD4-1D66-DD45-8268808187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9723" y="5862870"/>
              <a:ext cx="531982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/>
              <a:r>
                <a:rPr lang="en-GB" b="1" dirty="0">
                  <a:solidFill>
                    <a:srgbClr val="002060"/>
                  </a:solidFill>
                  <a:latin typeface="+mn-lt"/>
                </a:rPr>
                <a:t>Radiobiology facilities in ICGS and EPS </a:t>
              </a:r>
            </a:p>
            <a:p>
              <a:pPr marL="0" lvl="1" algn="ctr" eaLnBrk="1" hangingPunct="1"/>
              <a:r>
                <a:rPr lang="en-GB" b="1" i="1" dirty="0">
                  <a:solidFill>
                    <a:srgbClr val="002060"/>
                  </a:solidFill>
                  <a:latin typeface="+mn-lt"/>
                </a:rPr>
                <a:t>150 kV X-ray irradiator, 2x hypoxia workstations, cell and molecular biology capabilities</a:t>
              </a:r>
              <a:endParaRPr lang="en-GB" b="1" i="1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24" name="Picture 23" descr="A lab with white shirts&#10;&#10;Description automatically generated with medium confidence">
              <a:extLst>
                <a:ext uri="{FF2B5EF4-FFF2-40B4-BE49-F238E27FC236}">
                  <a16:creationId xmlns:a16="http://schemas.microsoft.com/office/drawing/2014/main" id="{B4BC6D83-69FC-BFE0-46A9-850FEF5DC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0343" r="3615"/>
            <a:stretch/>
          </p:blipFill>
          <p:spPr>
            <a:xfrm>
              <a:off x="8482280" y="3767119"/>
              <a:ext cx="3347214" cy="2074723"/>
            </a:xfrm>
            <a:prstGeom prst="rect">
              <a:avLst/>
            </a:prstGeom>
          </p:spPr>
        </p:pic>
        <p:pic>
          <p:nvPicPr>
            <p:cNvPr id="25" name="Picture 24" descr="Several white machines in a room&#10;&#10;Description automatically generated">
              <a:extLst>
                <a:ext uri="{FF2B5EF4-FFF2-40B4-BE49-F238E27FC236}">
                  <a16:creationId xmlns:a16="http://schemas.microsoft.com/office/drawing/2014/main" id="{036408BF-C8D7-8476-ABF6-42171AC48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118" t="4433" r="1356" b="10459"/>
            <a:stretch/>
          </p:blipFill>
          <p:spPr>
            <a:xfrm>
              <a:off x="5707860" y="3767120"/>
              <a:ext cx="2709491" cy="2095750"/>
            </a:xfrm>
            <a:prstGeom prst="rect">
              <a:avLst/>
            </a:prstGeom>
          </p:spPr>
        </p:pic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49BCBC44-EE49-72F2-0DD2-81712C8291B9}"/>
              </a:ext>
            </a:extLst>
          </p:cNvPr>
          <p:cNvSpPr txBox="1">
            <a:spLocks/>
          </p:cNvSpPr>
          <p:nvPr/>
        </p:nvSpPr>
        <p:spPr>
          <a:xfrm>
            <a:off x="2381286" y="5412434"/>
            <a:ext cx="4303493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342900" indent="-1800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Routinely accessible.</a:t>
            </a:r>
          </a:p>
          <a:p>
            <a:pPr marL="342900" indent="-1800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Dedicated for research.</a:t>
            </a:r>
          </a:p>
          <a:p>
            <a:pPr marL="342900" indent="-1800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High throughput and flexible.</a:t>
            </a:r>
          </a:p>
        </p:txBody>
      </p:sp>
    </p:spTree>
    <p:extLst>
      <p:ext uri="{BB962C8B-B14F-4D97-AF65-F5344CB8AC3E}">
        <p14:creationId xmlns:p14="http://schemas.microsoft.com/office/powerpoint/2010/main" val="109446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A88AB35-8EC6-D36E-2676-BE604EB63D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31226"/>
              </p:ext>
            </p:extLst>
          </p:nvPr>
        </p:nvGraphicFramePr>
        <p:xfrm>
          <a:off x="430528" y="1239913"/>
          <a:ext cx="3935284" cy="305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10">
            <a:extLst>
              <a:ext uri="{FF2B5EF4-FFF2-40B4-BE49-F238E27FC236}">
                <a16:creationId xmlns:a16="http://schemas.microsoft.com/office/drawing/2014/main" id="{FB20C221-A312-B3C9-5567-5A0B5635D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13" y="-37231"/>
            <a:ext cx="117705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/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Radiobiological characterisation of the MC-40 cyclotron at the University of Birmingham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B97FA00-5C3B-6D09-DEF6-0239ECBD22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061206"/>
              </p:ext>
            </p:extLst>
          </p:nvPr>
        </p:nvGraphicFramePr>
        <p:xfrm>
          <a:off x="4464423" y="1368377"/>
          <a:ext cx="3263153" cy="305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6A0A144-7322-1074-C32B-83EA63D7DF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851757"/>
              </p:ext>
            </p:extLst>
          </p:nvPr>
        </p:nvGraphicFramePr>
        <p:xfrm>
          <a:off x="4563035" y="4011632"/>
          <a:ext cx="2844119" cy="2955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C8B0E35-CF8A-3CA3-A671-859BAF493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403055"/>
              </p:ext>
            </p:extLst>
          </p:nvPr>
        </p:nvGraphicFramePr>
        <p:xfrm>
          <a:off x="7826187" y="1886606"/>
          <a:ext cx="3779341" cy="3084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67F88D-E35C-9360-F8F7-67739C209F2F}"/>
              </a:ext>
            </a:extLst>
          </p:cNvPr>
          <p:cNvCxnSpPr>
            <a:cxnSpLocks/>
          </p:cNvCxnSpPr>
          <p:nvPr/>
        </p:nvCxnSpPr>
        <p:spPr>
          <a:xfrm flipV="1">
            <a:off x="9373791" y="3415623"/>
            <a:ext cx="0" cy="11575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36A47A-7D31-3000-8188-D9C356C1F37B}"/>
              </a:ext>
            </a:extLst>
          </p:cNvPr>
          <p:cNvCxnSpPr>
            <a:cxnSpLocks/>
          </p:cNvCxnSpPr>
          <p:nvPr/>
        </p:nvCxnSpPr>
        <p:spPr>
          <a:xfrm flipH="1">
            <a:off x="9373791" y="3414447"/>
            <a:ext cx="3428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904501-44E7-52B7-6993-AAEE50408E24}"/>
              </a:ext>
            </a:extLst>
          </p:cNvPr>
          <p:cNvCxnSpPr>
            <a:cxnSpLocks/>
          </p:cNvCxnSpPr>
          <p:nvPr/>
        </p:nvCxnSpPr>
        <p:spPr>
          <a:xfrm flipV="1">
            <a:off x="9368191" y="3244150"/>
            <a:ext cx="0" cy="1253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F736A2-7734-C968-C7EF-76DC99EF14A3}"/>
              </a:ext>
            </a:extLst>
          </p:cNvPr>
          <p:cNvCxnSpPr>
            <a:cxnSpLocks/>
          </p:cNvCxnSpPr>
          <p:nvPr/>
        </p:nvCxnSpPr>
        <p:spPr>
          <a:xfrm flipH="1">
            <a:off x="9368191" y="3242974"/>
            <a:ext cx="53162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AB8169-2781-E5F6-7476-6513E1C0272A}"/>
              </a:ext>
            </a:extLst>
          </p:cNvPr>
          <p:cNvCxnSpPr/>
          <p:nvPr/>
        </p:nvCxnSpPr>
        <p:spPr>
          <a:xfrm flipV="1">
            <a:off x="10522936" y="3557155"/>
            <a:ext cx="0" cy="1031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5884F8-7B37-2074-FCAC-D95FD9ED72D1}"/>
              </a:ext>
            </a:extLst>
          </p:cNvPr>
          <p:cNvCxnSpPr>
            <a:cxnSpLocks/>
          </p:cNvCxnSpPr>
          <p:nvPr/>
        </p:nvCxnSpPr>
        <p:spPr>
          <a:xfrm flipV="1">
            <a:off x="10176113" y="3558331"/>
            <a:ext cx="0" cy="18200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165EA5-A313-AA7B-F419-0E927BDE911A}"/>
              </a:ext>
            </a:extLst>
          </p:cNvPr>
          <p:cNvCxnSpPr>
            <a:cxnSpLocks/>
          </p:cNvCxnSpPr>
          <p:nvPr/>
        </p:nvCxnSpPr>
        <p:spPr>
          <a:xfrm flipH="1">
            <a:off x="10176113" y="3557155"/>
            <a:ext cx="3428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9C4299A-E265-2884-28F1-8E01092F0B34}"/>
              </a:ext>
            </a:extLst>
          </p:cNvPr>
          <p:cNvCxnSpPr>
            <a:cxnSpLocks/>
          </p:cNvCxnSpPr>
          <p:nvPr/>
        </p:nvCxnSpPr>
        <p:spPr>
          <a:xfrm flipV="1">
            <a:off x="10702141" y="3377621"/>
            <a:ext cx="0" cy="2436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111E85-1C77-8707-DB60-E8A706900D43}"/>
              </a:ext>
            </a:extLst>
          </p:cNvPr>
          <p:cNvCxnSpPr>
            <a:cxnSpLocks/>
          </p:cNvCxnSpPr>
          <p:nvPr/>
        </p:nvCxnSpPr>
        <p:spPr>
          <a:xfrm flipV="1">
            <a:off x="10170513" y="3378797"/>
            <a:ext cx="0" cy="10772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AF843B-CA57-1D27-CA3C-204882CFCCCB}"/>
              </a:ext>
            </a:extLst>
          </p:cNvPr>
          <p:cNvCxnSpPr>
            <a:cxnSpLocks/>
          </p:cNvCxnSpPr>
          <p:nvPr/>
        </p:nvCxnSpPr>
        <p:spPr>
          <a:xfrm flipH="1">
            <a:off x="10170513" y="3377621"/>
            <a:ext cx="53162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42BFC3-1C86-DE4C-54FE-D19FAF4A61D3}"/>
              </a:ext>
            </a:extLst>
          </p:cNvPr>
          <p:cNvCxnSpPr>
            <a:cxnSpLocks/>
          </p:cNvCxnSpPr>
          <p:nvPr/>
        </p:nvCxnSpPr>
        <p:spPr>
          <a:xfrm flipV="1">
            <a:off x="10179422" y="3776912"/>
            <a:ext cx="0" cy="25852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3FFC84-AD8F-0BAC-BF52-538ACC489F2F}"/>
              </a:ext>
            </a:extLst>
          </p:cNvPr>
          <p:cNvCxnSpPr>
            <a:cxnSpLocks/>
          </p:cNvCxnSpPr>
          <p:nvPr/>
        </p:nvCxnSpPr>
        <p:spPr>
          <a:xfrm flipH="1">
            <a:off x="10179422" y="3775736"/>
            <a:ext cx="17140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195229-CB20-9281-E997-37C7B6E3D06A}"/>
              </a:ext>
            </a:extLst>
          </p:cNvPr>
          <p:cNvCxnSpPr>
            <a:cxnSpLocks/>
          </p:cNvCxnSpPr>
          <p:nvPr/>
        </p:nvCxnSpPr>
        <p:spPr>
          <a:xfrm flipV="1">
            <a:off x="10350100" y="3778371"/>
            <a:ext cx="0" cy="6387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6D4E53E-1D76-79D3-E5D4-17B8EDE1A998}"/>
              </a:ext>
            </a:extLst>
          </p:cNvPr>
          <p:cNvCxnSpPr/>
          <p:nvPr/>
        </p:nvCxnSpPr>
        <p:spPr>
          <a:xfrm flipV="1">
            <a:off x="11333679" y="3572312"/>
            <a:ext cx="0" cy="1031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56A8DF6-3C71-A910-6DC7-A886F3A7171C}"/>
              </a:ext>
            </a:extLst>
          </p:cNvPr>
          <p:cNvCxnSpPr>
            <a:cxnSpLocks/>
          </p:cNvCxnSpPr>
          <p:nvPr/>
        </p:nvCxnSpPr>
        <p:spPr>
          <a:xfrm flipV="1">
            <a:off x="10986855" y="3573488"/>
            <a:ext cx="0" cy="1171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D3C759-A680-4ECC-3C9F-3B4F30043E6B}"/>
              </a:ext>
            </a:extLst>
          </p:cNvPr>
          <p:cNvCxnSpPr>
            <a:cxnSpLocks/>
          </p:cNvCxnSpPr>
          <p:nvPr/>
        </p:nvCxnSpPr>
        <p:spPr>
          <a:xfrm flipH="1">
            <a:off x="10986855" y="3572312"/>
            <a:ext cx="3428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80A398-A8A2-1679-1D44-8045E4E38F61}"/>
              </a:ext>
            </a:extLst>
          </p:cNvPr>
          <p:cNvCxnSpPr>
            <a:cxnSpLocks/>
          </p:cNvCxnSpPr>
          <p:nvPr/>
        </p:nvCxnSpPr>
        <p:spPr>
          <a:xfrm flipV="1">
            <a:off x="11512884" y="3377621"/>
            <a:ext cx="0" cy="17953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C94BE15-B4E4-27F2-A3ED-DCACE50D5B44}"/>
              </a:ext>
            </a:extLst>
          </p:cNvPr>
          <p:cNvCxnSpPr>
            <a:cxnSpLocks/>
          </p:cNvCxnSpPr>
          <p:nvPr/>
        </p:nvCxnSpPr>
        <p:spPr>
          <a:xfrm flipV="1">
            <a:off x="10981256" y="3378797"/>
            <a:ext cx="0" cy="1253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BF02547-A408-F2E2-3FCA-1CB9A3A579BE}"/>
              </a:ext>
            </a:extLst>
          </p:cNvPr>
          <p:cNvCxnSpPr>
            <a:cxnSpLocks/>
          </p:cNvCxnSpPr>
          <p:nvPr/>
        </p:nvCxnSpPr>
        <p:spPr>
          <a:xfrm flipH="1">
            <a:off x="10981256" y="3377621"/>
            <a:ext cx="53162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209DEE5-D983-2CA1-585B-FDFF8CF7ADA3}"/>
              </a:ext>
            </a:extLst>
          </p:cNvPr>
          <p:cNvCxnSpPr>
            <a:cxnSpLocks/>
          </p:cNvCxnSpPr>
          <p:nvPr/>
        </p:nvCxnSpPr>
        <p:spPr>
          <a:xfrm flipV="1">
            <a:off x="10990164" y="3748732"/>
            <a:ext cx="0" cy="4307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A5A19C-7836-ED82-E310-2B863648B900}"/>
              </a:ext>
            </a:extLst>
          </p:cNvPr>
          <p:cNvCxnSpPr>
            <a:cxnSpLocks/>
          </p:cNvCxnSpPr>
          <p:nvPr/>
        </p:nvCxnSpPr>
        <p:spPr>
          <a:xfrm flipH="1">
            <a:off x="10990164" y="3747556"/>
            <a:ext cx="17140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96986E-37EC-6FB2-66BC-A9B316D553D8}"/>
              </a:ext>
            </a:extLst>
          </p:cNvPr>
          <p:cNvCxnSpPr>
            <a:cxnSpLocks/>
          </p:cNvCxnSpPr>
          <p:nvPr/>
        </p:nvCxnSpPr>
        <p:spPr>
          <a:xfrm flipV="1">
            <a:off x="11160842" y="3750191"/>
            <a:ext cx="0" cy="2554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Box 10">
            <a:extLst>
              <a:ext uri="{FF2B5EF4-FFF2-40B4-BE49-F238E27FC236}">
                <a16:creationId xmlns:a16="http://schemas.microsoft.com/office/drawing/2014/main" id="{A74F26DD-C5FF-9E9D-5DBB-3D5A5D52F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6856" y="5230668"/>
            <a:ext cx="27580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Fabbrizi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in preparation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)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529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>
            <a:extLst>
              <a:ext uri="{FF2B5EF4-FFF2-40B4-BE49-F238E27FC236}">
                <a16:creationId xmlns:a16="http://schemas.microsoft.com/office/drawing/2014/main" id="{0C4CDCFB-638A-5815-B856-71B997C3D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13" y="-37231"/>
            <a:ext cx="117705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/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Radiobiological characterisation of the 60 MeV cyclotron at the Clatterbridge Cancer Centre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79B3A838-06C6-16F5-2423-C12CBCC82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499" y="5737161"/>
            <a:ext cx="3997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Carter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(2018)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Int J Rad Oncol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Biol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Phys</a:t>
            </a:r>
          </a:p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Carter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(2019)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Int J Rad Oncol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Biol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Phys</a:t>
            </a:r>
          </a:p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Fabbrizi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(2021)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Methods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Protoc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78E5F0D2-AC71-01DC-C899-4CA09A27D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678" y="5339324"/>
            <a:ext cx="4176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b="1" dirty="0">
                <a:solidFill>
                  <a:srgbClr val="002060"/>
                </a:solidFill>
                <a:latin typeface="+mn-lt"/>
              </a:rPr>
              <a:t>58 MeV (1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keV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/</a:t>
            </a:r>
            <a:r>
              <a:rPr lang="el-GR" b="1" dirty="0">
                <a:solidFill>
                  <a:srgbClr val="002060"/>
                </a:solidFill>
                <a:latin typeface="+mn-lt"/>
              </a:rPr>
              <a:t>μ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m); 11 MeV (12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keV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/</a:t>
            </a:r>
            <a:r>
              <a:rPr lang="el-GR" b="1" dirty="0">
                <a:solidFill>
                  <a:srgbClr val="002060"/>
                </a:solidFill>
                <a:latin typeface="+mn-lt"/>
              </a:rPr>
              <a:t>μ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m)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07F737-1FD0-A73A-C518-C72CCF26DD93}"/>
              </a:ext>
            </a:extLst>
          </p:cNvPr>
          <p:cNvGrpSpPr/>
          <p:nvPr/>
        </p:nvGrpSpPr>
        <p:grpSpPr>
          <a:xfrm>
            <a:off x="358492" y="981980"/>
            <a:ext cx="3605580" cy="2378796"/>
            <a:chOff x="358492" y="981980"/>
            <a:chExt cx="3605580" cy="23787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AA6355D-AFB9-C1DF-9896-060D5565422B}"/>
                </a:ext>
              </a:extLst>
            </p:cNvPr>
            <p:cNvGrpSpPr/>
            <p:nvPr/>
          </p:nvGrpSpPr>
          <p:grpSpPr>
            <a:xfrm>
              <a:off x="358492" y="981980"/>
              <a:ext cx="3605580" cy="2378796"/>
              <a:chOff x="358492" y="981980"/>
              <a:chExt cx="3605580" cy="2378796"/>
            </a:xfrm>
          </p:grpSpPr>
          <p:sp>
            <p:nvSpPr>
              <p:cNvPr id="42" name="Text Box 10">
                <a:extLst>
                  <a:ext uri="{FF2B5EF4-FFF2-40B4-BE49-F238E27FC236}">
                    <a16:creationId xmlns:a16="http://schemas.microsoft.com/office/drawing/2014/main" id="{45CF5588-F27F-D5DA-81E0-03ECA2D51B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3252" y="1330897"/>
                <a:ext cx="142082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1" eaLnBrk="1" hangingPunct="1">
                  <a:spcAft>
                    <a:spcPts val="1200"/>
                  </a:spcAft>
                </a:pPr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p&lt;0.02; RBE=1.7</a:t>
                </a:r>
              </a:p>
            </p:txBody>
          </p:sp>
          <p:graphicFrame>
            <p:nvGraphicFramePr>
              <p:cNvPr id="43" name="Chart 42">
                <a:extLst>
                  <a:ext uri="{FF2B5EF4-FFF2-40B4-BE49-F238E27FC236}">
                    <a16:creationId xmlns:a16="http://schemas.microsoft.com/office/drawing/2014/main" id="{0E1E6B25-A98D-095E-6DD7-8E07C31BA77B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58492" y="981980"/>
              <a:ext cx="3272455" cy="237879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</p:grpSp>
        <p:sp>
          <p:nvSpPr>
            <p:cNvPr id="41" name="Text Box 10">
              <a:extLst>
                <a:ext uri="{FF2B5EF4-FFF2-40B4-BE49-F238E27FC236}">
                  <a16:creationId xmlns:a16="http://schemas.microsoft.com/office/drawing/2014/main" id="{CC43ABA3-14FA-6BB3-777C-F6AF4AD3E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2000" y="1032008"/>
              <a:ext cx="16031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UMSCC74A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0C23DF0-BA28-EF4B-ACA3-B4BA8DFA0EE2}"/>
              </a:ext>
            </a:extLst>
          </p:cNvPr>
          <p:cNvGrpSpPr/>
          <p:nvPr/>
        </p:nvGrpSpPr>
        <p:grpSpPr>
          <a:xfrm>
            <a:off x="305524" y="3327182"/>
            <a:ext cx="3424387" cy="2441679"/>
            <a:chOff x="390697" y="3631916"/>
            <a:chExt cx="3424387" cy="244167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CBFC044-E51A-F31B-5F8E-B9232BFDD229}"/>
                </a:ext>
              </a:extLst>
            </p:cNvPr>
            <p:cNvGrpSpPr/>
            <p:nvPr/>
          </p:nvGrpSpPr>
          <p:grpSpPr>
            <a:xfrm>
              <a:off x="390697" y="3631916"/>
              <a:ext cx="3424387" cy="2441679"/>
              <a:chOff x="390697" y="3631916"/>
              <a:chExt cx="3424387" cy="2441679"/>
            </a:xfrm>
          </p:grpSpPr>
          <p:sp>
            <p:nvSpPr>
              <p:cNvPr id="47" name="Text Box 10">
                <a:extLst>
                  <a:ext uri="{FF2B5EF4-FFF2-40B4-BE49-F238E27FC236}">
                    <a16:creationId xmlns:a16="http://schemas.microsoft.com/office/drawing/2014/main" id="{9136F9F2-D793-5D2E-0425-3EAFA4E406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5148" y="3961193"/>
                <a:ext cx="13899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1" eaLnBrk="1" hangingPunct="1">
                  <a:spcAft>
                    <a:spcPts val="1200"/>
                  </a:spcAft>
                </a:pPr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p&lt;0.01; RBE=1.9</a:t>
                </a:r>
              </a:p>
            </p:txBody>
          </p:sp>
          <p:graphicFrame>
            <p:nvGraphicFramePr>
              <p:cNvPr id="48" name="Chart 47">
                <a:extLst>
                  <a:ext uri="{FF2B5EF4-FFF2-40B4-BE49-F238E27FC236}">
                    <a16:creationId xmlns:a16="http://schemas.microsoft.com/office/drawing/2014/main" id="{C4D38E22-FEE7-F600-E30F-46EA8709554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90697" y="3631916"/>
              <a:ext cx="3151740" cy="24416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sp>
          <p:nvSpPr>
            <p:cNvPr id="46" name="Text Box 10">
              <a:extLst>
                <a:ext uri="{FF2B5EF4-FFF2-40B4-BE49-F238E27FC236}">
                  <a16:creationId xmlns:a16="http://schemas.microsoft.com/office/drawing/2014/main" id="{9BFBB67D-6EFF-21F6-9ED3-1FC10484B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5191" y="3710461"/>
              <a:ext cx="16031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UMSCC6</a:t>
              </a:r>
            </a:p>
          </p:txBody>
        </p:sp>
      </p:grp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118EE913-00DA-F6AD-B68E-B933DBB9056F}"/>
              </a:ext>
            </a:extLst>
          </p:cNvPr>
          <p:cNvGraphicFramePr>
            <a:graphicFrameLocks noGrp="1"/>
          </p:cNvGraphicFramePr>
          <p:nvPr/>
        </p:nvGraphicFramePr>
        <p:xfrm>
          <a:off x="3478050" y="1899612"/>
          <a:ext cx="4464496" cy="3087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CD4D836D-9A81-4407-41C0-11C851B43420}"/>
              </a:ext>
            </a:extLst>
          </p:cNvPr>
          <p:cNvGrpSpPr/>
          <p:nvPr/>
        </p:nvGrpSpPr>
        <p:grpSpPr>
          <a:xfrm>
            <a:off x="3717936" y="1460678"/>
            <a:ext cx="5459400" cy="3833763"/>
            <a:chOff x="3717936" y="1460678"/>
            <a:chExt cx="5459400" cy="383376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306C50C-F636-B536-8660-37C52EFA4DC8}"/>
                </a:ext>
              </a:extLst>
            </p:cNvPr>
            <p:cNvGrpSpPr/>
            <p:nvPr/>
          </p:nvGrpSpPr>
          <p:grpSpPr>
            <a:xfrm>
              <a:off x="3717936" y="1460678"/>
              <a:ext cx="4108985" cy="3833763"/>
              <a:chOff x="3717936" y="1460678"/>
              <a:chExt cx="4108985" cy="3833763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982CE3FB-54FF-5A62-E400-489C641C9BC4}"/>
                  </a:ext>
                </a:extLst>
              </p:cNvPr>
              <p:cNvGrpSpPr/>
              <p:nvPr/>
            </p:nvGrpSpPr>
            <p:grpSpPr>
              <a:xfrm>
                <a:off x="4220952" y="1460678"/>
                <a:ext cx="3605969" cy="3833763"/>
                <a:chOff x="4220952" y="1460678"/>
                <a:chExt cx="3605969" cy="3833763"/>
              </a:xfrm>
            </p:grpSpPr>
            <p:sp>
              <p:nvSpPr>
                <p:cNvPr id="66" name="Text Box 30">
                  <a:extLst>
                    <a:ext uri="{FF2B5EF4-FFF2-40B4-BE49-F238E27FC236}">
                      <a16:creationId xmlns:a16="http://schemas.microsoft.com/office/drawing/2014/main" id="{1CD0AF50-7C13-627B-8530-2C2203931B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87920" y="1460678"/>
                  <a:ext cx="1610739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b="1" i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Alkaline (SSB)</a:t>
                  </a:r>
                </a:p>
              </p:txBody>
            </p:sp>
            <p:sp>
              <p:nvSpPr>
                <p:cNvPr id="67" name="Text Box 10">
                  <a:extLst>
                    <a:ext uri="{FF2B5EF4-FFF2-40B4-BE49-F238E27FC236}">
                      <a16:creationId xmlns:a16="http://schemas.microsoft.com/office/drawing/2014/main" id="{23F21B04-CEA1-36BD-146C-060DECDA19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20952" y="4986664"/>
                  <a:ext cx="360596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eaLnBrk="0" hangingPunct="0"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eaLnBrk="0" hangingPunct="0"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lvl="1" algn="ctr" eaLnBrk="1" hangingPunct="1">
                    <a:spcAft>
                      <a:spcPts val="1200"/>
                    </a:spcAft>
                  </a:pPr>
                  <a:r>
                    <a:rPr lang="en-GB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*p&lt;0.005, **p&lt;0.002, ***p&lt;0.001</a:t>
                  </a:r>
                </a:p>
              </p:txBody>
            </p: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DB077F3C-48BD-7711-DCDE-FBE05E879E78}"/>
                    </a:ext>
                  </a:extLst>
                </p:cNvPr>
                <p:cNvCxnSpPr/>
                <p:nvPr/>
              </p:nvCxnSpPr>
              <p:spPr>
                <a:xfrm flipV="1">
                  <a:off x="6406448" y="2261033"/>
                  <a:ext cx="0" cy="23841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16636DA-A049-6993-FF48-60568516FECC}"/>
                    </a:ext>
                  </a:extLst>
                </p:cNvPr>
                <p:cNvCxnSpPr/>
                <p:nvPr/>
              </p:nvCxnSpPr>
              <p:spPr>
                <a:xfrm flipV="1">
                  <a:off x="6261391" y="2262362"/>
                  <a:ext cx="0" cy="125292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FB71D36-0D2D-CA85-46C2-3AC1402EB7EF}"/>
                    </a:ext>
                  </a:extLst>
                </p:cNvPr>
                <p:cNvCxnSpPr/>
                <p:nvPr/>
              </p:nvCxnSpPr>
              <p:spPr>
                <a:xfrm flipH="1">
                  <a:off x="6267738" y="2261033"/>
                  <a:ext cx="13356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BC9C47C6-E255-86AA-0011-EA14B9070581}"/>
                    </a:ext>
                  </a:extLst>
                </p:cNvPr>
                <p:cNvSpPr txBox="1"/>
                <p:nvPr/>
              </p:nvSpPr>
              <p:spPr>
                <a:xfrm>
                  <a:off x="6093290" y="2067936"/>
                  <a:ext cx="48543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*</a:t>
                  </a:r>
                </a:p>
              </p:txBody>
            </p: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CB9BFE4E-81D4-CF0C-3A53-9276FB176D9E}"/>
                    </a:ext>
                  </a:extLst>
                </p:cNvPr>
                <p:cNvCxnSpPr/>
                <p:nvPr/>
              </p:nvCxnSpPr>
              <p:spPr>
                <a:xfrm flipV="1">
                  <a:off x="7012504" y="2803294"/>
                  <a:ext cx="0" cy="23841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ACC7B945-EA2C-3B2C-501A-EABA1F471B86}"/>
                    </a:ext>
                  </a:extLst>
                </p:cNvPr>
                <p:cNvCxnSpPr/>
                <p:nvPr/>
              </p:nvCxnSpPr>
              <p:spPr>
                <a:xfrm flipV="1">
                  <a:off x="6867447" y="2804623"/>
                  <a:ext cx="0" cy="1114699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A585A5D-8BD5-72DD-62AC-D6369FA08986}"/>
                    </a:ext>
                  </a:extLst>
                </p:cNvPr>
                <p:cNvCxnSpPr/>
                <p:nvPr/>
              </p:nvCxnSpPr>
              <p:spPr>
                <a:xfrm flipH="1">
                  <a:off x="6873794" y="2803294"/>
                  <a:ext cx="13356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CA844D6-79E9-0F67-0E77-7669C09746D6}"/>
                    </a:ext>
                  </a:extLst>
                </p:cNvPr>
                <p:cNvSpPr txBox="1"/>
                <p:nvPr/>
              </p:nvSpPr>
              <p:spPr>
                <a:xfrm>
                  <a:off x="6699346" y="2610197"/>
                  <a:ext cx="48543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***</a:t>
                  </a:r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24ECB5C9-D779-1D61-25BF-59C956120DCA}"/>
                    </a:ext>
                  </a:extLst>
                </p:cNvPr>
                <p:cNvCxnSpPr/>
                <p:nvPr/>
              </p:nvCxnSpPr>
              <p:spPr>
                <a:xfrm flipV="1">
                  <a:off x="7618560" y="3292391"/>
                  <a:ext cx="0" cy="23841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F4F2E9D8-FA83-F19B-B2EF-6CAF7AD2999A}"/>
                    </a:ext>
                  </a:extLst>
                </p:cNvPr>
                <p:cNvCxnSpPr/>
                <p:nvPr/>
              </p:nvCxnSpPr>
              <p:spPr>
                <a:xfrm flipV="1">
                  <a:off x="7473503" y="3293721"/>
                  <a:ext cx="0" cy="76382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DB94F21-34AE-EFFF-331C-D01B98FC797B}"/>
                    </a:ext>
                  </a:extLst>
                </p:cNvPr>
                <p:cNvCxnSpPr/>
                <p:nvPr/>
              </p:nvCxnSpPr>
              <p:spPr>
                <a:xfrm flipH="1">
                  <a:off x="7479850" y="3292391"/>
                  <a:ext cx="13356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447005C6-5A81-9DA1-1897-F99120100141}"/>
                    </a:ext>
                  </a:extLst>
                </p:cNvPr>
                <p:cNvSpPr txBox="1"/>
                <p:nvPr/>
              </p:nvSpPr>
              <p:spPr>
                <a:xfrm>
                  <a:off x="7305402" y="3099294"/>
                  <a:ext cx="48543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**</a:t>
                  </a:r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839A6CC-D6A1-44D6-0529-FFD6C9B90BFE}"/>
                    </a:ext>
                  </a:extLst>
                </p:cNvPr>
                <p:cNvCxnSpPr/>
                <p:nvPr/>
              </p:nvCxnSpPr>
              <p:spPr>
                <a:xfrm flipV="1">
                  <a:off x="5800392" y="2482813"/>
                  <a:ext cx="0" cy="11656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7C928CC-B6D2-0005-A9D3-AA4613A5A0DC}"/>
                    </a:ext>
                  </a:extLst>
                </p:cNvPr>
                <p:cNvCxnSpPr/>
                <p:nvPr/>
              </p:nvCxnSpPr>
              <p:spPr>
                <a:xfrm flipV="1">
                  <a:off x="5655335" y="2484142"/>
                  <a:ext cx="0" cy="44484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DC788679-BC3E-657B-82EE-1A675D2D24AF}"/>
                    </a:ext>
                  </a:extLst>
                </p:cNvPr>
                <p:cNvCxnSpPr/>
                <p:nvPr/>
              </p:nvCxnSpPr>
              <p:spPr>
                <a:xfrm flipH="1">
                  <a:off x="5661682" y="2482813"/>
                  <a:ext cx="13356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6680C060-532B-0771-71BB-C733FC3925C9}"/>
                    </a:ext>
                  </a:extLst>
                </p:cNvPr>
                <p:cNvSpPr txBox="1"/>
                <p:nvPr/>
              </p:nvSpPr>
              <p:spPr>
                <a:xfrm>
                  <a:off x="5487234" y="2289716"/>
                  <a:ext cx="48543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*</a:t>
                  </a: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51547A17-38DF-A888-2E9E-4B6FEBCE360A}"/>
                  </a:ext>
                </a:extLst>
              </p:cNvPr>
              <p:cNvGrpSpPr/>
              <p:nvPr/>
            </p:nvGrpSpPr>
            <p:grpSpPr>
              <a:xfrm>
                <a:off x="3717936" y="1849342"/>
                <a:ext cx="529803" cy="2656465"/>
                <a:chOff x="3411415" y="1850031"/>
                <a:chExt cx="598957" cy="2656465"/>
              </a:xfrm>
              <a:solidFill>
                <a:schemeClr val="bg1"/>
              </a:solidFill>
            </p:grpSpPr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3BE059D-FA28-E4AD-A765-8DC6A518339D}"/>
                    </a:ext>
                  </a:extLst>
                </p:cNvPr>
                <p:cNvSpPr txBox="1"/>
                <p:nvPr/>
              </p:nvSpPr>
              <p:spPr>
                <a:xfrm>
                  <a:off x="3578324" y="4214108"/>
                  <a:ext cx="432048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17F7775E-A0B1-273A-2CCC-2D7C55E5110E}"/>
                    </a:ext>
                  </a:extLst>
                </p:cNvPr>
                <p:cNvSpPr txBox="1"/>
                <p:nvPr/>
              </p:nvSpPr>
              <p:spPr>
                <a:xfrm>
                  <a:off x="3496167" y="3916009"/>
                  <a:ext cx="432048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EA67492-EF84-11F3-BFF6-703B492F2F7C}"/>
                    </a:ext>
                  </a:extLst>
                </p:cNvPr>
                <p:cNvSpPr txBox="1"/>
                <p:nvPr/>
              </p:nvSpPr>
              <p:spPr>
                <a:xfrm>
                  <a:off x="3496167" y="3626077"/>
                  <a:ext cx="432048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40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9B7DA38D-A9A0-BCFC-6F19-86FA3B53F0FE}"/>
                    </a:ext>
                  </a:extLst>
                </p:cNvPr>
                <p:cNvSpPr txBox="1"/>
                <p:nvPr/>
              </p:nvSpPr>
              <p:spPr>
                <a:xfrm>
                  <a:off x="3496167" y="3318346"/>
                  <a:ext cx="432048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60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DED0A0C-3928-4802-1A6C-622C4512883C}"/>
                    </a:ext>
                  </a:extLst>
                </p:cNvPr>
                <p:cNvSpPr txBox="1"/>
                <p:nvPr/>
              </p:nvSpPr>
              <p:spPr>
                <a:xfrm>
                  <a:off x="3496167" y="3028200"/>
                  <a:ext cx="432048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80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AA0936-AD0D-2B05-4C18-B79904B6AC02}"/>
                    </a:ext>
                  </a:extLst>
                </p:cNvPr>
                <p:cNvSpPr txBox="1"/>
                <p:nvPr/>
              </p:nvSpPr>
              <p:spPr>
                <a:xfrm>
                  <a:off x="3411415" y="2729261"/>
                  <a:ext cx="516800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100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7DD6419-CE75-2E8A-8AE7-545220514F55}"/>
                    </a:ext>
                  </a:extLst>
                </p:cNvPr>
                <p:cNvSpPr txBox="1"/>
                <p:nvPr/>
              </p:nvSpPr>
              <p:spPr>
                <a:xfrm>
                  <a:off x="3411415" y="2439115"/>
                  <a:ext cx="516800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120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C9EEDA85-CE9D-1726-FE39-A960FEEB48CD}"/>
                    </a:ext>
                  </a:extLst>
                </p:cNvPr>
                <p:cNvSpPr txBox="1"/>
                <p:nvPr/>
              </p:nvSpPr>
              <p:spPr>
                <a:xfrm>
                  <a:off x="3411415" y="2148969"/>
                  <a:ext cx="516800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140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51F14EE8-5CA6-6878-B6AF-6BE6E16C4D47}"/>
                    </a:ext>
                  </a:extLst>
                </p:cNvPr>
                <p:cNvSpPr txBox="1"/>
                <p:nvPr/>
              </p:nvSpPr>
              <p:spPr>
                <a:xfrm>
                  <a:off x="3411415" y="1850031"/>
                  <a:ext cx="516800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160</a:t>
                  </a:r>
                </a:p>
              </p:txBody>
            </p:sp>
          </p:grpSp>
        </p:grpSp>
        <p:sp>
          <p:nvSpPr>
            <p:cNvPr id="54" name="Text Box 10">
              <a:extLst>
                <a:ext uri="{FF2B5EF4-FFF2-40B4-BE49-F238E27FC236}">
                  <a16:creationId xmlns:a16="http://schemas.microsoft.com/office/drawing/2014/main" id="{936014BA-97A5-84F4-5512-B74A8AC54A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4139" y="1460678"/>
              <a:ext cx="16031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UMSCC74A</a:t>
              </a:r>
            </a:p>
          </p:txBody>
        </p:sp>
      </p:grpSp>
      <p:graphicFrame>
        <p:nvGraphicFramePr>
          <p:cNvPr id="92" name="Chart 91">
            <a:extLst>
              <a:ext uri="{FF2B5EF4-FFF2-40B4-BE49-F238E27FC236}">
                <a16:creationId xmlns:a16="http://schemas.microsoft.com/office/drawing/2014/main" id="{92BE6442-11F9-8B25-CEC0-A88951CB1B72}"/>
              </a:ext>
            </a:extLst>
          </p:cNvPr>
          <p:cNvGraphicFramePr>
            <a:graphicFrameLocks noGrp="1"/>
          </p:cNvGraphicFramePr>
          <p:nvPr/>
        </p:nvGraphicFramePr>
        <p:xfrm>
          <a:off x="8019006" y="2242813"/>
          <a:ext cx="4127247" cy="2780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93" name="Group 92">
            <a:extLst>
              <a:ext uri="{FF2B5EF4-FFF2-40B4-BE49-F238E27FC236}">
                <a16:creationId xmlns:a16="http://schemas.microsoft.com/office/drawing/2014/main" id="{3AA3D550-5CAC-4171-AABA-DCEE270C4F3B}"/>
              </a:ext>
            </a:extLst>
          </p:cNvPr>
          <p:cNvGrpSpPr/>
          <p:nvPr/>
        </p:nvGrpSpPr>
        <p:grpSpPr>
          <a:xfrm>
            <a:off x="8540284" y="1715213"/>
            <a:ext cx="3605969" cy="3789931"/>
            <a:chOff x="8501989" y="1460678"/>
            <a:chExt cx="3605969" cy="3789931"/>
          </a:xfrm>
        </p:grpSpPr>
        <p:sp>
          <p:nvSpPr>
            <p:cNvPr id="94" name="Text Box 10">
              <a:extLst>
                <a:ext uri="{FF2B5EF4-FFF2-40B4-BE49-F238E27FC236}">
                  <a16:creationId xmlns:a16="http://schemas.microsoft.com/office/drawing/2014/main" id="{7477B124-CF1D-A9F7-9E16-EE0C4255F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1989" y="4942832"/>
              <a:ext cx="36059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*p&lt;0.02, **p&lt;0.01, ***p&lt;0.005, ****p&lt;0.001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7895D08-536F-7F9E-C396-52B9BC931698}"/>
                </a:ext>
              </a:extLst>
            </p:cNvPr>
            <p:cNvGrpSpPr/>
            <p:nvPr/>
          </p:nvGrpSpPr>
          <p:grpSpPr>
            <a:xfrm>
              <a:off x="9398659" y="1909673"/>
              <a:ext cx="2697753" cy="2035286"/>
              <a:chOff x="9361276" y="1876897"/>
              <a:chExt cx="3011804" cy="2242590"/>
            </a:xfrm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24EEDA8-B5BA-FDEB-5B6E-C00BC53A5F64}"/>
                  </a:ext>
                </a:extLst>
              </p:cNvPr>
              <p:cNvCxnSpPr/>
              <p:nvPr/>
            </p:nvCxnSpPr>
            <p:spPr>
              <a:xfrm flipV="1">
                <a:off x="9816551" y="2099058"/>
                <a:ext cx="0" cy="23841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6BE2ADBC-BD6F-34A3-70AC-0C02CFD6F516}"/>
                  </a:ext>
                </a:extLst>
              </p:cNvPr>
              <p:cNvCxnSpPr/>
              <p:nvPr/>
            </p:nvCxnSpPr>
            <p:spPr>
              <a:xfrm flipV="1">
                <a:off x="9671494" y="2100383"/>
                <a:ext cx="0" cy="7229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E2E51F99-3658-E829-294E-C11B94F84143}"/>
                  </a:ext>
                </a:extLst>
              </p:cNvPr>
              <p:cNvCxnSpPr/>
              <p:nvPr/>
            </p:nvCxnSpPr>
            <p:spPr>
              <a:xfrm flipH="1">
                <a:off x="9677841" y="2099058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B080C18-0586-E21E-5737-0E6B9C8DF30B}"/>
                  </a:ext>
                </a:extLst>
              </p:cNvPr>
              <p:cNvSpPr txBox="1"/>
              <p:nvPr/>
            </p:nvSpPr>
            <p:spPr>
              <a:xfrm>
                <a:off x="9361276" y="1876897"/>
                <a:ext cx="722776" cy="33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****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FDBFBCD-2E66-14C4-A8A5-071A79CB7D56}"/>
                  </a:ext>
                </a:extLst>
              </p:cNvPr>
              <p:cNvCxnSpPr/>
              <p:nvPr/>
            </p:nvCxnSpPr>
            <p:spPr>
              <a:xfrm flipV="1">
                <a:off x="10609507" y="2955317"/>
                <a:ext cx="0" cy="17529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3BDED27-06E5-B015-7C21-1C4A57D8D949}"/>
                  </a:ext>
                </a:extLst>
              </p:cNvPr>
              <p:cNvCxnSpPr/>
              <p:nvPr/>
            </p:nvCxnSpPr>
            <p:spPr>
              <a:xfrm flipV="1">
                <a:off x="10464450" y="2956641"/>
                <a:ext cx="0" cy="63460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CC4C916A-6D41-EFF8-FCFC-1FD5B980DB66}"/>
                  </a:ext>
                </a:extLst>
              </p:cNvPr>
              <p:cNvCxnSpPr/>
              <p:nvPr/>
            </p:nvCxnSpPr>
            <p:spPr>
              <a:xfrm flipH="1">
                <a:off x="10470797" y="2955317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9691E9F-DFC1-ECE7-3DC1-735340E9BC4F}"/>
                  </a:ext>
                </a:extLst>
              </p:cNvPr>
              <p:cNvSpPr txBox="1"/>
              <p:nvPr/>
            </p:nvSpPr>
            <p:spPr>
              <a:xfrm>
                <a:off x="10296349" y="2762220"/>
                <a:ext cx="485439" cy="33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*</a:t>
                </a:r>
              </a:p>
            </p:txBody>
          </p: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485998BD-F4C8-F881-298A-99F5B54E9501}"/>
                  </a:ext>
                </a:extLst>
              </p:cNvPr>
              <p:cNvCxnSpPr/>
              <p:nvPr/>
            </p:nvCxnSpPr>
            <p:spPr>
              <a:xfrm flipV="1">
                <a:off x="11408711" y="3340852"/>
                <a:ext cx="0" cy="17529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B65AD4CD-783C-678E-1468-A7762CEC2582}"/>
                  </a:ext>
                </a:extLst>
              </p:cNvPr>
              <p:cNvCxnSpPr/>
              <p:nvPr/>
            </p:nvCxnSpPr>
            <p:spPr>
              <a:xfrm flipV="1">
                <a:off x="11263654" y="3342177"/>
                <a:ext cx="0" cy="77731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7A7C6EFA-A609-C674-93D1-CB93D4E704EA}"/>
                  </a:ext>
                </a:extLst>
              </p:cNvPr>
              <p:cNvCxnSpPr/>
              <p:nvPr/>
            </p:nvCxnSpPr>
            <p:spPr>
              <a:xfrm flipH="1">
                <a:off x="11270001" y="3340852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F540896-F41F-AFFA-0452-89EFA7C1548A}"/>
                  </a:ext>
                </a:extLst>
              </p:cNvPr>
              <p:cNvSpPr txBox="1"/>
              <p:nvPr/>
            </p:nvSpPr>
            <p:spPr>
              <a:xfrm>
                <a:off x="11056647" y="3118691"/>
                <a:ext cx="559356" cy="33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***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A293D05-650F-B1CF-D144-183866808AE2}"/>
                  </a:ext>
                </a:extLst>
              </p:cNvPr>
              <p:cNvCxnSpPr/>
              <p:nvPr/>
            </p:nvCxnSpPr>
            <p:spPr>
              <a:xfrm flipV="1">
                <a:off x="12200799" y="3451663"/>
                <a:ext cx="0" cy="17529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6C7D0A8-7362-406B-AB5C-266A57F46729}"/>
                  </a:ext>
                </a:extLst>
              </p:cNvPr>
              <p:cNvCxnSpPr/>
              <p:nvPr/>
            </p:nvCxnSpPr>
            <p:spPr>
              <a:xfrm flipV="1">
                <a:off x="12055742" y="3452987"/>
                <a:ext cx="0" cy="63460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BFB35014-340B-F479-BF00-36B69A0FA73B}"/>
                  </a:ext>
                </a:extLst>
              </p:cNvPr>
              <p:cNvCxnSpPr/>
              <p:nvPr/>
            </p:nvCxnSpPr>
            <p:spPr>
              <a:xfrm flipH="1">
                <a:off x="12062089" y="3451663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F9AFB02F-37E2-BD89-2138-8630D23D1A8F}"/>
                  </a:ext>
                </a:extLst>
              </p:cNvPr>
              <p:cNvSpPr txBox="1"/>
              <p:nvPr/>
            </p:nvSpPr>
            <p:spPr>
              <a:xfrm>
                <a:off x="11887641" y="3219815"/>
                <a:ext cx="485439" cy="33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**</a:t>
                </a:r>
              </a:p>
            </p:txBody>
          </p:sp>
        </p:grpSp>
        <p:sp>
          <p:nvSpPr>
            <p:cNvPr id="96" name="Text Box 30">
              <a:extLst>
                <a:ext uri="{FF2B5EF4-FFF2-40B4-BE49-F238E27FC236}">
                  <a16:creationId xmlns:a16="http://schemas.microsoft.com/office/drawing/2014/main" id="{4167441A-111E-A1B6-7E0E-89B20FF51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3631" y="1460678"/>
              <a:ext cx="31652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Enzyme-modified (DSB+CDD)</a:t>
              </a:r>
            </a:p>
          </p:txBody>
        </p:sp>
        <p:sp>
          <p:nvSpPr>
            <p:cNvPr id="97" name="Text Box 30">
              <a:extLst>
                <a:ext uri="{FF2B5EF4-FFF2-40B4-BE49-F238E27FC236}">
                  <a16:creationId xmlns:a16="http://schemas.microsoft.com/office/drawing/2014/main" id="{31393D07-14FA-B95F-4F08-F897E436B1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97421" y="2505096"/>
              <a:ext cx="6218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CDD</a:t>
              </a:r>
            </a:p>
          </p:txBody>
        </p:sp>
        <p:sp>
          <p:nvSpPr>
            <p:cNvPr id="98" name="Left Brace 97">
              <a:extLst>
                <a:ext uri="{FF2B5EF4-FFF2-40B4-BE49-F238E27FC236}">
                  <a16:creationId xmlns:a16="http://schemas.microsoft.com/office/drawing/2014/main" id="{DC086C83-32D8-52D3-DA6F-94062CEE4E48}"/>
                </a:ext>
              </a:extLst>
            </p:cNvPr>
            <p:cNvSpPr/>
            <p:nvPr/>
          </p:nvSpPr>
          <p:spPr>
            <a:xfrm>
              <a:off x="9495889" y="2517297"/>
              <a:ext cx="82752" cy="304800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883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EBD312-5035-99F1-1333-8856EAB9C1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t="1551" r="50498" b="75369"/>
          <a:stretch/>
        </p:blipFill>
        <p:spPr>
          <a:xfrm>
            <a:off x="2694878" y="1106093"/>
            <a:ext cx="978594" cy="1002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1FD30-E826-8EF7-47FA-3C5831006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1700" r="83623" b="74909"/>
          <a:stretch/>
        </p:blipFill>
        <p:spPr>
          <a:xfrm>
            <a:off x="3713059" y="1106092"/>
            <a:ext cx="960801" cy="9982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D4FFF7-6CBC-83D0-7D91-D338963B451C}"/>
              </a:ext>
            </a:extLst>
          </p:cNvPr>
          <p:cNvSpPr txBox="1"/>
          <p:nvPr/>
        </p:nvSpPr>
        <p:spPr>
          <a:xfrm>
            <a:off x="2866834" y="823751"/>
            <a:ext cx="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FLASH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C2DD62-238C-1775-6071-5430818946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t="51696" r="66577" b="24093"/>
          <a:stretch/>
        </p:blipFill>
        <p:spPr>
          <a:xfrm>
            <a:off x="3716146" y="2151562"/>
            <a:ext cx="956918" cy="998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638300-CD86-B549-0377-71F4FB83A2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51696" r="50045" b="24093"/>
          <a:stretch/>
        </p:blipFill>
        <p:spPr>
          <a:xfrm>
            <a:off x="2683615" y="2157418"/>
            <a:ext cx="972738" cy="998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0EE225-5EFE-F8CE-0F16-CF8E8F2B6997}"/>
              </a:ext>
            </a:extLst>
          </p:cNvPr>
          <p:cNvSpPr txBox="1"/>
          <p:nvPr/>
        </p:nvSpPr>
        <p:spPr>
          <a:xfrm rot="16200000">
            <a:off x="1968081" y="1278370"/>
            <a:ext cx="1093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Normoxia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6DB8E2-4E8F-118A-163C-FE2C316CDDCA}"/>
              </a:ext>
            </a:extLst>
          </p:cNvPr>
          <p:cNvSpPr txBox="1"/>
          <p:nvPr/>
        </p:nvSpPr>
        <p:spPr>
          <a:xfrm>
            <a:off x="3878888" y="823751"/>
            <a:ext cx="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FB636-5A60-EC79-962C-A3635DC5ABA4}"/>
              </a:ext>
            </a:extLst>
          </p:cNvPr>
          <p:cNvSpPr txBox="1"/>
          <p:nvPr/>
        </p:nvSpPr>
        <p:spPr>
          <a:xfrm rot="16200000">
            <a:off x="1850649" y="2487269"/>
            <a:ext cx="132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Hypoxia (1 %)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50240A-C141-A53F-08AF-3F318F5BE277}"/>
              </a:ext>
            </a:extLst>
          </p:cNvPr>
          <p:cNvGrpSpPr/>
          <p:nvPr/>
        </p:nvGrpSpPr>
        <p:grpSpPr>
          <a:xfrm>
            <a:off x="4849487" y="867886"/>
            <a:ext cx="3439689" cy="2594031"/>
            <a:chOff x="5184104" y="930377"/>
            <a:chExt cx="3439689" cy="25940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E11B11-BF5B-D920-5E17-F4ECC2DD2F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9042" y="1223465"/>
              <a:ext cx="585190" cy="0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A1D8F39-DF4A-B032-2AD5-A76750B3DA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84232" y="1224796"/>
              <a:ext cx="0" cy="830194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A8D30D-B0B1-7F08-1410-A70B23EEF601}"/>
                </a:ext>
              </a:extLst>
            </p:cNvPr>
            <p:cNvSpPr txBox="1"/>
            <p:nvPr/>
          </p:nvSpPr>
          <p:spPr>
            <a:xfrm>
              <a:off x="7780649" y="1014694"/>
              <a:ext cx="4035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*</a:t>
              </a:r>
            </a:p>
          </p:txBody>
        </p:sp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89028F54-8F41-402C-FD8E-DB2E84A7E33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46520757"/>
                </p:ext>
              </p:extLst>
            </p:nvPr>
          </p:nvGraphicFramePr>
          <p:xfrm>
            <a:off x="5184104" y="930377"/>
            <a:ext cx="3439689" cy="24729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EA2CFD-49AA-DB61-0B37-5869CC692F90}"/>
                </a:ext>
              </a:extLst>
            </p:cNvPr>
            <p:cNvSpPr txBox="1"/>
            <p:nvPr/>
          </p:nvSpPr>
          <p:spPr>
            <a:xfrm>
              <a:off x="6072008" y="3093521"/>
              <a:ext cx="64807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/>
                <a:t>FLASH</a:t>
              </a:r>
            </a:p>
            <a:p>
              <a:pPr algn="ctr"/>
              <a:r>
                <a:rPr lang="en-GB" sz="1100" dirty="0"/>
                <a:t>21 % O</a:t>
              </a:r>
              <a:r>
                <a:rPr lang="en-GB" sz="1100" baseline="-25000" dirty="0"/>
                <a:t>2</a:t>
              </a:r>
              <a:endParaRPr lang="en-GB" sz="11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8A21BE-6B64-41D6-6831-ABF0B6029790}"/>
                </a:ext>
              </a:extLst>
            </p:cNvPr>
            <p:cNvSpPr txBox="1"/>
            <p:nvPr/>
          </p:nvSpPr>
          <p:spPr>
            <a:xfrm>
              <a:off x="6678590" y="3093521"/>
              <a:ext cx="64807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/>
                <a:t>CONV</a:t>
              </a:r>
            </a:p>
            <a:p>
              <a:pPr algn="ctr"/>
              <a:r>
                <a:rPr lang="en-GB" sz="1100" dirty="0"/>
                <a:t>21 % O</a:t>
              </a:r>
              <a:r>
                <a:rPr lang="en-GB" sz="1100" baseline="-25000" dirty="0"/>
                <a:t>2</a:t>
              </a:r>
              <a:endParaRPr lang="en-GB" sz="11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DEFB70-1FB2-34C6-CC5A-65E02766AFB3}"/>
                </a:ext>
              </a:extLst>
            </p:cNvPr>
            <p:cNvSpPr txBox="1"/>
            <p:nvPr/>
          </p:nvSpPr>
          <p:spPr>
            <a:xfrm>
              <a:off x="7882701" y="3093521"/>
              <a:ext cx="64807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/>
                <a:t>CONV</a:t>
              </a:r>
            </a:p>
            <a:p>
              <a:pPr algn="ctr"/>
              <a:r>
                <a:rPr lang="en-GB" sz="1100" dirty="0"/>
                <a:t>1 % O</a:t>
              </a:r>
              <a:r>
                <a:rPr lang="en-GB" sz="1100" baseline="-25000" dirty="0"/>
                <a:t>2</a:t>
              </a:r>
              <a:endParaRPr lang="en-GB" sz="11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90E8D7-95DC-C877-9CB5-929E8817E823}"/>
                </a:ext>
              </a:extLst>
            </p:cNvPr>
            <p:cNvSpPr txBox="1"/>
            <p:nvPr/>
          </p:nvSpPr>
          <p:spPr>
            <a:xfrm>
              <a:off x="7285173" y="3093521"/>
              <a:ext cx="64807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/>
                <a:t>FLASH</a:t>
              </a:r>
            </a:p>
            <a:p>
              <a:pPr algn="ctr"/>
              <a:r>
                <a:rPr lang="en-GB" sz="1100" dirty="0"/>
                <a:t>1 % O</a:t>
              </a:r>
              <a:r>
                <a:rPr lang="en-GB" sz="1100" baseline="-25000" dirty="0"/>
                <a:t>2</a:t>
              </a:r>
              <a:endParaRPr lang="en-GB" sz="11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7AFEEF-4D6E-4D14-1A08-B0E1A6D2158D}"/>
              </a:ext>
            </a:extLst>
          </p:cNvPr>
          <p:cNvGrpSpPr/>
          <p:nvPr/>
        </p:nvGrpSpPr>
        <p:grpSpPr>
          <a:xfrm>
            <a:off x="5103419" y="3246474"/>
            <a:ext cx="3542476" cy="3090470"/>
            <a:chOff x="5438036" y="3308965"/>
            <a:chExt cx="3542476" cy="3090470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C475020B-778B-0C32-6B4F-770E8DAB0E0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50398237"/>
                </p:ext>
              </p:extLst>
            </p:nvPr>
          </p:nvGraphicFramePr>
          <p:xfrm>
            <a:off x="5438036" y="3472805"/>
            <a:ext cx="3542476" cy="29266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6B0C5D-9EE5-C696-AB3C-8F6E7F936E34}"/>
                </a:ext>
              </a:extLst>
            </p:cNvPr>
            <p:cNvSpPr txBox="1"/>
            <p:nvPr/>
          </p:nvSpPr>
          <p:spPr>
            <a:xfrm>
              <a:off x="5614263" y="3308965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79B20D-8C02-19CD-B867-83846EC116F8}"/>
                </a:ext>
              </a:extLst>
            </p:cNvPr>
            <p:cNvSpPr txBox="1"/>
            <p:nvPr/>
          </p:nvSpPr>
          <p:spPr>
            <a:xfrm>
              <a:off x="8390027" y="5791178"/>
              <a:ext cx="59048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CONV</a:t>
              </a:r>
            </a:p>
            <a:p>
              <a:pPr algn="ctr"/>
              <a:r>
                <a:rPr lang="en-GB" sz="1000" dirty="0"/>
                <a:t>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01E026-586F-2245-F40F-39E1D860E2BC}"/>
                </a:ext>
              </a:extLst>
            </p:cNvPr>
            <p:cNvSpPr txBox="1"/>
            <p:nvPr/>
          </p:nvSpPr>
          <p:spPr>
            <a:xfrm>
              <a:off x="7881087" y="5791178"/>
              <a:ext cx="6480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CONV</a:t>
              </a:r>
            </a:p>
            <a:p>
              <a:pPr algn="ctr"/>
              <a:r>
                <a:rPr lang="en-GB" sz="1000" dirty="0"/>
                <a:t>21 %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A170B74-B8E6-0048-769D-14A206A325B3}"/>
                </a:ext>
              </a:extLst>
            </p:cNvPr>
            <p:cNvSpPr txBox="1"/>
            <p:nvPr/>
          </p:nvSpPr>
          <p:spPr>
            <a:xfrm>
              <a:off x="7471956" y="5791178"/>
              <a:ext cx="53383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FLASH</a:t>
              </a:r>
            </a:p>
            <a:p>
              <a:pPr algn="ctr"/>
              <a:r>
                <a:rPr lang="en-GB" sz="1000" dirty="0"/>
                <a:t>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0E4B7C-522A-F482-A7B9-6FB5137D3EE5}"/>
                </a:ext>
              </a:extLst>
            </p:cNvPr>
            <p:cNvSpPr txBox="1"/>
            <p:nvPr/>
          </p:nvSpPr>
          <p:spPr>
            <a:xfrm>
              <a:off x="7000828" y="5791178"/>
              <a:ext cx="58923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FLASH</a:t>
              </a:r>
            </a:p>
            <a:p>
              <a:pPr algn="ctr"/>
              <a:r>
                <a:rPr lang="en-GB" sz="1000" dirty="0"/>
                <a:t>21 %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6B00B6-C6B4-594B-763A-6B8BD0FBE2F6}"/>
                </a:ext>
              </a:extLst>
            </p:cNvPr>
            <p:cNvSpPr txBox="1"/>
            <p:nvPr/>
          </p:nvSpPr>
          <p:spPr>
            <a:xfrm>
              <a:off x="6072743" y="5791178"/>
              <a:ext cx="58923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err="1"/>
                <a:t>Cont</a:t>
              </a:r>
              <a:endParaRPr lang="en-GB" sz="1000" dirty="0"/>
            </a:p>
            <a:p>
              <a:pPr algn="ctr"/>
              <a:r>
                <a:rPr lang="en-GB" sz="1000" dirty="0"/>
                <a:t>21 %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1542C8-A927-8853-CED5-6635CC8267D8}"/>
                </a:ext>
              </a:extLst>
            </p:cNvPr>
            <p:cNvSpPr txBox="1"/>
            <p:nvPr/>
          </p:nvSpPr>
          <p:spPr>
            <a:xfrm>
              <a:off x="6563062" y="5791178"/>
              <a:ext cx="5337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err="1"/>
                <a:t>Cont</a:t>
              </a:r>
              <a:endParaRPr lang="en-GB" sz="1000" dirty="0"/>
            </a:p>
            <a:p>
              <a:pPr algn="ctr"/>
              <a:r>
                <a:rPr lang="en-GB" sz="1000" dirty="0"/>
                <a:t>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D71859-8113-45BD-75E9-FC5970BE7F83}"/>
              </a:ext>
            </a:extLst>
          </p:cNvPr>
          <p:cNvGrpSpPr/>
          <p:nvPr/>
        </p:nvGrpSpPr>
        <p:grpSpPr>
          <a:xfrm>
            <a:off x="1832384" y="3615806"/>
            <a:ext cx="3686943" cy="2530108"/>
            <a:chOff x="2406086" y="3251484"/>
            <a:chExt cx="3686943" cy="2530108"/>
          </a:xfrm>
        </p:grpSpPr>
        <p:graphicFrame>
          <p:nvGraphicFramePr>
            <p:cNvPr id="33" name="Chart 32">
              <a:extLst>
                <a:ext uri="{FF2B5EF4-FFF2-40B4-BE49-F238E27FC236}">
                  <a16:creationId xmlns:a16="http://schemas.microsoft.com/office/drawing/2014/main" id="{AC94BFFA-F7B6-484A-A962-97ADDA49D1F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25291984"/>
                </p:ext>
              </p:extLst>
            </p:nvPr>
          </p:nvGraphicFramePr>
          <p:xfrm>
            <a:off x="2406086" y="3251484"/>
            <a:ext cx="3686943" cy="25301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FC11F5-F9FB-9A1F-10D7-49AF31D2E0E1}"/>
                </a:ext>
              </a:extLst>
            </p:cNvPr>
            <p:cNvSpPr txBox="1"/>
            <p:nvPr/>
          </p:nvSpPr>
          <p:spPr>
            <a:xfrm>
              <a:off x="5371223" y="5334858"/>
              <a:ext cx="59048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CONV</a:t>
              </a:r>
            </a:p>
            <a:p>
              <a:pPr algn="ctr"/>
              <a:r>
                <a:rPr lang="en-GB" sz="1000" dirty="0"/>
                <a:t>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5C5F6C-D53B-3027-DF56-ADBD892177C4}"/>
                </a:ext>
              </a:extLst>
            </p:cNvPr>
            <p:cNvSpPr txBox="1"/>
            <p:nvPr/>
          </p:nvSpPr>
          <p:spPr>
            <a:xfrm>
              <a:off x="4862283" y="5334858"/>
              <a:ext cx="6480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CONV</a:t>
              </a:r>
            </a:p>
            <a:p>
              <a:pPr algn="ctr"/>
              <a:r>
                <a:rPr lang="en-GB" sz="1000" dirty="0"/>
                <a:t>21 %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5B361-6467-3953-ED4B-5B864FA16E40}"/>
                </a:ext>
              </a:extLst>
            </p:cNvPr>
            <p:cNvSpPr txBox="1"/>
            <p:nvPr/>
          </p:nvSpPr>
          <p:spPr>
            <a:xfrm>
              <a:off x="4453152" y="5334858"/>
              <a:ext cx="53383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FLASH</a:t>
              </a:r>
            </a:p>
            <a:p>
              <a:pPr algn="ctr"/>
              <a:r>
                <a:rPr lang="en-GB" sz="1000" dirty="0"/>
                <a:t>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660600-6AFD-F4D1-BA90-618538F63A14}"/>
                </a:ext>
              </a:extLst>
            </p:cNvPr>
            <p:cNvSpPr txBox="1"/>
            <p:nvPr/>
          </p:nvSpPr>
          <p:spPr>
            <a:xfrm>
              <a:off x="3982024" y="5334858"/>
              <a:ext cx="58923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FLASH</a:t>
              </a:r>
            </a:p>
            <a:p>
              <a:pPr algn="ctr"/>
              <a:r>
                <a:rPr lang="en-GB" sz="1000" dirty="0"/>
                <a:t>21 %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E76D4E-9F75-FE3D-4C6D-86BBDE0F54D7}"/>
                </a:ext>
              </a:extLst>
            </p:cNvPr>
            <p:cNvSpPr txBox="1"/>
            <p:nvPr/>
          </p:nvSpPr>
          <p:spPr>
            <a:xfrm>
              <a:off x="3053939" y="5334858"/>
              <a:ext cx="58923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err="1"/>
                <a:t>Cont</a:t>
              </a:r>
              <a:endParaRPr lang="en-GB" sz="1000" dirty="0"/>
            </a:p>
            <a:p>
              <a:pPr algn="ctr"/>
              <a:r>
                <a:rPr lang="en-GB" sz="1000" dirty="0"/>
                <a:t>21 %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447E784-A4DF-3DA9-1D7C-68D351187445}"/>
                </a:ext>
              </a:extLst>
            </p:cNvPr>
            <p:cNvSpPr txBox="1"/>
            <p:nvPr/>
          </p:nvSpPr>
          <p:spPr>
            <a:xfrm>
              <a:off x="3544258" y="5334858"/>
              <a:ext cx="5337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err="1"/>
                <a:t>Cont</a:t>
              </a:r>
              <a:endParaRPr lang="en-GB" sz="1000" dirty="0"/>
            </a:p>
            <a:p>
              <a:pPr algn="ctr"/>
              <a:r>
                <a:rPr lang="en-GB" sz="1000" dirty="0"/>
                <a:t>1 % O</a:t>
              </a:r>
              <a:r>
                <a:rPr lang="en-GB" sz="1000" baseline="-25000" dirty="0"/>
                <a:t>2</a:t>
              </a:r>
              <a:endParaRPr lang="en-GB" sz="1000" dirty="0"/>
            </a:p>
          </p:txBody>
        </p:sp>
      </p:grpSp>
      <p:sp>
        <p:nvSpPr>
          <p:cNvPr id="40" name="Text Box 52">
            <a:extLst>
              <a:ext uri="{FF2B5EF4-FFF2-40B4-BE49-F238E27FC236}">
                <a16:creationId xmlns:a16="http://schemas.microsoft.com/office/drawing/2014/main" id="{D10F60C6-D7BF-174C-DFF9-6C0E8FBC9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0015" y="79467"/>
            <a:ext cx="123133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FLASH protons produce cell sparing effects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F430A7B3-1167-B056-C7D7-B451A000A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147" y="6225460"/>
            <a:ext cx="27580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Hughes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in preparation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)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2AA375-C646-83BF-F174-18040BD1D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6395" y="1210980"/>
            <a:ext cx="2394584" cy="1795938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D036E36-37FF-BA83-80EB-A0A890F19C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9897048"/>
              </p:ext>
            </p:extLst>
          </p:nvPr>
        </p:nvGraphicFramePr>
        <p:xfrm>
          <a:off x="8640832" y="3195293"/>
          <a:ext cx="2168223" cy="2530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526A02-B253-5F46-9086-EEA1659BC499}"/>
              </a:ext>
            </a:extLst>
          </p:cNvPr>
          <p:cNvCxnSpPr>
            <a:cxnSpLocks/>
          </p:cNvCxnSpPr>
          <p:nvPr/>
        </p:nvCxnSpPr>
        <p:spPr>
          <a:xfrm flipH="1">
            <a:off x="9625607" y="3550797"/>
            <a:ext cx="697334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8C2006-9B6E-10A1-BA76-187038F41867}"/>
              </a:ext>
            </a:extLst>
          </p:cNvPr>
          <p:cNvCxnSpPr>
            <a:cxnSpLocks/>
          </p:cNvCxnSpPr>
          <p:nvPr/>
        </p:nvCxnSpPr>
        <p:spPr>
          <a:xfrm flipV="1">
            <a:off x="10322941" y="3552128"/>
            <a:ext cx="0" cy="544656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9BF7ACF-E266-DB2D-835B-E8997BD93904}"/>
              </a:ext>
            </a:extLst>
          </p:cNvPr>
          <p:cNvSpPr txBox="1"/>
          <p:nvPr/>
        </p:nvSpPr>
        <p:spPr>
          <a:xfrm>
            <a:off x="9867599" y="3333400"/>
            <a:ext cx="403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9361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2">
            <a:extLst>
              <a:ext uri="{FF2B5EF4-FFF2-40B4-BE49-F238E27FC236}">
                <a16:creationId xmlns:a16="http://schemas.microsoft.com/office/drawing/2014/main" id="{6F6C83AB-64FA-94A3-8A5A-164169E11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100" y="-24482"/>
            <a:ext cx="123133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Identifying novel targets for radiosensitisation in combination with PBT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BAEFD323-5DDA-E747-95CF-D09D5D916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30" y="4142984"/>
            <a:ext cx="400017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Carter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(2019)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Int J Rad Oncol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Biol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Phys</a:t>
            </a:r>
          </a:p>
          <a:p>
            <a:pPr marL="0" lvl="1" eaLnBrk="1" hangingPunct="1"/>
            <a:r>
              <a:rPr lang="en-GB" sz="1600" b="1" dirty="0" err="1">
                <a:solidFill>
                  <a:srgbClr val="002060"/>
                </a:solidFill>
                <a:latin typeface="+mn-lt"/>
              </a:rPr>
              <a:t>Vitti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(2020)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Cancers</a:t>
            </a:r>
          </a:p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Nickson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(2021)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Front Oncol</a:t>
            </a:r>
          </a:p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Zhou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(2022)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Front Oncol</a:t>
            </a:r>
          </a:p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Fabbrizi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(2024)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Cell Death Dis</a:t>
            </a:r>
          </a:p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Fabbrizi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(2024)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Cell Death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Discov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  <a:p>
            <a:pPr marL="0" lvl="1" eaLnBrk="1" hangingPunct="1"/>
            <a:endParaRPr lang="en-GB" sz="1600" b="1" i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4CB80B71-DD19-EB57-96D2-4A82CFA071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73286" y="455774"/>
          <a:ext cx="2246444" cy="1733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CA309C20-6048-37D4-5AA2-94C3002060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24673" y="497450"/>
          <a:ext cx="2211139" cy="168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 Box 12">
            <a:extLst>
              <a:ext uri="{FF2B5EF4-FFF2-40B4-BE49-F238E27FC236}">
                <a16:creationId xmlns:a16="http://schemas.microsoft.com/office/drawing/2014/main" id="{0831ADB1-C5F4-BA44-AE18-044975AB5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005" y="435869"/>
            <a:ext cx="765540" cy="2983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>
              <a:spcBef>
                <a:spcPts val="84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</a:rPr>
              <a:t>11 MeV</a:t>
            </a:r>
            <a:endParaRPr lang="en-GB" sz="1400" dirty="0">
              <a:effectLst/>
              <a:ea typeface="Times New Roman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467089-CF8B-CD3E-3EDC-0F673A3615E5}"/>
              </a:ext>
            </a:extLst>
          </p:cNvPr>
          <p:cNvGrpSpPr/>
          <p:nvPr/>
        </p:nvGrpSpPr>
        <p:grpSpPr>
          <a:xfrm rot="5400000">
            <a:off x="8933415" y="1053453"/>
            <a:ext cx="277001" cy="236004"/>
            <a:chOff x="8378460" y="1539976"/>
            <a:chExt cx="372140" cy="16661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F6DB81-1E8D-7B8A-274A-A026EFA421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8460" y="1541307"/>
              <a:ext cx="0" cy="16528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4C35174-31FE-CB58-921D-A59A9680C7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8460" y="1539976"/>
              <a:ext cx="37214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B1E3F35-FD4B-D30C-A4BB-015EDF1E47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0600" y="1541307"/>
              <a:ext cx="0" cy="9841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C005A92-0CF7-FC93-BB52-0AD6150DABE6}"/>
              </a:ext>
            </a:extLst>
          </p:cNvPr>
          <p:cNvSpPr txBox="1"/>
          <p:nvPr/>
        </p:nvSpPr>
        <p:spPr>
          <a:xfrm>
            <a:off x="9131848" y="964186"/>
            <a:ext cx="278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</a:t>
            </a:r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E70308E0-3272-52E4-DC3E-823CC40F1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5658" y="435869"/>
            <a:ext cx="765540" cy="2983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>
              <a:spcBef>
                <a:spcPts val="84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</a:rPr>
              <a:t>11 MeV</a:t>
            </a:r>
            <a:endParaRPr lang="en-GB" sz="1400" dirty="0">
              <a:effectLst/>
              <a:ea typeface="Times New Roman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1D4B88-12DB-B206-8608-DD3C14AA3ABE}"/>
              </a:ext>
            </a:extLst>
          </p:cNvPr>
          <p:cNvGrpSpPr/>
          <p:nvPr/>
        </p:nvGrpSpPr>
        <p:grpSpPr>
          <a:xfrm rot="5400000">
            <a:off x="11112736" y="878324"/>
            <a:ext cx="191077" cy="236004"/>
            <a:chOff x="8378460" y="1539976"/>
            <a:chExt cx="372140" cy="166613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2A625A-D52B-F6FF-3BC7-1FD2F178F6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8460" y="1541307"/>
              <a:ext cx="0" cy="16528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7AD7355-0FC6-0E40-443A-848B6E48D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8460" y="1539976"/>
              <a:ext cx="37214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F93E95D-87B0-6741-EEF3-09811FA0F2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0600" y="1541307"/>
              <a:ext cx="0" cy="9841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7D3C93-8EC0-504C-8DC4-CACD9C5418A9}"/>
              </a:ext>
            </a:extLst>
          </p:cNvPr>
          <p:cNvSpPr txBox="1"/>
          <p:nvPr/>
        </p:nvSpPr>
        <p:spPr>
          <a:xfrm>
            <a:off x="11276158" y="828815"/>
            <a:ext cx="415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***</a:t>
            </a: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F8658284-E4F1-334E-876D-18B4FEEEB8C7}"/>
              </a:ext>
            </a:extLst>
          </p:cNvPr>
          <p:cNvGraphicFramePr>
            <a:graphicFrameLocks/>
          </p:cNvGraphicFramePr>
          <p:nvPr/>
        </p:nvGraphicFramePr>
        <p:xfrm>
          <a:off x="7202208" y="2259774"/>
          <a:ext cx="2315634" cy="1734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1A0EFE3F-E3E1-7BB7-0F81-23557411B98C}"/>
              </a:ext>
            </a:extLst>
          </p:cNvPr>
          <p:cNvGraphicFramePr>
            <a:graphicFrameLocks/>
          </p:cNvGraphicFramePr>
          <p:nvPr/>
        </p:nvGraphicFramePr>
        <p:xfrm>
          <a:off x="9619730" y="2263675"/>
          <a:ext cx="2287873" cy="174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" name="Text Box 12">
            <a:extLst>
              <a:ext uri="{FF2B5EF4-FFF2-40B4-BE49-F238E27FC236}">
                <a16:creationId xmlns:a16="http://schemas.microsoft.com/office/drawing/2014/main" id="{D3A8312E-DF2C-35B3-99C1-0E72C4AC6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416" y="2345705"/>
            <a:ext cx="765540" cy="2983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>
              <a:spcBef>
                <a:spcPts val="84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</a:rPr>
              <a:t>11 MeV</a:t>
            </a:r>
            <a:endParaRPr lang="en-GB" sz="1400" dirty="0">
              <a:effectLst/>
              <a:ea typeface="Times New Roman"/>
            </a:endParaRP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8F9A639F-8DC3-B71F-B7CD-793C304B4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3763" y="2345705"/>
            <a:ext cx="765540" cy="2983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>
              <a:spcBef>
                <a:spcPts val="84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</a:rPr>
              <a:t>11 MeV</a:t>
            </a:r>
            <a:endParaRPr lang="en-GB" sz="1400" dirty="0">
              <a:effectLst/>
              <a:ea typeface="Times New Roman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1E62F8-49A7-F159-5CFB-995612908522}"/>
              </a:ext>
            </a:extLst>
          </p:cNvPr>
          <p:cNvGrpSpPr/>
          <p:nvPr/>
        </p:nvGrpSpPr>
        <p:grpSpPr>
          <a:xfrm rot="5400000">
            <a:off x="8877216" y="2785333"/>
            <a:ext cx="205524" cy="236004"/>
            <a:chOff x="8378460" y="1539976"/>
            <a:chExt cx="372140" cy="166613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16D4F7-20B5-D93D-F4B9-C626A107D7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8460" y="1541307"/>
              <a:ext cx="0" cy="16528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BE21A64-8ACE-D243-F233-2522CCD3C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8460" y="1539976"/>
              <a:ext cx="37214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D128ABC-5D3B-4261-11CF-A265F1EA7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0600" y="1541307"/>
              <a:ext cx="0" cy="9841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D95C4DF-F2D3-D621-5F0C-34D2D7CCD81C}"/>
              </a:ext>
            </a:extLst>
          </p:cNvPr>
          <p:cNvSpPr txBox="1"/>
          <p:nvPr/>
        </p:nvSpPr>
        <p:spPr>
          <a:xfrm>
            <a:off x="9047861" y="2728601"/>
            <a:ext cx="376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**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93F26A9-5EA8-D762-6FA3-D51C62C6DC2F}"/>
              </a:ext>
            </a:extLst>
          </p:cNvPr>
          <p:cNvGrpSpPr/>
          <p:nvPr/>
        </p:nvGrpSpPr>
        <p:grpSpPr>
          <a:xfrm rot="5400000">
            <a:off x="11295984" y="2651586"/>
            <a:ext cx="205524" cy="236004"/>
            <a:chOff x="8378460" y="1539976"/>
            <a:chExt cx="372140" cy="16661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B027E72-3741-FFD0-16DF-9896352F6B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8460" y="1541307"/>
              <a:ext cx="0" cy="16528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EA76D0-129E-3675-FA5C-9B5192BCAF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8460" y="1539976"/>
              <a:ext cx="37214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E088673-4D58-701E-D2BD-27AB06E96F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0600" y="1541307"/>
              <a:ext cx="0" cy="9841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0C8E6E7-6532-9C18-1B0B-23C6A990A863}"/>
              </a:ext>
            </a:extLst>
          </p:cNvPr>
          <p:cNvSpPr txBox="1"/>
          <p:nvPr/>
        </p:nvSpPr>
        <p:spPr>
          <a:xfrm>
            <a:off x="11466629" y="2594854"/>
            <a:ext cx="512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****</a:t>
            </a:r>
          </a:p>
        </p:txBody>
      </p:sp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87A50B14-C0C9-E501-F974-3316EC04E800}"/>
              </a:ext>
            </a:extLst>
          </p:cNvPr>
          <p:cNvGraphicFramePr>
            <a:graphicFrameLocks noGrp="1"/>
          </p:cNvGraphicFramePr>
          <p:nvPr/>
        </p:nvGraphicFramePr>
        <p:xfrm>
          <a:off x="7503496" y="3459707"/>
          <a:ext cx="4164466" cy="3495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004EA76-6BE5-4534-1A42-A0C29DB2FF39}"/>
              </a:ext>
            </a:extLst>
          </p:cNvPr>
          <p:cNvCxnSpPr>
            <a:cxnSpLocks/>
          </p:cNvCxnSpPr>
          <p:nvPr/>
        </p:nvCxnSpPr>
        <p:spPr>
          <a:xfrm flipV="1">
            <a:off x="8940690" y="4738578"/>
            <a:ext cx="0" cy="11562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2E68954-41AD-7CEE-E6BA-C2EFD7D36076}"/>
              </a:ext>
            </a:extLst>
          </p:cNvPr>
          <p:cNvCxnSpPr>
            <a:cxnSpLocks/>
          </p:cNvCxnSpPr>
          <p:nvPr/>
        </p:nvCxnSpPr>
        <p:spPr>
          <a:xfrm flipH="1">
            <a:off x="8940690" y="4737247"/>
            <a:ext cx="102992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98A43FF-07DA-F189-582D-8CB39F958F25}"/>
              </a:ext>
            </a:extLst>
          </p:cNvPr>
          <p:cNvCxnSpPr>
            <a:cxnSpLocks/>
          </p:cNvCxnSpPr>
          <p:nvPr/>
        </p:nvCxnSpPr>
        <p:spPr>
          <a:xfrm flipV="1">
            <a:off x="9745156" y="5046592"/>
            <a:ext cx="0" cy="165282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B1F32E3-D47F-5BA2-AB13-D8D7480A3977}"/>
              </a:ext>
            </a:extLst>
          </p:cNvPr>
          <p:cNvCxnSpPr>
            <a:cxnSpLocks/>
          </p:cNvCxnSpPr>
          <p:nvPr/>
        </p:nvCxnSpPr>
        <p:spPr>
          <a:xfrm flipH="1">
            <a:off x="9745156" y="5045261"/>
            <a:ext cx="189805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CA1E8B2-D146-ED0A-E2B0-FC0A5105D64D}"/>
              </a:ext>
            </a:extLst>
          </p:cNvPr>
          <p:cNvCxnSpPr>
            <a:cxnSpLocks/>
          </p:cNvCxnSpPr>
          <p:nvPr/>
        </p:nvCxnSpPr>
        <p:spPr>
          <a:xfrm flipV="1">
            <a:off x="9642164" y="5333831"/>
            <a:ext cx="0" cy="13473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E8106E1-A6AE-7CDF-8646-3BFA8BAA038F}"/>
              </a:ext>
            </a:extLst>
          </p:cNvPr>
          <p:cNvCxnSpPr>
            <a:cxnSpLocks/>
          </p:cNvCxnSpPr>
          <p:nvPr/>
        </p:nvCxnSpPr>
        <p:spPr>
          <a:xfrm flipH="1">
            <a:off x="9642164" y="5332500"/>
            <a:ext cx="102992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719CF5-8CD0-755C-BCAE-E706F1BD2E49}"/>
              </a:ext>
            </a:extLst>
          </p:cNvPr>
          <p:cNvCxnSpPr>
            <a:cxnSpLocks/>
          </p:cNvCxnSpPr>
          <p:nvPr/>
        </p:nvCxnSpPr>
        <p:spPr>
          <a:xfrm flipV="1">
            <a:off x="10343912" y="5570777"/>
            <a:ext cx="0" cy="37403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1348249-5A9B-2518-4AFA-4FDAC53136CD}"/>
              </a:ext>
            </a:extLst>
          </p:cNvPr>
          <p:cNvCxnSpPr>
            <a:cxnSpLocks/>
          </p:cNvCxnSpPr>
          <p:nvPr/>
        </p:nvCxnSpPr>
        <p:spPr>
          <a:xfrm flipH="1">
            <a:off x="10343912" y="5569446"/>
            <a:ext cx="102992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26C3E6D-A546-542A-482E-5D0FF077B172}"/>
              </a:ext>
            </a:extLst>
          </p:cNvPr>
          <p:cNvCxnSpPr>
            <a:cxnSpLocks/>
          </p:cNvCxnSpPr>
          <p:nvPr/>
        </p:nvCxnSpPr>
        <p:spPr>
          <a:xfrm flipV="1">
            <a:off x="11056293" y="5644097"/>
            <a:ext cx="0" cy="30547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486DAAC-05CB-01F9-AE54-E40BE9AFACA3}"/>
              </a:ext>
            </a:extLst>
          </p:cNvPr>
          <p:cNvCxnSpPr>
            <a:cxnSpLocks/>
          </p:cNvCxnSpPr>
          <p:nvPr/>
        </p:nvCxnSpPr>
        <p:spPr>
          <a:xfrm flipH="1">
            <a:off x="11056293" y="5642766"/>
            <a:ext cx="102992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4B4F987-8161-05D4-1EC9-DCCF6C127E59}"/>
              </a:ext>
            </a:extLst>
          </p:cNvPr>
          <p:cNvCxnSpPr>
            <a:cxnSpLocks/>
          </p:cNvCxnSpPr>
          <p:nvPr/>
        </p:nvCxnSpPr>
        <p:spPr>
          <a:xfrm flipV="1">
            <a:off x="10437853" y="4981613"/>
            <a:ext cx="0" cy="45361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061C677-9DA8-30BB-0503-7D0727F48BE8}"/>
              </a:ext>
            </a:extLst>
          </p:cNvPr>
          <p:cNvCxnSpPr>
            <a:cxnSpLocks/>
          </p:cNvCxnSpPr>
          <p:nvPr/>
        </p:nvCxnSpPr>
        <p:spPr>
          <a:xfrm flipH="1">
            <a:off x="10437853" y="4980282"/>
            <a:ext cx="189805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EAC1110-672E-8711-DEA0-098163665BA2}"/>
              </a:ext>
            </a:extLst>
          </p:cNvPr>
          <p:cNvCxnSpPr>
            <a:cxnSpLocks/>
          </p:cNvCxnSpPr>
          <p:nvPr/>
        </p:nvCxnSpPr>
        <p:spPr>
          <a:xfrm flipV="1">
            <a:off x="11151815" y="5150936"/>
            <a:ext cx="0" cy="32174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C6D3DA4-DB14-EA23-A37A-6291F1389D2B}"/>
              </a:ext>
            </a:extLst>
          </p:cNvPr>
          <p:cNvCxnSpPr>
            <a:cxnSpLocks/>
          </p:cNvCxnSpPr>
          <p:nvPr/>
        </p:nvCxnSpPr>
        <p:spPr>
          <a:xfrm flipH="1">
            <a:off x="11151815" y="5149605"/>
            <a:ext cx="189805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935AB08-18E5-A33F-6C5A-A08B961C69B0}"/>
              </a:ext>
            </a:extLst>
          </p:cNvPr>
          <p:cNvCxnSpPr>
            <a:cxnSpLocks/>
          </p:cNvCxnSpPr>
          <p:nvPr/>
        </p:nvCxnSpPr>
        <p:spPr>
          <a:xfrm flipV="1">
            <a:off x="9745156" y="4699118"/>
            <a:ext cx="0" cy="245569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0CDFF02-6DB2-AB48-C39E-2CC51F8702CA}"/>
              </a:ext>
            </a:extLst>
          </p:cNvPr>
          <p:cNvCxnSpPr>
            <a:cxnSpLocks/>
          </p:cNvCxnSpPr>
          <p:nvPr/>
        </p:nvCxnSpPr>
        <p:spPr>
          <a:xfrm flipH="1">
            <a:off x="9745156" y="4697787"/>
            <a:ext cx="372140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E3EACD7-47D4-2371-1331-3B579ED71BE8}"/>
              </a:ext>
            </a:extLst>
          </p:cNvPr>
          <p:cNvCxnSpPr>
            <a:cxnSpLocks/>
          </p:cNvCxnSpPr>
          <p:nvPr/>
        </p:nvCxnSpPr>
        <p:spPr>
          <a:xfrm flipV="1">
            <a:off x="10117296" y="4699118"/>
            <a:ext cx="0" cy="71286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76B3A16-85E7-8E65-3AA0-042DC78F2264}"/>
              </a:ext>
            </a:extLst>
          </p:cNvPr>
          <p:cNvCxnSpPr>
            <a:cxnSpLocks/>
          </p:cNvCxnSpPr>
          <p:nvPr/>
        </p:nvCxnSpPr>
        <p:spPr>
          <a:xfrm flipV="1">
            <a:off x="10452222" y="4803974"/>
            <a:ext cx="0" cy="62772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1036FC8-E23C-CDDC-DA26-FC08EA8C75EC}"/>
              </a:ext>
            </a:extLst>
          </p:cNvPr>
          <p:cNvCxnSpPr>
            <a:cxnSpLocks/>
          </p:cNvCxnSpPr>
          <p:nvPr/>
        </p:nvCxnSpPr>
        <p:spPr>
          <a:xfrm flipH="1">
            <a:off x="10452222" y="4802643"/>
            <a:ext cx="372140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1F653E4-D0A0-070C-EF84-CA61424F0866}"/>
              </a:ext>
            </a:extLst>
          </p:cNvPr>
          <p:cNvCxnSpPr>
            <a:cxnSpLocks/>
          </p:cNvCxnSpPr>
          <p:nvPr/>
        </p:nvCxnSpPr>
        <p:spPr>
          <a:xfrm flipV="1">
            <a:off x="10824362" y="4803974"/>
            <a:ext cx="0" cy="102613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832566A-AC06-954C-0872-472004C88704}"/>
              </a:ext>
            </a:extLst>
          </p:cNvPr>
          <p:cNvCxnSpPr>
            <a:cxnSpLocks/>
          </p:cNvCxnSpPr>
          <p:nvPr/>
        </p:nvCxnSpPr>
        <p:spPr>
          <a:xfrm flipV="1">
            <a:off x="11150695" y="4966998"/>
            <a:ext cx="0" cy="6562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01DB842-9E1B-5102-E6C6-FFF9043DB62F}"/>
              </a:ext>
            </a:extLst>
          </p:cNvPr>
          <p:cNvCxnSpPr>
            <a:cxnSpLocks/>
          </p:cNvCxnSpPr>
          <p:nvPr/>
        </p:nvCxnSpPr>
        <p:spPr>
          <a:xfrm flipH="1">
            <a:off x="11150695" y="4965667"/>
            <a:ext cx="372140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3BCC721-2257-D60C-037B-8352183BBC40}"/>
              </a:ext>
            </a:extLst>
          </p:cNvPr>
          <p:cNvCxnSpPr>
            <a:cxnSpLocks/>
          </p:cNvCxnSpPr>
          <p:nvPr/>
        </p:nvCxnSpPr>
        <p:spPr>
          <a:xfrm flipV="1">
            <a:off x="11522835" y="4966998"/>
            <a:ext cx="0" cy="5865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8CCE7846-B59E-3314-7E83-875074EED96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20273" t="34982" r="62929" b="48220"/>
          <a:stretch/>
        </p:blipFill>
        <p:spPr>
          <a:xfrm>
            <a:off x="4624246" y="4980502"/>
            <a:ext cx="864000" cy="8640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BFF84E4-54E9-3F17-5042-37CB88BF0F9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20023" t="35002" r="63095" b="48200"/>
          <a:stretch/>
        </p:blipFill>
        <p:spPr>
          <a:xfrm>
            <a:off x="4624246" y="5860662"/>
            <a:ext cx="864000" cy="864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871C489-653C-E47F-AA9F-F16D4C16ED0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52290" t="44577" r="30912" b="38625"/>
          <a:stretch/>
        </p:blipFill>
        <p:spPr>
          <a:xfrm>
            <a:off x="5540993" y="4974036"/>
            <a:ext cx="864000" cy="864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9B019CE-F7B8-4D33-D5E2-263D2E414FB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/>
          <a:srcRect l="51886" t="43232" r="31316" b="39970"/>
          <a:stretch/>
        </p:blipFill>
        <p:spPr>
          <a:xfrm>
            <a:off x="5540993" y="5860117"/>
            <a:ext cx="864000" cy="864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4831024-A2A9-6B80-C27F-C5C2B7D0D5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1899" t="5013" r="21303" b="78190"/>
          <a:stretch/>
        </p:blipFill>
        <p:spPr>
          <a:xfrm>
            <a:off x="6445439" y="4965667"/>
            <a:ext cx="864001" cy="8640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22506FA-AB70-35D4-FB9E-504D3591301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024" t="4562" r="21178" b="78641"/>
          <a:stretch/>
        </p:blipFill>
        <p:spPr>
          <a:xfrm>
            <a:off x="6440671" y="5857559"/>
            <a:ext cx="864000" cy="86400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52AA13D0-BAD3-CB85-9605-8E05A16C32A2}"/>
              </a:ext>
            </a:extLst>
          </p:cNvPr>
          <p:cNvSpPr txBox="1"/>
          <p:nvPr/>
        </p:nvSpPr>
        <p:spPr>
          <a:xfrm>
            <a:off x="5381543" y="4465214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PDD00017273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44F7B32-CC77-604D-9096-17D9676CC4EE}"/>
              </a:ext>
            </a:extLst>
          </p:cNvPr>
          <p:cNvSpPr txBox="1"/>
          <p:nvPr/>
        </p:nvSpPr>
        <p:spPr>
          <a:xfrm>
            <a:off x="5659147" y="4754233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11 MeV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49761A0-F4F5-58CB-3A23-D8497CA2958B}"/>
              </a:ext>
            </a:extLst>
          </p:cNvPr>
          <p:cNvSpPr txBox="1"/>
          <p:nvPr/>
        </p:nvSpPr>
        <p:spPr>
          <a:xfrm>
            <a:off x="6592234" y="4752908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58 MeV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C18F056-AE7C-550E-A921-8F78E1162A0D}"/>
              </a:ext>
            </a:extLst>
          </p:cNvPr>
          <p:cNvSpPr txBox="1"/>
          <p:nvPr/>
        </p:nvSpPr>
        <p:spPr>
          <a:xfrm>
            <a:off x="4723343" y="4747881"/>
            <a:ext cx="645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Control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5FABCF6-914B-0D25-482E-DE94A7E82C68}"/>
              </a:ext>
            </a:extLst>
          </p:cNvPr>
          <p:cNvCxnSpPr>
            <a:cxnSpLocks/>
          </p:cNvCxnSpPr>
          <p:nvPr/>
        </p:nvCxnSpPr>
        <p:spPr>
          <a:xfrm>
            <a:off x="4613268" y="4746557"/>
            <a:ext cx="26928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" name="Chart 91">
            <a:extLst>
              <a:ext uri="{FF2B5EF4-FFF2-40B4-BE49-F238E27FC236}">
                <a16:creationId xmlns:a16="http://schemas.microsoft.com/office/drawing/2014/main" id="{1170D5FE-D786-FC75-89B9-B23EF10C19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970911"/>
              </p:ext>
            </p:extLst>
          </p:nvPr>
        </p:nvGraphicFramePr>
        <p:xfrm>
          <a:off x="3917232" y="565623"/>
          <a:ext cx="2896721" cy="1926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93" name="Chart 92">
            <a:extLst>
              <a:ext uri="{FF2B5EF4-FFF2-40B4-BE49-F238E27FC236}">
                <a16:creationId xmlns:a16="http://schemas.microsoft.com/office/drawing/2014/main" id="{84C72D05-1944-4546-1108-016A7D405B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740528"/>
              </p:ext>
            </p:extLst>
          </p:nvPr>
        </p:nvGraphicFramePr>
        <p:xfrm>
          <a:off x="1070015" y="589246"/>
          <a:ext cx="2908913" cy="200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2BB57938-8414-D5DC-A712-FB272910335A}"/>
              </a:ext>
            </a:extLst>
          </p:cNvPr>
          <p:cNvSpPr txBox="1"/>
          <p:nvPr/>
        </p:nvSpPr>
        <p:spPr>
          <a:xfrm rot="16200000">
            <a:off x="866154" y="3027862"/>
            <a:ext cx="586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err="1"/>
              <a:t>FaDu</a:t>
            </a:r>
            <a:endParaRPr lang="en-GB" sz="1500" dirty="0"/>
          </a:p>
        </p:txBody>
      </p:sp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99A5DC02-4AEC-21C1-D24F-99A503F20A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852839"/>
              </p:ext>
            </p:extLst>
          </p:nvPr>
        </p:nvGraphicFramePr>
        <p:xfrm>
          <a:off x="1166339" y="2492393"/>
          <a:ext cx="2952670" cy="1886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96" name="Chart 95">
            <a:extLst>
              <a:ext uri="{FF2B5EF4-FFF2-40B4-BE49-F238E27FC236}">
                <a16:creationId xmlns:a16="http://schemas.microsoft.com/office/drawing/2014/main" id="{A740BC46-6A65-02ED-874A-9989611773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2948702"/>
              </p:ext>
            </p:extLst>
          </p:nvPr>
        </p:nvGraphicFramePr>
        <p:xfrm>
          <a:off x="4000616" y="2527528"/>
          <a:ext cx="2922045" cy="1857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pSp>
        <p:nvGrpSpPr>
          <p:cNvPr id="97" name="Group 96">
            <a:extLst>
              <a:ext uri="{FF2B5EF4-FFF2-40B4-BE49-F238E27FC236}">
                <a16:creationId xmlns:a16="http://schemas.microsoft.com/office/drawing/2014/main" id="{24AB57D7-73BE-C22D-0570-5F7F8F0098E3}"/>
              </a:ext>
            </a:extLst>
          </p:cNvPr>
          <p:cNvGrpSpPr/>
          <p:nvPr/>
        </p:nvGrpSpPr>
        <p:grpSpPr>
          <a:xfrm>
            <a:off x="1852743" y="2579254"/>
            <a:ext cx="1122205" cy="714102"/>
            <a:chOff x="832853" y="1870331"/>
            <a:chExt cx="1122205" cy="714102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19B690B-F321-433C-192A-FF2F08833594}"/>
                </a:ext>
              </a:extLst>
            </p:cNvPr>
            <p:cNvCxnSpPr/>
            <p:nvPr/>
          </p:nvCxnSpPr>
          <p:spPr>
            <a:xfrm>
              <a:off x="924479" y="2015925"/>
              <a:ext cx="281323" cy="0"/>
            </a:xfrm>
            <a:prstGeom prst="line">
              <a:avLst/>
            </a:prstGeom>
            <a:ln w="95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F7DD329-3B89-365E-BE38-C751D59AF6D9}"/>
                </a:ext>
              </a:extLst>
            </p:cNvPr>
            <p:cNvSpPr/>
            <p:nvPr/>
          </p:nvSpPr>
          <p:spPr>
            <a:xfrm>
              <a:off x="1042564" y="1982877"/>
              <a:ext cx="51909" cy="5190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B2F0374-7B50-FD8D-D1A5-BF7BAC22E60A}"/>
                </a:ext>
              </a:extLst>
            </p:cNvPr>
            <p:cNvCxnSpPr/>
            <p:nvPr/>
          </p:nvCxnSpPr>
          <p:spPr>
            <a:xfrm>
              <a:off x="924479" y="2307328"/>
              <a:ext cx="281323" cy="0"/>
            </a:xfrm>
            <a:prstGeom prst="line">
              <a:avLst/>
            </a:prstGeom>
            <a:ln w="9525">
              <a:solidFill>
                <a:srgbClr val="7030A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CFCA75E-926D-D574-1594-5ACCD7FAD603}"/>
                </a:ext>
              </a:extLst>
            </p:cNvPr>
            <p:cNvSpPr/>
            <p:nvPr/>
          </p:nvSpPr>
          <p:spPr>
            <a:xfrm>
              <a:off x="1042564" y="2274280"/>
              <a:ext cx="51909" cy="5190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EA92624-94B2-CA90-95F7-3A6866BEBB8E}"/>
                </a:ext>
              </a:extLst>
            </p:cNvPr>
            <p:cNvCxnSpPr/>
            <p:nvPr/>
          </p:nvCxnSpPr>
          <p:spPr>
            <a:xfrm>
              <a:off x="924479" y="2453029"/>
              <a:ext cx="281323" cy="0"/>
            </a:xfrm>
            <a:prstGeom prst="line">
              <a:avLst/>
            </a:prstGeom>
            <a:ln w="9525"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3FF4B0D-01E1-DE97-0F7B-23D9D396498E}"/>
                </a:ext>
              </a:extLst>
            </p:cNvPr>
            <p:cNvSpPr/>
            <p:nvPr/>
          </p:nvSpPr>
          <p:spPr>
            <a:xfrm>
              <a:off x="1042564" y="2419981"/>
              <a:ext cx="51909" cy="5190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F0B68DA-112A-2A44-DEB9-0569C355B019}"/>
                </a:ext>
              </a:extLst>
            </p:cNvPr>
            <p:cNvCxnSpPr/>
            <p:nvPr/>
          </p:nvCxnSpPr>
          <p:spPr>
            <a:xfrm>
              <a:off x="924479" y="2161626"/>
              <a:ext cx="281323" cy="0"/>
            </a:xfrm>
            <a:prstGeom prst="line">
              <a:avLst/>
            </a:prstGeom>
            <a:ln w="952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A1AC63C-F849-8F5D-6048-5573BC23C310}"/>
                </a:ext>
              </a:extLst>
            </p:cNvPr>
            <p:cNvSpPr/>
            <p:nvPr/>
          </p:nvSpPr>
          <p:spPr>
            <a:xfrm>
              <a:off x="1042564" y="2128578"/>
              <a:ext cx="51909" cy="5190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1E6CE3D-BE7D-6E79-C1B5-F7A0A1F46480}"/>
                </a:ext>
              </a:extLst>
            </p:cNvPr>
            <p:cNvSpPr txBox="1"/>
            <p:nvPr/>
          </p:nvSpPr>
          <p:spPr>
            <a:xfrm>
              <a:off x="1165538" y="1870331"/>
              <a:ext cx="6727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DMSO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C77DE19-5C0C-1E06-B371-F79D94C9FAF6}"/>
                </a:ext>
              </a:extLst>
            </p:cNvPr>
            <p:cNvSpPr txBox="1"/>
            <p:nvPr/>
          </p:nvSpPr>
          <p:spPr>
            <a:xfrm>
              <a:off x="1165538" y="2016032"/>
              <a:ext cx="6727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/>
                <a:t>ATMi</a:t>
              </a:r>
              <a:endParaRPr lang="en-GB" sz="1200" dirty="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9156DC3-5701-1962-2F60-1B9659F8B6AA}"/>
                </a:ext>
              </a:extLst>
            </p:cNvPr>
            <p:cNvSpPr txBox="1"/>
            <p:nvPr/>
          </p:nvSpPr>
          <p:spPr>
            <a:xfrm>
              <a:off x="1165537" y="2161733"/>
              <a:ext cx="7753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DMSO+IR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20065B3-D655-2399-64B6-2AF2C60AC35A}"/>
                </a:ext>
              </a:extLst>
            </p:cNvPr>
            <p:cNvSpPr txBox="1"/>
            <p:nvPr/>
          </p:nvSpPr>
          <p:spPr>
            <a:xfrm>
              <a:off x="1165537" y="2307434"/>
              <a:ext cx="7895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/>
                <a:t>ATMi+IR</a:t>
              </a:r>
              <a:endParaRPr lang="en-GB" sz="12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7920FB9-4EC6-CDC2-95A3-C082FB3674E5}"/>
                </a:ext>
              </a:extLst>
            </p:cNvPr>
            <p:cNvSpPr/>
            <p:nvPr/>
          </p:nvSpPr>
          <p:spPr>
            <a:xfrm>
              <a:off x="832853" y="1926945"/>
              <a:ext cx="1081131" cy="60524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F71911D-90D2-99EA-D19B-0F011AE300B7}"/>
              </a:ext>
            </a:extLst>
          </p:cNvPr>
          <p:cNvGrpSpPr/>
          <p:nvPr/>
        </p:nvGrpSpPr>
        <p:grpSpPr>
          <a:xfrm>
            <a:off x="4576121" y="2527528"/>
            <a:ext cx="1345998" cy="714102"/>
            <a:chOff x="832852" y="1870331"/>
            <a:chExt cx="1345998" cy="714102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446258D-77F0-A389-10BD-24394184ABDB}"/>
                </a:ext>
              </a:extLst>
            </p:cNvPr>
            <p:cNvCxnSpPr/>
            <p:nvPr/>
          </p:nvCxnSpPr>
          <p:spPr>
            <a:xfrm>
              <a:off x="924479" y="2015925"/>
              <a:ext cx="281323" cy="0"/>
            </a:xfrm>
            <a:prstGeom prst="line">
              <a:avLst/>
            </a:prstGeom>
            <a:ln w="95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0914311-6DFE-FFAF-A172-6A011A7A4982}"/>
                </a:ext>
              </a:extLst>
            </p:cNvPr>
            <p:cNvSpPr/>
            <p:nvPr/>
          </p:nvSpPr>
          <p:spPr>
            <a:xfrm>
              <a:off x="1042564" y="1982877"/>
              <a:ext cx="51909" cy="5190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FB2775E-52C3-1664-7F01-DD47593395D6}"/>
                </a:ext>
              </a:extLst>
            </p:cNvPr>
            <p:cNvCxnSpPr/>
            <p:nvPr/>
          </p:nvCxnSpPr>
          <p:spPr>
            <a:xfrm>
              <a:off x="924479" y="2307328"/>
              <a:ext cx="281323" cy="0"/>
            </a:xfrm>
            <a:prstGeom prst="line">
              <a:avLst/>
            </a:prstGeom>
            <a:ln w="9525">
              <a:solidFill>
                <a:srgbClr val="7030A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7F5E77E-99D4-BB21-D9D8-A390E768FCD4}"/>
                </a:ext>
              </a:extLst>
            </p:cNvPr>
            <p:cNvSpPr/>
            <p:nvPr/>
          </p:nvSpPr>
          <p:spPr>
            <a:xfrm>
              <a:off x="1042564" y="2274280"/>
              <a:ext cx="51909" cy="5190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CC6244D-2D67-348C-4394-A052D5214F1B}"/>
                </a:ext>
              </a:extLst>
            </p:cNvPr>
            <p:cNvCxnSpPr/>
            <p:nvPr/>
          </p:nvCxnSpPr>
          <p:spPr>
            <a:xfrm>
              <a:off x="924479" y="2453029"/>
              <a:ext cx="281323" cy="0"/>
            </a:xfrm>
            <a:prstGeom prst="line">
              <a:avLst/>
            </a:prstGeom>
            <a:ln w="9525">
              <a:solidFill>
                <a:schemeClr val="accent6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EBDF557C-1B3E-B0C2-4B60-BD0CF24187E6}"/>
                </a:ext>
              </a:extLst>
            </p:cNvPr>
            <p:cNvSpPr/>
            <p:nvPr/>
          </p:nvSpPr>
          <p:spPr>
            <a:xfrm>
              <a:off x="1042564" y="2419981"/>
              <a:ext cx="51909" cy="519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33DFF03-3F2D-958C-310B-3639F072A65A}"/>
                </a:ext>
              </a:extLst>
            </p:cNvPr>
            <p:cNvCxnSpPr/>
            <p:nvPr/>
          </p:nvCxnSpPr>
          <p:spPr>
            <a:xfrm>
              <a:off x="924479" y="2161626"/>
              <a:ext cx="281323" cy="0"/>
            </a:xfrm>
            <a:prstGeom prst="line">
              <a:avLst/>
            </a:prstGeom>
            <a:ln w="9525">
              <a:solidFill>
                <a:schemeClr val="accent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DCFA915-76AB-3403-00B4-DB4D3963EF3F}"/>
                </a:ext>
              </a:extLst>
            </p:cNvPr>
            <p:cNvSpPr/>
            <p:nvPr/>
          </p:nvSpPr>
          <p:spPr>
            <a:xfrm>
              <a:off x="1042564" y="2128578"/>
              <a:ext cx="51909" cy="519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5BF9C4C-8BC3-D391-84AA-70919F30F7B5}"/>
                </a:ext>
              </a:extLst>
            </p:cNvPr>
            <p:cNvSpPr txBox="1"/>
            <p:nvPr/>
          </p:nvSpPr>
          <p:spPr>
            <a:xfrm>
              <a:off x="1165538" y="1870331"/>
              <a:ext cx="6727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DMSO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209E4A1-F9D2-4E0E-777D-FA697A7ECCDE}"/>
                </a:ext>
              </a:extLst>
            </p:cNvPr>
            <p:cNvSpPr txBox="1"/>
            <p:nvPr/>
          </p:nvSpPr>
          <p:spPr>
            <a:xfrm>
              <a:off x="1165537" y="2016032"/>
              <a:ext cx="10133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/>
                <a:t>DNA-Pkcsi+IR</a:t>
              </a:r>
              <a:endParaRPr lang="en-GB" sz="1200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5CAD4BC-D6B9-EF16-1F2A-CCA39C304078}"/>
                </a:ext>
              </a:extLst>
            </p:cNvPr>
            <p:cNvSpPr txBox="1"/>
            <p:nvPr/>
          </p:nvSpPr>
          <p:spPr>
            <a:xfrm>
              <a:off x="1165538" y="2161733"/>
              <a:ext cx="6727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DMSO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DDA52C2-88FC-C657-83BA-ED798C47CD2F}"/>
                </a:ext>
              </a:extLst>
            </p:cNvPr>
            <p:cNvSpPr txBox="1"/>
            <p:nvPr/>
          </p:nvSpPr>
          <p:spPr>
            <a:xfrm>
              <a:off x="1165538" y="2307434"/>
              <a:ext cx="10133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/>
                <a:t>DNA-Pkcsi+IR</a:t>
              </a:r>
              <a:endParaRPr lang="en-GB" sz="1200" dirty="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42E74F5-019F-1B3B-DD37-18B5FF80F119}"/>
                </a:ext>
              </a:extLst>
            </p:cNvPr>
            <p:cNvSpPr/>
            <p:nvPr/>
          </p:nvSpPr>
          <p:spPr>
            <a:xfrm>
              <a:off x="832852" y="1926945"/>
              <a:ext cx="1316181" cy="60524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178C870A-6945-7BBE-E215-E9A87820E540}"/>
              </a:ext>
            </a:extLst>
          </p:cNvPr>
          <p:cNvSpPr txBox="1"/>
          <p:nvPr/>
        </p:nvSpPr>
        <p:spPr>
          <a:xfrm>
            <a:off x="3324408" y="511108"/>
            <a:ext cx="67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2060"/>
                </a:solidFill>
              </a:rPr>
              <a:t>FaDu</a:t>
            </a:r>
            <a:endParaRPr lang="en-GB" b="1" i="1" dirty="0">
              <a:solidFill>
                <a:srgbClr val="002060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FC0105F-E7FD-5A80-A67B-C70ACA47205D}"/>
              </a:ext>
            </a:extLst>
          </p:cNvPr>
          <p:cNvSpPr txBox="1"/>
          <p:nvPr/>
        </p:nvSpPr>
        <p:spPr>
          <a:xfrm>
            <a:off x="6210328" y="511108"/>
            <a:ext cx="466715" cy="253916"/>
          </a:xfrm>
          <a:prstGeom prst="rect">
            <a:avLst/>
          </a:prstGeom>
        </p:spPr>
        <p:txBody>
          <a:bodyPr vertOverflow="clip" wrap="none" rtlCol="0"/>
          <a:lstStyle/>
          <a:p>
            <a:r>
              <a:rPr lang="en-GB" sz="1600" b="1" i="1" dirty="0">
                <a:solidFill>
                  <a:srgbClr val="002060"/>
                </a:solidFill>
              </a:rPr>
              <a:t>A253</a:t>
            </a:r>
          </a:p>
        </p:txBody>
      </p:sp>
    </p:spTree>
    <p:extLst>
      <p:ext uri="{BB962C8B-B14F-4D97-AF65-F5344CB8AC3E}">
        <p14:creationId xmlns:p14="http://schemas.microsoft.com/office/powerpoint/2010/main" val="205934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2">
            <a:extLst>
              <a:ext uri="{FF2B5EF4-FFF2-40B4-BE49-F238E27FC236}">
                <a16:creationId xmlns:a16="http://schemas.microsoft.com/office/drawing/2014/main" id="{98403EDF-DB0F-1B0F-F395-5C6D32059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347" y="109003"/>
            <a:ext cx="82528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Models for radiobiology research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DAE3B-CF21-5E71-E432-A36F150F6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70"/>
          <a:stretch/>
        </p:blipFill>
        <p:spPr>
          <a:xfrm>
            <a:off x="3238016" y="4617205"/>
            <a:ext cx="2329972" cy="20737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3A1A85-69DB-BDE1-FD48-C488C517E686}"/>
              </a:ext>
            </a:extLst>
          </p:cNvPr>
          <p:cNvGrpSpPr/>
          <p:nvPr/>
        </p:nvGrpSpPr>
        <p:grpSpPr>
          <a:xfrm>
            <a:off x="5634627" y="4617205"/>
            <a:ext cx="2485304" cy="2073776"/>
            <a:chOff x="8686800" y="3352800"/>
            <a:chExt cx="3405931" cy="28419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B475-66A9-9040-793B-80D2D25BE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3352800"/>
              <a:ext cx="3405931" cy="284196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3137512-D07A-16D9-979F-D6FFCE5508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58273" y="4722914"/>
              <a:ext cx="545284" cy="1090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Picture 2" descr="File:Chicken egg 2009-06-04.jpg - Wikimedia Commons">
            <a:extLst>
              <a:ext uri="{FF2B5EF4-FFF2-40B4-BE49-F238E27FC236}">
                <a16:creationId xmlns:a16="http://schemas.microsoft.com/office/drawing/2014/main" id="{E6E51927-C68B-C300-E89A-01256C663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4784" r="6744" b="11294"/>
          <a:stretch/>
        </p:blipFill>
        <p:spPr bwMode="auto">
          <a:xfrm rot="5400000">
            <a:off x="1104167" y="3690724"/>
            <a:ext cx="844064" cy="105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77CD8575-F6E2-4570-2948-B07ECD60A475}"/>
              </a:ext>
            </a:extLst>
          </p:cNvPr>
          <p:cNvSpPr txBox="1"/>
          <p:nvPr/>
        </p:nvSpPr>
        <p:spPr>
          <a:xfrm>
            <a:off x="1178348" y="3483345"/>
            <a:ext cx="68164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Day 0 </a:t>
            </a:r>
          </a:p>
        </p:txBody>
      </p:sp>
      <p:pic>
        <p:nvPicPr>
          <p:cNvPr id="15" name="Picture 2" descr="File:Chicken egg 2009-06-04.jpg - Wikimedia Commons">
            <a:extLst>
              <a:ext uri="{FF2B5EF4-FFF2-40B4-BE49-F238E27FC236}">
                <a16:creationId xmlns:a16="http://schemas.microsoft.com/office/drawing/2014/main" id="{ADA8E644-5BD9-B6C7-8EE0-7696C7421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4784" r="6744" b="11294"/>
          <a:stretch/>
        </p:blipFill>
        <p:spPr bwMode="auto">
          <a:xfrm rot="5400000">
            <a:off x="3097629" y="3690724"/>
            <a:ext cx="844064" cy="105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4CE7C4A6-6BC7-E2B4-3489-679A38DE0C2A}"/>
              </a:ext>
            </a:extLst>
          </p:cNvPr>
          <p:cNvSpPr txBox="1"/>
          <p:nvPr/>
        </p:nvSpPr>
        <p:spPr>
          <a:xfrm>
            <a:off x="3171810" y="3483345"/>
            <a:ext cx="68164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Day 3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8D661B-8593-0CF1-512E-D12C395D7A1C}"/>
              </a:ext>
            </a:extLst>
          </p:cNvPr>
          <p:cNvSpPr/>
          <p:nvPr/>
        </p:nvSpPr>
        <p:spPr>
          <a:xfrm>
            <a:off x="3380537" y="3890417"/>
            <a:ext cx="240652" cy="155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5F138E-13E2-5A81-26D7-8C53894F7A53}"/>
              </a:ext>
            </a:extLst>
          </p:cNvPr>
          <p:cNvCxnSpPr/>
          <p:nvPr/>
        </p:nvCxnSpPr>
        <p:spPr>
          <a:xfrm>
            <a:off x="2033221" y="4186169"/>
            <a:ext cx="882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0">
            <a:extLst>
              <a:ext uri="{FF2B5EF4-FFF2-40B4-BE49-F238E27FC236}">
                <a16:creationId xmlns:a16="http://schemas.microsoft.com/office/drawing/2014/main" id="{F9239E94-0602-DE19-2311-448E88514127}"/>
              </a:ext>
            </a:extLst>
          </p:cNvPr>
          <p:cNvSpPr txBox="1"/>
          <p:nvPr/>
        </p:nvSpPr>
        <p:spPr>
          <a:xfrm>
            <a:off x="2060897" y="3904409"/>
            <a:ext cx="8984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Window</a:t>
            </a:r>
          </a:p>
        </p:txBody>
      </p:sp>
      <p:pic>
        <p:nvPicPr>
          <p:cNvPr id="20" name="Picture 2" descr="File:Chicken egg 2009-06-04.jpg - Wikimedia Commons">
            <a:extLst>
              <a:ext uri="{FF2B5EF4-FFF2-40B4-BE49-F238E27FC236}">
                <a16:creationId xmlns:a16="http://schemas.microsoft.com/office/drawing/2014/main" id="{ABE1ACFC-8F15-8804-637C-E623B7169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4784" r="6744" b="11294"/>
          <a:stretch/>
        </p:blipFill>
        <p:spPr bwMode="auto">
          <a:xfrm rot="5400000">
            <a:off x="5111067" y="3690724"/>
            <a:ext cx="844064" cy="105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198D38AC-0F1C-FF2A-642C-077A76392E89}"/>
              </a:ext>
            </a:extLst>
          </p:cNvPr>
          <p:cNvSpPr txBox="1"/>
          <p:nvPr/>
        </p:nvSpPr>
        <p:spPr>
          <a:xfrm>
            <a:off x="5185248" y="3483345"/>
            <a:ext cx="68164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Day 7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1DC0FC-35BB-4524-D1E7-668B69205928}"/>
              </a:ext>
            </a:extLst>
          </p:cNvPr>
          <p:cNvSpPr/>
          <p:nvPr/>
        </p:nvSpPr>
        <p:spPr>
          <a:xfrm>
            <a:off x="5393975" y="3890417"/>
            <a:ext cx="240652" cy="155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5AEA33-62C8-EC01-D5D6-F61D1076242C}"/>
              </a:ext>
            </a:extLst>
          </p:cNvPr>
          <p:cNvCxnSpPr/>
          <p:nvPr/>
        </p:nvCxnSpPr>
        <p:spPr>
          <a:xfrm>
            <a:off x="4046659" y="4186169"/>
            <a:ext cx="882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10">
            <a:extLst>
              <a:ext uri="{FF2B5EF4-FFF2-40B4-BE49-F238E27FC236}">
                <a16:creationId xmlns:a16="http://schemas.microsoft.com/office/drawing/2014/main" id="{F5710929-3BD1-F860-200A-8DA226FB364B}"/>
              </a:ext>
            </a:extLst>
          </p:cNvPr>
          <p:cNvSpPr txBox="1"/>
          <p:nvPr/>
        </p:nvSpPr>
        <p:spPr>
          <a:xfrm>
            <a:off x="4057406" y="3924559"/>
            <a:ext cx="8984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/>
              <a:t>Implant cells</a:t>
            </a:r>
          </a:p>
        </p:txBody>
      </p:sp>
      <p:pic>
        <p:nvPicPr>
          <p:cNvPr id="25" name="Picture 2" descr="File:Chicken egg 2009-06-04.jpg - Wikimedia Commons">
            <a:extLst>
              <a:ext uri="{FF2B5EF4-FFF2-40B4-BE49-F238E27FC236}">
                <a16:creationId xmlns:a16="http://schemas.microsoft.com/office/drawing/2014/main" id="{D6A297DA-BA2A-CBFC-A84C-7FCF12D9E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4784" r="6744" b="11294"/>
          <a:stretch/>
        </p:blipFill>
        <p:spPr bwMode="auto">
          <a:xfrm rot="5400000">
            <a:off x="7142090" y="3690724"/>
            <a:ext cx="844064" cy="105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0">
            <a:extLst>
              <a:ext uri="{FF2B5EF4-FFF2-40B4-BE49-F238E27FC236}">
                <a16:creationId xmlns:a16="http://schemas.microsoft.com/office/drawing/2014/main" id="{33D7BFB7-07EE-B1A5-CB89-FEA846840E32}"/>
              </a:ext>
            </a:extLst>
          </p:cNvPr>
          <p:cNvSpPr txBox="1"/>
          <p:nvPr/>
        </p:nvSpPr>
        <p:spPr>
          <a:xfrm>
            <a:off x="7216271" y="3483345"/>
            <a:ext cx="769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Day 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5CCDC-C417-F4BD-5C7E-AADEC7DC9536}"/>
              </a:ext>
            </a:extLst>
          </p:cNvPr>
          <p:cNvSpPr/>
          <p:nvPr/>
        </p:nvSpPr>
        <p:spPr>
          <a:xfrm>
            <a:off x="7424998" y="3890417"/>
            <a:ext cx="240652" cy="155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58C630-50FB-F9B8-E9D6-F5F7E8D92FA5}"/>
              </a:ext>
            </a:extLst>
          </p:cNvPr>
          <p:cNvCxnSpPr/>
          <p:nvPr/>
        </p:nvCxnSpPr>
        <p:spPr>
          <a:xfrm>
            <a:off x="6077682" y="4186169"/>
            <a:ext cx="882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10">
            <a:extLst>
              <a:ext uri="{FF2B5EF4-FFF2-40B4-BE49-F238E27FC236}">
                <a16:creationId xmlns:a16="http://schemas.microsoft.com/office/drawing/2014/main" id="{3C321292-9D05-522A-C7F5-BC23C9E4CFDA}"/>
              </a:ext>
            </a:extLst>
          </p:cNvPr>
          <p:cNvSpPr txBox="1"/>
          <p:nvPr/>
        </p:nvSpPr>
        <p:spPr>
          <a:xfrm>
            <a:off x="6298789" y="3904409"/>
            <a:ext cx="8984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Drug</a:t>
            </a:r>
          </a:p>
        </p:txBody>
      </p:sp>
      <p:pic>
        <p:nvPicPr>
          <p:cNvPr id="30" name="Picture 2" descr="File:Chicken egg 2009-06-04.jpg - Wikimedia Commons">
            <a:extLst>
              <a:ext uri="{FF2B5EF4-FFF2-40B4-BE49-F238E27FC236}">
                <a16:creationId xmlns:a16="http://schemas.microsoft.com/office/drawing/2014/main" id="{FC829C3A-28A5-CAD8-D155-34FBDD5E6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4784" r="6744" b="11294"/>
          <a:stretch/>
        </p:blipFill>
        <p:spPr bwMode="auto">
          <a:xfrm rot="5400000">
            <a:off x="9164321" y="3690724"/>
            <a:ext cx="844064" cy="105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10">
            <a:extLst>
              <a:ext uri="{FF2B5EF4-FFF2-40B4-BE49-F238E27FC236}">
                <a16:creationId xmlns:a16="http://schemas.microsoft.com/office/drawing/2014/main" id="{3C8A12A0-DD21-8820-EC88-4B0AD32EC4DF}"/>
              </a:ext>
            </a:extLst>
          </p:cNvPr>
          <p:cNvSpPr txBox="1"/>
          <p:nvPr/>
        </p:nvSpPr>
        <p:spPr>
          <a:xfrm>
            <a:off x="9284973" y="3483345"/>
            <a:ext cx="769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Day 11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81D2A7-BE5D-A4BB-307C-406F73E02124}"/>
              </a:ext>
            </a:extLst>
          </p:cNvPr>
          <p:cNvSpPr/>
          <p:nvPr/>
        </p:nvSpPr>
        <p:spPr>
          <a:xfrm>
            <a:off x="9447229" y="3890417"/>
            <a:ext cx="240652" cy="155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77F3E41-8A9D-4409-6307-A0E66B7FA9BB}"/>
              </a:ext>
            </a:extLst>
          </p:cNvPr>
          <p:cNvCxnSpPr/>
          <p:nvPr/>
        </p:nvCxnSpPr>
        <p:spPr>
          <a:xfrm>
            <a:off x="8099913" y="4186169"/>
            <a:ext cx="882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10">
            <a:extLst>
              <a:ext uri="{FF2B5EF4-FFF2-40B4-BE49-F238E27FC236}">
                <a16:creationId xmlns:a16="http://schemas.microsoft.com/office/drawing/2014/main" id="{49C424D3-4972-5E36-22CF-68F198467D54}"/>
              </a:ext>
            </a:extLst>
          </p:cNvPr>
          <p:cNvSpPr txBox="1"/>
          <p:nvPr/>
        </p:nvSpPr>
        <p:spPr>
          <a:xfrm>
            <a:off x="8189135" y="3904409"/>
            <a:ext cx="8984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Irradiate</a:t>
            </a:r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997BED0E-BEF4-EB97-8B97-FDF98FD5F39D}"/>
              </a:ext>
            </a:extLst>
          </p:cNvPr>
          <p:cNvSpPr/>
          <p:nvPr/>
        </p:nvSpPr>
        <p:spPr>
          <a:xfrm rot="20700000">
            <a:off x="8831872" y="3186264"/>
            <a:ext cx="441081" cy="714963"/>
          </a:xfrm>
          <a:prstGeom prst="lightningBol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829A442-D67C-B429-A4CC-F990BA59A490}"/>
              </a:ext>
            </a:extLst>
          </p:cNvPr>
          <p:cNvCxnSpPr/>
          <p:nvPr/>
        </p:nvCxnSpPr>
        <p:spPr>
          <a:xfrm>
            <a:off x="10104559" y="4186169"/>
            <a:ext cx="882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E85CB1C4-9B91-C9AC-74BC-773AB58A108B}"/>
              </a:ext>
            </a:extLst>
          </p:cNvPr>
          <p:cNvSpPr txBox="1"/>
          <p:nvPr/>
        </p:nvSpPr>
        <p:spPr>
          <a:xfrm>
            <a:off x="10193781" y="3904409"/>
            <a:ext cx="8984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Dissect</a:t>
            </a: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071B05E6-85EE-675A-6A59-60D00ADC480E}"/>
              </a:ext>
            </a:extLst>
          </p:cNvPr>
          <p:cNvSpPr txBox="1"/>
          <p:nvPr/>
        </p:nvSpPr>
        <p:spPr>
          <a:xfrm>
            <a:off x="11014564" y="3483345"/>
            <a:ext cx="769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Day 14 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AFBD17B2-D438-350A-88E6-F8C26686E70E}"/>
              </a:ext>
            </a:extLst>
          </p:cNvPr>
          <p:cNvSpPr/>
          <p:nvPr/>
        </p:nvSpPr>
        <p:spPr>
          <a:xfrm>
            <a:off x="11178301" y="4039459"/>
            <a:ext cx="434518" cy="358645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6" descr="https://www.seekpng.com/png/detail/210-2107352_eppendorf-opened-clip-art-at-clker-com-eppendorf.png">
            <a:extLst>
              <a:ext uri="{FF2B5EF4-FFF2-40B4-BE49-F238E27FC236}">
                <a16:creationId xmlns:a16="http://schemas.microsoft.com/office/drawing/2014/main" id="{002E3EC0-5DDF-9DFF-7B2E-B654A03E7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3"/>
          <a:stretch/>
        </p:blipFill>
        <p:spPr bwMode="auto">
          <a:xfrm>
            <a:off x="6271756" y="3241645"/>
            <a:ext cx="633188" cy="70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File:202012 Cell culture dish with medium.svg - Wikimedia Commons">
            <a:extLst>
              <a:ext uri="{FF2B5EF4-FFF2-40B4-BE49-F238E27FC236}">
                <a16:creationId xmlns:a16="http://schemas.microsoft.com/office/drawing/2014/main" id="{347A0BA4-BDF1-6EC9-B4F1-55D57BFB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39" y="3311367"/>
            <a:ext cx="656587" cy="65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F898DF7-D331-1DE1-59A6-E4D10848F162}"/>
              </a:ext>
            </a:extLst>
          </p:cNvPr>
          <p:cNvSpPr txBox="1"/>
          <p:nvPr/>
        </p:nvSpPr>
        <p:spPr>
          <a:xfrm>
            <a:off x="1747501" y="1527082"/>
            <a:ext cx="7519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DMSO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412690-9763-181D-3711-7690FA2F8B6D}"/>
              </a:ext>
            </a:extLst>
          </p:cNvPr>
          <p:cNvSpPr txBox="1"/>
          <p:nvPr/>
        </p:nvSpPr>
        <p:spPr>
          <a:xfrm>
            <a:off x="2390334" y="1508950"/>
            <a:ext cx="7519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/>
              <a:t>ATMi</a:t>
            </a:r>
            <a:endParaRPr lang="en-GB" sz="135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BD63BE-F9DA-7687-5584-BB3FA88EB614}"/>
              </a:ext>
            </a:extLst>
          </p:cNvPr>
          <p:cNvSpPr txBox="1"/>
          <p:nvPr/>
        </p:nvSpPr>
        <p:spPr>
          <a:xfrm>
            <a:off x="3026543" y="1508950"/>
            <a:ext cx="7519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/>
              <a:t>ATRi</a:t>
            </a:r>
            <a:endParaRPr lang="en-GB" sz="135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C4C6F8-73E7-098F-DF7A-1D1EB15A5FDA}"/>
              </a:ext>
            </a:extLst>
          </p:cNvPr>
          <p:cNvSpPr txBox="1"/>
          <p:nvPr/>
        </p:nvSpPr>
        <p:spPr>
          <a:xfrm>
            <a:off x="3444401" y="1508951"/>
            <a:ext cx="9251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DNA-</a:t>
            </a:r>
            <a:r>
              <a:rPr lang="en-GB" sz="1350" dirty="0" err="1"/>
              <a:t>Pkcsi</a:t>
            </a:r>
            <a:endParaRPr lang="en-GB" sz="135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5236C9B-7BC7-29D3-70AE-C461BDFF07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3" t="26133" r="22257" b="13867"/>
          <a:stretch/>
        </p:blipFill>
        <p:spPr>
          <a:xfrm>
            <a:off x="1778615" y="2516816"/>
            <a:ext cx="557120" cy="5571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4CF0EA-EA4A-BA28-A960-C0539D24F4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3" t="20539" r="22257" b="19461"/>
          <a:stretch/>
        </p:blipFill>
        <p:spPr>
          <a:xfrm>
            <a:off x="3027115" y="2516816"/>
            <a:ext cx="557120" cy="5571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B971C8C-82DC-CB33-9ED4-4AA1441D0F2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33" t="25740" r="27467" b="14260"/>
          <a:stretch/>
        </p:blipFill>
        <p:spPr>
          <a:xfrm>
            <a:off x="2385481" y="1827164"/>
            <a:ext cx="557120" cy="5571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2A34B72-138A-D5FA-FAFF-B50F48655F9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32" t="19360" r="16468" b="20640"/>
          <a:stretch/>
        </p:blipFill>
        <p:spPr>
          <a:xfrm>
            <a:off x="3004670" y="1827773"/>
            <a:ext cx="557120" cy="5571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5F6882B-91D6-17FB-A3BB-22EA18E3FFA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08" t="30128" r="29492" b="9872"/>
          <a:stretch/>
        </p:blipFill>
        <p:spPr>
          <a:xfrm>
            <a:off x="1773380" y="1827164"/>
            <a:ext cx="557120" cy="5571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76A68F3-57B3-C8B3-53B0-DE0CB28638C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48" t="20938" r="20252" b="19062"/>
          <a:stretch/>
        </p:blipFill>
        <p:spPr>
          <a:xfrm>
            <a:off x="3622389" y="1835448"/>
            <a:ext cx="557120" cy="557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BC84A39-7EC2-04B8-12A4-DD500F67E80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1" t="30709" r="24869" b="9291"/>
          <a:stretch/>
        </p:blipFill>
        <p:spPr>
          <a:xfrm>
            <a:off x="2394224" y="2516816"/>
            <a:ext cx="557120" cy="5571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948CDD7-8525-90BA-C2B4-BB62109FC9F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26376" r="30935" b="13624"/>
          <a:stretch/>
        </p:blipFill>
        <p:spPr>
          <a:xfrm>
            <a:off x="3660007" y="2516816"/>
            <a:ext cx="557120" cy="55712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66B230A-428B-C332-78BF-732277A112FA}"/>
              </a:ext>
            </a:extLst>
          </p:cNvPr>
          <p:cNvSpPr txBox="1"/>
          <p:nvPr/>
        </p:nvSpPr>
        <p:spPr>
          <a:xfrm rot="16200000">
            <a:off x="1097583" y="1891877"/>
            <a:ext cx="1029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Inhibitor only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3F6545-4030-4E26-4F9F-7ABCFCD694B8}"/>
              </a:ext>
            </a:extLst>
          </p:cNvPr>
          <p:cNvSpPr txBox="1"/>
          <p:nvPr/>
        </p:nvSpPr>
        <p:spPr>
          <a:xfrm rot="16200000">
            <a:off x="1158893" y="2553150"/>
            <a:ext cx="907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Inhibi+IR</a:t>
            </a:r>
            <a:endParaRPr lang="en-GB" sz="1100" dirty="0"/>
          </a:p>
        </p:txBody>
      </p:sp>
      <p:sp>
        <p:nvSpPr>
          <p:cNvPr id="56" name="Text Box 10">
            <a:extLst>
              <a:ext uri="{FF2B5EF4-FFF2-40B4-BE49-F238E27FC236}">
                <a16:creationId xmlns:a16="http://schemas.microsoft.com/office/drawing/2014/main" id="{359A27BB-4DE5-6B7B-320A-F1D2D69D5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719" y="861520"/>
            <a:ext cx="34217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>
              <a:spcAft>
                <a:spcPts val="1200"/>
              </a:spcAft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Cell lines grown in 2D and 3D (spheroids)</a:t>
            </a:r>
          </a:p>
        </p:txBody>
      </p:sp>
      <p:sp>
        <p:nvSpPr>
          <p:cNvPr id="57" name="Text Box 10">
            <a:extLst>
              <a:ext uri="{FF2B5EF4-FFF2-40B4-BE49-F238E27FC236}">
                <a16:creationId xmlns:a16="http://schemas.microsoft.com/office/drawing/2014/main" id="{6D06950C-5072-1CFB-8E64-4ED6139EB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5" y="4701998"/>
            <a:ext cx="3421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>
              <a:spcAft>
                <a:spcPts val="1200"/>
              </a:spcAft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Chick embryo tumour model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AF5BBBA-FE5A-3934-6FCB-A24BB353ADA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21499" y="1455127"/>
            <a:ext cx="1894459" cy="1420845"/>
          </a:xfrm>
          <a:prstGeom prst="rect">
            <a:avLst/>
          </a:prstGeom>
        </p:spPr>
      </p:pic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24170150-8234-62D7-42B4-CA503F51CA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584242"/>
              </p:ext>
            </p:extLst>
          </p:nvPr>
        </p:nvGraphicFramePr>
        <p:xfrm>
          <a:off x="8983682" y="881446"/>
          <a:ext cx="2736304" cy="222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pic>
        <p:nvPicPr>
          <p:cNvPr id="60" name="Picture 59">
            <a:extLst>
              <a:ext uri="{FF2B5EF4-FFF2-40B4-BE49-F238E27FC236}">
                <a16:creationId xmlns:a16="http://schemas.microsoft.com/office/drawing/2014/main" id="{A6DA8790-A570-D36A-8522-1F9C9A65E5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85312" y="1450002"/>
            <a:ext cx="1894461" cy="1420845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636937C-D4FA-090B-9D18-7E62CE7771B2}"/>
              </a:ext>
            </a:extLst>
          </p:cNvPr>
          <p:cNvSpPr/>
          <p:nvPr/>
        </p:nvSpPr>
        <p:spPr>
          <a:xfrm>
            <a:off x="9737222" y="209009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686B822-9F00-80BB-15B8-3901DDBE0C8C}"/>
              </a:ext>
            </a:extLst>
          </p:cNvPr>
          <p:cNvSpPr/>
          <p:nvPr/>
        </p:nvSpPr>
        <p:spPr>
          <a:xfrm>
            <a:off x="9737222" y="224249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4D155A7-9894-910C-E823-0E48D4CC91EF}"/>
              </a:ext>
            </a:extLst>
          </p:cNvPr>
          <p:cNvSpPr/>
          <p:nvPr/>
        </p:nvSpPr>
        <p:spPr>
          <a:xfrm>
            <a:off x="9737222" y="2394898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109568A-EFD4-2B0B-3531-9D58C240DF09}"/>
              </a:ext>
            </a:extLst>
          </p:cNvPr>
          <p:cNvSpPr txBox="1"/>
          <p:nvPr/>
        </p:nvSpPr>
        <p:spPr>
          <a:xfrm>
            <a:off x="9795317" y="197053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DMSO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E1F0F36-A8AE-060D-146E-234A91E77A9F}"/>
              </a:ext>
            </a:extLst>
          </p:cNvPr>
          <p:cNvCxnSpPr/>
          <p:nvPr/>
        </p:nvCxnSpPr>
        <p:spPr>
          <a:xfrm>
            <a:off x="9664295" y="2110963"/>
            <a:ext cx="1918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DACA571-95A4-6A2D-43C8-898DA923080B}"/>
              </a:ext>
            </a:extLst>
          </p:cNvPr>
          <p:cNvCxnSpPr/>
          <p:nvPr/>
        </p:nvCxnSpPr>
        <p:spPr>
          <a:xfrm>
            <a:off x="9664295" y="2262427"/>
            <a:ext cx="1918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5F01650-EBF2-60D4-0398-DF7F15DD6050}"/>
              </a:ext>
            </a:extLst>
          </p:cNvPr>
          <p:cNvCxnSpPr/>
          <p:nvPr/>
        </p:nvCxnSpPr>
        <p:spPr>
          <a:xfrm>
            <a:off x="9664295" y="2413892"/>
            <a:ext cx="19181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AD86D55-3A06-433D-706D-861C9C845590}"/>
              </a:ext>
            </a:extLst>
          </p:cNvPr>
          <p:cNvSpPr txBox="1"/>
          <p:nvPr/>
        </p:nvSpPr>
        <p:spPr>
          <a:xfrm>
            <a:off x="9795317" y="2121997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Inhibitor-1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EDAE7F8-8700-EB2F-631B-FA22E4CC2E82}"/>
              </a:ext>
            </a:extLst>
          </p:cNvPr>
          <p:cNvSpPr txBox="1"/>
          <p:nvPr/>
        </p:nvSpPr>
        <p:spPr>
          <a:xfrm>
            <a:off x="9795317" y="227346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Inhibitor-2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845B04-8128-6068-8344-3EFC11DF15DF}"/>
              </a:ext>
            </a:extLst>
          </p:cNvPr>
          <p:cNvSpPr txBox="1"/>
          <p:nvPr/>
        </p:nvSpPr>
        <p:spPr>
          <a:xfrm>
            <a:off x="5557333" y="1149483"/>
            <a:ext cx="814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HNC-1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20E2401-6F20-E896-227B-76CCF36DA3F3}"/>
              </a:ext>
            </a:extLst>
          </p:cNvPr>
          <p:cNvSpPr txBox="1"/>
          <p:nvPr/>
        </p:nvSpPr>
        <p:spPr>
          <a:xfrm>
            <a:off x="7605208" y="1149483"/>
            <a:ext cx="814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HNC-2</a:t>
            </a:r>
          </a:p>
        </p:txBody>
      </p:sp>
      <p:sp>
        <p:nvSpPr>
          <p:cNvPr id="72" name="Text Box 10">
            <a:extLst>
              <a:ext uri="{FF2B5EF4-FFF2-40B4-BE49-F238E27FC236}">
                <a16:creationId xmlns:a16="http://schemas.microsoft.com/office/drawing/2014/main" id="{430E3AEF-A3E6-85D1-4AFA-3BCAF1DC7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279" y="786249"/>
            <a:ext cx="3421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>
              <a:spcAft>
                <a:spcPts val="1200"/>
              </a:spcAft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Patient-derived organoids</a:t>
            </a:r>
          </a:p>
        </p:txBody>
      </p:sp>
    </p:spTree>
    <p:extLst>
      <p:ext uri="{BB962C8B-B14F-4D97-AF65-F5344CB8AC3E}">
        <p14:creationId xmlns:p14="http://schemas.microsoft.com/office/powerpoint/2010/main" val="169837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2">
            <a:extLst>
              <a:ext uri="{FF2B5EF4-FFF2-40B4-BE49-F238E27FC236}">
                <a16:creationId xmlns:a16="http://schemas.microsoft.com/office/drawing/2014/main" id="{F0326502-E49A-E90C-D1CD-9CC0B09FC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347" y="109003"/>
            <a:ext cx="82528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Initial radiobiology experiments at SCAPA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07C6788-A85F-8A0D-EBB4-AAA797AD820E}"/>
              </a:ext>
            </a:extLst>
          </p:cNvPr>
          <p:cNvSpPr txBox="1">
            <a:spLocks noChangeArrowheads="1"/>
          </p:cNvSpPr>
          <p:nvPr/>
        </p:nvSpPr>
        <p:spPr>
          <a:xfrm>
            <a:off x="305026" y="851733"/>
            <a:ext cx="6113703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Clonogenic assays (gold standard in radiobiology)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756DC-482D-5B7E-551B-403A195C1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7" r="40712" b="3745"/>
          <a:stretch/>
        </p:blipFill>
        <p:spPr>
          <a:xfrm rot="5400000">
            <a:off x="8075146" y="412276"/>
            <a:ext cx="2136754" cy="31369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8F00E2D-3750-2090-FE29-718F72BAAABE}"/>
              </a:ext>
            </a:extLst>
          </p:cNvPr>
          <p:cNvSpPr txBox="1">
            <a:spLocks noChangeArrowheads="1"/>
          </p:cNvSpPr>
          <p:nvPr/>
        </p:nvSpPr>
        <p:spPr>
          <a:xfrm>
            <a:off x="305026" y="1326776"/>
            <a:ext cx="6391609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~10 MeV – grow cells on 2.5 µM Mylar in glass rings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D9127D-16CA-C54C-8A78-6D00E411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91" y="1801819"/>
            <a:ext cx="2573985" cy="187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F63C2B7-AB6A-BBB6-5783-52CB4A74D95D}"/>
              </a:ext>
            </a:extLst>
          </p:cNvPr>
          <p:cNvSpPr txBox="1">
            <a:spLocks noChangeArrowheads="1"/>
          </p:cNvSpPr>
          <p:nvPr/>
        </p:nvSpPr>
        <p:spPr>
          <a:xfrm>
            <a:off x="3675642" y="1980726"/>
            <a:ext cx="4024965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Internal diameter – 18.5 mm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Outer diameter – 22.5 mm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9A766B96-11E8-8FEF-912F-902785F41FD3}"/>
              </a:ext>
            </a:extLst>
          </p:cNvPr>
          <p:cNvSpPr txBox="1">
            <a:spLocks noChangeArrowheads="1"/>
          </p:cNvSpPr>
          <p:nvPr/>
        </p:nvSpPr>
        <p:spPr>
          <a:xfrm>
            <a:off x="166904" y="4038186"/>
            <a:ext cx="12209703" cy="17799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Utilise several cancer (HeLa and HNSCC/GBM) and normal cell lines.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Irradiate at multiple doses (0-8 </a:t>
            </a:r>
            <a:r>
              <a:rPr lang="en-GB" altLang="en-US" sz="2200" dirty="0" err="1">
                <a:latin typeface="Calibri" panose="020F0502020204030204" pitchFamily="34" charset="0"/>
              </a:rPr>
              <a:t>Gy</a:t>
            </a:r>
            <a:r>
              <a:rPr lang="en-GB" altLang="en-US" sz="2200" dirty="0">
                <a:latin typeface="Calibri" panose="020F0502020204030204" pitchFamily="34" charset="0"/>
              </a:rPr>
              <a:t>, plus 15 </a:t>
            </a:r>
            <a:r>
              <a:rPr lang="en-GB" altLang="en-US" sz="2200" dirty="0" err="1">
                <a:latin typeface="Calibri" panose="020F0502020204030204" pitchFamily="34" charset="0"/>
              </a:rPr>
              <a:t>Gy</a:t>
            </a:r>
            <a:r>
              <a:rPr lang="en-GB" altLang="en-US" sz="2200" dirty="0">
                <a:latin typeface="Calibri" panose="020F0502020204030204" pitchFamily="34" charset="0"/>
              </a:rPr>
              <a:t>), most likely at a single shot (to achieve highest dose rate; ~10</a:t>
            </a:r>
            <a:r>
              <a:rPr lang="en-GB" altLang="en-US" sz="2200" baseline="30000" dirty="0">
                <a:latin typeface="Calibri" panose="020F0502020204030204" pitchFamily="34" charset="0"/>
              </a:rPr>
              <a:t>9</a:t>
            </a:r>
            <a:r>
              <a:rPr lang="en-GB" altLang="en-US" sz="2200" dirty="0">
                <a:latin typeface="Calibri" panose="020F0502020204030204" pitchFamily="34" charset="0"/>
              </a:rPr>
              <a:t> </a:t>
            </a:r>
            <a:r>
              <a:rPr lang="en-GB" altLang="en-US" sz="2200" dirty="0" err="1">
                <a:latin typeface="Calibri" panose="020F0502020204030204" pitchFamily="34" charset="0"/>
              </a:rPr>
              <a:t>Gy</a:t>
            </a:r>
            <a:r>
              <a:rPr lang="en-GB" altLang="en-US" sz="2200" dirty="0">
                <a:latin typeface="Calibri" panose="020F0502020204030204" pitchFamily="34" charset="0"/>
              </a:rPr>
              <a:t>/s).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Need at least 3 independent biological repeats.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CD15A-9D99-1F5B-3EDA-CBB890FBEA0E}"/>
              </a:ext>
            </a:extLst>
          </p:cNvPr>
          <p:cNvPicPr/>
          <p:nvPr/>
        </p:nvPicPr>
        <p:blipFill rotWithShape="1">
          <a:blip r:embed="rId4"/>
          <a:srcRect l="2595" t="71436" r="52666"/>
          <a:stretch/>
        </p:blipFill>
        <p:spPr>
          <a:xfrm>
            <a:off x="3764439" y="2777455"/>
            <a:ext cx="2780533" cy="124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2">
            <a:extLst>
              <a:ext uri="{FF2B5EF4-FFF2-40B4-BE49-F238E27FC236}">
                <a16:creationId xmlns:a16="http://schemas.microsoft.com/office/drawing/2014/main" id="{F0326502-E49A-E90C-D1CD-9CC0B09FC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347" y="109003"/>
            <a:ext cx="82528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Initial radiobiology experiments at SCAPA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9A766B96-11E8-8FEF-912F-902785F41FD3}"/>
              </a:ext>
            </a:extLst>
          </p:cNvPr>
          <p:cNvSpPr txBox="1">
            <a:spLocks noChangeArrowheads="1"/>
          </p:cNvSpPr>
          <p:nvPr/>
        </p:nvSpPr>
        <p:spPr>
          <a:xfrm>
            <a:off x="305026" y="783600"/>
            <a:ext cx="7395581" cy="7583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DNA repair foci analysis (usually done on 0.1 mm glass coverslips within dishes/plates).</a:t>
            </a: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BD219C50-12B6-1750-2A5A-C64271003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" r="52968" b="36053"/>
          <a:stretch/>
        </p:blipFill>
        <p:spPr bwMode="auto">
          <a:xfrm>
            <a:off x="8232815" y="693778"/>
            <a:ext cx="2165350" cy="204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1116B18-27A4-8594-D08D-4D253C68C19E}"/>
              </a:ext>
            </a:extLst>
          </p:cNvPr>
          <p:cNvSpPr txBox="1">
            <a:spLocks noChangeArrowheads="1"/>
          </p:cNvSpPr>
          <p:nvPr/>
        </p:nvSpPr>
        <p:spPr>
          <a:xfrm>
            <a:off x="305026" y="1608742"/>
            <a:ext cx="6113703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Likely can grow and stain cells on Mylar.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4DB141-12A4-1DFB-C15A-0CCD332E3385}"/>
              </a:ext>
            </a:extLst>
          </p:cNvPr>
          <p:cNvSpPr txBox="1">
            <a:spLocks noChangeArrowheads="1"/>
          </p:cNvSpPr>
          <p:nvPr/>
        </p:nvSpPr>
        <p:spPr>
          <a:xfrm>
            <a:off x="305026" y="2083785"/>
            <a:ext cx="7781139" cy="11345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Again, need to utilise several cancer and normal cell lines, irradiating at multiple doses and at least 3 independent biological repeats.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Need to analyse foci at several different time points (1-24 h) but samples can be fixed and processed off site.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F4140C7-442D-8113-4E88-393C8D4487EE}"/>
              </a:ext>
            </a:extLst>
          </p:cNvPr>
          <p:cNvSpPr txBox="1">
            <a:spLocks noChangeArrowheads="1"/>
          </p:cNvSpPr>
          <p:nvPr/>
        </p:nvSpPr>
        <p:spPr>
          <a:xfrm>
            <a:off x="305026" y="3995339"/>
            <a:ext cx="7395581" cy="7583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DNA repair analysis using comet assays.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9E196E3-ECE0-94B7-22F9-267C8CA1C9B5}"/>
              </a:ext>
            </a:extLst>
          </p:cNvPr>
          <p:cNvSpPr txBox="1">
            <a:spLocks noChangeArrowheads="1"/>
          </p:cNvSpPr>
          <p:nvPr/>
        </p:nvSpPr>
        <p:spPr>
          <a:xfrm>
            <a:off x="305026" y="4430639"/>
            <a:ext cx="7781139" cy="9147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Lot of sample processing required – cells placed on microscope slides, lysed, and electrophoresed post-irradiation (after 1-24 h repair time).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endParaRPr lang="en-GB" altLang="en-US" sz="2200" dirty="0">
              <a:latin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endParaRPr lang="en-GB" altLang="en-US" sz="2200" dirty="0">
              <a:latin typeface="Calibri" panose="020F0502020204030204" pitchFamily="34" charset="0"/>
            </a:endParaRPr>
          </a:p>
        </p:txBody>
      </p:sp>
      <p:pic>
        <p:nvPicPr>
          <p:cNvPr id="3" name="Picture 3" descr="E:\Parisa\Neutral Comet Images\UM-SCC-6\211015 Repair Study (6)\UMSCC6 4Gy RT0hr\Comet005.bmp">
            <a:extLst>
              <a:ext uri="{FF2B5EF4-FFF2-40B4-BE49-F238E27FC236}">
                <a16:creationId xmlns:a16="http://schemas.microsoft.com/office/drawing/2014/main" id="{AD78CFDB-5855-3023-7F54-726169CC6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3" r="39301" b="40108"/>
          <a:stretch/>
        </p:blipFill>
        <p:spPr bwMode="auto">
          <a:xfrm>
            <a:off x="8232815" y="3995339"/>
            <a:ext cx="1826601" cy="182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Light Theme">
  <a:themeElements>
    <a:clrScheme name="Custom 7">
      <a:dk1>
        <a:srgbClr val="1B1B1B"/>
      </a:dk1>
      <a:lt1>
        <a:srgbClr val="FAFAFA"/>
      </a:lt1>
      <a:dk2>
        <a:srgbClr val="C59A00"/>
      </a:dk2>
      <a:lt2>
        <a:srgbClr val="C20019"/>
      </a:lt2>
      <a:accent1>
        <a:srgbClr val="007838"/>
      </a:accent1>
      <a:accent2>
        <a:srgbClr val="00788E"/>
      </a:accent2>
      <a:accent3>
        <a:srgbClr val="0057BF"/>
      </a:accent3>
      <a:accent4>
        <a:srgbClr val="501D83"/>
      </a:accent4>
      <a:accent5>
        <a:srgbClr val="DB0061"/>
      </a:accent5>
      <a:accent6>
        <a:srgbClr val="CF4527"/>
      </a:accent6>
      <a:hlink>
        <a:srgbClr val="007838"/>
      </a:hlink>
      <a:folHlink>
        <a:srgbClr val="C59A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4563E0E-0D7E-AA4D-BFBE-8EE264B25B57}" vid="{0C11D688-98AA-9440-97F5-5528AEA15E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997cdd1e-e429-4b09-99d2-d895aefd500f" xsi:nil="true"/>
    <TaxCatchAll xmlns="a3ce718d-f813-4adc-8824-5d044fc7674a" xsi:nil="true"/>
    <lcf76f155ced4ddcb4097134ff3c332f xmlns="997cdd1e-e429-4b09-99d2-d895aefd500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445A33AFAEC419A41B44D69E6129F" ma:contentTypeVersion="18" ma:contentTypeDescription="Create a new document." ma:contentTypeScope="" ma:versionID="0b35a3a2ddc1a7379da584d1017a675c">
  <xsd:schema xmlns:xsd="http://www.w3.org/2001/XMLSchema" xmlns:xs="http://www.w3.org/2001/XMLSchema" xmlns:p="http://schemas.microsoft.com/office/2006/metadata/properties" xmlns:ns2="997cdd1e-e429-4b09-99d2-d895aefd500f" xmlns:ns3="a3ce718d-f813-4adc-8824-5d044fc7674a" targetNamespace="http://schemas.microsoft.com/office/2006/metadata/properties" ma:root="true" ma:fieldsID="0987f44e3cec8068723d8ef6cfc5de7e" ns2:_="" ns3:_="">
    <xsd:import namespace="997cdd1e-e429-4b09-99d2-d895aefd500f"/>
    <xsd:import namespace="a3ce718d-f813-4adc-8824-5d044fc767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eandTim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cdd1e-e429-4b09-99d2-d895aefd5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ad60de0-1a06-47ac-a17b-03c64138ab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e718d-f813-4adc-8824-5d044fc767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002303e-3aac-4036-a93f-05678b6d1e37}" ma:internalName="TaxCatchAll" ma:showField="CatchAllData" ma:web="a3ce718d-f813-4adc-8824-5d044fc767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EB96AD-99A0-45ED-B827-BCC3E4FCF4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7BEDFE-5FA6-4B83-93B9-39AC9242521D}">
  <ds:schemaRefs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a3ce718d-f813-4adc-8824-5d044fc7674a"/>
    <ds:schemaRef ds:uri="997cdd1e-e429-4b09-99d2-d895aefd500f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2664635-8939-4B31-A5A8-5262AB8CBF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7cdd1e-e429-4b09-99d2-d895aefd500f"/>
    <ds:schemaRef ds:uri="a3ce718d-f813-4adc-8824-5d044fc767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Dark Theme</Template>
  <TotalTime>1659</TotalTime>
  <Words>934</Words>
  <Application>Microsoft Office PowerPoint</Application>
  <PresentationFormat>Widescreen</PresentationFormat>
  <Paragraphs>266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Times New Roman</vt:lpstr>
      <vt:lpstr>Arial</vt:lpstr>
      <vt:lpstr>Calibri</vt:lpstr>
      <vt:lpstr>Light Theme</vt:lpstr>
      <vt:lpstr>Radiobiology research at SCAPA - PoPLaR</vt:lpstr>
      <vt:lpstr>Unique national resources in Birmingham for radiobiology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UoB PowerPoint Template</dc:title>
  <dc:creator>Jennifer Curry Jahnke (Application Services)</dc:creator>
  <cp:lastModifiedBy>Jason Parsons (Cancer and Genomic Sciences)</cp:lastModifiedBy>
  <cp:revision>131</cp:revision>
  <dcterms:created xsi:type="dcterms:W3CDTF">2023-08-23T12:07:50Z</dcterms:created>
  <dcterms:modified xsi:type="dcterms:W3CDTF">2024-09-03T06:29:39Z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0x010100305445A33AFAEC419A41B44D69E6129F</vt:lpwstr>
  </property>
  <property fmtid="{D5CDD505-2E9C-101B-9397-08002B2CF9AE}" pid="3" name="MediaServiceImageTags">
    <vt:lpwstr/>
  </property>
</Properties>
</file>