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6"/>
  </p:notesMasterIdLst>
  <p:sldIdLst>
    <p:sldId id="256" r:id="rId5"/>
    <p:sldId id="270" r:id="rId6"/>
    <p:sldId id="265" r:id="rId7"/>
    <p:sldId id="261" r:id="rId8"/>
    <p:sldId id="266" r:id="rId9"/>
    <p:sldId id="259" r:id="rId10"/>
    <p:sldId id="260" r:id="rId11"/>
    <p:sldId id="264" r:id="rId12"/>
    <p:sldId id="271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747AD1-6264-4C32-A4F9-091D18B65941}">
          <p14:sldIdLst>
            <p14:sldId id="256"/>
            <p14:sldId id="270"/>
            <p14:sldId id="265"/>
            <p14:sldId id="261"/>
            <p14:sldId id="266"/>
            <p14:sldId id="259"/>
            <p14:sldId id="260"/>
            <p14:sldId id="264"/>
            <p14:sldId id="271"/>
            <p14:sldId id="269"/>
          </p14:sldIdLst>
        </p14:section>
        <p14:section name="extra" id="{BEE10F6B-D258-42A3-BE6F-7AAED4DDDC8D}">
          <p14:sldIdLst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5D64"/>
    <a:srgbClr val="458F51"/>
    <a:srgbClr val="FF993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3" autoAdjust="0"/>
  </p:normalViewPr>
  <p:slideViewPr>
    <p:cSldViewPr snapToGrid="0">
      <p:cViewPr varScale="1">
        <p:scale>
          <a:sx n="71" d="100"/>
          <a:sy n="71" d="100"/>
        </p:scale>
        <p:origin x="464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9EF9D-BE1B-436F-94FB-F00694D10B8F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8301C-7D6F-4074-9C39-CB9665227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6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NL regime – field varies linearly with x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18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field needs full cavitation (strongly driven regime) --&gt; exploring if CLARA can drive this.</a:t>
            </a:r>
          </a:p>
          <a:p>
            <a:endParaRPr lang="en-US" dirty="0"/>
          </a:p>
          <a:p>
            <a:r>
              <a:rPr lang="en-US"/>
              <a:t>Coherent? Looking into that (Genesis + </a:t>
            </a:r>
            <a:r>
              <a:rPr lang="en-US" err="1"/>
              <a:t>pIC</a:t>
            </a:r>
            <a:r>
              <a:rPr lang="en-US"/>
              <a:t>) but challenging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17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等线"/>
              </a:rPr>
              <a:t>alpha_twiss2=1.7482124925208413  </a:t>
            </a:r>
            <a:endParaRPr lang="zh-CN">
              <a:ea typeface="等线"/>
            </a:endParaRPr>
          </a:p>
          <a:p>
            <a:r>
              <a:rPr lang="en-US" altLang="zh-CN">
                <a:ea typeface="等线"/>
              </a:rPr>
              <a:t>beta_twiss2=0.01566260984793899</a:t>
            </a:r>
            <a:endParaRPr lang="zh-CN">
              <a:ea typeface="等线"/>
            </a:endParaRPr>
          </a:p>
          <a:p>
            <a:r>
              <a:rPr lang="en-US" altLang="zh-CN">
                <a:latin typeface="Aptos"/>
                <a:ea typeface="等线"/>
                <a:cs typeface="Calibri"/>
              </a:rPr>
              <a:t>Zero accelerating field to make beam stable, extend interaction distance, </a:t>
            </a:r>
            <a:r>
              <a:rPr lang="en-US" altLang="zh-CN" err="1">
                <a:latin typeface="Aptos"/>
                <a:ea typeface="等线"/>
                <a:cs typeface="Calibri"/>
              </a:rPr>
              <a:t>minimise</a:t>
            </a:r>
            <a:r>
              <a:rPr lang="en-US" altLang="zh-CN">
                <a:latin typeface="Aptos"/>
                <a:ea typeface="等线"/>
                <a:cs typeface="Calibri"/>
              </a:rPr>
              <a:t> energy gain or lose</a:t>
            </a:r>
          </a:p>
          <a:p>
            <a:endParaRPr lang="en-US" altLang="zh-CN">
              <a:latin typeface="Calibri"/>
              <a:ea typeface="Calibri"/>
              <a:cs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67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latin typeface="Calibri"/>
                <a:ea typeface="Calibri"/>
                <a:cs typeface="Calibri"/>
              </a:rPr>
              <a:t>Drive 250pC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4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8925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2ED96-9BDD-48E9-9CE8-1F52EB0073CE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6451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BB5ED-0F4C-40CD-94A4-26F26B19D1C3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6910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5A8C-B55A-4E82-9FFA-59BC7CC70922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76463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9265-0406-4788-A0FB-0018D1F02101}" type="datetime1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0802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BBCF-FD5E-4EED-8153-5A8D4FF3152F}" type="datetime1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7167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DDA2C-81B9-4EDE-A0C8-547CF8D4090F}" type="datetime1">
              <a:rPr lang="en-GB" smtClean="0"/>
              <a:t>10/12/2024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186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A6588-B352-484D-88A9-B5312C5C5461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1454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8FE1-0B27-4C1E-B984-8428EC2FBBE1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2749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BCD7-D92E-4FC9-A12E-A147D07BF581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319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61089-BBD2-4FDC-AC15-CDC816BE1198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4166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38832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92642-AEA1-42FB-9C4B-032F95D3C4E7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58560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239C8-122F-43DC-8814-33FA2F27BF6A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63006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7B1EE-7E1A-471B-B824-E9CD6EB18346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817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9F576-E028-4364-9A20-573143897B0C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752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50BF-B724-469D-97CD-B0312893F54B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947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B209C6-29E9-4E56-8D3B-E9E416E378EE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7985925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C3AD-6128-4263-8AAA-038D0C9E8E38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62324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AC2A-0A1F-49D0-8141-4376A2E2E59A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24392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32F2-9535-4533-BE50-5594CEB23A73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390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FBCA8-CB07-4C2C-8033-CB229F44CCFC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6483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67208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0F5D-2996-4C16-821F-FDC13C711649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619816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06ABB-AB2E-473A-A327-581403723E2B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908826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7DA4C-FB59-4651-BFE2-C44BCF932E85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6648964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B0EDA-FFA0-4D19-BED6-5ED4471CFA4E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6400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35129-6A53-4ECD-8BBF-6ED8551303BB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187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77928-2C41-46B5-AB9A-0DE6A6D0E2C7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68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2F21C-6522-432E-9C6B-03A401A1019E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08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0479-EFA5-4349-8BDB-8C042E630F74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014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B878-054D-40B9-889C-FD6D6008C0FC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24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9013-5856-45CD-B664-FCCBBC6F8E54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596822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05112468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64F3B-B03D-4C7A-8689-BA6FA25CB28C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789940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29AE-6F15-4518-AF46-EDE2DC12B119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773933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91747-6236-4D12-A808-BADA188F1356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181237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794F-8235-499E-AFEA-DF33A5F5F07E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5444692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8B452-99E9-4C30-9148-2B445C56C2FC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9675948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E7151-F647-42E3-8FB0-C16550BB9A08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403614459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25D5A-65B3-4213-833F-3A456998187C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55919854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272A-4984-462E-919A-105C9D719EB1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2097848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3223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41743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038496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08258329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5065628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9174771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98781184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43026454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5264832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654869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85073565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8081-E8EC-49B2-A794-CE90A16F176B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163647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CC500-6116-4590-A91C-2892E8DA8069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5B8D-C72D-4AC7-B41A-29B423E126D2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0512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2BBA0-0E06-498F-87BD-3C9D2C4FD860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99320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90AB-C6D5-4B05-BDD2-57B25C8AE277}" type="datetime1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2756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3DF6E-79C0-459B-B008-B4F58505BED3}" type="datetime1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0914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179BC-7154-4F72-AEE3-5895EEF81C19}" type="datetime1">
              <a:rPr lang="en-GB" smtClean="0"/>
              <a:t>10/12/2024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95514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BA69-A629-40F2-0BF5-8C2CA4A42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ACBC1-CA99-6BBC-FCE9-0F337E97E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B695-825F-807B-F290-8BEBEA95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7D7E-F584-429C-8403-369D72706FFF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F4D5E-98DE-3E85-9A63-372D6352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07DD-D748-0A28-69A8-360E82B3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55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8B0D-2D1E-41C2-AAA2-1C0F1036E8FB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818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8601-75DE-47E5-8B22-9C0BA9F25322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2615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DE05B3-D50C-4DD9-93EF-78B37DEDC535}" type="datetime1">
              <a:rPr lang="en-GB" smtClean="0"/>
              <a:t>10/12/2024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67975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47FCA328-BFC0-47B1-A272-089B137CA91A}" type="datetime1">
              <a:rPr lang="en-GB" smtClean="0"/>
              <a:t>10/12/2024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51391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</p:sldLayoutIdLst>
  <p:transition>
    <p:fade/>
  </p:transition>
  <p:hf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EE4F-4F9E-EA30-EAA8-872932E43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0" y="2417400"/>
            <a:ext cx="11484605" cy="1847942"/>
          </a:xfrm>
        </p:spPr>
        <p:txBody>
          <a:bodyPr/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Radiation from a plasma undulator based on a plasma wakefield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8E7FA-1031-9846-DDD1-09CCA3EAA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0" y="4383000"/>
            <a:ext cx="11484605" cy="132234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Claudia Cobo, Louis Forrester, Adam Hughes,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Runfeng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Luo and Zulfikar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Najmudin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57992-1A3D-8990-DECB-B6E8B25DD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CLARA User Meeting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784E69-45DE-E17A-3149-72DC9F7EF70F}"/>
              </a:ext>
            </a:extLst>
          </p:cNvPr>
          <p:cNvSpPr txBox="1">
            <a:spLocks/>
          </p:cNvSpPr>
          <p:nvPr/>
        </p:nvSpPr>
        <p:spPr>
          <a:xfrm>
            <a:off x="6282533" y="5789336"/>
            <a:ext cx="5579198" cy="74084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December 2024</a:t>
            </a:r>
          </a:p>
        </p:txBody>
      </p:sp>
      <p:pic>
        <p:nvPicPr>
          <p:cNvPr id="9" name="Picture 8" descr="A logo for a scientific institution&#10;&#10;Description automatically generated">
            <a:extLst>
              <a:ext uri="{FF2B5EF4-FFF2-40B4-BE49-F238E27FC236}">
                <a16:creationId xmlns:a16="http://schemas.microsoft.com/office/drawing/2014/main" id="{C65C4A96-0716-D54A-6247-A8C34C637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2" b="16479"/>
          <a:stretch/>
        </p:blipFill>
        <p:spPr>
          <a:xfrm>
            <a:off x="9462247" y="58271"/>
            <a:ext cx="2729753" cy="11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637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F9ABFA-52C9-7F35-060F-C9D8A75E4AD1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02F09-FAB3-2323-2C2A-14B4FE92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BF7F-B932-8CB1-87A4-75B0493E2B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have modelled possible configurations of the CLARA electron beam propagating in a plasma channel, forming a plasma undulator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offset the witness beam’s axis of propagation from that of the drive beam by 10 µm for enhanced radiation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can produce a collimated, ultrashort, high brightness, broadband radiation beam comprising photon energies up to 10 keV</a:t>
            </a:r>
          </a:p>
          <a:p>
            <a:pPr marL="828675" lvl="4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 fs FWHM duration</a:t>
            </a:r>
          </a:p>
          <a:p>
            <a:pPr marL="828675" lvl="4" indent="-3429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6mrad FWHM divergence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8675" lvl="4" indent="-34290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photons/s/mrad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/mm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/0.1% BW peak brightness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8675" lvl="4" indent="-342900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1C21F-09ED-4824-CE4B-C59BC5EE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2891DB-3B17-7E8F-FB46-D68392A81CF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06ECFA0-78C8-39C6-2F3A-56A64C5A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72" y="3210693"/>
            <a:ext cx="4272616" cy="2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graph&#10;&#10;Description automatically generated">
            <a:extLst>
              <a:ext uri="{FF2B5EF4-FFF2-40B4-BE49-F238E27FC236}">
                <a16:creationId xmlns:a16="http://schemas.microsoft.com/office/drawing/2014/main" id="{CC0106F1-F50B-0D3F-77AC-58943447BD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3" t="22305" r="29134" b="25043"/>
          <a:stretch/>
        </p:blipFill>
        <p:spPr>
          <a:xfrm>
            <a:off x="6669741" y="1041863"/>
            <a:ext cx="4809565" cy="18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6001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7B539-7D14-F504-BE28-B7B40583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Undulator</a:t>
            </a:r>
          </a:p>
        </p:txBody>
      </p:sp>
      <p:pic>
        <p:nvPicPr>
          <p:cNvPr id="7" name="Content Placeholder 6" descr="图表, 直方图&#10;&#10;描述已自动生成">
            <a:extLst>
              <a:ext uri="{FF2B5EF4-FFF2-40B4-BE49-F238E27FC236}">
                <a16:creationId xmlns:a16="http://schemas.microsoft.com/office/drawing/2014/main" id="{BCEB3F66-DCED-1895-BAF8-78882876D3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838" y="2080022"/>
            <a:ext cx="5534025" cy="34956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1CC43-89D0-A23A-B048-B1864680CD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BC0D6-0C52-EEAA-E170-DCAF2C3B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0EF5D52-7945-2EF3-5F8F-5756BF540A2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Witness beam matching</a:t>
            </a:r>
          </a:p>
        </p:txBody>
      </p:sp>
    </p:spTree>
    <p:extLst>
      <p:ext uri="{BB962C8B-B14F-4D97-AF65-F5344CB8AC3E}">
        <p14:creationId xmlns:p14="http://schemas.microsoft.com/office/powerpoint/2010/main" val="13727675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11B29B-C426-F4D4-4F43-CFBBB79630C3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B2D53-33CF-8638-5313-95182B62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BDA1F34-2E5B-44C4-B320-8E0D0D15AD1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 vert="horz" lIns="0" tIns="0" rIns="0" bIns="0" rtlCol="0" anchor="t">
                <a:noAutofit/>
              </a:bodyPr>
              <a:lstStyle/>
              <a:p>
                <a:pPr marL="342900" indent="-342900"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bunch in the blowout regime</a:t>
                </a:r>
              </a:p>
              <a:p>
                <a:pPr marL="828875" lvl="4" indent="-342900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Need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&gt; n</a:t>
                </a:r>
                <a14:m>
                  <m:oMath xmlns:m="http://schemas.openxmlformats.org/officeDocument/2006/math"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Uniform ion channel is associated with strong transverse fields</a:t>
                </a:r>
              </a:p>
              <a:p>
                <a:pPr marL="828875" lvl="4" indent="-342900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Field varies linearly with x in a non-linear wakefield</a:t>
                </a:r>
              </a:p>
              <a:p>
                <a:pPr marL="342900" indent="-342900"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Electrons undergo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betatron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oscillations and emit radiation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(2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0BDA1F34-2E5B-44C4-B320-8E0D0D15AD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2623" t="-1754" r="-14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0AE227-26D4-C61A-DC8B-C4AA41ABED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Esarey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Phys. Rev. 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056505 (2002)</a:t>
            </a:r>
          </a:p>
        </p:txBody>
      </p:sp>
      <p:pic>
        <p:nvPicPr>
          <p:cNvPr id="10" name="Picture 9" descr="A diagram of an electron diagram&#10;&#10;Description automatically generated">
            <a:extLst>
              <a:ext uri="{FF2B5EF4-FFF2-40B4-BE49-F238E27FC236}">
                <a16:creationId xmlns:a16="http://schemas.microsoft.com/office/drawing/2014/main" id="{75DE2F2E-0E1C-0637-DC7C-0A2FD2AF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9539"/>
          <a:stretch/>
        </p:blipFill>
        <p:spPr>
          <a:xfrm>
            <a:off x="6408119" y="1547611"/>
            <a:ext cx="5334000" cy="210738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85057-6B4A-D829-6645-02790209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5661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D8B505-A193-345E-FF14-3988739CC6BF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91686-08AD-B84B-B191-C286F4DB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Undulator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68C96-F49C-DFE2-04A9-B2EFC0E2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5841360-A01A-2E22-B475-8B1F48B8343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Wakefield generation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BE2EA3A-2302-CB06-DD50-47CD136F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56" y="3319013"/>
            <a:ext cx="7094328" cy="2800710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40D445E-8425-C0A4-A59B-51F200425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4278493" cy="48664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FBPIC simulations of wakefield driven by the CLARA beam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Beam density= 2 × 10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−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Bubble size is appropriate for the CLARA beam size at plasma electron density 2×10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88A6D9-07A1-6979-4BDE-4C04CCF40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52" y="546609"/>
            <a:ext cx="7029091" cy="2806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F7D741-ADD9-5BE9-1E67-4A5E301E239C}"/>
              </a:ext>
            </a:extLst>
          </p:cNvPr>
          <p:cNvSpPr txBox="1"/>
          <p:nvPr/>
        </p:nvSpPr>
        <p:spPr>
          <a:xfrm>
            <a:off x="6658972" y="599549"/>
            <a:ext cx="2416664" cy="2170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5×10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aseline="30000" dirty="0">
                <a:solidFill>
                  <a:srgbClr val="1F1F1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−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02E3E8-F9C9-1EE7-01C2-010A167FED61}"/>
              </a:ext>
            </a:extLst>
          </p:cNvPr>
          <p:cNvSpPr txBox="1"/>
          <p:nvPr/>
        </p:nvSpPr>
        <p:spPr>
          <a:xfrm>
            <a:off x="6658971" y="3805699"/>
            <a:ext cx="2416664" cy="2170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2×10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at 15.9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E61CCD9-C03F-9A17-2CCF-992066CD7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152171"/>
              </p:ext>
            </p:extLst>
          </p:nvPr>
        </p:nvGraphicFramePr>
        <p:xfrm>
          <a:off x="325935" y="2357800"/>
          <a:ext cx="420748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5491">
                  <a:extLst>
                    <a:ext uri="{9D8B030D-6E8A-4147-A177-3AD203B41FA5}">
                      <a16:colId xmlns:a16="http://schemas.microsoft.com/office/drawing/2014/main" val="1476282909"/>
                    </a:ext>
                  </a:extLst>
                </a:gridCol>
                <a:gridCol w="1661994">
                  <a:extLst>
                    <a:ext uri="{9D8B030D-6E8A-4147-A177-3AD203B41FA5}">
                      <a16:colId xmlns:a16="http://schemas.microsoft.com/office/drawing/2014/main" val="133961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 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420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2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(pC)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4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 duration (fs)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522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5A63C4-4FB1-4C1D-8602-62269F904191}"/>
              </a:ext>
            </a:extLst>
          </p:cNvPr>
          <p:cNvSpPr txBox="1"/>
          <p:nvPr/>
        </p:nvSpPr>
        <p:spPr>
          <a:xfrm>
            <a:off x="9197788" y="88121"/>
            <a:ext cx="2700555" cy="37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by R. Luo</a:t>
            </a:r>
          </a:p>
        </p:txBody>
      </p:sp>
    </p:spTree>
    <p:extLst>
      <p:ext uri="{BB962C8B-B14F-4D97-AF65-F5344CB8AC3E}">
        <p14:creationId xmlns:p14="http://schemas.microsoft.com/office/powerpoint/2010/main" val="6438682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2A7297-9FDA-0BD4-0F36-880DCEE9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" t="9101" r="63" b="114"/>
          <a:stretch/>
        </p:blipFill>
        <p:spPr>
          <a:xfrm>
            <a:off x="6279284" y="3545995"/>
            <a:ext cx="5646924" cy="28679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A06BA5-CB8F-C455-0791-870F1A72D96C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45C51-4DCC-16C4-9E2B-916396E0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Undulator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B55E0-AB57-C918-1D56-46776BD1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7108368-41A4-992C-B091-F0C9902E42C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Witness beam timing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A9965-A679-3488-4888-F7A058FAC9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err="1"/>
              <a:t>ekrgerhkj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30942C-5B5F-2266-2688-127A6A34F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622064" cy="48664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Witness beam at position of zero accelerating field produces a nonevolving-energy beam over a long interaction distance</a:t>
            </a: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Energy change of witness beam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minimised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rgbClr val="001D3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175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µm separation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81E6928-995E-CDCF-40CC-D8C2A7DCE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19475"/>
              </p:ext>
            </p:extLst>
          </p:nvPr>
        </p:nvGraphicFramePr>
        <p:xfrm>
          <a:off x="327084" y="2474510"/>
          <a:ext cx="4207483" cy="2220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940">
                  <a:extLst>
                    <a:ext uri="{9D8B030D-6E8A-4147-A177-3AD203B41FA5}">
                      <a16:colId xmlns:a16="http://schemas.microsoft.com/office/drawing/2014/main" val="1476282909"/>
                    </a:ext>
                  </a:extLst>
                </a:gridCol>
                <a:gridCol w="1525543">
                  <a:extLst>
                    <a:ext uri="{9D8B030D-6E8A-4147-A177-3AD203B41FA5}">
                      <a16:colId xmlns:a16="http://schemas.microsoft.com/office/drawing/2014/main" val="133961199"/>
                    </a:ext>
                  </a:extLst>
                </a:gridCol>
              </a:tblGrid>
              <a:tr h="36605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Witness Beam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420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2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Charge (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4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(fs)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52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Focal spot size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8926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Equilibrium spot size </a:t>
                      </a: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(µm)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61783"/>
                  </a:ext>
                </a:extLst>
              </a:tr>
            </a:tbl>
          </a:graphicData>
        </a:graphic>
      </p:graphicFrame>
      <p:pic>
        <p:nvPicPr>
          <p:cNvPr id="17" name="Picture 16" descr="A diagram of a graph&#10;&#10;Description automatically generated">
            <a:extLst>
              <a:ext uri="{FF2B5EF4-FFF2-40B4-BE49-F238E27FC236}">
                <a16:creationId xmlns:a16="http://schemas.microsoft.com/office/drawing/2014/main" id="{07B62C66-7A78-3520-AE2F-1CE4592C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" t="-407" r="-62" b="12420"/>
          <a:stretch/>
        </p:blipFill>
        <p:spPr>
          <a:xfrm>
            <a:off x="6250687" y="352181"/>
            <a:ext cx="5767262" cy="2870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41811F-C52C-3583-3EE0-57318CF6BE52}"/>
              </a:ext>
            </a:extLst>
          </p:cNvPr>
          <p:cNvSpPr txBox="1"/>
          <p:nvPr/>
        </p:nvSpPr>
        <p:spPr>
          <a:xfrm>
            <a:off x="7773217" y="143068"/>
            <a:ext cx="2416664" cy="2170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145 µm separation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5D21D9-74AD-D48B-9A2F-6275FCE9ED2E}"/>
              </a:ext>
            </a:extLst>
          </p:cNvPr>
          <p:cNvSpPr txBox="1"/>
          <p:nvPr/>
        </p:nvSpPr>
        <p:spPr>
          <a:xfrm>
            <a:off x="7773216" y="3370784"/>
            <a:ext cx="2416664" cy="2170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175 µm separation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1D1F1D-2585-706F-B6A4-9923FC1B1A7A}"/>
              </a:ext>
            </a:extLst>
          </p:cNvPr>
          <p:cNvGrpSpPr/>
          <p:nvPr/>
        </p:nvGrpSpPr>
        <p:grpSpPr>
          <a:xfrm>
            <a:off x="5479698" y="2876549"/>
            <a:ext cx="1064517" cy="950344"/>
            <a:chOff x="5220905" y="2865766"/>
            <a:chExt cx="1064517" cy="95034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50FC7C-BF90-57F9-4328-BD50230E4D32}"/>
                </a:ext>
              </a:extLst>
            </p:cNvPr>
            <p:cNvSpPr/>
            <p:nvPr/>
          </p:nvSpPr>
          <p:spPr>
            <a:xfrm>
              <a:off x="5248813" y="2865766"/>
              <a:ext cx="1036609" cy="950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F734556-B92D-B5C4-003C-F17976CFC368}"/>
                </a:ext>
              </a:extLst>
            </p:cNvPr>
            <p:cNvCxnSpPr/>
            <p:nvPr/>
          </p:nvCxnSpPr>
          <p:spPr>
            <a:xfrm>
              <a:off x="6239055" y="2925074"/>
              <a:ext cx="1439" cy="346496"/>
            </a:xfrm>
            <a:prstGeom prst="straightConnector1">
              <a:avLst/>
            </a:prstGeom>
            <a:ln w="12700">
              <a:solidFill>
                <a:srgbClr val="458F5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727D9C-4C7B-E148-7720-8D1BE40D55A9}"/>
                </a:ext>
              </a:extLst>
            </p:cNvPr>
            <p:cNvCxnSpPr>
              <a:cxnSpLocks/>
            </p:cNvCxnSpPr>
            <p:nvPr/>
          </p:nvCxnSpPr>
          <p:spPr>
            <a:xfrm>
              <a:off x="6239054" y="3385149"/>
              <a:ext cx="1439" cy="346496"/>
            </a:xfrm>
            <a:prstGeom prst="straightConnector1">
              <a:avLst/>
            </a:prstGeom>
            <a:ln w="12700">
              <a:solidFill>
                <a:srgbClr val="D15D64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5AE30A-41CC-BB95-B872-D620A40A47F2}"/>
                </a:ext>
              </a:extLst>
            </p:cNvPr>
            <p:cNvSpPr txBox="1"/>
            <p:nvPr/>
          </p:nvSpPr>
          <p:spPr>
            <a:xfrm>
              <a:off x="5220905" y="2920400"/>
              <a:ext cx="960715" cy="34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05000"/>
                </a:lnSpc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Drive beam position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F2854A-D269-62C3-ECC8-C6CFD37B3B61}"/>
                </a:ext>
              </a:extLst>
            </p:cNvPr>
            <p:cNvSpPr txBox="1"/>
            <p:nvPr/>
          </p:nvSpPr>
          <p:spPr>
            <a:xfrm>
              <a:off x="5220905" y="3380475"/>
              <a:ext cx="960715" cy="34830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05000"/>
                </a:lnSpc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Witness beam position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22952C-073F-F2CF-FDED-9BB5171F13CE}"/>
              </a:ext>
            </a:extLst>
          </p:cNvPr>
          <p:cNvSpPr txBox="1"/>
          <p:nvPr/>
        </p:nvSpPr>
        <p:spPr>
          <a:xfrm>
            <a:off x="9197788" y="88121"/>
            <a:ext cx="2700555" cy="37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by R. Luo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92EBC8-0897-1B3B-EA65-04061DFF12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02" t="93016" r="45067" b="-1260"/>
          <a:stretch/>
        </p:blipFill>
        <p:spPr>
          <a:xfrm>
            <a:off x="8588188" y="6175873"/>
            <a:ext cx="793377" cy="2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8175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1E00BC-CEB8-28B8-2FC8-F333C00FF21D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pic>
        <p:nvPicPr>
          <p:cNvPr id="9" name="Picture 8" descr="A blue rectangular with red dots and yellow dots&#10;&#10;Description automatically generated">
            <a:extLst>
              <a:ext uri="{FF2B5EF4-FFF2-40B4-BE49-F238E27FC236}">
                <a16:creationId xmlns:a16="http://schemas.microsoft.com/office/drawing/2014/main" id="{847E892B-5017-F65A-66D3-F23A3001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22288" r="13707" b="27255"/>
          <a:stretch/>
        </p:blipFill>
        <p:spPr>
          <a:xfrm>
            <a:off x="325106" y="714488"/>
            <a:ext cx="7584703" cy="3571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2299D-2E51-198C-6034-B2D4A89FF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Undulator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D6A2D-9180-ECCA-1BCF-9AD597788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A51192-B36F-9E1D-1C41-08EABF4925A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Simulation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F2AA7-4690-7F53-89B7-61F1E8FD8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084" y="4737846"/>
            <a:ext cx="3259954" cy="152325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gain/loss of witness beam could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tailoring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DADA190-0701-0B34-A670-259FEEBFE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94465"/>
              </p:ext>
            </p:extLst>
          </p:nvPr>
        </p:nvGraphicFramePr>
        <p:xfrm>
          <a:off x="446613" y="4411735"/>
          <a:ext cx="4483975" cy="1849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218">
                  <a:extLst>
                    <a:ext uri="{9D8B030D-6E8A-4147-A177-3AD203B41FA5}">
                      <a16:colId xmlns:a16="http://schemas.microsoft.com/office/drawing/2014/main" val="1476282909"/>
                    </a:ext>
                  </a:extLst>
                </a:gridCol>
                <a:gridCol w="936757">
                  <a:extLst>
                    <a:ext uri="{9D8B030D-6E8A-4147-A177-3AD203B41FA5}">
                      <a16:colId xmlns:a16="http://schemas.microsoft.com/office/drawing/2014/main" val="133961199"/>
                    </a:ext>
                  </a:extLst>
                </a:gridCol>
              </a:tblGrid>
              <a:tr h="366058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420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density (10</a:t>
                      </a:r>
                      <a:r>
                        <a:rPr lang="en-US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US" sz="1600" b="0" i="0" u="none" strike="noStrike" baseline="3000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</a:t>
                      </a:r>
                      <a:r>
                        <a:rPr lang="en-US" sz="13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82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Interaction length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94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 – witness separation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6352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 witness transverse offset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189261"/>
                  </a:ext>
                </a:extLst>
              </a:tr>
            </a:tbl>
          </a:graphicData>
        </a:graphic>
      </p:graphicFrame>
      <p:pic>
        <p:nvPicPr>
          <p:cNvPr id="13" name="Picture 12" descr="A graph of energy and driver&#10;&#10;Description automatically generated">
            <a:extLst>
              <a:ext uri="{FF2B5EF4-FFF2-40B4-BE49-F238E27FC236}">
                <a16:creationId xmlns:a16="http://schemas.microsoft.com/office/drawing/2014/main" id="{B6F0F900-B3CD-7181-3310-99399F99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050" y="653395"/>
            <a:ext cx="3499224" cy="2424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BA9261-2BB0-84D7-14E8-765A6B029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634" y="3165475"/>
            <a:ext cx="3524998" cy="2813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B2BB03-1FAA-1115-62CD-0F28DE30D40D}"/>
              </a:ext>
            </a:extLst>
          </p:cNvPr>
          <p:cNvSpPr txBox="1"/>
          <p:nvPr/>
        </p:nvSpPr>
        <p:spPr>
          <a:xfrm>
            <a:off x="9197788" y="88121"/>
            <a:ext cx="2700555" cy="37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by R. Luo</a:t>
            </a:r>
          </a:p>
        </p:txBody>
      </p:sp>
    </p:spTree>
    <p:extLst>
      <p:ext uri="{BB962C8B-B14F-4D97-AF65-F5344CB8AC3E}">
        <p14:creationId xmlns:p14="http://schemas.microsoft.com/office/powerpoint/2010/main" val="4127034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21AEC1A-7111-DA67-52A9-0330281CE2B2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91686-08AD-B84B-B191-C286F4DB0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Undulator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68C96-F49C-DFE2-04A9-B2EFC0E2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5841360-A01A-2E22-B475-8B1F48B8343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Particle Trajectories and Energy Progression</a:t>
            </a:r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677EAF94-2EBA-6424-88AA-9EA6BFE63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20"/>
            <a:ext cx="5949170" cy="788141"/>
          </a:xfrm>
        </p:spPr>
        <p:txBody>
          <a:bodyPr vert="horz" lIns="0" tIns="0" rIns="0" bIns="0" numCol="2" rtlCol="0" anchor="t">
            <a:noAutofit/>
          </a:bodyPr>
          <a:lstStyle/>
          <a:p>
            <a:pPr algn="just"/>
            <a:r>
              <a:rPr lang="en-GB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Plasma Properties </a:t>
            </a:r>
            <a:endParaRPr lang="en-GB" altLang="zh-CN" b="1" i="1" dirty="0">
              <a:latin typeface="Arial" panose="020B0604020202020204" pitchFamily="34" charset="0"/>
              <a:ea typeface="Cambria Math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= 2x10</a:t>
            </a:r>
            <a:r>
              <a:rPr lang="en-GB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GB" altLang="zh-CN" i="1" dirty="0">
              <a:latin typeface="Arial" panose="020B0604020202020204" pitchFamily="34" charset="0"/>
              <a:ea typeface="Cambria Math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altLang="zh-CN" i="1" dirty="0">
              <a:latin typeface="Arial" panose="020B0604020202020204" pitchFamily="34" charset="0"/>
              <a:ea typeface="Cambria Math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altLang="zh-CN" i="1" dirty="0">
              <a:latin typeface="Arial" panose="020B0604020202020204" pitchFamily="34" charset="0"/>
              <a:ea typeface="Cambria Math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GB" altLang="zh-CN" dirty="0">
                <a:latin typeface="Arial" panose="020B0604020202020204" pitchFamily="34" charset="0"/>
                <a:cs typeface="Arial" panose="020B0604020202020204" pitchFamily="34" charset="0"/>
              </a:rPr>
              <a:t> = 0.3 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B19EA-6A9C-F6B7-0342-81600C861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800" y="2356724"/>
            <a:ext cx="5583238" cy="13468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 = 1.316 for 10 µm offset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λ = 91 nm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84D106-CB8C-3C24-E01B-3B86BA316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26" y="3813990"/>
            <a:ext cx="6025244" cy="25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2F42768-461D-D241-C8CA-9CF850C89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0"/>
          <a:stretch/>
        </p:blipFill>
        <p:spPr bwMode="auto">
          <a:xfrm>
            <a:off x="325800" y="3813990"/>
            <a:ext cx="5160005" cy="255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05428A8-FB64-7947-395A-C35858F0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45" y="1122038"/>
            <a:ext cx="4968874" cy="261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3273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060E4CE-F324-8652-1E52-341E19FC683B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3981E-A034-3209-03F5-213DC651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Undulator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5D87F-D068-152C-AAAA-2D4837D52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4162807"/>
            <a:ext cx="5583238" cy="1856248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Radiation Spectrum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Peak photon fluence of 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photons/mrad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/0.1% BW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Broad synchrotron-like spectrum with critical energy of ~ 1keV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Total yield of 4x10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photons above 0.01 keV in modelled radiation beam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29B51-B31F-C736-8765-5438C5399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4162807"/>
            <a:ext cx="5583238" cy="1856248"/>
          </a:xfrm>
        </p:spPr>
        <p:txBody>
          <a:bodyPr/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Temporal Intensity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FWHM duration of 100 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Beam has a FWHM divergence of approximately 6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along x-axis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modelled x-ray beam has a peak brightness of 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photons/s/mrad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/mm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/0.1% BW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FF6F3-6C8E-0315-9C28-61848DB5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7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6B7A32-692D-30CA-A142-CBCC5D39C6F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Outputs (Radiation Computation Code)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486EF34-12D4-225B-97F7-37549AAD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46" y="1389625"/>
            <a:ext cx="4795222" cy="231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72F87E8-F2EE-6254-5F44-91B032FCC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6" y="1142208"/>
            <a:ext cx="4272616" cy="289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FF44F0-4BE5-A4FB-C59A-7CC889C09482}"/>
              </a:ext>
            </a:extLst>
          </p:cNvPr>
          <p:cNvSpPr txBox="1"/>
          <p:nvPr/>
        </p:nvSpPr>
        <p:spPr>
          <a:xfrm>
            <a:off x="9197788" y="88121"/>
            <a:ext cx="2700555" cy="3780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by A. Hughes</a:t>
            </a:r>
          </a:p>
        </p:txBody>
      </p:sp>
    </p:spTree>
    <p:extLst>
      <p:ext uri="{BB962C8B-B14F-4D97-AF65-F5344CB8AC3E}">
        <p14:creationId xmlns:p14="http://schemas.microsoft.com/office/powerpoint/2010/main" val="6822254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B20AF03-3CAF-E53F-401E-32FF0AC6D90C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AC609-55EC-66B2-4C56-635DA9F7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Plasma Formation in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7E089-FB59-0A54-8BE9-FB77931144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048109" cy="4866481"/>
          </a:xfrm>
        </p:spPr>
        <p:txBody>
          <a:bodyPr vert="horz" lIns="0" tIns="0" rIns="0" bIns="0" rtlCol="0" anchor="t">
            <a:noAutofit/>
          </a:bodyPr>
          <a:lstStyle/>
          <a:p>
            <a:pPr algn="just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Plasma Properties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= 2×10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0.3 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Simulated plasma parameters can be achieved with a discharge plasma source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43101-21D5-7AFF-C6BC-DD44AA7D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8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6F110FB-7AF6-AB63-DA39-A15CB7E191B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Discharge Plasma Source</a:t>
            </a:r>
          </a:p>
        </p:txBody>
      </p:sp>
      <p:pic>
        <p:nvPicPr>
          <p:cNvPr id="14" name="Picture 13" descr="A light fixture in a room&#10;&#10;Description automatically generated">
            <a:extLst>
              <a:ext uri="{FF2B5EF4-FFF2-40B4-BE49-F238E27FC236}">
                <a16:creationId xmlns:a16="http://schemas.microsoft.com/office/drawing/2014/main" id="{E34C69CF-23C0-4260-73A7-6BC5113B6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91" y="327778"/>
            <a:ext cx="6153689" cy="3231935"/>
          </a:xfrm>
          <a:prstGeom prst="rect">
            <a:avLst/>
          </a:prstGeom>
        </p:spPr>
      </p:pic>
      <p:pic>
        <p:nvPicPr>
          <p:cNvPr id="21" name="Picture 20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AEBBB36A-0F29-2A3D-6BD2-73FB8351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20" y="3629994"/>
            <a:ext cx="3399724" cy="2636170"/>
          </a:xfrm>
          <a:prstGeom prst="rect">
            <a:avLst/>
          </a:prstGeom>
        </p:spPr>
      </p:pic>
      <p:pic>
        <p:nvPicPr>
          <p:cNvPr id="22" name="Picture 21" descr="A blue circle with white lines&#10;&#10;Description automatically generated">
            <a:extLst>
              <a:ext uri="{FF2B5EF4-FFF2-40B4-BE49-F238E27FC236}">
                <a16:creationId xmlns:a16="http://schemas.microsoft.com/office/drawing/2014/main" id="{B3A0F384-6E14-1064-6106-E1B258AFA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23" y="3629993"/>
            <a:ext cx="3126538" cy="2631107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62A91CB2-B1E1-4ABC-46FF-F8CCDD29DA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413812"/>
              </p:ext>
            </p:extLst>
          </p:nvPr>
        </p:nvGraphicFramePr>
        <p:xfrm>
          <a:off x="369930" y="3509998"/>
          <a:ext cx="469794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9741">
                  <a:extLst>
                    <a:ext uri="{9D8B030D-6E8A-4147-A177-3AD203B41FA5}">
                      <a16:colId xmlns:a16="http://schemas.microsoft.com/office/drawing/2014/main" val="2058611763"/>
                    </a:ext>
                  </a:extLst>
                </a:gridCol>
                <a:gridCol w="1428205">
                  <a:extLst>
                    <a:ext uri="{9D8B030D-6E8A-4147-A177-3AD203B41FA5}">
                      <a16:colId xmlns:a16="http://schemas.microsoft.com/office/drawing/2014/main" val="24002767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548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Tube length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22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86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pressure (mbar)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– 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321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current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15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time (us)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24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6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Plasma electron density (10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en-GB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–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19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1611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D5E0D74-CAAF-04F5-E9C3-E00F93D637A5}"/>
              </a:ext>
            </a:extLst>
          </p:cNvPr>
          <p:cNvSpPr txBox="1"/>
          <p:nvPr/>
        </p:nvSpPr>
        <p:spPr>
          <a:xfrm>
            <a:off x="325618" y="6308645"/>
            <a:ext cx="11540763" cy="2973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Claudia Cobo	c.cobo@imperial.ac.uk						   4</a:t>
            </a:r>
            <a:r>
              <a:rPr lang="en-US" sz="16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CLARA User Meeting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921E6-6BE6-1E3F-5779-6B4DF93FB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Compton Scattering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BB8F50-0B0D-0F93-1D03-B56D3EC2485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beam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250 </a:t>
                </a:r>
                <a:r>
                  <a:rPr lang="en-GB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= 1.56 × 10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electrons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Laser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2.5 J = 10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19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photons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volume ~ 3 × 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Photon density = 3 × 10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33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− 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Compton scattering cross-section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Photon energy 1.5 eV upshifted to 4γ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hc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dirty="0"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λ</a:t>
                </a:r>
                <a:r>
                  <a:rPr lang="en-US" baseline="-25000" dirty="0"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0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(a</a:t>
                </a:r>
                <a:r>
                  <a:rPr lang="en-GB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1): </a:t>
                </a:r>
                <a:r>
                  <a:rPr lang="en-US" dirty="0" err="1"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λ</a:t>
                </a:r>
                <a:r>
                  <a:rPr lang="en-US" baseline="-25000" dirty="0" err="1"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C</a:t>
                </a:r>
                <a:r>
                  <a:rPr lang="en-US" dirty="0">
                    <a:latin typeface="Arial" panose="020B0604020202020204" pitchFamily="34" charset="0"/>
                    <a:ea typeface="+mn-lt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1.5 MeV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At high photon energies, approximate the total cross section as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= 6.65 × 10</a:t>
                </a:r>
                <a:r>
                  <a:rPr lang="en-US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 −</a:t>
                </a:r>
                <a:r>
                  <a:rPr lang="en-GB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35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BB8F50-0B0D-0F93-1D03-B56D3EC248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842" t="-1754" r="-3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09C7DC9-A2A5-223F-11E9-D503896E11D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83325" y="291353"/>
                <a:ext cx="5583238" cy="5969747"/>
              </a:xfrm>
            </p:spPr>
            <p:txBody>
              <a:bodyPr/>
              <a:lstStyle/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– photon collisions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MFP = 1/photon density x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= 5 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Probability of collision in ~10 </a:t>
                </a:r>
                <a:r>
                  <a:rPr lang="en-GB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μm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interaction length = 0.000002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interactions = </a:t>
                </a: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3120 photons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Useful to probe radiation reaction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09C7DC9-A2A5-223F-11E9-D503896E11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83325" y="291353"/>
                <a:ext cx="5583238" cy="5969747"/>
              </a:xfrm>
              <a:blipFill>
                <a:blip r:embed="rId3"/>
                <a:stretch>
                  <a:fillRect l="-2838" t="-14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1ECB3-BB26-F1A9-9EBB-02510CB2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A974BF2-AA62-C431-1A31-4847DE4776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Preliminary Calculations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A59EE3-6909-D930-349F-F870F4F1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114" y="2540259"/>
            <a:ext cx="4871618" cy="3370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9C8C0A-9BDC-D9CE-7B57-1E0FD7E88DF8}"/>
              </a:ext>
            </a:extLst>
          </p:cNvPr>
          <p:cNvSpPr txBox="1"/>
          <p:nvPr/>
        </p:nvSpPr>
        <p:spPr>
          <a:xfrm>
            <a:off x="6282530" y="5910592"/>
            <a:ext cx="55832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 Cole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Phys. Rev. X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011020 (2018)</a:t>
            </a:r>
          </a:p>
        </p:txBody>
      </p:sp>
    </p:spTree>
    <p:extLst>
      <p:ext uri="{BB962C8B-B14F-4D97-AF65-F5344CB8AC3E}">
        <p14:creationId xmlns:p14="http://schemas.microsoft.com/office/powerpoint/2010/main" val="243490468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FC6A7385-02D5-45C5-BC81-F9BF7D36211D}" vid="{B7F9A338-07DC-4150-84C9-0DA5C0584E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d26b55-6f74-4dea-9b46-d20234c939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310ED92EAFA4DA2D3D4828AE879B5" ma:contentTypeVersion="15" ma:contentTypeDescription="Create a new document." ma:contentTypeScope="" ma:versionID="eec2f441e24345068650d84b85de7954">
  <xsd:schema xmlns:xsd="http://www.w3.org/2001/XMLSchema" xmlns:xs="http://www.w3.org/2001/XMLSchema" xmlns:p="http://schemas.microsoft.com/office/2006/metadata/properties" xmlns:ns3="e4d26b55-6f74-4dea-9b46-d20234c939b7" xmlns:ns4="d8b81a42-3e63-4f70-99d8-45bdbc14e840" targetNamespace="http://schemas.microsoft.com/office/2006/metadata/properties" ma:root="true" ma:fieldsID="eb34d92014b925fea914d405ebe42c6d" ns3:_="" ns4:_="">
    <xsd:import namespace="e4d26b55-6f74-4dea-9b46-d20234c939b7"/>
    <xsd:import namespace="d8b81a42-3e63-4f70-99d8-45bdbc14e8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26b55-6f74-4dea-9b46-d20234c93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81a42-3e63-4f70-99d8-45bdbc14e84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699C8E-4695-4D58-99A2-FFD29AA1C571}">
  <ds:schemaRefs>
    <ds:schemaRef ds:uri="d8b81a42-3e63-4f70-99d8-45bdbc14e840"/>
    <ds:schemaRef ds:uri="e4d26b55-6f74-4dea-9b46-d20234c939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891E82-2BEB-4ACE-8617-70413B34D0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C5BE4-634F-40A9-A9B6-A02CB9081C0F}">
  <ds:schemaRefs>
    <ds:schemaRef ds:uri="d8b81a42-3e63-4f70-99d8-45bdbc14e840"/>
    <ds:schemaRef ds:uri="e4d26b55-6f74-4dea-9b46-d20234c939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0</TotalTime>
  <Words>1004</Words>
  <Application>Microsoft Office PowerPoint</Application>
  <PresentationFormat>Widescreen</PresentationFormat>
  <Paragraphs>196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Aptos</vt:lpstr>
      <vt:lpstr>Arial</vt:lpstr>
      <vt:lpstr>Arial,Sans-Serif</vt:lpstr>
      <vt:lpstr>Calibri</vt:lpstr>
      <vt:lpstr>Cambria Math</vt:lpstr>
      <vt:lpstr>Imperial Sans Text</vt:lpstr>
      <vt:lpstr>Imperial Sans Text Medium</vt:lpstr>
      <vt:lpstr>Imperial Sans Text Semibold</vt:lpstr>
      <vt:lpstr>Inter Medium</vt:lpstr>
      <vt:lpstr>ICL PPT Theme</vt:lpstr>
      <vt:lpstr>Radiation from a plasma undulator based on a plasma wakefield</vt:lpstr>
      <vt:lpstr>Introduction</vt:lpstr>
      <vt:lpstr>Plasma Undulator</vt:lpstr>
      <vt:lpstr>Plasma Undulator</vt:lpstr>
      <vt:lpstr>Plasma Undulator</vt:lpstr>
      <vt:lpstr>Plasma Undulator</vt:lpstr>
      <vt:lpstr>Plasma Undulator</vt:lpstr>
      <vt:lpstr>Plasma Formation in Experiment</vt:lpstr>
      <vt:lpstr>Compton Scattering</vt:lpstr>
      <vt:lpstr>Conclusions</vt:lpstr>
      <vt:lpstr>Plasma Undulator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Cobo</dc:creator>
  <cp:lastModifiedBy>Claudia Cobo</cp:lastModifiedBy>
  <cp:revision>54</cp:revision>
  <dcterms:created xsi:type="dcterms:W3CDTF">2024-10-14T16:31:59Z</dcterms:created>
  <dcterms:modified xsi:type="dcterms:W3CDTF">2024-12-10T10:07:55Z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0x010100335310ED92EAFA4DA2D3D4828AE879B5</vt:lpwstr>
  </property>
</Properties>
</file>