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56" r:id="rId2"/>
    <p:sldId id="265" r:id="rId3"/>
    <p:sldId id="276" r:id="rId4"/>
    <p:sldId id="271" r:id="rId5"/>
    <p:sldId id="293" r:id="rId6"/>
    <p:sldId id="285" r:id="rId7"/>
    <p:sldId id="294" r:id="rId8"/>
    <p:sldId id="295" r:id="rId9"/>
    <p:sldId id="297" r:id="rId10"/>
    <p:sldId id="270" r:id="rId11"/>
    <p:sldId id="299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6004"/>
    <a:srgbClr val="5378B0"/>
    <a:srgbClr val="0E2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11/25/24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11/25/24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11/25/24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11/25/24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11/25/24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8" r:id="rId6"/>
    <p:sldLayoutId id="2147483813" r:id="rId7"/>
    <p:sldLayoutId id="2147483814" r:id="rId8"/>
    <p:sldLayoutId id="2147483815" r:id="rId9"/>
    <p:sldLayoutId id="2147483817" r:id="rId10"/>
    <p:sldLayoutId id="214748381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AD70-9DC8-265C-B5CE-9B03F8AD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VHEE and FLASH Radiotherapy at CLARA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C75E2-C069-1580-BDE5-88CB89D1A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07" y="4585403"/>
            <a:ext cx="5238584" cy="1370463"/>
          </a:xfrm>
        </p:spPr>
        <p:txBody>
          <a:bodyPr anchor="ctr">
            <a:normAutofit/>
          </a:bodyPr>
          <a:lstStyle/>
          <a:p>
            <a:r>
              <a:rPr lang="en-US" dirty="0"/>
              <a:t>Dr Kristina Small</a:t>
            </a:r>
          </a:p>
          <a:p>
            <a:r>
              <a:rPr lang="en-US" sz="1400" dirty="0"/>
              <a:t>MEW Group, PRECISE Group</a:t>
            </a:r>
          </a:p>
          <a:p>
            <a:r>
              <a:rPr lang="en-US" sz="1400" dirty="0"/>
              <a:t>University of Manchester, Cockcroft Institute</a:t>
            </a:r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B5F77BF8-C912-B1F7-7782-55D621B07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1" r="24275" b="-2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6A79C6-23C4-5D00-A4DE-C446E86B6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50" y="6027306"/>
            <a:ext cx="1274335" cy="720000"/>
          </a:xfrm>
          <a:prstGeom prst="rect">
            <a:avLst/>
          </a:prstGeom>
        </p:spPr>
      </p:pic>
      <p:pic>
        <p:nvPicPr>
          <p:cNvPr id="6" name="Picture 2" descr="The Christie Logo">
            <a:extLst>
              <a:ext uri="{FF2B5EF4-FFF2-40B4-BE49-F238E27FC236}">
                <a16:creationId xmlns:a16="http://schemas.microsoft.com/office/drawing/2014/main" id="{25666F2A-F438-6219-525C-AA7EE630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66" y="6027306"/>
            <a:ext cx="145548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urple and white logo&#10;&#10;Description automatically generated">
            <a:extLst>
              <a:ext uri="{FF2B5EF4-FFF2-40B4-BE49-F238E27FC236}">
                <a16:creationId xmlns:a16="http://schemas.microsoft.com/office/drawing/2014/main" id="{8B98EC5B-85C4-1481-75A8-2BE2631B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1" y="6077460"/>
            <a:ext cx="17018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372E-CB98-E7B9-91E7-4B31BEB4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024221" cy="1687513"/>
          </a:xfrm>
        </p:spPr>
        <p:txBody>
          <a:bodyPr>
            <a:normAutofit fontScale="90000"/>
          </a:bodyPr>
          <a:lstStyle/>
          <a:p>
            <a:r>
              <a:rPr lang="en-US" dirty="0"/>
              <a:t>Radiobiology at CLARA – Cell Survival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3276-89FD-6AF4-767A-1730B8ED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30" y="2576513"/>
            <a:ext cx="6383767" cy="4201310"/>
          </a:xfrm>
        </p:spPr>
        <p:txBody>
          <a:bodyPr>
            <a:normAutofit/>
          </a:bodyPr>
          <a:lstStyle/>
          <a:p>
            <a:r>
              <a:rPr lang="en-US" sz="1800" dirty="0"/>
              <a:t>Aim – observe how cancer cells and normal cells respond to in-air VHEE irradiation at conventional/FLASH dose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Experimental setup: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Samples held in Eppendorf tubes on movable stage in in-air chamber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Cells irradiated with doses from 0-10 Gy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Survival rate calculated through clonogenic assay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Initial focus on lung and pancreatic cancer cell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1" dirty="0"/>
          </a:p>
          <a:p>
            <a:r>
              <a:rPr lang="en-US" sz="1800" dirty="0"/>
              <a:t>Currently in discussions to fit out a small biological lab space for preparation/analysis of cellular samples</a:t>
            </a:r>
          </a:p>
          <a:p>
            <a:endParaRPr lang="en-US" sz="1800" dirty="0"/>
          </a:p>
        </p:txBody>
      </p:sp>
      <p:pic>
        <p:nvPicPr>
          <p:cNvPr id="4" name="Content Placeholder 4" descr="Germ with solid fill">
            <a:extLst>
              <a:ext uri="{FF2B5EF4-FFF2-40B4-BE49-F238E27FC236}">
                <a16:creationId xmlns:a16="http://schemas.microsoft.com/office/drawing/2014/main" id="{CD37780D-5314-A91D-6FA2-D89108E9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98C914DF-D642-13AE-992B-7302E6715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40" y="2877168"/>
            <a:ext cx="4940077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16B634-5142-7D3B-F970-36C39AC7876F}"/>
              </a:ext>
            </a:extLst>
          </p:cNvPr>
          <p:cNvSpPr txBox="1"/>
          <p:nvPr/>
        </p:nvSpPr>
        <p:spPr>
          <a:xfrm>
            <a:off x="6705598" y="6456148"/>
            <a:ext cx="5549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en-GB" sz="1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Wanstall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H. C.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et al.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First in vitro measurement of VHEE relative biological effectiveness (RBE) in lung and prostate cancer cells using the ARES </a:t>
            </a:r>
            <a:r>
              <a:rPr lang="en-GB" sz="1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linac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at DESY. 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 Rep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r>
              <a:rPr lang="en-GB" sz="1100" b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14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(2024) </a:t>
            </a:r>
            <a:endParaRPr lang="en-GB" sz="11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1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5E32D-65E5-D6C2-A68F-066D5985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86110-D80C-E003-F147-FAE75A5990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4552" y="2576513"/>
            <a:ext cx="10869248" cy="4088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2B4B46"/>
                </a:solidFill>
              </a:rPr>
              <a:t>VHEE and FLASH radiotherapy have the potential to revolutionise cancer treatment, particularly lung and pancreatic cancers</a:t>
            </a:r>
          </a:p>
          <a:p>
            <a:endParaRPr lang="en-GB" sz="1600" dirty="0">
              <a:solidFill>
                <a:srgbClr val="2B4B46"/>
              </a:solidFill>
            </a:endParaRPr>
          </a:p>
          <a:p>
            <a:r>
              <a:rPr lang="en-GB" sz="1600" dirty="0">
                <a:solidFill>
                  <a:srgbClr val="2B4B46"/>
                </a:solidFill>
              </a:rPr>
              <a:t>The CLARA beamline is ideal for research into VHEE-FLASH radiotherapy due to wide energy range, high bunch charge/dose rate and efficient experimental area design</a:t>
            </a:r>
          </a:p>
          <a:p>
            <a:endParaRPr lang="en-GB" sz="1600" dirty="0">
              <a:solidFill>
                <a:srgbClr val="2B4B46"/>
              </a:solidFill>
            </a:endParaRPr>
          </a:p>
          <a:p>
            <a:r>
              <a:rPr lang="en-GB" sz="1600" dirty="0">
                <a:solidFill>
                  <a:srgbClr val="2B4B46"/>
                </a:solidFill>
              </a:rPr>
              <a:t>Short-term focus at CLARA– reliably delivering VHEE-FLASH beamlines and establishing biological viability of VHEE-FLASH as a lung/pancreatic cancer treatment</a:t>
            </a:r>
          </a:p>
          <a:p>
            <a:endParaRPr lang="en-GB" sz="1600" dirty="0">
              <a:solidFill>
                <a:srgbClr val="2B4B46"/>
              </a:solidFill>
            </a:endParaRPr>
          </a:p>
          <a:p>
            <a:r>
              <a:rPr lang="en-GB" sz="1600" dirty="0">
                <a:solidFill>
                  <a:srgbClr val="2B4B46"/>
                </a:solidFill>
              </a:rPr>
              <a:t>Long-term potential – expanding to treatment planning using the MARVIN phantom, complex radiobiological studies (spheroids, organoids)</a:t>
            </a:r>
          </a:p>
        </p:txBody>
      </p:sp>
    </p:spTree>
    <p:extLst>
      <p:ext uri="{BB962C8B-B14F-4D97-AF65-F5344CB8AC3E}">
        <p14:creationId xmlns:p14="http://schemas.microsoft.com/office/powerpoint/2010/main" val="449679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F62C-0346-9E2A-8662-386B1379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5ADE4-66AF-7439-2FA1-263DF172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6" y="2570795"/>
            <a:ext cx="1911503" cy="1080000"/>
          </a:xfrm>
          <a:prstGeom prst="rect">
            <a:avLst/>
          </a:prstGeom>
        </p:spPr>
      </p:pic>
      <p:pic>
        <p:nvPicPr>
          <p:cNvPr id="5" name="Picture 2" descr="The Christie Logo">
            <a:extLst>
              <a:ext uri="{FF2B5EF4-FFF2-40B4-BE49-F238E27FC236}">
                <a16:creationId xmlns:a16="http://schemas.microsoft.com/office/drawing/2014/main" id="{03B0779B-4299-B338-B498-CFA9D981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0" y="2570795"/>
            <a:ext cx="218322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7D934-9774-4566-6F78-01B42880EFF4}"/>
              </a:ext>
            </a:extLst>
          </p:cNvPr>
          <p:cNvSpPr txBox="1"/>
          <p:nvPr/>
        </p:nvSpPr>
        <p:spPr>
          <a:xfrm>
            <a:off x="807008" y="4045111"/>
            <a:ext cx="2752933" cy="1886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Roger Jones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Deepa </a:t>
            </a:r>
            <a:r>
              <a:rPr lang="en-GB" sz="2000" b="1" dirty="0" err="1"/>
              <a:t>Angal</a:t>
            </a:r>
            <a:r>
              <a:rPr lang="en-GB" sz="2000" b="1" dirty="0"/>
              <a:t>-Kalinin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James Jones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Stewart </a:t>
            </a:r>
            <a:r>
              <a:rPr lang="en-GB" sz="2000" b="1" dirty="0" err="1"/>
              <a:t>Boogert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3D965-9E79-D75B-E879-58DAF6D41D18}"/>
              </a:ext>
            </a:extLst>
          </p:cNvPr>
          <p:cNvSpPr txBox="1"/>
          <p:nvPr/>
        </p:nvSpPr>
        <p:spPr>
          <a:xfrm>
            <a:off x="8940326" y="4045111"/>
            <a:ext cx="2341988" cy="1886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Wilfrid </a:t>
            </a:r>
            <a:r>
              <a:rPr lang="en-GB" sz="2000" b="1" dirty="0" err="1"/>
              <a:t>Farabolini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Roberto </a:t>
            </a:r>
            <a:r>
              <a:rPr lang="en-GB" sz="2000" b="1" dirty="0" err="1"/>
              <a:t>Corsini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Davide </a:t>
            </a:r>
            <a:r>
              <a:rPr lang="en-GB" sz="2000" b="1" dirty="0" err="1"/>
              <a:t>Gamba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Antonio Gilardi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6B003-0101-00B6-BA2C-BA1B1A00C972}"/>
              </a:ext>
            </a:extLst>
          </p:cNvPr>
          <p:cNvSpPr txBox="1"/>
          <p:nvPr/>
        </p:nvSpPr>
        <p:spPr>
          <a:xfrm>
            <a:off x="4845946" y="4045111"/>
            <a:ext cx="2500108" cy="2810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Nicholas Henthorn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Michael Merchant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Karen Kirkby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Amy Chadwick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Elham Santina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Adam Aitkenhead</a:t>
            </a:r>
          </a:p>
        </p:txBody>
      </p:sp>
      <p:pic>
        <p:nvPicPr>
          <p:cNvPr id="9" name="Picture 8" descr="A red and green letter e&#10;&#10;Description automatically generated">
            <a:extLst>
              <a:ext uri="{FF2B5EF4-FFF2-40B4-BE49-F238E27FC236}">
                <a16:creationId xmlns:a16="http://schemas.microsoft.com/office/drawing/2014/main" id="{5E4FF988-78E0-7A91-DCD9-C3C7DA8DC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9" y="2570795"/>
            <a:ext cx="29334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7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8983F-809B-1297-2E5B-7F6D80C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Novel Radiotherapy - VHEE</a:t>
            </a:r>
          </a:p>
        </p:txBody>
      </p:sp>
      <p:pic>
        <p:nvPicPr>
          <p:cNvPr id="614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8ED67D8-8414-557F-B816-E20A8313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612" y="439783"/>
            <a:ext cx="4274419" cy="27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5446CC3-8669-4608-8BCD-BB7E67DDD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D4CDE60B-6485-40E2-8B73-7017D308D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91E46894-05A2-44C1-B87E-B5E1B0A1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4" name="Picture 3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062F670B-DC5E-9861-943A-0F29EF8B8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r="6333"/>
          <a:stretch/>
        </p:blipFill>
        <p:spPr>
          <a:xfrm>
            <a:off x="6815138" y="3693276"/>
            <a:ext cx="4459893" cy="27249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27C79-0FFF-D80F-E99F-EAFA380D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3523772"/>
            <a:ext cx="5846181" cy="32343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dirty="0"/>
              <a:t>Very High Energy Electron radiotherapy will use 100-250 MeV electrons to treat cancer. Key advantages: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Increased range in tissue – can treat deep-seated tumours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Reduced lateral beam spread – lower dose delivered to healthy tissue surrounding a tumour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Insensitivity to inhomogeneities (A. </a:t>
            </a:r>
            <a:r>
              <a:rPr lang="en-GB" sz="1800" dirty="0" err="1"/>
              <a:t>Lagzda</a:t>
            </a:r>
            <a:r>
              <a:rPr lang="en-GB" sz="1800" dirty="0"/>
              <a:t>, MEW)</a:t>
            </a:r>
            <a:r>
              <a:rPr lang="en-GB" sz="1800" baseline="30000" dirty="0"/>
              <a:t>1</a:t>
            </a:r>
            <a:r>
              <a:rPr lang="en-GB" sz="1800" dirty="0"/>
              <a:t> – changes in tissue density do not affect dose delivery </a:t>
            </a:r>
            <a:r>
              <a:rPr lang="en-GB" sz="1800" b="1" dirty="0"/>
              <a:t>in contrast to protons</a:t>
            </a:r>
            <a:endParaRPr lang="en-GB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8A301-C5D6-9E3A-5966-836CBC26892F}"/>
              </a:ext>
            </a:extLst>
          </p:cNvPr>
          <p:cNvSpPr txBox="1"/>
          <p:nvPr/>
        </p:nvSpPr>
        <p:spPr>
          <a:xfrm>
            <a:off x="11275031" y="36512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48EBE4-93E3-DBE1-064A-83929C416DF7}"/>
              </a:ext>
            </a:extLst>
          </p:cNvPr>
          <p:cNvSpPr/>
          <p:nvPr/>
        </p:nvSpPr>
        <p:spPr>
          <a:xfrm>
            <a:off x="10129838" y="542925"/>
            <a:ext cx="957262" cy="13287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EADBA6-33F1-C66E-9BC9-A83AF744A818}"/>
              </a:ext>
            </a:extLst>
          </p:cNvPr>
          <p:cNvSpPr txBox="1"/>
          <p:nvPr/>
        </p:nvSpPr>
        <p:spPr>
          <a:xfrm>
            <a:off x="7567447" y="18240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5378B0"/>
                </a:solidFill>
              </a:rPr>
              <a:t>15 </a:t>
            </a:r>
          </a:p>
          <a:p>
            <a:r>
              <a:rPr lang="en-GB" sz="1200" b="1" dirty="0">
                <a:solidFill>
                  <a:srgbClr val="5378B0"/>
                </a:solidFill>
              </a:rPr>
              <a:t>MeV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429F5A-59A3-0F20-8D00-EB2767484C2B}"/>
              </a:ext>
            </a:extLst>
          </p:cNvPr>
          <p:cNvCxnSpPr/>
          <p:nvPr/>
        </p:nvCxnSpPr>
        <p:spPr>
          <a:xfrm>
            <a:off x="8095156" y="2102495"/>
            <a:ext cx="218396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64B1B1-7CBF-40F0-4F2C-C2A0C18E9F36}"/>
              </a:ext>
            </a:extLst>
          </p:cNvPr>
          <p:cNvSpPr txBox="1"/>
          <p:nvPr/>
        </p:nvSpPr>
        <p:spPr>
          <a:xfrm>
            <a:off x="10707541" y="18256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BE6004"/>
                </a:solidFill>
              </a:rPr>
              <a:t>250 </a:t>
            </a:r>
          </a:p>
          <a:p>
            <a:r>
              <a:rPr lang="en-GB" sz="1200" b="1" dirty="0">
                <a:solidFill>
                  <a:srgbClr val="BE6004"/>
                </a:solidFill>
              </a:rPr>
              <a:t>MeV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CBE5D-ADFB-E40E-6986-3B03832AEB22}"/>
              </a:ext>
            </a:extLst>
          </p:cNvPr>
          <p:cNvSpPr txBox="1"/>
          <p:nvPr/>
        </p:nvSpPr>
        <p:spPr>
          <a:xfrm>
            <a:off x="7170245" y="505574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5378B0"/>
                </a:solidFill>
              </a:rPr>
              <a:t>15 </a:t>
            </a:r>
          </a:p>
          <a:p>
            <a:r>
              <a:rPr lang="en-GB" sz="1200" b="1" dirty="0">
                <a:solidFill>
                  <a:srgbClr val="5378B0"/>
                </a:solidFill>
              </a:rPr>
              <a:t>MeV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8A29D7-A716-3D92-0468-E0FE1B34DE41}"/>
              </a:ext>
            </a:extLst>
          </p:cNvPr>
          <p:cNvCxnSpPr>
            <a:cxnSpLocks/>
          </p:cNvCxnSpPr>
          <p:nvPr/>
        </p:nvCxnSpPr>
        <p:spPr>
          <a:xfrm>
            <a:off x="7609487" y="5517411"/>
            <a:ext cx="252035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F51AD1-03DE-E5BF-A7E5-7393C645F2FE}"/>
              </a:ext>
            </a:extLst>
          </p:cNvPr>
          <p:cNvSpPr txBox="1"/>
          <p:nvPr/>
        </p:nvSpPr>
        <p:spPr>
          <a:xfrm>
            <a:off x="10041371" y="55174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BE6004"/>
                </a:solidFill>
              </a:rPr>
              <a:t>250 </a:t>
            </a:r>
          </a:p>
          <a:p>
            <a:r>
              <a:rPr lang="en-GB" sz="1200" b="1" dirty="0">
                <a:solidFill>
                  <a:srgbClr val="BE6004"/>
                </a:solidFill>
              </a:rPr>
              <a:t>MeV</a:t>
            </a:r>
          </a:p>
        </p:txBody>
      </p:sp>
    </p:spTree>
    <p:extLst>
      <p:ext uri="{BB962C8B-B14F-4D97-AF65-F5344CB8AC3E}">
        <p14:creationId xmlns:p14="http://schemas.microsoft.com/office/powerpoint/2010/main" val="259462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8983F-809B-1297-2E5B-7F6D80C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Novel Radiotherapy - VHEE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5446CC3-8669-4608-8BCD-BB7E67DDD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D4CDE60B-6485-40E2-8B73-7017D308D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91E46894-05A2-44C1-B87E-B5E1B0A1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8194" name="Picture 2" descr="Text Box">
            <a:extLst>
              <a:ext uri="{FF2B5EF4-FFF2-40B4-BE49-F238E27FC236}">
                <a16:creationId xmlns:a16="http://schemas.microsoft.com/office/drawing/2014/main" id="{8DF4D41F-B878-8E90-BB50-20B1193D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578475"/>
            <a:ext cx="7658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B940AA-2B88-7458-A894-F24DAA4C2EAE}"/>
              </a:ext>
            </a:extLst>
          </p:cNvPr>
          <p:cNvSpPr txBox="1">
            <a:spLocks/>
          </p:cNvSpPr>
          <p:nvPr/>
        </p:nvSpPr>
        <p:spPr>
          <a:xfrm>
            <a:off x="127000" y="3523772"/>
            <a:ext cx="5846181" cy="323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800" dirty="0"/>
              <a:t>Very High Energy Electron radiotherapy will use 100-250 MeV electrons to treat cancer. Key advantages: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Increased range in tissue – can treat deep-seated tumours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Reduced lateral beam spread – lower dose delivered to healthy tissue surrounding a tumour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Insensitivity to inhomogeneities (A. </a:t>
            </a:r>
            <a:r>
              <a:rPr lang="en-GB" sz="1800" dirty="0" err="1"/>
              <a:t>Lagzda</a:t>
            </a:r>
            <a:r>
              <a:rPr lang="en-GB" sz="1800" dirty="0"/>
              <a:t>, MEW)</a:t>
            </a:r>
            <a:r>
              <a:rPr lang="en-GB" sz="1800" baseline="30000" dirty="0"/>
              <a:t>1</a:t>
            </a:r>
            <a:r>
              <a:rPr lang="en-GB" sz="1800" dirty="0"/>
              <a:t> – changes in tissue density do not affect dose delivery </a:t>
            </a:r>
            <a:r>
              <a:rPr lang="en-GB" sz="1800" b="1" dirty="0"/>
              <a:t>in contrast to protons</a:t>
            </a: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DDBA4-9058-B456-0AC5-E414276A411F}"/>
              </a:ext>
            </a:extLst>
          </p:cNvPr>
          <p:cNvSpPr txBox="1"/>
          <p:nvPr/>
        </p:nvSpPr>
        <p:spPr>
          <a:xfrm>
            <a:off x="6222998" y="5553453"/>
            <a:ext cx="574828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[1] </a:t>
            </a:r>
            <a:r>
              <a:rPr lang="en-GB" sz="1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Lagzda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Influence of heterogeneous media on Very High Energy Electron (VHEE) dose penetration and a Monte Carlo-based comparison with existing radiotherapy modalities. </a:t>
            </a:r>
            <a:r>
              <a:rPr lang="en-GB" sz="11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Nucl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Instruments Methods Phys. Res. Sect. B. 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482 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70-81 (2020)</a:t>
            </a:r>
          </a:p>
          <a:p>
            <a:pPr fontAlgn="base">
              <a:spcAft>
                <a:spcPts val="1200"/>
              </a:spcAft>
            </a:pPr>
            <a:r>
              <a:rPr lang="en-GB" sz="1200" dirty="0">
                <a:latin typeface="Aptos" panose="020B0004020202020204" pitchFamily="34" charset="0"/>
                <a:ea typeface="Times New Roman" panose="02020603050405020304" pitchFamily="18" charset="0"/>
              </a:rPr>
              <a:t>[2] Small, K. </a:t>
            </a:r>
            <a:r>
              <a:rPr lang="en-GB" sz="1200" i="1" dirty="0">
                <a:latin typeface="Aptos" panose="020B0004020202020204" pitchFamily="34" charset="0"/>
                <a:ea typeface="Times New Roman" panose="02020603050405020304" pitchFamily="18" charset="0"/>
              </a:rPr>
              <a:t>et al</a:t>
            </a:r>
            <a:r>
              <a:rPr lang="en-GB" sz="1100" i="1" dirty="0"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en-GB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VHEE facilities in Europe with the potential for FLASH dose irradiation: Conspectus and dose rate parameterisation. </a:t>
            </a:r>
            <a:r>
              <a:rPr lang="en-GB" sz="11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be submitted to Nuclear Instruments and Methods in Physics Research B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E94957B1-49F6-19FF-653F-CB05FF7D4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58" y="1108685"/>
            <a:ext cx="6080822" cy="37403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4818DD-C091-2E36-21F8-DED5AD312381}"/>
              </a:ext>
            </a:extLst>
          </p:cNvPr>
          <p:cNvSpPr txBox="1"/>
          <p:nvPr/>
        </p:nvSpPr>
        <p:spPr>
          <a:xfrm>
            <a:off x="6222998" y="414713"/>
            <a:ext cx="219578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Proton sensitivity to air pocket</a:t>
            </a:r>
            <a:r>
              <a:rPr lang="en-GB" b="1" baseline="30000" dirty="0"/>
              <a:t>2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768A4-ABBC-8189-1BCE-BFDD5061E30D}"/>
              </a:ext>
            </a:extLst>
          </p:cNvPr>
          <p:cNvSpPr txBox="1"/>
          <p:nvPr/>
        </p:nvSpPr>
        <p:spPr>
          <a:xfrm>
            <a:off x="9207499" y="414713"/>
            <a:ext cx="219578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Proton sensitivity to air pocket</a:t>
            </a:r>
            <a:r>
              <a:rPr lang="en-GB" b="1" baseline="30000" dirty="0"/>
              <a:t>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4321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DB3B-A121-FAB2-8008-2DBDE48B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857627" cy="1687513"/>
          </a:xfrm>
        </p:spPr>
        <p:txBody>
          <a:bodyPr>
            <a:normAutofit/>
          </a:bodyPr>
          <a:lstStyle/>
          <a:p>
            <a:r>
              <a:rPr lang="en-US" dirty="0"/>
              <a:t>Novel Radiotherapy - FLASH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C0E96-CF99-51D2-80E9-CC65395C02C8}"/>
              </a:ext>
            </a:extLst>
          </p:cNvPr>
          <p:cNvSpPr txBox="1"/>
          <p:nvPr/>
        </p:nvSpPr>
        <p:spPr>
          <a:xfrm>
            <a:off x="484552" y="2657475"/>
            <a:ext cx="6330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FLASH-RT – Radiotherapy dose delivered in </a:t>
            </a:r>
            <a:r>
              <a:rPr lang="en-GB" sz="2000" dirty="0" err="1"/>
              <a:t>ms</a:t>
            </a:r>
            <a:r>
              <a:rPr lang="en-GB" sz="2000" dirty="0"/>
              <a:t>/us/ns timescales, rather than minute timescales for conventional radiotherapy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Consistently shown to significantly reduce radiation-induced side effects in healthy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Electrons are light and charged – ideal for FLASH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Combining VHEE and FLASH could mean an effective, patient-friendly cancer treatment</a:t>
            </a:r>
          </a:p>
        </p:txBody>
      </p:sp>
      <p:pic>
        <p:nvPicPr>
          <p:cNvPr id="1024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62EC27-D45C-5A05-1EDD-93F817080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8"/>
          <a:stretch/>
        </p:blipFill>
        <p:spPr bwMode="auto">
          <a:xfrm>
            <a:off x="7805373" y="2335212"/>
            <a:ext cx="3902075" cy="49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Collision with solid fill">
            <a:extLst>
              <a:ext uri="{FF2B5EF4-FFF2-40B4-BE49-F238E27FC236}">
                <a16:creationId xmlns:a16="http://schemas.microsoft.com/office/drawing/2014/main" id="{04E3B836-0006-C231-1801-B1F08D2E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072A7-ABCF-543D-FCA9-8871066F4A2E}"/>
              </a:ext>
            </a:extLst>
          </p:cNvPr>
          <p:cNvSpPr txBox="1"/>
          <p:nvPr/>
        </p:nvSpPr>
        <p:spPr>
          <a:xfrm rot="5400000">
            <a:off x="10888717" y="3385527"/>
            <a:ext cx="1683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Conventional</a:t>
            </a:r>
          </a:p>
          <a:p>
            <a:pPr algn="ctr"/>
            <a:r>
              <a:rPr lang="en-GB" b="1" dirty="0"/>
              <a:t>48 weeks 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7383A-35F5-08CB-8411-9F3BD7055326}"/>
              </a:ext>
            </a:extLst>
          </p:cNvPr>
          <p:cNvSpPr txBox="1"/>
          <p:nvPr/>
        </p:nvSpPr>
        <p:spPr>
          <a:xfrm rot="5400000">
            <a:off x="10959794" y="5589742"/>
            <a:ext cx="154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FLASH</a:t>
            </a:r>
          </a:p>
          <a:p>
            <a:pPr algn="ctr"/>
            <a:r>
              <a:rPr lang="en-GB" b="1" dirty="0"/>
              <a:t>48 weeks 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8E7E0-DBCE-CCF2-1ABC-172A31DDC2C5}"/>
              </a:ext>
            </a:extLst>
          </p:cNvPr>
          <p:cNvSpPr txBox="1"/>
          <p:nvPr/>
        </p:nvSpPr>
        <p:spPr>
          <a:xfrm>
            <a:off x="231228" y="644813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Vozenin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M. C. 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 The advantage of FLASH radiotherapy confirmed in mini-pig and cat-cancer patients. 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Clin. Cancer Res.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 </a:t>
            </a:r>
            <a:r>
              <a:rPr lang="en-GB" sz="1100" b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25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35–42 (2018). </a:t>
            </a: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9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F1FA-1512-9772-74E2-28D51FE3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VHEE at CLEAR and CLARA</a:t>
            </a:r>
          </a:p>
        </p:txBody>
      </p:sp>
      <p:pic>
        <p:nvPicPr>
          <p:cNvPr id="4" name="Content Placeholder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23D92E1A-4170-C100-4AB3-FD80E0D3C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/>
          <a:stretch/>
        </p:blipFill>
        <p:spPr>
          <a:xfrm>
            <a:off x="147726" y="4348948"/>
            <a:ext cx="2721600" cy="2306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1AF8AA-3B70-6890-409A-FCA4CC9C3BA7}"/>
              </a:ext>
            </a:extLst>
          </p:cNvPr>
          <p:cNvSpPr txBox="1"/>
          <p:nvPr/>
        </p:nvSpPr>
        <p:spPr>
          <a:xfrm>
            <a:off x="191312" y="6669394"/>
            <a:ext cx="68135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Small, K. </a:t>
            </a:r>
            <a:r>
              <a:rPr lang="en-GB" sz="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Evaluating very high energy electron RBE from nanodosimetric pBR322 plasmid DNA damage. </a:t>
            </a:r>
            <a:r>
              <a:rPr lang="en-GB" sz="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Sci. Rep.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3341 (2021) </a:t>
            </a:r>
          </a:p>
        </p:txBody>
      </p:sp>
      <p:pic>
        <p:nvPicPr>
          <p:cNvPr id="7" name="Picture 6" descr="Photo Dec 03, 3 09 18 PM.jpg">
            <a:extLst>
              <a:ext uri="{FF2B5EF4-FFF2-40B4-BE49-F238E27FC236}">
                <a16:creationId xmlns:a16="http://schemas.microsoft.com/office/drawing/2014/main" id="{51210F74-57EF-F149-B3D7-1BF746F6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6" r="10868" b="9317"/>
          <a:stretch/>
        </p:blipFill>
        <p:spPr>
          <a:xfrm>
            <a:off x="191312" y="2427123"/>
            <a:ext cx="2720284" cy="18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F64FD3-E312-C06B-B208-2B14EC08A5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06" t="36315" r="55409" b="35711"/>
          <a:stretch/>
        </p:blipFill>
        <p:spPr>
          <a:xfrm>
            <a:off x="7896441" y="4294217"/>
            <a:ext cx="3692107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A02086-B668-CF58-D22A-38D88D5A349B}"/>
              </a:ext>
            </a:extLst>
          </p:cNvPr>
          <p:cNvCxnSpPr>
            <a:cxnSpLocks/>
          </p:cNvCxnSpPr>
          <p:nvPr/>
        </p:nvCxnSpPr>
        <p:spPr>
          <a:xfrm>
            <a:off x="7451834" y="2175641"/>
            <a:ext cx="0" cy="470337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1F09F1-A349-AFC2-3B62-4214170EA935}"/>
              </a:ext>
            </a:extLst>
          </p:cNvPr>
          <p:cNvSpPr txBox="1"/>
          <p:nvPr/>
        </p:nvSpPr>
        <p:spPr>
          <a:xfrm>
            <a:off x="7671378" y="2327384"/>
            <a:ext cx="4331427" cy="203132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Plasmid irradiation experiments with varying scavenging capacities performed in 2021/2022 (H. </a:t>
            </a:r>
            <a:r>
              <a:rPr lang="en-GB" dirty="0" err="1"/>
              <a:t>Wanstall</a:t>
            </a:r>
            <a:r>
              <a:rPr lang="en-GB" dirty="0"/>
              <a:t>, MEW/PRECISE).</a:t>
            </a:r>
          </a:p>
          <a:p>
            <a:endParaRPr lang="en-GB" dirty="0"/>
          </a:p>
          <a:p>
            <a:r>
              <a:rPr lang="en-GB" dirty="0"/>
              <a:t>Good VHEE RBE agreement with earlier experiments!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30B63-E0D0-D622-2D6D-E317D34655EF}"/>
              </a:ext>
            </a:extLst>
          </p:cNvPr>
          <p:cNvSpPr txBox="1"/>
          <p:nvPr/>
        </p:nvSpPr>
        <p:spPr>
          <a:xfrm>
            <a:off x="7451833" y="6401609"/>
            <a:ext cx="4624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Wanstall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H. </a:t>
            </a:r>
            <a:r>
              <a:rPr lang="en-GB" sz="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Quantification of damage to plasmid DNA from 35 MeV electrons, 228 MeV protons and 300 </a:t>
            </a:r>
            <a:r>
              <a:rPr lang="en-GB" sz="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kVp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X-rays in varying hydroxyl radical scavenging environments. </a:t>
            </a:r>
            <a:r>
              <a:rPr lang="en-GB" sz="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Journal of Radiation Research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64(3)</a:t>
            </a:r>
            <a:r>
              <a:rPr lang="en-GB" sz="8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547-557 (2023)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55A54A-5C35-8A5C-5F8A-2386D75A6138}"/>
              </a:ext>
            </a:extLst>
          </p:cNvPr>
          <p:cNvSpPr/>
          <p:nvPr/>
        </p:nvSpPr>
        <p:spPr>
          <a:xfrm>
            <a:off x="6505903" y="2669628"/>
            <a:ext cx="39939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9375B1-B5E4-2659-C7FA-A21F879AB553}"/>
              </a:ext>
            </a:extLst>
          </p:cNvPr>
          <p:cNvSpPr txBox="1"/>
          <p:nvPr/>
        </p:nvSpPr>
        <p:spPr>
          <a:xfrm>
            <a:off x="3200744" y="2542171"/>
            <a:ext cx="4004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2018/2019 – pBR322 plasmid irradiation studies with 35 MeV electrons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Assessed feasibility of VHEE plasmid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experimental development – sample preparation and installation, sample holder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Formed the basis for successful CLEAR experiments at 200 MeV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World-first VHEE RBE calculations!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8DF98-FD5B-B213-A304-F74C1692975E}"/>
              </a:ext>
            </a:extLst>
          </p:cNvPr>
          <p:cNvSpPr/>
          <p:nvPr/>
        </p:nvSpPr>
        <p:spPr>
          <a:xfrm>
            <a:off x="2490952" y="4456387"/>
            <a:ext cx="294289" cy="25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Graphic 19" descr="Atom with solid fill">
            <a:extLst>
              <a:ext uri="{FF2B5EF4-FFF2-40B4-BE49-F238E27FC236}">
                <a16:creationId xmlns:a16="http://schemas.microsoft.com/office/drawing/2014/main" id="{8321B91C-E675-289B-D2BE-07365D0E0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7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557B-2801-48A4-6ACA-CA615ABD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8775062" cy="1687513"/>
          </a:xfrm>
        </p:spPr>
        <p:txBody>
          <a:bodyPr>
            <a:normAutofit fontScale="90000"/>
          </a:bodyPr>
          <a:lstStyle/>
          <a:p>
            <a:r>
              <a:rPr lang="en-GB" dirty="0"/>
              <a:t>Radiotherapy and CLARA Phase 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BD261-D806-D203-06A5-F8A5B95BD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37560"/>
              </p:ext>
            </p:extLst>
          </p:nvPr>
        </p:nvGraphicFramePr>
        <p:xfrm>
          <a:off x="177275" y="2801322"/>
          <a:ext cx="5432772" cy="318832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20161">
                  <a:extLst>
                    <a:ext uri="{9D8B030D-6E8A-4147-A177-3AD203B41FA5}">
                      <a16:colId xmlns:a16="http://schemas.microsoft.com/office/drawing/2014/main" val="4226382575"/>
                    </a:ext>
                  </a:extLst>
                </a:gridCol>
                <a:gridCol w="3312611">
                  <a:extLst>
                    <a:ext uri="{9D8B030D-6E8A-4147-A177-3AD203B41FA5}">
                      <a16:colId xmlns:a16="http://schemas.microsoft.com/office/drawing/2014/main" val="3601113933"/>
                    </a:ext>
                  </a:extLst>
                </a:gridCol>
              </a:tblGrid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Beam Parameter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CLARA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36084"/>
                  </a:ext>
                </a:extLst>
              </a:tr>
              <a:tr h="54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Energy Range</a:t>
                      </a:r>
                      <a:endParaRPr lang="en-GB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250 MeV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71639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Bunch Charge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5-250 </a:t>
                      </a:r>
                      <a:r>
                        <a:rPr lang="en-GB" sz="2000" kern="100" dirty="0" err="1">
                          <a:effectLst/>
                        </a:rPr>
                        <a:t>pC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0958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Repetition Rate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100 Hz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72887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>
                          <a:effectLst/>
                        </a:rPr>
                        <a:t>Relative Energy Spread</a:t>
                      </a:r>
                      <a:endParaRPr lang="en-GB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0.01% (low charge)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0.1% (high charge)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647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C8F3FE-359F-EC6F-84FE-54127EFBD3C2}"/>
              </a:ext>
            </a:extLst>
          </p:cNvPr>
          <p:cNvSpPr txBox="1"/>
          <p:nvPr/>
        </p:nvSpPr>
        <p:spPr>
          <a:xfrm>
            <a:off x="6376704" y="2434074"/>
            <a:ext cx="385729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Upper limit specified for clinical VHEE radiotherapy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F5316-3575-5F46-7283-63E2CF63C056}"/>
              </a:ext>
            </a:extLst>
          </p:cNvPr>
          <p:cNvSpPr txBox="1"/>
          <p:nvPr/>
        </p:nvSpPr>
        <p:spPr>
          <a:xfrm>
            <a:off x="6867435" y="3559884"/>
            <a:ext cx="385729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Can irradiate at both conventional and FLASH dose rates (&gt; 40 </a:t>
            </a:r>
            <a:r>
              <a:rPr lang="en-GB" dirty="0" err="1"/>
              <a:t>Gy</a:t>
            </a:r>
            <a:r>
              <a:rPr lang="en-GB" dirty="0"/>
              <a:t>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CF3B-E180-596B-3932-5C3D3F788AEE}"/>
              </a:ext>
            </a:extLst>
          </p:cNvPr>
          <p:cNvSpPr txBox="1"/>
          <p:nvPr/>
        </p:nvSpPr>
        <p:spPr>
          <a:xfrm>
            <a:off x="6654065" y="4722554"/>
            <a:ext cx="5151618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Low energy spread = reliable and repeatable beam – key for clinical VHEE machine design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93929-DE59-6C1F-67C7-B1B9B904534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586010" y="2757240"/>
            <a:ext cx="790694" cy="98028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185A-9146-600F-FD65-870FF277ECC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10047" y="3883050"/>
            <a:ext cx="1257388" cy="38185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CA0BBB-F5C9-DC54-9B3B-3A48797F855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586010" y="3883050"/>
            <a:ext cx="1281425" cy="102687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BF538F-9DFA-272B-505E-3D07446BE97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586010" y="5045720"/>
            <a:ext cx="1068055" cy="54578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FEF622-CFCF-0E3A-B15B-98DAB247AADD}"/>
              </a:ext>
            </a:extLst>
          </p:cNvPr>
          <p:cNvSpPr txBox="1"/>
          <p:nvPr/>
        </p:nvSpPr>
        <p:spPr>
          <a:xfrm>
            <a:off x="6630028" y="5954954"/>
            <a:ext cx="4962882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Easy access to FEBE experimental chambers – rapid sample setup and throughput</a:t>
            </a:r>
          </a:p>
        </p:txBody>
      </p:sp>
      <p:pic>
        <p:nvPicPr>
          <p:cNvPr id="33" name="Graphic 32" descr="Atom with solid fill">
            <a:extLst>
              <a:ext uri="{FF2B5EF4-FFF2-40B4-BE49-F238E27FC236}">
                <a16:creationId xmlns:a16="http://schemas.microsoft.com/office/drawing/2014/main" id="{EE9A653A-17D3-EB5D-1941-239553DB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8B45-4EC1-C859-0BFE-18B64992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258538" cy="1687513"/>
          </a:xfrm>
        </p:spPr>
        <p:txBody>
          <a:bodyPr>
            <a:normAutofit fontScale="90000"/>
          </a:bodyPr>
          <a:lstStyle/>
          <a:p>
            <a:r>
              <a:rPr lang="en-GB" dirty="0"/>
              <a:t>VHEE at CLARA – Moving Forward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D709F-F518-8FE8-4F7D-1156333AE67C}"/>
              </a:ext>
            </a:extLst>
          </p:cNvPr>
          <p:cNvSpPr txBox="1"/>
          <p:nvPr/>
        </p:nvSpPr>
        <p:spPr>
          <a:xfrm>
            <a:off x="336331" y="2596055"/>
            <a:ext cx="11540359" cy="756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E28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What makes a FLASH beam FLASH?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504CD-732A-5154-6A8F-E28D9ADFFA33}"/>
              </a:ext>
            </a:extLst>
          </p:cNvPr>
          <p:cNvSpPr txBox="1"/>
          <p:nvPr/>
        </p:nvSpPr>
        <p:spPr>
          <a:xfrm>
            <a:off x="336331" y="4285592"/>
            <a:ext cx="11540359" cy="756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E28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Beam focusing with quadrupoles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7521A-D0F5-2301-CB00-9081C2ADF8EA}"/>
              </a:ext>
            </a:extLst>
          </p:cNvPr>
          <p:cNvSpPr txBox="1"/>
          <p:nvPr/>
        </p:nvSpPr>
        <p:spPr>
          <a:xfrm>
            <a:off x="336331" y="5964620"/>
            <a:ext cx="11540359" cy="756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E284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Radiobiology</a:t>
            </a:r>
          </a:p>
        </p:txBody>
      </p:sp>
      <p:pic>
        <p:nvPicPr>
          <p:cNvPr id="9" name="Graphic 8" descr="Atom with solid fill">
            <a:extLst>
              <a:ext uri="{FF2B5EF4-FFF2-40B4-BE49-F238E27FC236}">
                <a16:creationId xmlns:a16="http://schemas.microsoft.com/office/drawing/2014/main" id="{DEB5D0C3-2030-72DC-F199-2D5F654A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22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3071-7B91-F4C6-5833-3995F44A3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269048" cy="1687513"/>
          </a:xfrm>
        </p:spPr>
        <p:txBody>
          <a:bodyPr>
            <a:normAutofit fontScale="90000"/>
          </a:bodyPr>
          <a:lstStyle/>
          <a:p>
            <a:r>
              <a:rPr lang="en-GB" dirty="0"/>
              <a:t>Beam Characterisation and Focusing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A533-E847-8FBC-74B3-D2EB1712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74" y="2387328"/>
            <a:ext cx="6567888" cy="4108066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Aim – To produce reliable, repeatable, high dose-rate electron beams capable of reaching patient relevant depths in a water phantom</a:t>
            </a:r>
          </a:p>
          <a:p>
            <a:endParaRPr lang="en-GB" sz="900" dirty="0"/>
          </a:p>
          <a:p>
            <a:r>
              <a:rPr lang="en-GB" sz="1800" dirty="0"/>
              <a:t>Basic experiment setup: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PMMA phantom in in-air chamber (30 x 10 x 30 cm</a:t>
            </a:r>
            <a:r>
              <a:rPr lang="en-GB" sz="1400" baseline="30000" dirty="0"/>
              <a:t>3</a:t>
            </a:r>
            <a:r>
              <a:rPr lang="en-GB" sz="1400" dirty="0"/>
              <a:t>?) containing water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Gafchromic</a:t>
            </a:r>
            <a:r>
              <a:rPr lang="en-GB" sz="1400" dirty="0"/>
              <a:t> film situated at regular intervals through phantom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Doses measured and used to calculate dose rates and generate PDD curves</a:t>
            </a:r>
          </a:p>
          <a:p>
            <a:endParaRPr lang="en-GB" sz="1000" dirty="0"/>
          </a:p>
          <a:p>
            <a:r>
              <a:rPr lang="en-GB" sz="1800" dirty="0"/>
              <a:t>What makes a FLASH beam FLASH?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sz="1400" dirty="0"/>
              <a:t>Variation study to establish beamline and experimental setup parameters required for FLASH dose rate threshold of </a:t>
            </a:r>
            <a:r>
              <a:rPr lang="en-GB" sz="1400" b="1" dirty="0"/>
              <a:t>40 Gy/s</a:t>
            </a:r>
          </a:p>
          <a:p>
            <a:endParaRPr lang="en-GB" dirty="0"/>
          </a:p>
        </p:txBody>
      </p:sp>
      <p:pic>
        <p:nvPicPr>
          <p:cNvPr id="32" name="Picture 31" descr="A purpl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9C057FD-4D1B-A809-BE34-492CE368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62" y="2794410"/>
            <a:ext cx="5191203" cy="126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36A423-55F5-0CC9-2375-42EB555B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665" t="36176" r="38908" b="42648"/>
          <a:stretch/>
        </p:blipFill>
        <p:spPr>
          <a:xfrm>
            <a:off x="7229261" y="4295960"/>
            <a:ext cx="4270004" cy="252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5EC5848-E957-C443-5C26-41D370C65C27}"/>
              </a:ext>
            </a:extLst>
          </p:cNvPr>
          <p:cNvSpPr txBox="1"/>
          <p:nvPr/>
        </p:nvSpPr>
        <p:spPr>
          <a:xfrm>
            <a:off x="231228" y="644813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Lagzda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A. VHEE Radiotherapy Studies at CLARA and CLEAR Facilities. 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Student thesis (PhD), University of Manchester. 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(2019)</a:t>
            </a: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6" name="Graphic 35" descr="Magnet with solid fill">
            <a:extLst>
              <a:ext uri="{FF2B5EF4-FFF2-40B4-BE49-F238E27FC236}">
                <a16:creationId xmlns:a16="http://schemas.microsoft.com/office/drawing/2014/main" id="{E463953E-09EA-DBAB-5AE7-508A06420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448" y="267496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9AA48-C5C7-C58B-A703-9BB13E404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AB10-03E1-EE36-9A6C-6896A263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311089" cy="1687513"/>
          </a:xfrm>
        </p:spPr>
        <p:txBody>
          <a:bodyPr>
            <a:normAutofit fontScale="90000"/>
          </a:bodyPr>
          <a:lstStyle/>
          <a:p>
            <a:r>
              <a:rPr lang="en-GB" dirty="0"/>
              <a:t>Beam Characterisation and Focusing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47860E-CE36-0D67-5A5A-444613268463}"/>
              </a:ext>
            </a:extLst>
          </p:cNvPr>
          <p:cNvSpPr txBox="1">
            <a:spLocks/>
          </p:cNvSpPr>
          <p:nvPr/>
        </p:nvSpPr>
        <p:spPr>
          <a:xfrm>
            <a:off x="200771" y="2384808"/>
            <a:ext cx="6599253" cy="4473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Aim – To produce reliable, repeatable, high dose-rate electron beams capable of reaching patient relevant depths in a water phantom</a:t>
            </a:r>
          </a:p>
          <a:p>
            <a:endParaRPr lang="en-GB" sz="1000" dirty="0"/>
          </a:p>
          <a:p>
            <a:r>
              <a:rPr lang="en-GB" sz="1800" dirty="0"/>
              <a:t>Basic experiment setup: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PMMA phantom in in-air chamber (30 x 10 x 30 cm</a:t>
            </a:r>
            <a:r>
              <a:rPr lang="en-GB" sz="1400" baseline="30000" dirty="0"/>
              <a:t>3</a:t>
            </a:r>
            <a:r>
              <a:rPr lang="en-GB" sz="1400" dirty="0"/>
              <a:t>?) containing water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Gafchromic</a:t>
            </a:r>
            <a:r>
              <a:rPr lang="en-GB" sz="1400" dirty="0"/>
              <a:t> film situated at regular intervals through phantom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Doses measured and used to calculate dose rates and generate PDD curves</a:t>
            </a:r>
          </a:p>
          <a:p>
            <a:endParaRPr lang="en-GB" sz="1000" dirty="0"/>
          </a:p>
          <a:p>
            <a:r>
              <a:rPr lang="en-GB" sz="1800" dirty="0"/>
              <a:t>Electron beam focusing by varying quadrupole strengths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Successful focusing has been achieved at depths up to 5 cm (L, Whitmore, MEW), initially investigated by A. </a:t>
            </a:r>
            <a:r>
              <a:rPr lang="en-GB" sz="1400" dirty="0" err="1"/>
              <a:t>Lazda</a:t>
            </a:r>
            <a:endParaRPr lang="en-GB" sz="14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Aiming for focusing at 10-15 cm – more relevant for patient treatment!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Initial simulation work underway in ELEGANT and TOPAS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D0741-00E8-9A14-C328-AB73B888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37" t="47566" r="47701" b="8945"/>
          <a:stretch/>
        </p:blipFill>
        <p:spPr>
          <a:xfrm>
            <a:off x="7533835" y="3757048"/>
            <a:ext cx="3723583" cy="2520000"/>
          </a:xfrm>
          <a:prstGeom prst="rect">
            <a:avLst/>
          </a:prstGeom>
        </p:spPr>
      </p:pic>
      <p:pic>
        <p:nvPicPr>
          <p:cNvPr id="12" name="Picture 11" descr="A purpl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8FBEDCC-F7ED-A89B-F437-012FB8F4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026" y="2497048"/>
            <a:ext cx="5191203" cy="126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7E06AE-0E10-1570-B17E-18B39344C2A1}"/>
              </a:ext>
            </a:extLst>
          </p:cNvPr>
          <p:cNvSpPr txBox="1"/>
          <p:nvPr/>
        </p:nvSpPr>
        <p:spPr>
          <a:xfrm>
            <a:off x="7126014" y="6277048"/>
            <a:ext cx="52751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Whitmore, L.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CERN-based experiments and Monte Carlo studies on focused dose delivery with very high energy electron (VHEE) beams for radiotherapy applications.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Sci. Rep. 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14 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(2024)</a:t>
            </a: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5" name="Graphic 14" descr="Magnet with solid fill">
            <a:extLst>
              <a:ext uri="{FF2B5EF4-FFF2-40B4-BE49-F238E27FC236}">
                <a16:creationId xmlns:a16="http://schemas.microsoft.com/office/drawing/2014/main" id="{ACF6C636-89B2-C993-895C-39E054195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5448" y="267496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31811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33856</TotalTime>
  <Words>1123</Words>
  <Application>Microsoft Macintosh PowerPoint</Application>
  <PresentationFormat>Widescreen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Avenir Next LT Pro</vt:lpstr>
      <vt:lpstr>Bahnschrift</vt:lpstr>
      <vt:lpstr>MatrixVTI</vt:lpstr>
      <vt:lpstr>VHEE and FLASH Radiotherapy at CLARA</vt:lpstr>
      <vt:lpstr>Novel Radiotherapy - VHEE</vt:lpstr>
      <vt:lpstr>Novel Radiotherapy - VHEE</vt:lpstr>
      <vt:lpstr>Novel Radiotherapy - FLASH</vt:lpstr>
      <vt:lpstr>VHEE at CLEAR and CLARA</vt:lpstr>
      <vt:lpstr>Radiotherapy and CLARA Phase 2</vt:lpstr>
      <vt:lpstr>VHEE at CLARA – Moving Forward</vt:lpstr>
      <vt:lpstr>Beam Characterisation and Focusing</vt:lpstr>
      <vt:lpstr>Beam Characterisation and Focusing</vt:lpstr>
      <vt:lpstr>Radiobiology at CLARA – Cell Survival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VHEE Radiotherapy: Particle Physics, Medicine and Everything Inbetween</dc:title>
  <dc:creator>Kristina Small</dc:creator>
  <cp:lastModifiedBy>Kristina Small</cp:lastModifiedBy>
  <cp:revision>13</cp:revision>
  <cp:lastPrinted>2024-12-02T11:31:59Z</cp:lastPrinted>
  <dcterms:created xsi:type="dcterms:W3CDTF">2024-06-24T13:33:42Z</dcterms:created>
  <dcterms:modified xsi:type="dcterms:W3CDTF">2024-12-02T21:38:43Z</dcterms:modified>
</cp:coreProperties>
</file>