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Play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0t3Af3x3DEjKGGSVo7isCH5iE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FF7FC"/>
            </a:gs>
            <a:gs pos="2000">
              <a:srgbClr val="EFF7FC"/>
            </a:gs>
            <a:gs pos="21000">
              <a:srgbClr val="72C4E9">
                <a:alpha val="81960"/>
              </a:srgbClr>
            </a:gs>
            <a:gs pos="67000">
              <a:srgbClr val="72C4E9">
                <a:alpha val="55686"/>
              </a:srgbClr>
            </a:gs>
            <a:gs pos="85000">
              <a:srgbClr val="A1D6F0"/>
            </a:gs>
            <a:gs pos="100000">
              <a:srgbClr val="A1D6F0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observatorysciences.co.uk/" TargetMode="External"/><Relationship Id="rId4" Type="http://schemas.openxmlformats.org/officeDocument/2006/relationships/hyperlink" Target="https://www.ukri.org/councils/stfc/" TargetMode="External"/><Relationship Id="rId5" Type="http://schemas.openxmlformats.org/officeDocument/2006/relationships/hyperlink" Target="https://github.com/libplctag/libplctag" TargetMode="External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ithub.com/epics-modules/ether_ip" TargetMode="External"/><Relationship Id="rId4" Type="http://schemas.openxmlformats.org/officeDocument/2006/relationships/hyperlink" Target="https://github.com/Observatory-Sciences/omroneip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libplctag/libplctag/issues/470" TargetMode="External"/><Relationship Id="rId4" Type="http://schemas.openxmlformats.org/officeDocument/2006/relationships/hyperlink" Target="https://github.com/libplctag/libplctag/issues/466" TargetMode="External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>
            <a:alpha val="0"/>
          </a:schemeClr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 flipH="1">
            <a:off x="0" y="0"/>
            <a:ext cx="6578600" cy="6858003"/>
          </a:xfrm>
          <a:custGeom>
            <a:rect b="b" l="l" r="r" t="t"/>
            <a:pathLst>
              <a:path extrusionOk="0" h="6858003" w="6450535">
                <a:moveTo>
                  <a:pt x="3840831" y="0"/>
                </a:moveTo>
                <a:lnTo>
                  <a:pt x="0" y="0"/>
                </a:lnTo>
                <a:lnTo>
                  <a:pt x="0" y="6858002"/>
                </a:lnTo>
                <a:lnTo>
                  <a:pt x="222478" y="6858002"/>
                </a:lnTo>
                <a:lnTo>
                  <a:pt x="222478" y="6858003"/>
                </a:lnTo>
                <a:lnTo>
                  <a:pt x="6450535" y="6858003"/>
                </a:lnTo>
                <a:lnTo>
                  <a:pt x="6450535" y="1"/>
                </a:lnTo>
                <a:lnTo>
                  <a:pt x="384083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>
            <p:ph type="ctrTitle"/>
          </p:nvPr>
        </p:nvSpPr>
        <p:spPr>
          <a:xfrm>
            <a:off x="653800" y="1674795"/>
            <a:ext cx="5271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"/>
              <a:buNone/>
            </a:pPr>
            <a:r>
              <a:rPr lang="en-GB" sz="7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omroneip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653800" y="3066080"/>
            <a:ext cx="52710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</a:pPr>
            <a:r>
              <a:rPr lang="en-GB" sz="2600">
                <a:solidFill>
                  <a:srgbClr val="FFFFFF"/>
                </a:solidFill>
              </a:rPr>
              <a:t>An EPICS asyn driver for communicating with omronNJ/NX PLCs using </a:t>
            </a:r>
            <a:r>
              <a:rPr lang="en-GB" sz="2600">
                <a:solidFill>
                  <a:srgbClr val="FFFFFF"/>
                </a:solidFill>
              </a:rPr>
              <a:t>EtherNet</a:t>
            </a:r>
            <a:r>
              <a:rPr lang="en-GB" sz="2600">
                <a:solidFill>
                  <a:srgbClr val="FFFFFF"/>
                </a:solidFill>
              </a:rPr>
              <a:t>/IP</a:t>
            </a:r>
            <a:endParaRPr/>
          </a:p>
        </p:txBody>
      </p:sp>
      <p:pic>
        <p:nvPicPr>
          <p:cNvPr descr="File:Science and Technology Facilities ..."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4836" y="1059353"/>
            <a:ext cx="5096871" cy="1311610"/>
          </a:xfrm>
          <a:custGeom>
            <a:rect b="b" l="l" r="r" t="t"/>
            <a:pathLst>
              <a:path extrusionOk="0" h="3143436" w="5096871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blue circle with yellow and black circle with a yellow crescent and stars in the center&#10;&#10;AI-generated content may be incorrect.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24486" y="3394280"/>
            <a:ext cx="3405622" cy="291426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684575" y="4627602"/>
            <a:ext cx="5271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</a:pPr>
            <a:r>
              <a:rPr lang="en-GB" sz="2000">
                <a:solidFill>
                  <a:srgbClr val="FFFFFF"/>
                </a:solidFill>
              </a:rPr>
              <a:t>Phil Smith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</a:pPr>
            <a:r>
              <a:rPr lang="en-GB" sz="2000">
                <a:solidFill>
                  <a:srgbClr val="FFFFFF"/>
                </a:solidFill>
              </a:rPr>
              <a:t>pts@observatorysciences.co.uk</a:t>
            </a:r>
            <a:endParaRPr sz="2000">
              <a:solidFill>
                <a:srgbClr val="FFFFFF"/>
              </a:solidFill>
            </a:endParaRPr>
          </a:p>
        </p:txBody>
      </p:sp>
      <p:cxnSp>
        <p:nvCxnSpPr>
          <p:cNvPr id="95" name="Google Shape;95;p1"/>
          <p:cNvCxnSpPr/>
          <p:nvPr/>
        </p:nvCxnSpPr>
        <p:spPr>
          <a:xfrm>
            <a:off x="1304075" y="4427925"/>
            <a:ext cx="3874500" cy="5400"/>
          </a:xfrm>
          <a:prstGeom prst="straightConnector1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"/>
          <p:cNvCxnSpPr/>
          <p:nvPr/>
        </p:nvCxnSpPr>
        <p:spPr>
          <a:xfrm>
            <a:off x="1352050" y="2836775"/>
            <a:ext cx="3874500" cy="5400"/>
          </a:xfrm>
          <a:prstGeom prst="straightConnector1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What is omroneip?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An EPICS asyn driver created by </a:t>
            </a:r>
            <a:r>
              <a:rPr lang="en-GB" u="sng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Observatory Sciences 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for Graham Cox and his team at </a:t>
            </a:r>
            <a:r>
              <a:rPr lang="en-GB" u="sng">
                <a:solidFill>
                  <a:schemeClr val="hlink"/>
                </a:solidFill>
                <a:hlinkClick r:id="rId4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STFC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 Daresbury.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Allows the user to configure PVs to send and receive data over EtherNet/IP.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Ethernet/IP communications are implemented using the open source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libplctag</a:t>
            </a:r>
            <a:r>
              <a:rPr lang="en-GB"/>
              <a:t> library.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blue circle with yellow and black circle with a yellow crescent and stars in the center&#10;&#10;AI-generated content may be incorrect." id="103" name="Google Shape;10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61650" y="5653050"/>
            <a:ext cx="1239650" cy="10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EtherNet/IP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" type="body"/>
          </p:nvPr>
        </p:nvSpPr>
        <p:spPr>
          <a:xfrm>
            <a:off x="484375" y="4933175"/>
            <a:ext cx="10568700" cy="21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EtherNet/IP (</a:t>
            </a:r>
            <a:r>
              <a:rPr b="1" lang="en-GB"/>
              <a:t>IP = Industrial Protocol</a:t>
            </a:r>
            <a:r>
              <a:rPr lang="en-GB"/>
              <a:t>) is an industrial networking protocol that adapts the </a:t>
            </a:r>
            <a:r>
              <a:rPr b="1" lang="en-GB"/>
              <a:t>Common Industrial Protocol </a:t>
            </a:r>
            <a:r>
              <a:rPr lang="en-GB"/>
              <a:t>(CIP) to standard Ethernet.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7521" l="17436" r="1361" t="3119"/>
          <a:stretch/>
        </p:blipFill>
        <p:spPr>
          <a:xfrm>
            <a:off x="4785875" y="289300"/>
            <a:ext cx="6968076" cy="4278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yellow and black circle with a yellow crescent and stars in the center&#10;&#10;AI-generated content may be incorrect."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1650" y="5653050"/>
            <a:ext cx="1239650" cy="10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What is omroneip?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838200" y="1690700"/>
            <a:ext cx="10515600" cy="28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Intended for use with OmronNJ/NX PLCs. 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Potentially supports other EtherNet/IP PLCs (Alan-Bradley/Rockwell) 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lternative to the current EPICS </a:t>
            </a:r>
            <a:r>
              <a:rPr lang="en-GB" u="sng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ether_ip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 driver</a:t>
            </a:r>
            <a:endParaRPr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Supports some of the newer EtherNet/IP features that are available on OmronNJ/NX.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ode repository is open source and available on </a:t>
            </a:r>
            <a:r>
              <a:rPr lang="en-GB" u="sng">
                <a:solidFill>
                  <a:schemeClr val="hlink"/>
                </a:solidFill>
                <a:hlinkClick r:id="rId4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github</a:t>
            </a:r>
            <a:r>
              <a:rPr lang="en-GB"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.</a:t>
            </a:r>
            <a:endParaRPr/>
          </a:p>
        </p:txBody>
      </p:sp>
      <p:pic>
        <p:nvPicPr>
          <p:cNvPr descr="NJ1" id="119" name="Google Shape;119;p4"/>
          <p:cNvPicPr preferRelativeResize="0"/>
          <p:nvPr/>
        </p:nvPicPr>
        <p:blipFill rotWithShape="1">
          <a:blip r:embed="rId5">
            <a:alphaModFix/>
          </a:blip>
          <a:srcRect b="16661" l="0" r="0" t="19034"/>
          <a:stretch/>
        </p:blipFill>
        <p:spPr>
          <a:xfrm>
            <a:off x="4293603" y="4645501"/>
            <a:ext cx="3068425" cy="19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yellow and black circle with a yellow crescent and stars in the center&#10;&#10;AI-generated content may be incorrect." id="120" name="Google Shape;12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61650" y="5653050"/>
            <a:ext cx="1239650" cy="10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Key features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838200" y="1825625"/>
            <a:ext cx="10515600" cy="3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0" i="0" lang="en-GB"/>
              <a:t>Supports the </a:t>
            </a:r>
            <a:r>
              <a:rPr b="0" i="1" lang="en-GB"/>
              <a:t>large forward open</a:t>
            </a:r>
            <a:r>
              <a:rPr b="0" i="0" lang="en-GB"/>
              <a:t> CIP specification which allows single CIP messages of up to 1994 bytes </a:t>
            </a:r>
            <a:r>
              <a:rPr lang="en-GB"/>
              <a:t>to</a:t>
            </a:r>
            <a:r>
              <a:rPr b="0" i="0" lang="en-GB"/>
              <a:t> OmronNJ.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0" i="0" lang="en-GB"/>
              <a:t>Supports </a:t>
            </a:r>
            <a:r>
              <a:rPr b="0" i="1" lang="en-GB"/>
              <a:t>packing</a:t>
            </a:r>
            <a:r>
              <a:rPr b="0" i="0" lang="en-GB"/>
              <a:t> of CIP read requests</a:t>
            </a:r>
            <a:r>
              <a:rPr lang="en-GB"/>
              <a:t>. Allowing </a:t>
            </a:r>
            <a:r>
              <a:rPr b="0" i="0" lang="en-GB"/>
              <a:t>hundreds of small reads </a:t>
            </a:r>
            <a:r>
              <a:rPr lang="en-GB"/>
              <a:t>to </a:t>
            </a:r>
            <a:r>
              <a:rPr b="0" i="0" lang="en-GB"/>
              <a:t>be packed into a single message for improved performance.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Supports reading of </a:t>
            </a:r>
            <a:r>
              <a:rPr i="1" lang="en-GB"/>
              <a:t>UDTs</a:t>
            </a:r>
            <a:r>
              <a:rPr lang="en-GB"/>
              <a:t> (user defined types) up to the maximum message size</a:t>
            </a:r>
            <a:endParaRPr b="0" i="0"/>
          </a:p>
        </p:txBody>
      </p:sp>
      <p:pic>
        <p:nvPicPr>
          <p:cNvPr descr="A blue circle with yellow and black circle with a yellow crescent and stars in the center&#10;&#10;AI-generated content may be incorrect."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1650" y="5653050"/>
            <a:ext cx="1239650" cy="10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Using the driver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6" y="1521237"/>
            <a:ext cx="8749200" cy="12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5" y="2826166"/>
            <a:ext cx="7556637" cy="1603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circle with yellow and black circle with a yellow crescent and stars in the center&#10;&#10;AI-generated content may be incorrect." id="136" name="Google Shape;13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61650" y="5653050"/>
            <a:ext cx="1239650" cy="10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 rotWithShape="1">
          <a:blip r:embed="rId6">
            <a:alphaModFix/>
          </a:blip>
          <a:srcRect b="6768" l="0" r="6794" t="0"/>
          <a:stretch/>
        </p:blipFill>
        <p:spPr>
          <a:xfrm>
            <a:off x="838200" y="4514375"/>
            <a:ext cx="8996374" cy="21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Case study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 txBox="1"/>
          <p:nvPr>
            <p:ph idx="1" type="body"/>
          </p:nvPr>
        </p:nvSpPr>
        <p:spPr>
          <a:xfrm>
            <a:off x="838200" y="1467000"/>
            <a:ext cx="105156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RAL Space Large Satellite Test Chamber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Driver currently being commissioned on site.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1 OmronNJ PLC connected to 140 PSUs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Each PSU sends its data to a 222 byte UDT within an array in the PLC.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/>
              <a:t>Driver automatically optimises to look for multiple PVs which read data from the same UDT and downloads entire UDTs rather than individual items.</a:t>
            </a:r>
            <a:endParaRPr/>
          </a:p>
        </p:txBody>
      </p:sp>
      <p:pic>
        <p:nvPicPr>
          <p:cNvPr descr="A blue circle with yellow and black circle with a yellow crescent and stars in the center&#10;&#10;AI-generated content may be incorrect."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1650" y="5653050"/>
            <a:ext cx="1239650" cy="10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024" y="174600"/>
            <a:ext cx="3608474" cy="24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5">
            <a:alphaModFix/>
          </a:blip>
          <a:srcRect b="0" l="0" r="0" t="4861"/>
          <a:stretch/>
        </p:blipFill>
        <p:spPr>
          <a:xfrm>
            <a:off x="1864300" y="4218150"/>
            <a:ext cx="8123651" cy="2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Future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 txBox="1"/>
          <p:nvPr>
            <p:ph idx="1" type="body"/>
          </p:nvPr>
        </p:nvSpPr>
        <p:spPr>
          <a:xfrm>
            <a:off x="838200" y="1560155"/>
            <a:ext cx="10515600" cy="3985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Improved support for Alan-Bradley/Rockwell PLCs if there is EPICS community interest and someone to support it.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Libplctag does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not currently support fragmented reads on OmronNJ/NX </a:t>
            </a:r>
            <a:r>
              <a:rPr lang="en-GB"/>
              <a:t>(reading data &gt; 1994 bytes in multiple fragmented reads), but this is being worked 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Libplctag does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not currently support interrogating the PLC </a:t>
            </a:r>
            <a:r>
              <a:rPr lang="en-GB"/>
              <a:t>for information about available data. This is being worked on and will remove the need to manually describe UDT structures which is currently needed for doing optimisations.</a:t>
            </a:r>
            <a:endParaRPr/>
          </a:p>
        </p:txBody>
      </p:sp>
      <p:pic>
        <p:nvPicPr>
          <p:cNvPr descr="A blue circle with yellow and black circle with a yellow crescent and stars in the center&#10;&#10;AI-generated content may be incorrect." id="155" name="Google Shape;15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61650" y="5653050"/>
            <a:ext cx="1239650" cy="10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2025-04-02T11:35:09Z</dcterms:created>
  <dc:creator>Philip Smith</dc:creator>
</cp:coreProperties>
</file>