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4660"/>
  </p:normalViewPr>
  <p:slideViewPr>
    <p:cSldViewPr snapToGrid="0">
      <p:cViewPr varScale="1">
        <p:scale>
          <a:sx n="87" d="100"/>
          <a:sy n="87" d="100"/>
        </p:scale>
        <p:origin x="41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18A58-94E7-4DA2-B0BC-DC3ECA0BCD1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B6AB9-E244-4A24-B140-ECF16A829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1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B6AB9-E244-4A24-B140-ECF16A829F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5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9667-6589-35FD-1231-70182DF44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BC11-6D26-362B-697F-7B57AA44B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72032-41CC-C6DA-F69D-C0409709E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73878-5FA4-1466-B674-5592EFF87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A65CE-5695-19F8-1552-DB3E555A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95BF1-F625-375F-FD8E-AD2936B38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1D169-34A3-7DB7-FE65-FC5E1A282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45B4C-28D4-FE63-D1DB-3B2EAF486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87D76-36CF-294C-791F-5D405E1A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21ADE-99AE-D202-7C56-7CF2AA4AA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8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97A33B-3F34-C40F-FF3E-87CD4881B3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ED9242-7034-24EB-A6E5-2F5EBE129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C45C1-3431-082C-2A0C-44B44C27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F5D79-84CE-3A53-48A6-E1757333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FD322-4FFA-6449-BEFF-845E5168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3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D80F3-64FD-732F-882C-5EDF4E30F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FC841-7A8D-BD26-969B-86E862C80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0B2F6-9A5E-D74A-6F7A-D1CCC6A92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E0E92-7419-5D21-EA2D-15CFC0F7A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E1B68-2E20-9F6F-DB54-7D45BD62C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2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B52CA-344B-7494-E061-45DCBDEC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0043E4-2EDF-01AF-FA2D-DCA157A6E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1A94B-A3EC-CE67-1798-FE12A1200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1E326-9B3B-28C2-E54B-A17EE74EA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048E5-AD82-0493-98FC-3906DAC64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7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C2BDB-2E96-D828-9265-2CF0E78F8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F4377-968E-700A-AEF9-95E026DEA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BC6380-4178-A026-E9AA-D597919A4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D4DC2-1EA0-F207-4113-98725FB7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528E5-7A85-2E85-B2D0-F3AB0A2A8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2877C-AC25-11EA-8FBB-CF438A89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0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D7AE0-B59A-B93B-ECC8-CFCA9D56E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23BDD9-1273-B614-1B4D-A24373962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7A7EC-65E6-5053-0396-FAF2CCF5A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FF07A3-6068-DDCC-1FD3-90EBB0E95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A94237-C813-EE88-065F-D203E1EDF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FC4C4-64C2-66E4-01AF-033099F0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DD549-79A1-D55A-FE95-782092711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EBB184-CA0D-3C1A-D63E-7D7C10B54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1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DAB65-B010-9A26-C40C-9DA059A5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716810-8426-6B3C-AC79-916F2BF38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04E85B-EBB2-66ED-CB7B-3D76637EE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F26725-2EF8-28A0-19C4-908B67405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6014F-A9AF-266F-2889-83F5FC358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4E91E-375E-FF67-DCF5-E5FE99570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B9EF6-5DBB-3684-59F5-26570446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5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8BED6-117B-418B-C384-591E440C0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A60E1-6DF9-A0DF-3880-D6D76AF6F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9EF64-6B60-C002-11E2-65DAF9511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62F8A-C790-1C1E-2960-F3EF59A0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130F0-48C2-CCDF-8D2C-79F00521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D55EE-8050-54A6-B148-BAC8FE34F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6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7497E-193F-C3A6-4204-972A2A3E1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D071B7-8E21-680B-5745-2C21D5606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26BF5E-C2C2-66C0-BC18-098892AC2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EBFC6-AB92-BC8B-4630-1F112FFE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6BBE9-E319-D136-9B0B-8614F94B7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6D77F-CB56-0C4F-F933-AA898BA7F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2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CE45F5-C742-C224-C6BC-159DC3E38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E1B00-B306-5D03-1652-4E5125D00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81990-C499-21E8-B6E7-D3BC463D87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533A1B-4468-4717-A9A6-82CCCAF5600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9278F-A11C-A89E-44B5-BDF0986B6D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DFC76-A6FA-EC77-45F3-4CB8BF135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399997-DA6E-44D5-97F2-265763C0C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1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0A65B-682C-043B-14DA-A70B9C5995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compress records in the real world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81007-0DC2-D440-E40D-5044C11F4D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Hunt ALS</a:t>
            </a:r>
          </a:p>
        </p:txBody>
      </p:sp>
    </p:spTree>
    <p:extLst>
      <p:ext uri="{BB962C8B-B14F-4D97-AF65-F5344CB8AC3E}">
        <p14:creationId xmlns:p14="http://schemas.microsoft.com/office/powerpoint/2010/main" val="116216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4B02E-0631-A9E2-25CE-DED622DD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EPICS is not just for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0E7F-3D66-004B-9996-B8A3C52E1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tempting for people new to EPICS to use it just for I/O</a:t>
            </a:r>
          </a:p>
          <a:p>
            <a:r>
              <a:rPr lang="en-US" dirty="0"/>
              <a:t>And do data processing at the client level …….</a:t>
            </a:r>
          </a:p>
        </p:txBody>
      </p:sp>
    </p:spTree>
    <p:extLst>
      <p:ext uri="{BB962C8B-B14F-4D97-AF65-F5344CB8AC3E}">
        <p14:creationId xmlns:p14="http://schemas.microsoft.com/office/powerpoint/2010/main" val="44884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78863-71E0-3BB0-FCEE-B42365BEF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why not you ask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28AC9-2D43-CB13-ED67-37131F0DF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IOCs are designed to run continuously</a:t>
            </a:r>
          </a:p>
          <a:p>
            <a:r>
              <a:rPr lang="en-US" dirty="0"/>
              <a:t>Client programs often are at risk of being terminated</a:t>
            </a:r>
          </a:p>
          <a:p>
            <a:r>
              <a:rPr lang="en-US" dirty="0"/>
              <a:t>Calculated values are not saved in the archiver</a:t>
            </a:r>
          </a:p>
          <a:p>
            <a:r>
              <a:rPr lang="en-US" dirty="0"/>
              <a:t>Not seen by the alarm handler</a:t>
            </a:r>
          </a:p>
          <a:p>
            <a:r>
              <a:rPr lang="en-US" dirty="0"/>
              <a:t>Neither trend plots</a:t>
            </a:r>
          </a:p>
          <a:p>
            <a:r>
              <a:rPr lang="en-US" dirty="0"/>
              <a:t>And these values can’t be easily shared with other applications</a:t>
            </a:r>
          </a:p>
        </p:txBody>
      </p:sp>
    </p:spTree>
    <p:extLst>
      <p:ext uri="{BB962C8B-B14F-4D97-AF65-F5344CB8AC3E}">
        <p14:creationId xmlns:p14="http://schemas.microsoft.com/office/powerpoint/2010/main" val="380199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48336-3720-EFA2-204B-11514F40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alternative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0B3F4-80C3-3419-F34C-BD31D13EC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programs and scripts are often good for developing algorithms</a:t>
            </a:r>
          </a:p>
          <a:p>
            <a:r>
              <a:rPr lang="en-US" dirty="0"/>
              <a:t>But when stable and are needed to run the facility</a:t>
            </a:r>
          </a:p>
          <a:p>
            <a:r>
              <a:rPr lang="en-US" dirty="0"/>
              <a:t>Consider moving to the IOC</a:t>
            </a:r>
          </a:p>
        </p:txBody>
      </p:sp>
    </p:spTree>
    <p:extLst>
      <p:ext uri="{BB962C8B-B14F-4D97-AF65-F5344CB8AC3E}">
        <p14:creationId xmlns:p14="http://schemas.microsoft.com/office/powerpoint/2010/main" val="157944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9671C-0883-81CD-6432-E18616DFF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useful tool for simple processing….. </a:t>
            </a:r>
            <a:br>
              <a:rPr lang="en-US" dirty="0"/>
            </a:br>
            <a:r>
              <a:rPr lang="en-US" dirty="0"/>
              <a:t>the compress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D4060-4DE8-B189-46E4-49EA99ED3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two main, and complementary functions …</a:t>
            </a:r>
          </a:p>
          <a:p>
            <a:pPr lvl="1"/>
            <a:r>
              <a:rPr lang="en-US" dirty="0"/>
              <a:t>Reading values over time into an array</a:t>
            </a:r>
          </a:p>
          <a:p>
            <a:pPr lvl="1"/>
            <a:r>
              <a:rPr lang="en-US" dirty="0"/>
              <a:t>Processing of data in arrays</a:t>
            </a:r>
          </a:p>
        </p:txBody>
      </p:sp>
    </p:spTree>
    <p:extLst>
      <p:ext uri="{BB962C8B-B14F-4D97-AF65-F5344CB8AC3E}">
        <p14:creationId xmlns:p14="http://schemas.microsoft.com/office/powerpoint/2010/main" val="126699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717C2-4D7C-FDF4-AB67-4379B6431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 useful to put these together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A6590-5987-37C1-1F5C-662355C54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compress record to use as circular buffer</a:t>
            </a:r>
          </a:p>
          <a:p>
            <a:r>
              <a:rPr lang="en-US" dirty="0"/>
              <a:t>Another to read and process that buffer</a:t>
            </a:r>
          </a:p>
        </p:txBody>
      </p:sp>
    </p:spTree>
    <p:extLst>
      <p:ext uri="{BB962C8B-B14F-4D97-AF65-F5344CB8AC3E}">
        <p14:creationId xmlns:p14="http://schemas.microsoft.com/office/powerpoint/2010/main" val="2249666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B0F3A-2D7E-8212-A789-887868C37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at reading serial data from a radiation monitor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572E3-2E01-F249-7B9D-9C7693A6D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data arrives every 4 secs in units of </a:t>
            </a:r>
            <a:r>
              <a:rPr lang="en-US" dirty="0" err="1"/>
              <a:t>uSv</a:t>
            </a:r>
            <a:r>
              <a:rPr lang="en-US" dirty="0"/>
              <a:t>/</a:t>
            </a:r>
            <a:r>
              <a:rPr lang="en-US" dirty="0" err="1"/>
              <a:t>hr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B6AAA3-0C3D-0CDF-8825-351434C7AFCC}"/>
              </a:ext>
            </a:extLst>
          </p:cNvPr>
          <p:cNvSpPr/>
          <p:nvPr/>
        </p:nvSpPr>
        <p:spPr>
          <a:xfrm>
            <a:off x="3641977" y="2825496"/>
            <a:ext cx="1965960" cy="27340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compress</a:t>
            </a:r>
          </a:p>
          <a:p>
            <a:pPr algn="ctr"/>
            <a:r>
              <a:rPr lang="en-US" sz="1400" dirty="0"/>
              <a:t>History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INP  </a:t>
            </a:r>
            <a:r>
              <a:rPr lang="en-US" sz="1400" dirty="0" err="1"/>
              <a:t>RadMon</a:t>
            </a:r>
            <a:endParaRPr lang="en-US" sz="1400" dirty="0"/>
          </a:p>
          <a:p>
            <a:pPr algn="ctr"/>
            <a:r>
              <a:rPr lang="en-US" sz="1400" dirty="0"/>
              <a:t>ALG Circular Buffer</a:t>
            </a:r>
          </a:p>
          <a:p>
            <a:pPr algn="ctr"/>
            <a:r>
              <a:rPr lang="en-US" sz="1400" dirty="0"/>
              <a:t>NSAM   900</a:t>
            </a:r>
          </a:p>
          <a:p>
            <a:pPr algn="ctr"/>
            <a:r>
              <a:rPr lang="en-US" sz="1400" dirty="0"/>
              <a:t>SCAN I/O </a:t>
            </a:r>
            <a:r>
              <a:rPr lang="en-US" sz="1400" dirty="0" err="1"/>
              <a:t>Intr</a:t>
            </a:r>
            <a:endParaRPr lang="en-US" sz="1400" dirty="0"/>
          </a:p>
          <a:p>
            <a:pPr algn="ctr"/>
            <a:r>
              <a:rPr lang="en-US" sz="1400" dirty="0"/>
              <a:t>FLNK </a:t>
            </a:r>
            <a:r>
              <a:rPr lang="en-US" sz="1400"/>
              <a:t>AvgDoseRate</a:t>
            </a:r>
            <a:endParaRPr lang="en-US" sz="1400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A7DA09-DDE9-9A29-7934-8B590BA33417}"/>
              </a:ext>
            </a:extLst>
          </p:cNvPr>
          <p:cNvSpPr/>
          <p:nvPr/>
        </p:nvSpPr>
        <p:spPr>
          <a:xfrm>
            <a:off x="6299361" y="2825496"/>
            <a:ext cx="1965960" cy="27340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compress</a:t>
            </a:r>
          </a:p>
          <a:p>
            <a:pPr algn="ctr"/>
            <a:r>
              <a:rPr lang="en-US" sz="1400" dirty="0" err="1"/>
              <a:t>AvgDoseRate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INP History </a:t>
            </a:r>
          </a:p>
          <a:p>
            <a:pPr algn="ctr"/>
            <a:r>
              <a:rPr lang="en-US" sz="1400" dirty="0"/>
              <a:t>ALG N to 1 Average</a:t>
            </a:r>
          </a:p>
          <a:p>
            <a:pPr algn="ctr"/>
            <a:r>
              <a:rPr lang="en-US" sz="1400" dirty="0"/>
              <a:t>N  900</a:t>
            </a:r>
          </a:p>
          <a:p>
            <a:pPr algn="ctr"/>
            <a:r>
              <a:rPr lang="en-US" sz="1400" dirty="0"/>
              <a:t>NSAM 1</a:t>
            </a:r>
          </a:p>
          <a:p>
            <a:pPr algn="ctr"/>
            <a:r>
              <a:rPr lang="en-US" sz="1400" dirty="0"/>
              <a:t>EGU </a:t>
            </a:r>
            <a:r>
              <a:rPr lang="en-US" sz="1400" dirty="0" err="1"/>
              <a:t>uSv</a:t>
            </a:r>
            <a:r>
              <a:rPr lang="en-US" sz="1400" dirty="0"/>
              <a:t>/</a:t>
            </a:r>
            <a:r>
              <a:rPr lang="en-US" sz="1400" dirty="0" err="1"/>
              <a:t>hr</a:t>
            </a:r>
            <a:endParaRPr lang="en-US" sz="1400" dirty="0"/>
          </a:p>
          <a:p>
            <a:pPr algn="ctr"/>
            <a:r>
              <a:rPr lang="en-US" sz="1400" dirty="0"/>
              <a:t>FLNK Dose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02FF1E-E1B1-C25D-9FC2-0368B62C7C9A}"/>
              </a:ext>
            </a:extLst>
          </p:cNvPr>
          <p:cNvSpPr/>
          <p:nvPr/>
        </p:nvSpPr>
        <p:spPr>
          <a:xfrm>
            <a:off x="9003977" y="2825496"/>
            <a:ext cx="1965960" cy="27340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calc</a:t>
            </a:r>
          </a:p>
          <a:p>
            <a:pPr algn="ctr"/>
            <a:r>
              <a:rPr lang="en-US" sz="1400" dirty="0"/>
              <a:t>Dose</a:t>
            </a:r>
          </a:p>
          <a:p>
            <a:pPr algn="ctr"/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INPA </a:t>
            </a:r>
            <a:r>
              <a:rPr lang="en-US" sz="1400" dirty="0" err="1"/>
              <a:t>AvgDoseRate</a:t>
            </a:r>
            <a:endParaRPr lang="en-US" sz="1400" dirty="0"/>
          </a:p>
          <a:p>
            <a:pPr algn="ctr"/>
            <a:r>
              <a:rPr lang="en-US" sz="1400" dirty="0"/>
              <a:t>CALC A*900</a:t>
            </a:r>
          </a:p>
          <a:p>
            <a:pPr algn="ctr"/>
            <a:r>
              <a:rPr lang="en-US" sz="1400" dirty="0"/>
              <a:t>EGU </a:t>
            </a:r>
            <a:r>
              <a:rPr lang="en-US" sz="1400" dirty="0" err="1"/>
              <a:t>uSv</a:t>
            </a:r>
            <a:endParaRPr lang="en-US" sz="1400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8662E0-773D-C100-5A16-1CE21F4D2CC8}"/>
              </a:ext>
            </a:extLst>
          </p:cNvPr>
          <p:cNvSpPr/>
          <p:nvPr/>
        </p:nvSpPr>
        <p:spPr>
          <a:xfrm>
            <a:off x="1119391" y="2825496"/>
            <a:ext cx="1965960" cy="27340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longin</a:t>
            </a:r>
            <a:endParaRPr lang="en-US" sz="1400" dirty="0"/>
          </a:p>
          <a:p>
            <a:pPr algn="ctr"/>
            <a:r>
              <a:rPr lang="en-US" sz="1400" dirty="0"/>
              <a:t>DoseRate4sec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INP @gamma.proto counts$(P) </a:t>
            </a:r>
          </a:p>
          <a:p>
            <a:pPr algn="ctr"/>
            <a:r>
              <a:rPr lang="en-US" sz="1400" dirty="0"/>
              <a:t>DTYP  stream </a:t>
            </a:r>
          </a:p>
          <a:p>
            <a:pPr algn="ctr"/>
            <a:r>
              <a:rPr lang="en-US" sz="1400" dirty="0"/>
              <a:t>SCAN I/O </a:t>
            </a:r>
            <a:r>
              <a:rPr lang="en-US" sz="1400" dirty="0" err="1"/>
              <a:t>Intr</a:t>
            </a:r>
            <a:endParaRPr lang="en-US" sz="1400" dirty="0"/>
          </a:p>
          <a:p>
            <a:pPr algn="ctr"/>
            <a:r>
              <a:rPr lang="en-US" sz="1400" dirty="0"/>
              <a:t>EGU </a:t>
            </a:r>
            <a:r>
              <a:rPr lang="en-US" sz="1400" dirty="0" err="1"/>
              <a:t>uSv</a:t>
            </a:r>
            <a:r>
              <a:rPr lang="en-US" sz="1400" dirty="0"/>
              <a:t>/</a:t>
            </a:r>
            <a:r>
              <a:rPr lang="en-US" sz="1400" dirty="0" err="1"/>
              <a:t>hr</a:t>
            </a:r>
            <a:endParaRPr lang="en-US" sz="1400" dirty="0"/>
          </a:p>
          <a:p>
            <a:pPr algn="ctr"/>
            <a:r>
              <a:rPr lang="en-US" sz="1400" dirty="0"/>
              <a:t>FLNK History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89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3C5A7-A5EB-98DB-A18D-C5369AF5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Screens</a:t>
            </a:r>
          </a:p>
        </p:txBody>
      </p:sp>
      <p:pic>
        <p:nvPicPr>
          <p:cNvPr id="5" name="Picture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DFDF36A6-116C-0F59-D6AB-DA8C95B36A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2" y="1307222"/>
            <a:ext cx="4498858" cy="5185653"/>
          </a:xfrm>
          <a:prstGeom prst="rect">
            <a:avLst/>
          </a:prstGeom>
        </p:spPr>
      </p:pic>
      <p:pic>
        <p:nvPicPr>
          <p:cNvPr id="7" name="Picture 6" descr="A screenshot of a computer screen&#10;&#10;AI-generated content may be incorrect.">
            <a:extLst>
              <a:ext uri="{FF2B5EF4-FFF2-40B4-BE49-F238E27FC236}">
                <a16:creationId xmlns:a16="http://schemas.microsoft.com/office/drawing/2014/main" id="{D679402D-7C96-474F-0413-B6197570D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510" y="728842"/>
            <a:ext cx="5378010" cy="612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0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266</Words>
  <Application>Microsoft Office PowerPoint</Application>
  <PresentationFormat>Widescreen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Using compress records in the real world</vt:lpstr>
      <vt:lpstr>EPICS is not just for I/O</vt:lpstr>
      <vt:lpstr>And why not you ask ….</vt:lpstr>
      <vt:lpstr>What is the alternative</vt:lpstr>
      <vt:lpstr>One useful tool for simple processing…..  the compress record</vt:lpstr>
      <vt:lpstr>Very useful to put these together </vt:lpstr>
      <vt:lpstr>Example – at reading serial data from a radiation monitor</vt:lpstr>
      <vt:lpstr>Operator Screens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Hunt</dc:creator>
  <cp:lastModifiedBy>Steve Hunt</cp:lastModifiedBy>
  <cp:revision>10</cp:revision>
  <dcterms:created xsi:type="dcterms:W3CDTF">2025-04-06T01:24:59Z</dcterms:created>
  <dcterms:modified xsi:type="dcterms:W3CDTF">2025-04-06T21:09:36Z</dcterms:modified>
</cp:coreProperties>
</file>