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68" r:id="rId4"/>
  </p:sldMasterIdLst>
  <p:notesMasterIdLst>
    <p:notesMasterId r:id="rId29"/>
  </p:notesMasterIdLst>
  <p:handoutMasterIdLst>
    <p:handoutMasterId r:id="rId30"/>
  </p:handoutMasterIdLst>
  <p:sldIdLst>
    <p:sldId id="279" r:id="rId5"/>
    <p:sldId id="280" r:id="rId6"/>
    <p:sldId id="299" r:id="rId7"/>
    <p:sldId id="301" r:id="rId8"/>
    <p:sldId id="257" r:id="rId9"/>
    <p:sldId id="276" r:id="rId10"/>
    <p:sldId id="272" r:id="rId11"/>
    <p:sldId id="275" r:id="rId12"/>
    <p:sldId id="302" r:id="rId13"/>
    <p:sldId id="283" r:id="rId14"/>
    <p:sldId id="285" r:id="rId15"/>
    <p:sldId id="284" r:id="rId16"/>
    <p:sldId id="309" r:id="rId17"/>
    <p:sldId id="303" r:id="rId18"/>
    <p:sldId id="297" r:id="rId19"/>
    <p:sldId id="298" r:id="rId20"/>
    <p:sldId id="281" r:id="rId21"/>
    <p:sldId id="304" r:id="rId22"/>
    <p:sldId id="306" r:id="rId23"/>
    <p:sldId id="308" r:id="rId24"/>
    <p:sldId id="273" r:id="rId25"/>
    <p:sldId id="295" r:id="rId26"/>
    <p:sldId id="290" r:id="rId27"/>
    <p:sldId id="307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A50"/>
    <a:srgbClr val="F6BB00"/>
    <a:srgbClr val="FF66FF"/>
    <a:srgbClr val="FF00FF"/>
    <a:srgbClr val="E25326"/>
    <a:srgbClr val="1B345C"/>
    <a:srgbClr val="1C345C"/>
    <a:srgbClr val="1D345D"/>
    <a:srgbClr val="C9D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12"/>
    <p:restoredTop sz="96024"/>
  </p:normalViewPr>
  <p:slideViewPr>
    <p:cSldViewPr snapToGrid="0">
      <p:cViewPr>
        <p:scale>
          <a:sx n="75" d="100"/>
          <a:sy n="75" d="100"/>
        </p:scale>
        <p:origin x="1123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C9DB9A-75ED-4990-B1C8-98D6BF83AD7F}" type="doc">
      <dgm:prSet loTypeId="urn:microsoft.com/office/officeart/2005/8/layout/radial5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4E821A1-B8D9-434F-868F-12608467D032}">
      <dgm:prSet phldrT="[Texte]"/>
      <dgm:spPr>
        <a:xfrm>
          <a:off x="3870582" y="2380215"/>
          <a:ext cx="1657397" cy="1657397"/>
        </a:xfrm>
        <a:prstGeom prst="ellipse">
          <a:avLst/>
        </a:prstGeom>
        <a:solidFill>
          <a:sysClr val="window" lastClr="FFFFF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noProof="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BDM PLC</a:t>
          </a:r>
        </a:p>
      </dgm:t>
    </dgm:pt>
    <dgm:pt modelId="{439AF8F2-CAE4-4540-8A5F-A7CD8AF080EB}" type="parTrans" cxnId="{F2353F61-282F-4CC6-A828-9CF4FD82DE91}">
      <dgm:prSet/>
      <dgm:spPr/>
      <dgm:t>
        <a:bodyPr/>
        <a:lstStyle/>
        <a:p>
          <a:endParaRPr lang="fr-FR"/>
        </a:p>
      </dgm:t>
    </dgm:pt>
    <dgm:pt modelId="{AA89D089-0A7A-4BCB-B6EF-78EB90DCDB3A}" type="sibTrans" cxnId="{F2353F61-282F-4CC6-A828-9CF4FD82DE91}">
      <dgm:prSet/>
      <dgm:spPr/>
      <dgm:t>
        <a:bodyPr/>
        <a:lstStyle/>
        <a:p>
          <a:endParaRPr lang="fr-FR"/>
        </a:p>
      </dgm:t>
    </dgm:pt>
    <dgm:pt modelId="{1A61709D-3A8D-4084-B752-D60E8FACDB24}">
      <dgm:prSet phldrT="[Texte]" custT="1"/>
      <dgm:spPr>
        <a:xfrm>
          <a:off x="4162078" y="149284"/>
          <a:ext cx="1074404" cy="1074404"/>
        </a:xfrm>
        <a:prstGeom prst="ellipse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10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Injector Interlock PLC</a:t>
          </a:r>
        </a:p>
      </dgm:t>
    </dgm:pt>
    <dgm:pt modelId="{A42F617F-4496-4FC3-A117-06367D7651AD}" type="parTrans" cxnId="{EDD7CDE7-A43D-4649-8C24-69779E491CC4}">
      <dgm:prSet/>
      <dgm:spPr>
        <a:xfrm rot="16200000">
          <a:off x="4392801" y="1537542"/>
          <a:ext cx="612959" cy="563515"/>
        </a:xfrm>
        <a:prstGeom prst="leftRigh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90A8CC1-D147-484F-948D-F7CF665AA707}" type="sibTrans" cxnId="{EDD7CDE7-A43D-4649-8C24-69779E491CC4}">
      <dgm:prSet/>
      <dgm:spPr/>
      <dgm:t>
        <a:bodyPr/>
        <a:lstStyle/>
        <a:p>
          <a:endParaRPr lang="fr-FR"/>
        </a:p>
      </dgm:t>
    </dgm:pt>
    <dgm:pt modelId="{2555FE97-0184-461B-8DC5-E48F99FA2C81}">
      <dgm:prSet phldrT="[Texte]" custT="1"/>
      <dgm:spPr>
        <a:xfrm>
          <a:off x="5049025" y="5013408"/>
          <a:ext cx="1074404" cy="1074404"/>
        </a:xfrm>
        <a:prstGeom prst="ellipse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10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Injector Vacuum PLC</a:t>
          </a:r>
        </a:p>
      </dgm:t>
    </dgm:pt>
    <dgm:pt modelId="{3A51D833-8240-4D9B-B70A-342FC9FE255F}" type="parTrans" cxnId="{2451DF16-27AA-4C27-9F0C-130020C172C5}">
      <dgm:prSet/>
      <dgm:spPr>
        <a:xfrm rot="4155312">
          <a:off x="4886725" y="4218338"/>
          <a:ext cx="603213" cy="563515"/>
        </a:xfrm>
        <a:prstGeom prst="lef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77AE76-1688-4D4C-82ED-A89AEB79A78C}" type="sibTrans" cxnId="{2451DF16-27AA-4C27-9F0C-130020C172C5}">
      <dgm:prSet/>
      <dgm:spPr/>
      <dgm:t>
        <a:bodyPr/>
        <a:lstStyle/>
        <a:p>
          <a:endParaRPr lang="fr-FR"/>
        </a:p>
      </dgm:t>
    </dgm:pt>
    <dgm:pt modelId="{826F8F22-64A6-4DD8-883F-18EAEE11B028}">
      <dgm:prSet phldrT="[Texte]" custT="1"/>
      <dgm:spPr>
        <a:xfrm>
          <a:off x="1677972" y="2233697"/>
          <a:ext cx="1074404" cy="1074404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10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Cryomodule 3 PLC</a:t>
          </a:r>
        </a:p>
      </dgm:t>
    </dgm:pt>
    <dgm:pt modelId="{CFC9D1AD-7EEF-42B7-8BC6-6CA97E1F3C81}" type="parTrans" cxnId="{E39B3EC3-0750-46CC-B43A-42FFFA09CF0E}">
      <dgm:prSet/>
      <dgm:spPr>
        <a:xfrm rot="11400000">
          <a:off x="3024298" y="2685853"/>
          <a:ext cx="612959" cy="563515"/>
        </a:xfrm>
        <a:prstGeom prst="lef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06DC9C0-DD2B-400B-BC65-BC775BC46D69}" type="sibTrans" cxnId="{E39B3EC3-0750-46CC-B43A-42FFFA09CF0E}">
      <dgm:prSet/>
      <dgm:spPr/>
      <dgm:t>
        <a:bodyPr/>
        <a:lstStyle/>
        <a:p>
          <a:endParaRPr lang="fr-FR"/>
        </a:p>
      </dgm:t>
    </dgm:pt>
    <dgm:pt modelId="{ADA0072C-E1E0-437C-B065-13B2774774E7}">
      <dgm:prSet phldrT="[Texte]" custT="1"/>
      <dgm:spPr>
        <a:xfrm>
          <a:off x="2540693" y="739420"/>
          <a:ext cx="1074404" cy="1074404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10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Cryomodule 4 PLC</a:t>
          </a:r>
        </a:p>
      </dgm:t>
    </dgm:pt>
    <dgm:pt modelId="{65B17C86-7860-44A3-ADD4-3DADD1A904BF}" type="parTrans" cxnId="{693D1928-8759-4DDD-A64A-0B72CDC05035}">
      <dgm:prSet/>
      <dgm:spPr>
        <a:xfrm rot="13800000">
          <a:off x="3499574" y="1862650"/>
          <a:ext cx="612959" cy="563515"/>
        </a:xfrm>
        <a:prstGeom prst="lef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C21839D-6442-4D92-8E46-B52787680D1F}" type="sibTrans" cxnId="{693D1928-8759-4DDD-A64A-0B72CDC05035}">
      <dgm:prSet/>
      <dgm:spPr/>
      <dgm:t>
        <a:bodyPr/>
        <a:lstStyle/>
        <a:p>
          <a:endParaRPr lang="fr-FR"/>
        </a:p>
      </dgm:t>
    </dgm:pt>
    <dgm:pt modelId="{C08F7895-2DC8-42D9-9F3F-2311C1BBFC21}">
      <dgm:prSet phldrT="[Texte]" custT="1"/>
      <dgm:spPr>
        <a:xfrm>
          <a:off x="6364893" y="3833193"/>
          <a:ext cx="1074404" cy="1074404"/>
        </a:xfrm>
        <a:prstGeom prst="ellipse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10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MEBT vacuum and water PLC</a:t>
          </a:r>
        </a:p>
      </dgm:t>
    </dgm:pt>
    <dgm:pt modelId="{85DE1190-09EA-4D3B-8E5E-F04DEF9C261D}" type="parTrans" cxnId="{FB91BD0C-32CC-4251-AFDE-1DF08C34C599}">
      <dgm:prSet/>
      <dgm:spPr>
        <a:xfrm rot="1668084">
          <a:off x="5616736" y="3568009"/>
          <a:ext cx="595914" cy="563515"/>
        </a:xfrm>
        <a:prstGeom prst="lef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10ACA1D-53C2-4609-912E-B79D6B238B15}" type="sibTrans" cxnId="{FB91BD0C-32CC-4251-AFDE-1DF08C34C599}">
      <dgm:prSet/>
      <dgm:spPr/>
      <dgm:t>
        <a:bodyPr/>
        <a:lstStyle/>
        <a:p>
          <a:endParaRPr lang="fr-FR"/>
        </a:p>
      </dgm:t>
    </dgm:pt>
    <dgm:pt modelId="{D38A7D12-B1C0-4E27-B18E-CF4DC527D7DD}">
      <dgm:prSet phldrT="[Texte]" custT="1"/>
      <dgm:spPr>
        <a:xfrm>
          <a:off x="3299357" y="5042019"/>
          <a:ext cx="1074404" cy="1074404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10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Cryomodule 1 PLC</a:t>
          </a:r>
        </a:p>
      </dgm:t>
    </dgm:pt>
    <dgm:pt modelId="{1BF1EEA3-E37C-4322-9718-82B7EB7D0C31}" type="parTrans" cxnId="{EFA99682-3E51-40B1-8B47-A384F7F2958F}">
      <dgm:prSet/>
      <dgm:spPr>
        <a:xfrm rot="6600000">
          <a:off x="3917525" y="4232967"/>
          <a:ext cx="612959" cy="563515"/>
        </a:xfrm>
        <a:prstGeom prst="lef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C4E1B917-D8B2-43D0-871A-661638AF4CF5}" type="sibTrans" cxnId="{EFA99682-3E51-40B1-8B47-A384F7F2958F}">
      <dgm:prSet/>
      <dgm:spPr/>
      <dgm:t>
        <a:bodyPr/>
        <a:lstStyle/>
        <a:p>
          <a:endParaRPr lang="fr-FR"/>
        </a:p>
      </dgm:t>
    </dgm:pt>
    <dgm:pt modelId="{E0AB4231-98CF-4090-8B21-27916E28032C}">
      <dgm:prSet phldrT="[Texte]" custT="1"/>
      <dgm:spPr>
        <a:xfrm>
          <a:off x="1977592" y="3932926"/>
          <a:ext cx="1074404" cy="1074404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10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Cryomodule 2 PLC</a:t>
          </a:r>
        </a:p>
      </dgm:t>
    </dgm:pt>
    <dgm:pt modelId="{83D2B285-D39B-4854-A63E-66F4987C8D97}" type="parTrans" cxnId="{E8557138-B9D5-4767-AA50-739D69B48703}">
      <dgm:prSet/>
      <dgm:spPr>
        <a:xfrm rot="9000000">
          <a:off x="3189360" y="3621964"/>
          <a:ext cx="612959" cy="563515"/>
        </a:xfrm>
        <a:prstGeom prst="lef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50EA9C8-1658-42D2-9791-23128ABF08A7}" type="sibTrans" cxnId="{E8557138-B9D5-4767-AA50-739D69B48703}">
      <dgm:prSet/>
      <dgm:spPr/>
      <dgm:t>
        <a:bodyPr/>
        <a:lstStyle/>
        <a:p>
          <a:endParaRPr lang="fr-FR"/>
        </a:p>
      </dgm:t>
    </dgm:pt>
    <dgm:pt modelId="{81ED9DE0-1E75-4BDB-BF4B-47E5CF9AE917}">
      <dgm:prSet phldrT="[Texte]" custScaleX="81031" custScaleY="81031"/>
      <dgm:spPr>
        <a:solidFill>
          <a:srgbClr val="F4B183"/>
        </a:solidFill>
      </dgm:spPr>
      <dgm:t>
        <a:bodyPr/>
        <a:lstStyle/>
        <a:p>
          <a:endParaRPr lang="en-US" noProof="0" dirty="0"/>
        </a:p>
      </dgm:t>
    </dgm:pt>
    <dgm:pt modelId="{CCCA5549-A800-405B-A7BB-435E79A2481A}" type="parTrans" cxnId="{5A9FB347-CD3D-4BAE-AB3C-E75CB6E1B923}">
      <dgm:prSet/>
      <dgm:spPr>
        <a:prstGeom prst="leftArrow">
          <a:avLst/>
        </a:prstGeom>
      </dgm:spPr>
      <dgm:t>
        <a:bodyPr/>
        <a:lstStyle/>
        <a:p>
          <a:endParaRPr lang="fr-FR"/>
        </a:p>
      </dgm:t>
    </dgm:pt>
    <dgm:pt modelId="{0157D160-457E-4D54-9F4B-B632C057D42E}" type="sibTrans" cxnId="{5A9FB347-CD3D-4BAE-AB3C-E75CB6E1B923}">
      <dgm:prSet/>
      <dgm:spPr/>
      <dgm:t>
        <a:bodyPr/>
        <a:lstStyle/>
        <a:p>
          <a:endParaRPr lang="fr-FR"/>
        </a:p>
      </dgm:t>
    </dgm:pt>
    <dgm:pt modelId="{0F20D4A4-4924-41D1-8EE7-A7E1754E36E7}">
      <dgm:prSet phldrT="[Texte]"/>
      <dgm:spPr>
        <a:xfrm>
          <a:off x="5783464" y="739420"/>
          <a:ext cx="1074404" cy="1074404"/>
        </a:xfrm>
        <a:prstGeom prst="ellipse">
          <a:avLst/>
        </a:prstGeom>
        <a:solidFill>
          <a:srgbClr val="F4B18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MEBT diagnostics PLC</a:t>
          </a:r>
        </a:p>
      </dgm:t>
    </dgm:pt>
    <dgm:pt modelId="{2D0CC049-8CF5-4D4B-9551-68AE0D62AAEB}" type="parTrans" cxnId="{BAF73008-0435-491D-BE9C-5AFC981626D0}">
      <dgm:prSet/>
      <dgm:spPr>
        <a:xfrm rot="18600000">
          <a:off x="5286028" y="1862650"/>
          <a:ext cx="612959" cy="563515"/>
        </a:xfrm>
        <a:prstGeom prst="lef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FD8375B-A958-49E3-9871-D1284C1FDC40}" type="sibTrans" cxnId="{BAF73008-0435-491D-BE9C-5AFC981626D0}">
      <dgm:prSet/>
      <dgm:spPr/>
      <dgm:t>
        <a:bodyPr/>
        <a:lstStyle/>
        <a:p>
          <a:endParaRPr lang="fr-FR"/>
        </a:p>
      </dgm:t>
    </dgm:pt>
    <dgm:pt modelId="{4FC2E880-1106-4247-8375-01D83EBD8BF0}">
      <dgm:prSet phldrT="[Texte]"/>
      <dgm:spPr>
        <a:xfrm>
          <a:off x="6580001" y="2134662"/>
          <a:ext cx="1074404" cy="1074404"/>
        </a:xfrm>
        <a:prstGeom prst="ellipse">
          <a:avLst/>
        </a:prstGeom>
        <a:solidFill>
          <a:srgbClr val="FF99C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Beam Blocker PLC</a:t>
          </a:r>
        </a:p>
      </dgm:t>
    </dgm:pt>
    <dgm:pt modelId="{D841644E-D572-41E7-951A-6095D24595D9}" type="sibTrans" cxnId="{E4F64270-C75B-4902-932E-669B3E64F889}">
      <dgm:prSet/>
      <dgm:spPr/>
      <dgm:t>
        <a:bodyPr/>
        <a:lstStyle/>
        <a:p>
          <a:endParaRPr lang="fr-FR"/>
        </a:p>
      </dgm:t>
    </dgm:pt>
    <dgm:pt modelId="{0F529FF1-6567-4179-9503-BDC2F3EAEE3A}" type="parTrans" cxnId="{E4F64270-C75B-4902-932E-669B3E64F889}">
      <dgm:prSet/>
      <dgm:spPr>
        <a:xfrm rot="20848632">
          <a:off x="5739854" y="2630642"/>
          <a:ext cx="588801" cy="563515"/>
        </a:xfrm>
        <a:prstGeom prst="lef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6643C773-0F37-4713-AF1C-86431C1044F4}" type="pres">
      <dgm:prSet presAssocID="{D0C9DB9A-75ED-4990-B1C8-98D6BF83AD7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CEFD7BF-7BB3-4076-AA2B-D96311FDB5A7}" type="pres">
      <dgm:prSet presAssocID="{44E821A1-B8D9-434F-868F-12608467D032}" presName="centerShape" presStyleLbl="node0" presStyleIdx="0" presStyleCnt="1"/>
      <dgm:spPr/>
    </dgm:pt>
    <dgm:pt modelId="{B616F5D8-4F79-46BD-B35D-A4B5012FDA6A}" type="pres">
      <dgm:prSet presAssocID="{A42F617F-4496-4FC3-A117-06367D7651AD}" presName="parTrans" presStyleLbl="sibTrans2D1" presStyleIdx="0" presStyleCnt="9"/>
      <dgm:spPr>
        <a:prstGeom prst="leftRightArrow">
          <a:avLst/>
        </a:prstGeom>
      </dgm:spPr>
    </dgm:pt>
    <dgm:pt modelId="{CBEDB9EC-FE8C-4521-8693-3FA03F913C81}" type="pres">
      <dgm:prSet presAssocID="{A42F617F-4496-4FC3-A117-06367D7651AD}" presName="connectorText" presStyleLbl="sibTrans2D1" presStyleIdx="0" presStyleCnt="9"/>
      <dgm:spPr/>
    </dgm:pt>
    <dgm:pt modelId="{81044368-3CA4-4B1E-9EA5-F98F155A0556}" type="pres">
      <dgm:prSet presAssocID="{1A61709D-3A8D-4084-B752-D60E8FACDB24}" presName="node" presStyleLbl="node1" presStyleIdx="0" presStyleCnt="9" custScaleX="81031" custScaleY="81031">
        <dgm:presLayoutVars>
          <dgm:bulletEnabled val="1"/>
        </dgm:presLayoutVars>
      </dgm:prSet>
      <dgm:spPr/>
    </dgm:pt>
    <dgm:pt modelId="{9FFB66EB-4635-41BD-98BC-1A2C2DB7C2FF}" type="pres">
      <dgm:prSet presAssocID="{2D0CC049-8CF5-4D4B-9551-68AE0D62AAEB}" presName="parTrans" presStyleLbl="sibTrans2D1" presStyleIdx="1" presStyleCnt="9"/>
      <dgm:spPr>
        <a:prstGeom prst="leftArrow">
          <a:avLst/>
        </a:prstGeom>
      </dgm:spPr>
    </dgm:pt>
    <dgm:pt modelId="{BE5C2FA3-FCDF-4E9B-B128-F4DEF69CC1A4}" type="pres">
      <dgm:prSet presAssocID="{2D0CC049-8CF5-4D4B-9551-68AE0D62AAEB}" presName="connectorText" presStyleLbl="sibTrans2D1" presStyleIdx="1" presStyleCnt="9"/>
      <dgm:spPr/>
    </dgm:pt>
    <dgm:pt modelId="{A797EAE3-148B-451F-B112-19115C79CD9B}" type="pres">
      <dgm:prSet presAssocID="{0F20D4A4-4924-41D1-8EE7-A7E1754E36E7}" presName="node" presStyleLbl="node1" presStyleIdx="1" presStyleCnt="9" custScaleX="81031" custScaleY="81031">
        <dgm:presLayoutVars>
          <dgm:bulletEnabled val="1"/>
        </dgm:presLayoutVars>
      </dgm:prSet>
      <dgm:spPr/>
    </dgm:pt>
    <dgm:pt modelId="{40B2303A-AFA5-44F6-9FC6-C7655DBAC4AD}" type="pres">
      <dgm:prSet presAssocID="{0F529FF1-6567-4179-9503-BDC2F3EAEE3A}" presName="parTrans" presStyleLbl="sibTrans2D1" presStyleIdx="2" presStyleCnt="9"/>
      <dgm:spPr>
        <a:prstGeom prst="leftArrow">
          <a:avLst/>
        </a:prstGeom>
      </dgm:spPr>
    </dgm:pt>
    <dgm:pt modelId="{D6AC6A65-105C-443A-9A33-C72FE132B0A6}" type="pres">
      <dgm:prSet presAssocID="{0F529FF1-6567-4179-9503-BDC2F3EAEE3A}" presName="connectorText" presStyleLbl="sibTrans2D1" presStyleIdx="2" presStyleCnt="9"/>
      <dgm:spPr/>
    </dgm:pt>
    <dgm:pt modelId="{B34C92FC-995B-4348-9BE1-B29EBD166CDB}" type="pres">
      <dgm:prSet presAssocID="{4FC2E880-1106-4247-8375-01D83EBD8BF0}" presName="node" presStyleLbl="node1" presStyleIdx="2" presStyleCnt="9" custScaleX="81031" custScaleY="81031" custRadScaleRad="98193" custRadScaleInc="-12614">
        <dgm:presLayoutVars>
          <dgm:bulletEnabled val="1"/>
        </dgm:presLayoutVars>
      </dgm:prSet>
      <dgm:spPr/>
    </dgm:pt>
    <dgm:pt modelId="{5397C621-DEE5-4FCA-8B3D-762B6E4B3835}" type="pres">
      <dgm:prSet presAssocID="{3A51D833-8240-4D9B-B70A-342FC9FE255F}" presName="parTrans" presStyleLbl="sibTrans2D1" presStyleIdx="3" presStyleCnt="9"/>
      <dgm:spPr>
        <a:prstGeom prst="leftArrow">
          <a:avLst/>
        </a:prstGeom>
      </dgm:spPr>
    </dgm:pt>
    <dgm:pt modelId="{2156C710-6A3F-461D-AEF6-081326EFA27A}" type="pres">
      <dgm:prSet presAssocID="{3A51D833-8240-4D9B-B70A-342FC9FE255F}" presName="connectorText" presStyleLbl="sibTrans2D1" presStyleIdx="3" presStyleCnt="9"/>
      <dgm:spPr/>
    </dgm:pt>
    <dgm:pt modelId="{DA5FE7F2-2779-47AA-9E43-B78EB9339259}" type="pres">
      <dgm:prSet presAssocID="{2555FE97-0184-461B-8DC5-E48F99FA2C81}" presName="node" presStyleLbl="node1" presStyleIdx="3" presStyleCnt="9" custScaleX="81031" custScaleY="81031" custRadScaleRad="99271" custRadScaleInc="196276">
        <dgm:presLayoutVars>
          <dgm:bulletEnabled val="1"/>
        </dgm:presLayoutVars>
      </dgm:prSet>
      <dgm:spPr/>
    </dgm:pt>
    <dgm:pt modelId="{E8E9133E-0079-4F74-B171-23CAF54E39FF}" type="pres">
      <dgm:prSet presAssocID="{85DE1190-09EA-4D3B-8E5E-F04DEF9C261D}" presName="parTrans" presStyleLbl="sibTrans2D1" presStyleIdx="4" presStyleCnt="9"/>
      <dgm:spPr>
        <a:prstGeom prst="leftArrow">
          <a:avLst/>
        </a:prstGeom>
      </dgm:spPr>
    </dgm:pt>
    <dgm:pt modelId="{C54EE303-B7C0-45C1-9C23-0006853C3A3E}" type="pres">
      <dgm:prSet presAssocID="{85DE1190-09EA-4D3B-8E5E-F04DEF9C261D}" presName="connectorText" presStyleLbl="sibTrans2D1" presStyleIdx="4" presStyleCnt="9"/>
      <dgm:spPr/>
    </dgm:pt>
    <dgm:pt modelId="{40C75201-B161-47CE-8192-E34660B5925B}" type="pres">
      <dgm:prSet presAssocID="{C08F7895-2DC8-42D9-9F3F-2311C1BBFC21}" presName="node" presStyleLbl="node1" presStyleIdx="4" presStyleCnt="9" custScaleX="81031" custScaleY="81031" custRadScaleRad="98725" custRadScaleInc="-210993">
        <dgm:presLayoutVars>
          <dgm:bulletEnabled val="1"/>
        </dgm:presLayoutVars>
      </dgm:prSet>
      <dgm:spPr/>
    </dgm:pt>
    <dgm:pt modelId="{4F7B4A6C-AE7E-4087-9F39-4B654DB06AD0}" type="pres">
      <dgm:prSet presAssocID="{1BF1EEA3-E37C-4322-9718-82B7EB7D0C31}" presName="parTrans" presStyleLbl="sibTrans2D1" presStyleIdx="5" presStyleCnt="9"/>
      <dgm:spPr>
        <a:prstGeom prst="leftArrow">
          <a:avLst/>
        </a:prstGeom>
      </dgm:spPr>
    </dgm:pt>
    <dgm:pt modelId="{8110EC72-E248-45DB-A6BA-29BB6B49DA6D}" type="pres">
      <dgm:prSet presAssocID="{1BF1EEA3-E37C-4322-9718-82B7EB7D0C31}" presName="connectorText" presStyleLbl="sibTrans2D1" presStyleIdx="5" presStyleCnt="9"/>
      <dgm:spPr/>
    </dgm:pt>
    <dgm:pt modelId="{DA654542-59EE-48E6-880C-7CC3EDCBC2BF}" type="pres">
      <dgm:prSet presAssocID="{D38A7D12-B1C0-4E27-B18E-CF4DC527D7DD}" presName="node" presStyleLbl="node1" presStyleIdx="5" presStyleCnt="9" custScaleX="81031" custScaleY="81031">
        <dgm:presLayoutVars>
          <dgm:bulletEnabled val="1"/>
        </dgm:presLayoutVars>
      </dgm:prSet>
      <dgm:spPr/>
    </dgm:pt>
    <dgm:pt modelId="{7474CE8D-6DCB-48F0-A281-39FB23A8D611}" type="pres">
      <dgm:prSet presAssocID="{83D2B285-D39B-4854-A63E-66F4987C8D97}" presName="parTrans" presStyleLbl="sibTrans2D1" presStyleIdx="6" presStyleCnt="9"/>
      <dgm:spPr>
        <a:prstGeom prst="leftArrow">
          <a:avLst/>
        </a:prstGeom>
      </dgm:spPr>
    </dgm:pt>
    <dgm:pt modelId="{36A895AD-C3A0-413B-AFFF-953DE9F4FAD7}" type="pres">
      <dgm:prSet presAssocID="{83D2B285-D39B-4854-A63E-66F4987C8D97}" presName="connectorText" presStyleLbl="sibTrans2D1" presStyleIdx="6" presStyleCnt="9"/>
      <dgm:spPr/>
    </dgm:pt>
    <dgm:pt modelId="{BD36EF19-194B-4500-BE69-82CBEA1F0A86}" type="pres">
      <dgm:prSet presAssocID="{E0AB4231-98CF-4090-8B21-27916E28032C}" presName="node" presStyleLbl="node1" presStyleIdx="6" presStyleCnt="9" custScaleX="81031" custScaleY="81031">
        <dgm:presLayoutVars>
          <dgm:bulletEnabled val="1"/>
        </dgm:presLayoutVars>
      </dgm:prSet>
      <dgm:spPr/>
    </dgm:pt>
    <dgm:pt modelId="{FFC1DB47-4AB0-4376-A0FB-609248A11E66}" type="pres">
      <dgm:prSet presAssocID="{CFC9D1AD-7EEF-42B7-8BC6-6CA97E1F3C81}" presName="parTrans" presStyleLbl="sibTrans2D1" presStyleIdx="7" presStyleCnt="9"/>
      <dgm:spPr>
        <a:prstGeom prst="leftArrow">
          <a:avLst/>
        </a:prstGeom>
      </dgm:spPr>
    </dgm:pt>
    <dgm:pt modelId="{55B13806-6137-433A-9272-32952261BF08}" type="pres">
      <dgm:prSet presAssocID="{CFC9D1AD-7EEF-42B7-8BC6-6CA97E1F3C81}" presName="connectorText" presStyleLbl="sibTrans2D1" presStyleIdx="7" presStyleCnt="9"/>
      <dgm:spPr/>
    </dgm:pt>
    <dgm:pt modelId="{E174222F-5A60-41F4-9B56-429882850212}" type="pres">
      <dgm:prSet presAssocID="{826F8F22-64A6-4DD8-883F-18EAEE11B028}" presName="node" presStyleLbl="node1" presStyleIdx="7" presStyleCnt="9" custScaleX="81031" custScaleY="81031">
        <dgm:presLayoutVars>
          <dgm:bulletEnabled val="1"/>
        </dgm:presLayoutVars>
      </dgm:prSet>
      <dgm:spPr/>
    </dgm:pt>
    <dgm:pt modelId="{94BE5F4B-5119-4EC7-B5D4-8F1E82EA95E1}" type="pres">
      <dgm:prSet presAssocID="{65B17C86-7860-44A3-ADD4-3DADD1A904BF}" presName="parTrans" presStyleLbl="sibTrans2D1" presStyleIdx="8" presStyleCnt="9"/>
      <dgm:spPr>
        <a:prstGeom prst="leftArrow">
          <a:avLst/>
        </a:prstGeom>
      </dgm:spPr>
    </dgm:pt>
    <dgm:pt modelId="{64FAAEB4-5318-4310-B938-9FA80EF2A3D7}" type="pres">
      <dgm:prSet presAssocID="{65B17C86-7860-44A3-ADD4-3DADD1A904BF}" presName="connectorText" presStyleLbl="sibTrans2D1" presStyleIdx="8" presStyleCnt="9"/>
      <dgm:spPr/>
    </dgm:pt>
    <dgm:pt modelId="{99FCE4C3-E0EB-470E-9BEC-AF527D85720C}" type="pres">
      <dgm:prSet presAssocID="{ADA0072C-E1E0-437C-B065-13B2774774E7}" presName="node" presStyleLbl="node1" presStyleIdx="8" presStyleCnt="9" custScaleX="81031" custScaleY="81031">
        <dgm:presLayoutVars>
          <dgm:bulletEnabled val="1"/>
        </dgm:presLayoutVars>
      </dgm:prSet>
      <dgm:spPr/>
    </dgm:pt>
  </dgm:ptLst>
  <dgm:cxnLst>
    <dgm:cxn modelId="{50496A01-BB93-49F8-BFF0-5234A51572AA}" type="presOf" srcId="{0F529FF1-6567-4179-9503-BDC2F3EAEE3A}" destId="{D6AC6A65-105C-443A-9A33-C72FE132B0A6}" srcOrd="1" destOrd="0" presId="urn:microsoft.com/office/officeart/2005/8/layout/radial5"/>
    <dgm:cxn modelId="{BAF73008-0435-491D-BE9C-5AFC981626D0}" srcId="{44E821A1-B8D9-434F-868F-12608467D032}" destId="{0F20D4A4-4924-41D1-8EE7-A7E1754E36E7}" srcOrd="1" destOrd="0" parTransId="{2D0CC049-8CF5-4D4B-9551-68AE0D62AAEB}" sibTransId="{3FD8375B-A958-49E3-9871-D1284C1FDC40}"/>
    <dgm:cxn modelId="{FB91BD0C-32CC-4251-AFDE-1DF08C34C599}" srcId="{44E821A1-B8D9-434F-868F-12608467D032}" destId="{C08F7895-2DC8-42D9-9F3F-2311C1BBFC21}" srcOrd="4" destOrd="0" parTransId="{85DE1190-09EA-4D3B-8E5E-F04DEF9C261D}" sibTransId="{D10ACA1D-53C2-4609-912E-B79D6B238B15}"/>
    <dgm:cxn modelId="{50F4C30D-4848-464C-A711-0DC91C1F173B}" type="presOf" srcId="{C08F7895-2DC8-42D9-9F3F-2311C1BBFC21}" destId="{40C75201-B161-47CE-8192-E34660B5925B}" srcOrd="0" destOrd="0" presId="urn:microsoft.com/office/officeart/2005/8/layout/radial5"/>
    <dgm:cxn modelId="{E5E91C10-6FFE-40D3-A626-30BC2C49FC33}" type="presOf" srcId="{1BF1EEA3-E37C-4322-9718-82B7EB7D0C31}" destId="{8110EC72-E248-45DB-A6BA-29BB6B49DA6D}" srcOrd="1" destOrd="0" presId="urn:microsoft.com/office/officeart/2005/8/layout/radial5"/>
    <dgm:cxn modelId="{45FD6C10-FB74-4021-AAA8-4048DFC8BD17}" type="presOf" srcId="{A42F617F-4496-4FC3-A117-06367D7651AD}" destId="{B616F5D8-4F79-46BD-B35D-A4B5012FDA6A}" srcOrd="0" destOrd="0" presId="urn:microsoft.com/office/officeart/2005/8/layout/radial5"/>
    <dgm:cxn modelId="{2451DF16-27AA-4C27-9F0C-130020C172C5}" srcId="{44E821A1-B8D9-434F-868F-12608467D032}" destId="{2555FE97-0184-461B-8DC5-E48F99FA2C81}" srcOrd="3" destOrd="0" parTransId="{3A51D833-8240-4D9B-B70A-342FC9FE255F}" sibTransId="{3777AE76-1688-4D4C-82ED-A89AEB79A78C}"/>
    <dgm:cxn modelId="{D76C691C-2BDB-4324-81E1-E155D011DB22}" type="presOf" srcId="{2D0CC049-8CF5-4D4B-9551-68AE0D62AAEB}" destId="{9FFB66EB-4635-41BD-98BC-1A2C2DB7C2FF}" srcOrd="0" destOrd="0" presId="urn:microsoft.com/office/officeart/2005/8/layout/radial5"/>
    <dgm:cxn modelId="{693D1928-8759-4DDD-A64A-0B72CDC05035}" srcId="{44E821A1-B8D9-434F-868F-12608467D032}" destId="{ADA0072C-E1E0-437C-B065-13B2774774E7}" srcOrd="8" destOrd="0" parTransId="{65B17C86-7860-44A3-ADD4-3DADD1A904BF}" sibTransId="{DC21839D-6442-4D92-8E46-B52787680D1F}"/>
    <dgm:cxn modelId="{9CAF912A-D77E-4246-9150-9FF76C09013C}" type="presOf" srcId="{2D0CC049-8CF5-4D4B-9551-68AE0D62AAEB}" destId="{BE5C2FA3-FCDF-4E9B-B128-F4DEF69CC1A4}" srcOrd="1" destOrd="0" presId="urn:microsoft.com/office/officeart/2005/8/layout/radial5"/>
    <dgm:cxn modelId="{E8557138-B9D5-4767-AA50-739D69B48703}" srcId="{44E821A1-B8D9-434F-868F-12608467D032}" destId="{E0AB4231-98CF-4090-8B21-27916E28032C}" srcOrd="6" destOrd="0" parTransId="{83D2B285-D39B-4854-A63E-66F4987C8D97}" sibTransId="{450EA9C8-1658-42D2-9791-23128ABF08A7}"/>
    <dgm:cxn modelId="{F576143D-417B-4B3C-A42E-3524615AF80B}" type="presOf" srcId="{3A51D833-8240-4D9B-B70A-342FC9FE255F}" destId="{2156C710-6A3F-461D-AEF6-081326EFA27A}" srcOrd="1" destOrd="0" presId="urn:microsoft.com/office/officeart/2005/8/layout/radial5"/>
    <dgm:cxn modelId="{240A913D-32F3-43B1-B7AC-EDC2A39D277A}" type="presOf" srcId="{826F8F22-64A6-4DD8-883F-18EAEE11B028}" destId="{E174222F-5A60-41F4-9B56-429882850212}" srcOrd="0" destOrd="0" presId="urn:microsoft.com/office/officeart/2005/8/layout/radial5"/>
    <dgm:cxn modelId="{F6315060-036C-4680-8EC0-60E1E39DE891}" type="presOf" srcId="{0F529FF1-6567-4179-9503-BDC2F3EAEE3A}" destId="{40B2303A-AFA5-44F6-9FC6-C7655DBAC4AD}" srcOrd="0" destOrd="0" presId="urn:microsoft.com/office/officeart/2005/8/layout/radial5"/>
    <dgm:cxn modelId="{F2353F61-282F-4CC6-A828-9CF4FD82DE91}" srcId="{D0C9DB9A-75ED-4990-B1C8-98D6BF83AD7F}" destId="{44E821A1-B8D9-434F-868F-12608467D032}" srcOrd="0" destOrd="0" parTransId="{439AF8F2-CAE4-4540-8A5F-A7CD8AF080EB}" sibTransId="{AA89D089-0A7A-4BCB-B6EF-78EB90DCDB3A}"/>
    <dgm:cxn modelId="{69198143-D08C-4A72-A8D1-76ECACCD5CF5}" type="presOf" srcId="{ADA0072C-E1E0-437C-B065-13B2774774E7}" destId="{99FCE4C3-E0EB-470E-9BEC-AF527D85720C}" srcOrd="0" destOrd="0" presId="urn:microsoft.com/office/officeart/2005/8/layout/radial5"/>
    <dgm:cxn modelId="{5A9FB347-CD3D-4BAE-AB3C-E75CB6E1B923}" srcId="{D0C9DB9A-75ED-4990-B1C8-98D6BF83AD7F}" destId="{81ED9DE0-1E75-4BDB-BF4B-47E5CF9AE917}" srcOrd="1" destOrd="0" parTransId="{CCCA5549-A800-405B-A7BB-435E79A2481A}" sibTransId="{0157D160-457E-4D54-9F4B-B632C057D42E}"/>
    <dgm:cxn modelId="{E89E5368-539A-4C1E-AFD7-5974C5F1EA08}" type="presOf" srcId="{4FC2E880-1106-4247-8375-01D83EBD8BF0}" destId="{B34C92FC-995B-4348-9BE1-B29EBD166CDB}" srcOrd="0" destOrd="0" presId="urn:microsoft.com/office/officeart/2005/8/layout/radial5"/>
    <dgm:cxn modelId="{E4F64270-C75B-4902-932E-669B3E64F889}" srcId="{44E821A1-B8D9-434F-868F-12608467D032}" destId="{4FC2E880-1106-4247-8375-01D83EBD8BF0}" srcOrd="2" destOrd="0" parTransId="{0F529FF1-6567-4179-9503-BDC2F3EAEE3A}" sibTransId="{D841644E-D572-41E7-951A-6095D24595D9}"/>
    <dgm:cxn modelId="{2BBE7273-E23B-4827-BE9C-0C3A3286B1F5}" type="presOf" srcId="{85DE1190-09EA-4D3B-8E5E-F04DEF9C261D}" destId="{C54EE303-B7C0-45C1-9C23-0006853C3A3E}" srcOrd="1" destOrd="0" presId="urn:microsoft.com/office/officeart/2005/8/layout/radial5"/>
    <dgm:cxn modelId="{DD440080-7FA8-429E-81C9-51FEDDD5888A}" type="presOf" srcId="{65B17C86-7860-44A3-ADD4-3DADD1A904BF}" destId="{94BE5F4B-5119-4EC7-B5D4-8F1E82EA95E1}" srcOrd="0" destOrd="0" presId="urn:microsoft.com/office/officeart/2005/8/layout/radial5"/>
    <dgm:cxn modelId="{EFA99682-3E51-40B1-8B47-A384F7F2958F}" srcId="{44E821A1-B8D9-434F-868F-12608467D032}" destId="{D38A7D12-B1C0-4E27-B18E-CF4DC527D7DD}" srcOrd="5" destOrd="0" parTransId="{1BF1EEA3-E37C-4322-9718-82B7EB7D0C31}" sibTransId="{C4E1B917-D8B2-43D0-871A-661638AF4CF5}"/>
    <dgm:cxn modelId="{40410C8C-46BE-4E00-BE9F-079F017E20B0}" type="presOf" srcId="{44E821A1-B8D9-434F-868F-12608467D032}" destId="{8CEFD7BF-7BB3-4076-AA2B-D96311FDB5A7}" srcOrd="0" destOrd="0" presId="urn:microsoft.com/office/officeart/2005/8/layout/radial5"/>
    <dgm:cxn modelId="{0CEBC48E-9EF7-446D-ACC4-F3F5110BF70D}" type="presOf" srcId="{65B17C86-7860-44A3-ADD4-3DADD1A904BF}" destId="{64FAAEB4-5318-4310-B938-9FA80EF2A3D7}" srcOrd="1" destOrd="0" presId="urn:microsoft.com/office/officeart/2005/8/layout/radial5"/>
    <dgm:cxn modelId="{26A39690-CDE9-40C8-BD3E-1496E4B314CE}" type="presOf" srcId="{83D2B285-D39B-4854-A63E-66F4987C8D97}" destId="{36A895AD-C3A0-413B-AFFF-953DE9F4FAD7}" srcOrd="1" destOrd="0" presId="urn:microsoft.com/office/officeart/2005/8/layout/radial5"/>
    <dgm:cxn modelId="{ABF80297-7398-46E7-8C62-1B34F5A91DF4}" type="presOf" srcId="{A42F617F-4496-4FC3-A117-06367D7651AD}" destId="{CBEDB9EC-FE8C-4521-8693-3FA03F913C81}" srcOrd="1" destOrd="0" presId="urn:microsoft.com/office/officeart/2005/8/layout/radial5"/>
    <dgm:cxn modelId="{7D6BD09F-16D5-4F57-BF96-578139957EE8}" type="presOf" srcId="{CFC9D1AD-7EEF-42B7-8BC6-6CA97E1F3C81}" destId="{FFC1DB47-4AB0-4376-A0FB-609248A11E66}" srcOrd="0" destOrd="0" presId="urn:microsoft.com/office/officeart/2005/8/layout/radial5"/>
    <dgm:cxn modelId="{2BB1CAA3-D367-4EE7-B3A9-4E3EB0398BCA}" type="presOf" srcId="{D0C9DB9A-75ED-4990-B1C8-98D6BF83AD7F}" destId="{6643C773-0F37-4713-AF1C-86431C1044F4}" srcOrd="0" destOrd="0" presId="urn:microsoft.com/office/officeart/2005/8/layout/radial5"/>
    <dgm:cxn modelId="{7FA7EDA5-6570-4112-BA19-4364E2F9A19C}" type="presOf" srcId="{1A61709D-3A8D-4084-B752-D60E8FACDB24}" destId="{81044368-3CA4-4B1E-9EA5-F98F155A0556}" srcOrd="0" destOrd="0" presId="urn:microsoft.com/office/officeart/2005/8/layout/radial5"/>
    <dgm:cxn modelId="{69E5BFAD-024D-488E-A264-EC632008D152}" type="presOf" srcId="{D38A7D12-B1C0-4E27-B18E-CF4DC527D7DD}" destId="{DA654542-59EE-48E6-880C-7CC3EDCBC2BF}" srcOrd="0" destOrd="0" presId="urn:microsoft.com/office/officeart/2005/8/layout/radial5"/>
    <dgm:cxn modelId="{A6FFB7B7-0F12-4255-A95F-0C44209EA777}" type="presOf" srcId="{3A51D833-8240-4D9B-B70A-342FC9FE255F}" destId="{5397C621-DEE5-4FCA-8B3D-762B6E4B3835}" srcOrd="0" destOrd="0" presId="urn:microsoft.com/office/officeart/2005/8/layout/radial5"/>
    <dgm:cxn modelId="{DAA7D4C0-912C-4E41-ABA0-133EAE5EB715}" type="presOf" srcId="{83D2B285-D39B-4854-A63E-66F4987C8D97}" destId="{7474CE8D-6DCB-48F0-A281-39FB23A8D611}" srcOrd="0" destOrd="0" presId="urn:microsoft.com/office/officeart/2005/8/layout/radial5"/>
    <dgm:cxn modelId="{E39B3EC3-0750-46CC-B43A-42FFFA09CF0E}" srcId="{44E821A1-B8D9-434F-868F-12608467D032}" destId="{826F8F22-64A6-4DD8-883F-18EAEE11B028}" srcOrd="7" destOrd="0" parTransId="{CFC9D1AD-7EEF-42B7-8BC6-6CA97E1F3C81}" sibTransId="{E06DC9C0-DD2B-400B-BC65-BC775BC46D69}"/>
    <dgm:cxn modelId="{B51F43CD-5932-4B01-A698-2501621E62EF}" type="presOf" srcId="{CFC9D1AD-7EEF-42B7-8BC6-6CA97E1F3C81}" destId="{55B13806-6137-433A-9272-32952261BF08}" srcOrd="1" destOrd="0" presId="urn:microsoft.com/office/officeart/2005/8/layout/radial5"/>
    <dgm:cxn modelId="{805EBCD2-9DC2-4A36-B6DB-CDBA562063D8}" type="presOf" srcId="{0F20D4A4-4924-41D1-8EE7-A7E1754E36E7}" destId="{A797EAE3-148B-451F-B112-19115C79CD9B}" srcOrd="0" destOrd="0" presId="urn:microsoft.com/office/officeart/2005/8/layout/radial5"/>
    <dgm:cxn modelId="{327749DF-1F22-4C9F-985B-4AA92898D30B}" type="presOf" srcId="{1BF1EEA3-E37C-4322-9718-82B7EB7D0C31}" destId="{4F7B4A6C-AE7E-4087-9F39-4B654DB06AD0}" srcOrd="0" destOrd="0" presId="urn:microsoft.com/office/officeart/2005/8/layout/radial5"/>
    <dgm:cxn modelId="{0A2269E4-4A7E-4E26-8D4D-2D81275A3643}" type="presOf" srcId="{E0AB4231-98CF-4090-8B21-27916E28032C}" destId="{BD36EF19-194B-4500-BE69-82CBEA1F0A86}" srcOrd="0" destOrd="0" presId="urn:microsoft.com/office/officeart/2005/8/layout/radial5"/>
    <dgm:cxn modelId="{4A9C21E6-02C7-4974-A688-F187AA279DDA}" type="presOf" srcId="{85DE1190-09EA-4D3B-8E5E-F04DEF9C261D}" destId="{E8E9133E-0079-4F74-B171-23CAF54E39FF}" srcOrd="0" destOrd="0" presId="urn:microsoft.com/office/officeart/2005/8/layout/radial5"/>
    <dgm:cxn modelId="{EDD7CDE7-A43D-4649-8C24-69779E491CC4}" srcId="{44E821A1-B8D9-434F-868F-12608467D032}" destId="{1A61709D-3A8D-4084-B752-D60E8FACDB24}" srcOrd="0" destOrd="0" parTransId="{A42F617F-4496-4FC3-A117-06367D7651AD}" sibTransId="{A90A8CC1-D147-484F-948D-F7CF665AA707}"/>
    <dgm:cxn modelId="{ED5F58F4-11CA-48ED-9465-D1DD002795E8}" type="presOf" srcId="{2555FE97-0184-461B-8DC5-E48F99FA2C81}" destId="{DA5FE7F2-2779-47AA-9E43-B78EB9339259}" srcOrd="0" destOrd="0" presId="urn:microsoft.com/office/officeart/2005/8/layout/radial5"/>
    <dgm:cxn modelId="{6C99928C-AEBB-41A5-955E-0E029E0817AA}" type="presParOf" srcId="{6643C773-0F37-4713-AF1C-86431C1044F4}" destId="{8CEFD7BF-7BB3-4076-AA2B-D96311FDB5A7}" srcOrd="0" destOrd="0" presId="urn:microsoft.com/office/officeart/2005/8/layout/radial5"/>
    <dgm:cxn modelId="{5B7C956D-DC53-4F3B-BE40-227E5572E0CC}" type="presParOf" srcId="{6643C773-0F37-4713-AF1C-86431C1044F4}" destId="{B616F5D8-4F79-46BD-B35D-A4B5012FDA6A}" srcOrd="1" destOrd="0" presId="urn:microsoft.com/office/officeart/2005/8/layout/radial5"/>
    <dgm:cxn modelId="{F5E62920-23A3-4FAB-B151-2E274900AC9E}" type="presParOf" srcId="{B616F5D8-4F79-46BD-B35D-A4B5012FDA6A}" destId="{CBEDB9EC-FE8C-4521-8693-3FA03F913C81}" srcOrd="0" destOrd="0" presId="urn:microsoft.com/office/officeart/2005/8/layout/radial5"/>
    <dgm:cxn modelId="{11C4B254-2754-4982-A3ED-81D00CB7FE43}" type="presParOf" srcId="{6643C773-0F37-4713-AF1C-86431C1044F4}" destId="{81044368-3CA4-4B1E-9EA5-F98F155A0556}" srcOrd="2" destOrd="0" presId="urn:microsoft.com/office/officeart/2005/8/layout/radial5"/>
    <dgm:cxn modelId="{1778A550-2F45-43BA-A7F4-B1C14261D048}" type="presParOf" srcId="{6643C773-0F37-4713-AF1C-86431C1044F4}" destId="{9FFB66EB-4635-41BD-98BC-1A2C2DB7C2FF}" srcOrd="3" destOrd="0" presId="urn:microsoft.com/office/officeart/2005/8/layout/radial5"/>
    <dgm:cxn modelId="{05852BB9-CEF6-42BB-9696-8001524EA490}" type="presParOf" srcId="{9FFB66EB-4635-41BD-98BC-1A2C2DB7C2FF}" destId="{BE5C2FA3-FCDF-4E9B-B128-F4DEF69CC1A4}" srcOrd="0" destOrd="0" presId="urn:microsoft.com/office/officeart/2005/8/layout/radial5"/>
    <dgm:cxn modelId="{CE60752E-66C1-471F-B20E-C0147AAC3D2E}" type="presParOf" srcId="{6643C773-0F37-4713-AF1C-86431C1044F4}" destId="{A797EAE3-148B-451F-B112-19115C79CD9B}" srcOrd="4" destOrd="0" presId="urn:microsoft.com/office/officeart/2005/8/layout/radial5"/>
    <dgm:cxn modelId="{ADC6BA4D-77F7-4B8F-A253-A83C75381B5A}" type="presParOf" srcId="{6643C773-0F37-4713-AF1C-86431C1044F4}" destId="{40B2303A-AFA5-44F6-9FC6-C7655DBAC4AD}" srcOrd="5" destOrd="0" presId="urn:microsoft.com/office/officeart/2005/8/layout/radial5"/>
    <dgm:cxn modelId="{85EAEBE5-6339-409C-9143-8C7DA33D2710}" type="presParOf" srcId="{40B2303A-AFA5-44F6-9FC6-C7655DBAC4AD}" destId="{D6AC6A65-105C-443A-9A33-C72FE132B0A6}" srcOrd="0" destOrd="0" presId="urn:microsoft.com/office/officeart/2005/8/layout/radial5"/>
    <dgm:cxn modelId="{8708B9B1-F407-4F24-B422-B923A3DB9F69}" type="presParOf" srcId="{6643C773-0F37-4713-AF1C-86431C1044F4}" destId="{B34C92FC-995B-4348-9BE1-B29EBD166CDB}" srcOrd="6" destOrd="0" presId="urn:microsoft.com/office/officeart/2005/8/layout/radial5"/>
    <dgm:cxn modelId="{52B2D73C-1039-4BA2-A5E0-7726BB5FCC40}" type="presParOf" srcId="{6643C773-0F37-4713-AF1C-86431C1044F4}" destId="{5397C621-DEE5-4FCA-8B3D-762B6E4B3835}" srcOrd="7" destOrd="0" presId="urn:microsoft.com/office/officeart/2005/8/layout/radial5"/>
    <dgm:cxn modelId="{CDBEFDFC-E50C-4E10-A99C-8B7530A17202}" type="presParOf" srcId="{5397C621-DEE5-4FCA-8B3D-762B6E4B3835}" destId="{2156C710-6A3F-461D-AEF6-081326EFA27A}" srcOrd="0" destOrd="0" presId="urn:microsoft.com/office/officeart/2005/8/layout/radial5"/>
    <dgm:cxn modelId="{92B9A678-4A83-496F-9937-79A063F1A2DC}" type="presParOf" srcId="{6643C773-0F37-4713-AF1C-86431C1044F4}" destId="{DA5FE7F2-2779-47AA-9E43-B78EB9339259}" srcOrd="8" destOrd="0" presId="urn:microsoft.com/office/officeart/2005/8/layout/radial5"/>
    <dgm:cxn modelId="{02E275F9-C411-4242-B90C-577991E2ACEC}" type="presParOf" srcId="{6643C773-0F37-4713-AF1C-86431C1044F4}" destId="{E8E9133E-0079-4F74-B171-23CAF54E39FF}" srcOrd="9" destOrd="0" presId="urn:microsoft.com/office/officeart/2005/8/layout/radial5"/>
    <dgm:cxn modelId="{8C8F5BF8-8780-4D9B-8D39-B9694D6DDF0D}" type="presParOf" srcId="{E8E9133E-0079-4F74-B171-23CAF54E39FF}" destId="{C54EE303-B7C0-45C1-9C23-0006853C3A3E}" srcOrd="0" destOrd="0" presId="urn:microsoft.com/office/officeart/2005/8/layout/radial5"/>
    <dgm:cxn modelId="{74139837-8573-4976-81A6-FC2D8DD103DE}" type="presParOf" srcId="{6643C773-0F37-4713-AF1C-86431C1044F4}" destId="{40C75201-B161-47CE-8192-E34660B5925B}" srcOrd="10" destOrd="0" presId="urn:microsoft.com/office/officeart/2005/8/layout/radial5"/>
    <dgm:cxn modelId="{F97FF88B-7CB6-47F5-97B6-E0B1BA459FF8}" type="presParOf" srcId="{6643C773-0F37-4713-AF1C-86431C1044F4}" destId="{4F7B4A6C-AE7E-4087-9F39-4B654DB06AD0}" srcOrd="11" destOrd="0" presId="urn:microsoft.com/office/officeart/2005/8/layout/radial5"/>
    <dgm:cxn modelId="{54BBBECD-A2ED-4D3C-8B1B-6A2EA66250B2}" type="presParOf" srcId="{4F7B4A6C-AE7E-4087-9F39-4B654DB06AD0}" destId="{8110EC72-E248-45DB-A6BA-29BB6B49DA6D}" srcOrd="0" destOrd="0" presId="urn:microsoft.com/office/officeart/2005/8/layout/radial5"/>
    <dgm:cxn modelId="{2D645032-7C38-4BBC-AA23-93CD9D931758}" type="presParOf" srcId="{6643C773-0F37-4713-AF1C-86431C1044F4}" destId="{DA654542-59EE-48E6-880C-7CC3EDCBC2BF}" srcOrd="12" destOrd="0" presId="urn:microsoft.com/office/officeart/2005/8/layout/radial5"/>
    <dgm:cxn modelId="{EA09573D-7AC9-4876-8B6D-786E9B5F80B3}" type="presParOf" srcId="{6643C773-0F37-4713-AF1C-86431C1044F4}" destId="{7474CE8D-6DCB-48F0-A281-39FB23A8D611}" srcOrd="13" destOrd="0" presId="urn:microsoft.com/office/officeart/2005/8/layout/radial5"/>
    <dgm:cxn modelId="{7B43C0FB-AAEA-4D9F-A472-93FC473C7F6C}" type="presParOf" srcId="{7474CE8D-6DCB-48F0-A281-39FB23A8D611}" destId="{36A895AD-C3A0-413B-AFFF-953DE9F4FAD7}" srcOrd="0" destOrd="0" presId="urn:microsoft.com/office/officeart/2005/8/layout/radial5"/>
    <dgm:cxn modelId="{CEEF9B78-4C20-4CDA-8077-8A86BEEDFF3E}" type="presParOf" srcId="{6643C773-0F37-4713-AF1C-86431C1044F4}" destId="{BD36EF19-194B-4500-BE69-82CBEA1F0A86}" srcOrd="14" destOrd="0" presId="urn:microsoft.com/office/officeart/2005/8/layout/radial5"/>
    <dgm:cxn modelId="{EB903D9F-9B08-4DEA-A215-FC16A4D55E85}" type="presParOf" srcId="{6643C773-0F37-4713-AF1C-86431C1044F4}" destId="{FFC1DB47-4AB0-4376-A0FB-609248A11E66}" srcOrd="15" destOrd="0" presId="urn:microsoft.com/office/officeart/2005/8/layout/radial5"/>
    <dgm:cxn modelId="{C03C9B55-FF6B-45E0-918A-C367BD40391E}" type="presParOf" srcId="{FFC1DB47-4AB0-4376-A0FB-609248A11E66}" destId="{55B13806-6137-433A-9272-32952261BF08}" srcOrd="0" destOrd="0" presId="urn:microsoft.com/office/officeart/2005/8/layout/radial5"/>
    <dgm:cxn modelId="{B47BB219-3859-4F72-AF24-B87111CBCEB3}" type="presParOf" srcId="{6643C773-0F37-4713-AF1C-86431C1044F4}" destId="{E174222F-5A60-41F4-9B56-429882850212}" srcOrd="16" destOrd="0" presId="urn:microsoft.com/office/officeart/2005/8/layout/radial5"/>
    <dgm:cxn modelId="{FB569ABB-CF29-4903-BF6C-B69CBBBB8260}" type="presParOf" srcId="{6643C773-0F37-4713-AF1C-86431C1044F4}" destId="{94BE5F4B-5119-4EC7-B5D4-8F1E82EA95E1}" srcOrd="17" destOrd="0" presId="urn:microsoft.com/office/officeart/2005/8/layout/radial5"/>
    <dgm:cxn modelId="{E61B9519-E263-41AA-8D44-60AFA90BB3BD}" type="presParOf" srcId="{94BE5F4B-5119-4EC7-B5D4-8F1E82EA95E1}" destId="{64FAAEB4-5318-4310-B938-9FA80EF2A3D7}" srcOrd="0" destOrd="0" presId="urn:microsoft.com/office/officeart/2005/8/layout/radial5"/>
    <dgm:cxn modelId="{B53594B4-D421-4160-B38B-115F6634493E}" type="presParOf" srcId="{6643C773-0F37-4713-AF1C-86431C1044F4}" destId="{99FCE4C3-E0EB-470E-9BEC-AF527D85720C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FD7BF-7BB3-4076-AA2B-D96311FDB5A7}">
      <dsp:nvSpPr>
        <dsp:cNvPr id="0" name=""/>
        <dsp:cNvSpPr/>
      </dsp:nvSpPr>
      <dsp:spPr>
        <a:xfrm>
          <a:off x="3719617" y="2419470"/>
          <a:ext cx="973271" cy="973271"/>
        </a:xfrm>
        <a:prstGeom prst="ellipse">
          <a:avLst/>
        </a:prstGeom>
        <a:solidFill>
          <a:sysClr val="window" lastClr="FFFFF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noProof="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BDM PLC</a:t>
          </a:r>
        </a:p>
      </dsp:txBody>
      <dsp:txXfrm>
        <a:off x="3862149" y="2562002"/>
        <a:ext cx="688207" cy="688207"/>
      </dsp:txXfrm>
    </dsp:sp>
    <dsp:sp modelId="{B616F5D8-4F79-46BD-B35D-A4B5012FDA6A}">
      <dsp:nvSpPr>
        <dsp:cNvPr id="0" name=""/>
        <dsp:cNvSpPr/>
      </dsp:nvSpPr>
      <dsp:spPr>
        <a:xfrm rot="16200000">
          <a:off x="3856371" y="1613664"/>
          <a:ext cx="699764" cy="330912"/>
        </a:xfrm>
        <a:prstGeom prst="leftRigh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939099" y="1696392"/>
        <a:ext cx="534308" cy="165456"/>
      </dsp:txXfrm>
    </dsp:sp>
    <dsp:sp modelId="{81044368-3CA4-4B1E-9EA5-F98F155A0556}">
      <dsp:nvSpPr>
        <dsp:cNvPr id="0" name=""/>
        <dsp:cNvSpPr/>
      </dsp:nvSpPr>
      <dsp:spPr>
        <a:xfrm>
          <a:off x="3718891" y="124437"/>
          <a:ext cx="974723" cy="974723"/>
        </a:xfrm>
        <a:prstGeom prst="ellipse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Injector Interlock PLC</a:t>
          </a:r>
        </a:p>
      </dsp:txBody>
      <dsp:txXfrm>
        <a:off x="3861636" y="267182"/>
        <a:ext cx="689233" cy="689233"/>
      </dsp:txXfrm>
    </dsp:sp>
    <dsp:sp modelId="{9FFB66EB-4635-41BD-98BC-1A2C2DB7C2FF}">
      <dsp:nvSpPr>
        <dsp:cNvPr id="0" name=""/>
        <dsp:cNvSpPr/>
      </dsp:nvSpPr>
      <dsp:spPr>
        <a:xfrm rot="18600000">
          <a:off x="4580783" y="1877329"/>
          <a:ext cx="699764" cy="330912"/>
        </a:xfrm>
        <a:prstGeom prst="lef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648735" y="1928370"/>
        <a:ext cx="617036" cy="165456"/>
      </dsp:txXfrm>
    </dsp:sp>
    <dsp:sp modelId="{A797EAE3-148B-451F-B112-19115C79CD9B}">
      <dsp:nvSpPr>
        <dsp:cNvPr id="0" name=""/>
        <dsp:cNvSpPr/>
      </dsp:nvSpPr>
      <dsp:spPr>
        <a:xfrm>
          <a:off x="5193643" y="661203"/>
          <a:ext cx="974723" cy="974723"/>
        </a:xfrm>
        <a:prstGeom prst="ellipse">
          <a:avLst/>
        </a:prstGeom>
        <a:solidFill>
          <a:srgbClr val="F4B18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MEBT diagnostics PLC</a:t>
          </a:r>
        </a:p>
      </dsp:txBody>
      <dsp:txXfrm>
        <a:off x="5336388" y="803948"/>
        <a:ext cx="689233" cy="689233"/>
      </dsp:txXfrm>
    </dsp:sp>
    <dsp:sp modelId="{40B2303A-AFA5-44F6-9FC6-C7655DBAC4AD}">
      <dsp:nvSpPr>
        <dsp:cNvPr id="0" name=""/>
        <dsp:cNvSpPr/>
      </dsp:nvSpPr>
      <dsp:spPr>
        <a:xfrm rot="20848632">
          <a:off x="4947903" y="2500647"/>
          <a:ext cx="677791" cy="330912"/>
        </a:xfrm>
        <a:prstGeom prst="lef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9647" y="2574406"/>
        <a:ext cx="595063" cy="165456"/>
      </dsp:txXfrm>
    </dsp:sp>
    <dsp:sp modelId="{B34C92FC-995B-4348-9BE1-B29EBD166CDB}">
      <dsp:nvSpPr>
        <dsp:cNvPr id="0" name=""/>
        <dsp:cNvSpPr/>
      </dsp:nvSpPr>
      <dsp:spPr>
        <a:xfrm>
          <a:off x="5918144" y="1930263"/>
          <a:ext cx="974723" cy="974723"/>
        </a:xfrm>
        <a:prstGeom prst="ellipse">
          <a:avLst/>
        </a:prstGeom>
        <a:solidFill>
          <a:srgbClr val="FF99C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Beam Blocker PLC</a:t>
          </a:r>
        </a:p>
      </dsp:txBody>
      <dsp:txXfrm>
        <a:off x="6060889" y="2073008"/>
        <a:ext cx="689233" cy="689233"/>
      </dsp:txXfrm>
    </dsp:sp>
    <dsp:sp modelId="{5397C621-DEE5-4FCA-8B3D-762B6E4B3835}">
      <dsp:nvSpPr>
        <dsp:cNvPr id="0" name=""/>
        <dsp:cNvSpPr/>
      </dsp:nvSpPr>
      <dsp:spPr>
        <a:xfrm rot="4155312">
          <a:off x="4257115" y="3786984"/>
          <a:ext cx="690899" cy="330912"/>
        </a:xfrm>
        <a:prstGeom prst="lef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313130" y="3908394"/>
        <a:ext cx="608171" cy="165456"/>
      </dsp:txXfrm>
    </dsp:sp>
    <dsp:sp modelId="{DA5FE7F2-2779-47AA-9E43-B78EB9339259}">
      <dsp:nvSpPr>
        <dsp:cNvPr id="0" name=""/>
        <dsp:cNvSpPr/>
      </dsp:nvSpPr>
      <dsp:spPr>
        <a:xfrm>
          <a:off x="4525624" y="4548664"/>
          <a:ext cx="974723" cy="974723"/>
        </a:xfrm>
        <a:prstGeom prst="ellipse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Injector Vacuum PLC</a:t>
          </a:r>
        </a:p>
      </dsp:txBody>
      <dsp:txXfrm>
        <a:off x="4668369" y="4691409"/>
        <a:ext cx="689233" cy="689233"/>
      </dsp:txXfrm>
    </dsp:sp>
    <dsp:sp modelId="{E8E9133E-0079-4F74-B171-23CAF54E39FF}">
      <dsp:nvSpPr>
        <dsp:cNvPr id="0" name=""/>
        <dsp:cNvSpPr/>
      </dsp:nvSpPr>
      <dsp:spPr>
        <a:xfrm rot="1668084">
          <a:off x="4848470" y="3259668"/>
          <a:ext cx="684260" cy="330912"/>
        </a:xfrm>
        <a:prstGeom prst="lef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926423" y="3361689"/>
        <a:ext cx="601532" cy="165456"/>
      </dsp:txXfrm>
    </dsp:sp>
    <dsp:sp modelId="{40C75201-B161-47CE-8192-E34660B5925B}">
      <dsp:nvSpPr>
        <dsp:cNvPr id="0" name=""/>
        <dsp:cNvSpPr/>
      </dsp:nvSpPr>
      <dsp:spPr>
        <a:xfrm>
          <a:off x="5722489" y="3475184"/>
          <a:ext cx="974723" cy="974723"/>
        </a:xfrm>
        <a:prstGeom prst="ellipse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MEBT vacuum and water PLC</a:t>
          </a:r>
        </a:p>
      </dsp:txBody>
      <dsp:txXfrm>
        <a:off x="5865234" y="3617929"/>
        <a:ext cx="689233" cy="689233"/>
      </dsp:txXfrm>
    </dsp:sp>
    <dsp:sp modelId="{4F7B4A6C-AE7E-4087-9F39-4B654DB06AD0}">
      <dsp:nvSpPr>
        <dsp:cNvPr id="0" name=""/>
        <dsp:cNvSpPr/>
      </dsp:nvSpPr>
      <dsp:spPr>
        <a:xfrm rot="6600000">
          <a:off x="3470919" y="3799670"/>
          <a:ext cx="699764" cy="330912"/>
        </a:xfrm>
        <a:prstGeom prst="lef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3498136" y="3921267"/>
        <a:ext cx="617036" cy="165456"/>
      </dsp:txXfrm>
    </dsp:sp>
    <dsp:sp modelId="{DA654542-59EE-48E6-880C-7CC3EDCBC2BF}">
      <dsp:nvSpPr>
        <dsp:cNvPr id="0" name=""/>
        <dsp:cNvSpPr/>
      </dsp:nvSpPr>
      <dsp:spPr>
        <a:xfrm>
          <a:off x="2934192" y="4574687"/>
          <a:ext cx="974723" cy="974723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Cryomodule 1 PLC</a:t>
          </a:r>
        </a:p>
      </dsp:txBody>
      <dsp:txXfrm>
        <a:off x="3076937" y="4717432"/>
        <a:ext cx="689233" cy="689233"/>
      </dsp:txXfrm>
    </dsp:sp>
    <dsp:sp modelId="{7474CE8D-6DCB-48F0-A281-39FB23A8D611}">
      <dsp:nvSpPr>
        <dsp:cNvPr id="0" name=""/>
        <dsp:cNvSpPr/>
      </dsp:nvSpPr>
      <dsp:spPr>
        <a:xfrm rot="9000000">
          <a:off x="2880373" y="3304143"/>
          <a:ext cx="699764" cy="330912"/>
        </a:xfrm>
        <a:prstGeom prst="lef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885915" y="3407553"/>
        <a:ext cx="617036" cy="165456"/>
      </dsp:txXfrm>
    </dsp:sp>
    <dsp:sp modelId="{BD36EF19-194B-4500-BE69-82CBEA1F0A86}">
      <dsp:nvSpPr>
        <dsp:cNvPr id="0" name=""/>
        <dsp:cNvSpPr/>
      </dsp:nvSpPr>
      <dsp:spPr>
        <a:xfrm>
          <a:off x="1731963" y="3565897"/>
          <a:ext cx="974723" cy="974723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Cryomodule 2 PLC</a:t>
          </a:r>
        </a:p>
      </dsp:txBody>
      <dsp:txXfrm>
        <a:off x="1874708" y="3708642"/>
        <a:ext cx="689233" cy="689233"/>
      </dsp:txXfrm>
    </dsp:sp>
    <dsp:sp modelId="{FFC1DB47-4AB0-4376-A0FB-609248A11E66}">
      <dsp:nvSpPr>
        <dsp:cNvPr id="0" name=""/>
        <dsp:cNvSpPr/>
      </dsp:nvSpPr>
      <dsp:spPr>
        <a:xfrm rot="11400000">
          <a:off x="2746507" y="2544951"/>
          <a:ext cx="699764" cy="330912"/>
        </a:xfrm>
        <a:prstGeom prst="lef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747135" y="2620496"/>
        <a:ext cx="617036" cy="165456"/>
      </dsp:txXfrm>
    </dsp:sp>
    <dsp:sp modelId="{E174222F-5A60-41F4-9B56-429882850212}">
      <dsp:nvSpPr>
        <dsp:cNvPr id="0" name=""/>
        <dsp:cNvSpPr/>
      </dsp:nvSpPr>
      <dsp:spPr>
        <a:xfrm>
          <a:off x="1459440" y="2020342"/>
          <a:ext cx="974723" cy="974723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Cryomodule 3 PLC</a:t>
          </a:r>
        </a:p>
      </dsp:txBody>
      <dsp:txXfrm>
        <a:off x="1602185" y="2163087"/>
        <a:ext cx="689233" cy="689233"/>
      </dsp:txXfrm>
    </dsp:sp>
    <dsp:sp modelId="{94BE5F4B-5119-4EC7-B5D4-8F1E82EA95E1}">
      <dsp:nvSpPr>
        <dsp:cNvPr id="0" name=""/>
        <dsp:cNvSpPr/>
      </dsp:nvSpPr>
      <dsp:spPr>
        <a:xfrm rot="13800000">
          <a:off x="3131959" y="1877329"/>
          <a:ext cx="699764" cy="330912"/>
        </a:xfrm>
        <a:prstGeom prst="leftArrow">
          <a:avLst/>
        </a:prstGeom>
        <a:solidFill>
          <a:srgbClr val="70AD47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3146735" y="1928370"/>
        <a:ext cx="617036" cy="165456"/>
      </dsp:txXfrm>
    </dsp:sp>
    <dsp:sp modelId="{99FCE4C3-E0EB-470E-9BEC-AF527D85720C}">
      <dsp:nvSpPr>
        <dsp:cNvPr id="0" name=""/>
        <dsp:cNvSpPr/>
      </dsp:nvSpPr>
      <dsp:spPr>
        <a:xfrm>
          <a:off x="2244139" y="661203"/>
          <a:ext cx="974723" cy="974723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Cryomodule 4 PLC</a:t>
          </a:r>
        </a:p>
      </dsp:txBody>
      <dsp:txXfrm>
        <a:off x="2386884" y="803948"/>
        <a:ext cx="689233" cy="689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DB697F0-228F-A0CD-8B30-E7EA76E3FC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22996D9-589A-0CA0-757B-8B4BBD1F00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8A5F3-E1D0-9647-BEE2-B1D273B3785C}" type="datetimeFigureOut">
              <a:rPr lang="fr-FR" smtClean="0"/>
              <a:t>08/04/2025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70E6660-F153-59AF-4AF2-EEE9528319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19817B-CFCD-D5C2-B462-C3296D959F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49876-EB55-BA49-B3A9-05F1B0AF1B8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7119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BF5E9-7ADD-1A42-AC8E-932CAF29F4A2}" type="datetimeFigureOut">
              <a:rPr lang="fr-FR" smtClean="0"/>
              <a:t>08/04/2025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fr-FR" dirty="0"/>
              <a:t>d</a:t>
            </a:r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01C3F-2E27-AD4C-8EC6-B75FD8AB1F0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8216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6322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688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422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765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948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123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101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739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29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7489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879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4960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659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5878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338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4003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8928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84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78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536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763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832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569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1C3F-2E27-AD4C-8EC6-B75FD8AB1F0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802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C22D76F-8EF8-2D00-7F06-B88A5E3CD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2025-04-08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363AB97-B96F-8560-E68F-96E7FB3F1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HICANS ICONE Design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B11761-45EA-5DE3-5C7C-76675B312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Titre 16">
            <a:extLst>
              <a:ext uri="{FF2B5EF4-FFF2-40B4-BE49-F238E27FC236}">
                <a16:creationId xmlns:a16="http://schemas.microsoft.com/office/drawing/2014/main" id="{AED8A302-C3F0-4790-110F-F305D089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0"/>
            <a:ext cx="10408485" cy="843302"/>
          </a:xfrm>
          <a:prstGeom prst="rect">
            <a:avLst/>
          </a:prstGeom>
        </p:spPr>
        <p:txBody>
          <a:bodyPr/>
          <a:lstStyle/>
          <a:p>
            <a:endParaRPr lang="fr-FR" dirty="0">
              <a:solidFill>
                <a:srgbClr val="1D345D"/>
              </a:solidFill>
            </a:endParaRPr>
          </a:p>
        </p:txBody>
      </p:sp>
      <p:sp>
        <p:nvSpPr>
          <p:cNvPr id="6" name="Espace réservé du contenu 18">
            <a:extLst>
              <a:ext uri="{FF2B5EF4-FFF2-40B4-BE49-F238E27FC236}">
                <a16:creationId xmlns:a16="http://schemas.microsoft.com/office/drawing/2014/main" id="{140ED62F-EFDC-BC0E-E677-D6FF4AF1B1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fr-FR" dirty="0">
                <a:solidFill>
                  <a:srgbClr val="1C345C"/>
                </a:solidFill>
              </a:rPr>
              <a:t>Topo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DA0AFFF-726A-A4DB-E86A-F4596631E755}"/>
              </a:ext>
            </a:extLst>
          </p:cNvPr>
          <p:cNvGrpSpPr/>
          <p:nvPr userDrawn="1"/>
        </p:nvGrpSpPr>
        <p:grpSpPr>
          <a:xfrm>
            <a:off x="175571" y="93913"/>
            <a:ext cx="12016429" cy="1325563"/>
            <a:chOff x="175571" y="93913"/>
            <a:chExt cx="12016429" cy="1325563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267A665-6EF9-E0DF-F6E8-44D690202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7A6A4E08-5CEB-4514-E4A0-76BB4C53483E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838540-41C0-7DF4-0949-57405830336D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55166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F72CFD-3031-8C24-4FFE-9EEB689D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EC34965-468E-5C99-97AA-B75034D81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342F1D-0F76-462B-BC2E-71C0BBAF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2025-04-08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BA5D55-B627-1BE9-ACE9-440114874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HICANS ICONE Design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352EBC-EE9F-0A32-8F18-8DAAE531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3800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8AA7F0F-B0CA-58DC-ADCC-A7A41488CD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F4C93E-E40F-BC14-0627-200DE69A2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20E110-7325-456C-6C99-FA62FE10A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2025-04-08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C4319A-9D0F-2023-22AF-82DFC7A67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HICANS ICONE Design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C8CD81-103C-0B93-7F27-D789068D1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126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933B4-CDEB-7DFE-0D54-C09067DB4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2DA47D-FB17-D9C7-00D8-16751BB91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6A5671-1A38-172A-F13D-87A698E7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2025-04-08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07A576-95FF-BFDC-6F62-708DE79EF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HICANS ICONE Design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C3506E-04A4-62AF-0CC3-3D28441F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353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B4A858-D4FD-12A3-7FBF-DDF3361B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50DB22-21DB-BC7C-BC98-2E3D04DFB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0428B9-76D4-FA72-B964-5BBA35903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2025-04-08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9F25F6-FB78-79AE-F41F-AFC07EE7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HICANS ICONE Design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157046-D18B-18C9-1FA2-F9B2787B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021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11881D-E4CA-2F5C-8F3D-B44B526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B17339-BA9C-4A93-267E-4DA33078C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747557-3DBB-2038-0E6A-8CDF9065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2025-04-08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029992-3D5B-D3BC-1270-33E191B9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HICANS ICONE Design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5B1A9F-900A-9B6C-53F9-3E5FC1E11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072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4BE177-36A2-861B-5074-07D5216A9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C01031-CAAD-2BEF-DE69-3008918FF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4A0784-A44C-7AB2-03AD-FE1DD0307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D619C9-487C-01F7-C406-0FCAB32F0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2025-04-08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5B92D9-836A-53B7-BBCE-129E2AE35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HICANS ICONE Design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FCD3A8-4426-9A9E-79D7-F470F9CD7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2492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8AD6E8-A4FE-6E50-90AD-8736196A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CADE35-3F1B-25BE-CD2E-2A55A77B6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E1CEC9-F8F7-4897-F1E4-212CE4017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074F36-9B65-E786-BBE8-4BC34218F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43E3369-B8E8-2A6C-0757-B6D8EE8B8D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6CFE27B-29C9-087B-D52D-B6399A5B6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2025-04-08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B14F816-6B87-9028-96C9-F6B44A24D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HICANS ICONE Design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9D859C1-799D-0952-0B03-738604293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5414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B207E8-A116-B8D6-322C-9B995EBF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837AE4A-D4EF-D254-6A5F-4446E1A67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2025-04-08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6BB32A-7323-D580-302A-1B0D59A10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HICANS ICONE Design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465B4DC-C95A-E7F0-7D94-0B5CA4FB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598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D3605E-3DA6-672B-8199-DE52208E5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8B488E-B6C7-7245-BE51-65937053B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D44D34-F5A6-8EE7-AE94-11B9AE450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84A0DE-8A10-D10F-092A-070DACF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2025-04-08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519461-27CE-DECA-20E2-3E2CDC84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HICANS ICONE Design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D499AA-3941-2C76-89CE-9DAADC31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72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E3111C-ED9F-A833-952A-D571F9007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11A42DD-DB1E-135E-1A5D-59FB31D597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F04317-A000-8355-74BB-0F09B0E62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F74C30-4B95-4E89-41A8-99B9C467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2025-04-08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220521-504B-E206-EE63-8969B55F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HICANS ICONE Design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B5CEF1-E6C7-B3D3-35C5-78D669A5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671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A7DA30-7E27-F278-208B-421CA3981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2025-04-08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1E6590-93DE-BA11-4549-C93304AD7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HICANS ICONE Design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E4047C-3F5A-A66F-0153-F30017212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02787-6920-9346-BB17-CDA83B09E7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820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6" r:id="rId8"/>
    <p:sldLayoutId id="2147483777" r:id="rId9"/>
    <p:sldLayoutId id="2147483778" r:id="rId10"/>
    <p:sldLayoutId id="214748377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epics-extensions.github.io/EPNix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lconf.web.cern.ch/icalepcs2023/posters/thpdp102_poster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hyperlink" Target="https://accelconf.web.cern.ch/icalepcs2021/posters/thpv022_poster.pdf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10.png"/><Relationship Id="rId5" Type="http://schemas.openxmlformats.org/officeDocument/2006/relationships/image" Target="../media/image3.sv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pics-extensions.github.io/EPNix/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hyperlink" Target="https://nixos.org/" TargetMode="Externa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cone-neutron.fr/" TargetMode="External"/><Relationship Id="rId11" Type="http://schemas.openxmlformats.org/officeDocument/2006/relationships/image" Target="../media/image35.png"/><Relationship Id="rId5" Type="http://schemas.openxmlformats.org/officeDocument/2006/relationships/image" Target="../media/image3.svg"/><Relationship Id="rId10" Type="http://schemas.openxmlformats.org/officeDocument/2006/relationships/hyperlink" Target="https://accelconf.web.cern.ch/icalepcs2021/posters/thpv022_poster.pdf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accelconf.web.cern.ch/icalepcs2023/posters/thpdp102_poster.pdf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1.xml"/><Relationship Id="rId11" Type="http://schemas.openxmlformats.org/officeDocument/2006/relationships/image" Target="../media/image10.png"/><Relationship Id="rId5" Type="http://schemas.openxmlformats.org/officeDocument/2006/relationships/image" Target="../media/image3.sv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bin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bin"/><Relationship Id="rId11" Type="http://schemas.openxmlformats.org/officeDocument/2006/relationships/image" Target="../media/image18.png"/><Relationship Id="rId5" Type="http://schemas.openxmlformats.org/officeDocument/2006/relationships/image" Target="../media/image3.svg"/><Relationship Id="rId10" Type="http://schemas.openxmlformats.org/officeDocument/2006/relationships/image" Target="../media/image17.jp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A6F479-AA03-7435-15A7-9A60BE9C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902" y="1321066"/>
            <a:ext cx="8627193" cy="3162498"/>
          </a:xfrm>
        </p:spPr>
        <p:txBody>
          <a:bodyPr/>
          <a:lstStyle/>
          <a:p>
            <a:pPr algn="ctr"/>
            <a:r>
              <a:rPr lang="en-US" sz="3600" dirty="0"/>
              <a:t>Introduction to the software and hardware platforms for the Pre-Project of the ICONE Accelerator</a:t>
            </a:r>
            <a:endParaRPr lang="fr-FR" sz="3600" dirty="0">
              <a:solidFill>
                <a:srgbClr val="1B345C"/>
              </a:solidFill>
            </a:endParaRPr>
          </a:p>
        </p:txBody>
      </p:sp>
      <p:grpSp>
        <p:nvGrpSpPr>
          <p:cNvPr id="6" name="Group"/>
          <p:cNvGrpSpPr/>
          <p:nvPr/>
        </p:nvGrpSpPr>
        <p:grpSpPr>
          <a:xfrm>
            <a:off x="-112730" y="-87709"/>
            <a:ext cx="1665288" cy="1605757"/>
            <a:chOff x="0" y="0"/>
            <a:chExt cx="1665287" cy="1605756"/>
          </a:xfrm>
        </p:grpSpPr>
        <p:pic>
          <p:nvPicPr>
            <p:cNvPr id="8" name="Image 4" descr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794" y="196829"/>
              <a:ext cx="1211945" cy="12119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Shape"/>
            <p:cNvSpPr/>
            <p:nvPr/>
          </p:nvSpPr>
          <p:spPr>
            <a:xfrm>
              <a:off x="0" y="0"/>
              <a:ext cx="1665288" cy="160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6671" y="2600"/>
                  </a:moveTo>
                  <a:lnTo>
                    <a:pt x="14934" y="2600"/>
                  </a:lnTo>
                  <a:cubicBezTo>
                    <a:pt x="16042" y="2600"/>
                    <a:pt x="16704" y="2600"/>
                    <a:pt x="17147" y="2792"/>
                  </a:cubicBezTo>
                  <a:cubicBezTo>
                    <a:pt x="17786" y="3033"/>
                    <a:pt x="18289" y="3555"/>
                    <a:pt x="18522" y="4217"/>
                  </a:cubicBezTo>
                  <a:cubicBezTo>
                    <a:pt x="18707" y="4677"/>
                    <a:pt x="18707" y="5369"/>
                    <a:pt x="18707" y="6518"/>
                  </a:cubicBezTo>
                  <a:lnTo>
                    <a:pt x="18707" y="15082"/>
                  </a:lnTo>
                  <a:cubicBezTo>
                    <a:pt x="18707" y="16231"/>
                    <a:pt x="18707" y="16923"/>
                    <a:pt x="18522" y="17383"/>
                  </a:cubicBezTo>
                  <a:cubicBezTo>
                    <a:pt x="18289" y="18045"/>
                    <a:pt x="17786" y="18567"/>
                    <a:pt x="17147" y="18808"/>
                  </a:cubicBezTo>
                  <a:cubicBezTo>
                    <a:pt x="16704" y="19000"/>
                    <a:pt x="16042" y="19000"/>
                    <a:pt x="14934" y="19000"/>
                  </a:cubicBezTo>
                  <a:lnTo>
                    <a:pt x="6671" y="19000"/>
                  </a:lnTo>
                  <a:cubicBezTo>
                    <a:pt x="5563" y="19000"/>
                    <a:pt x="4896" y="19000"/>
                    <a:pt x="4453" y="18808"/>
                  </a:cubicBezTo>
                  <a:cubicBezTo>
                    <a:pt x="3814" y="18567"/>
                    <a:pt x="3311" y="18045"/>
                    <a:pt x="3078" y="17383"/>
                  </a:cubicBezTo>
                  <a:cubicBezTo>
                    <a:pt x="2893" y="16923"/>
                    <a:pt x="2893" y="16231"/>
                    <a:pt x="2893" y="15082"/>
                  </a:cubicBezTo>
                  <a:lnTo>
                    <a:pt x="2893" y="6518"/>
                  </a:lnTo>
                  <a:cubicBezTo>
                    <a:pt x="2893" y="5369"/>
                    <a:pt x="2893" y="4677"/>
                    <a:pt x="3078" y="4217"/>
                  </a:cubicBezTo>
                  <a:cubicBezTo>
                    <a:pt x="3311" y="3555"/>
                    <a:pt x="3814" y="3033"/>
                    <a:pt x="4453" y="2792"/>
                  </a:cubicBezTo>
                  <a:cubicBezTo>
                    <a:pt x="4896" y="2600"/>
                    <a:pt x="5563" y="2600"/>
                    <a:pt x="6671" y="2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 dirty="0"/>
            </a:p>
          </p:txBody>
        </p:sp>
      </p:grpSp>
      <p:pic>
        <p:nvPicPr>
          <p:cNvPr id="10" name="Image 3" descr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58" y="1414151"/>
            <a:ext cx="1205260" cy="121194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8501370" y="5646525"/>
            <a:ext cx="19449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cap="small" dirty="0"/>
              <a:t>Alexis Gaget</a:t>
            </a:r>
          </a:p>
          <a:p>
            <a:r>
              <a:rPr lang="fr-FR" cap="small" dirty="0"/>
              <a:t>CEA / IRFU (Saclay)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6384" y="345041"/>
            <a:ext cx="2701422" cy="11416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AF342B7-EE27-45D8-924F-6EED560B3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6326" y="5658556"/>
            <a:ext cx="719525" cy="697794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6824F472-CAC4-4DE3-A344-896E2FC07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2025-04-09</a:t>
            </a:r>
          </a:p>
        </p:txBody>
      </p:sp>
    </p:spTree>
    <p:extLst>
      <p:ext uri="{BB962C8B-B14F-4D97-AF65-F5344CB8AC3E}">
        <p14:creationId xmlns:p14="http://schemas.microsoft.com/office/powerpoint/2010/main" val="1183301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fr-FR" dirty="0">
                <a:solidFill>
                  <a:srgbClr val="1D345D"/>
                </a:solidFill>
              </a:rPr>
              <a:t>Software platform</a:t>
            </a:r>
            <a:endParaRPr lang="fr-FR" sz="3600" dirty="0">
              <a:solidFill>
                <a:srgbClr val="1D345D"/>
              </a:solidFill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4377DB11-50F3-8B4B-A5FC-9436C5A95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56" y="1135511"/>
            <a:ext cx="9026275" cy="5430827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rgbClr val="1C345C"/>
                </a:solidFill>
                <a:sym typeface="Wingdings" panose="05000000000000000000" pitchFamily="2" charset="2"/>
              </a:rPr>
              <a:t>EPICS V7 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b="1" dirty="0" err="1">
                <a:solidFill>
                  <a:srgbClr val="1C345C"/>
                </a:solidFill>
                <a:sym typeface="Wingdings" panose="05000000000000000000" pitchFamily="2" charset="2"/>
              </a:rPr>
              <a:t>PVAccess</a:t>
            </a:r>
            <a:r>
              <a:rPr lang="fr-FR" sz="2400" b="1" dirty="0">
                <a:solidFill>
                  <a:srgbClr val="1C345C"/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olidFill>
                  <a:srgbClr val="1C345C"/>
                </a:solidFill>
                <a:sym typeface="Wingdings" panose="05000000000000000000" pitchFamily="2" charset="2"/>
              </a:rPr>
              <a:t>protocol</a:t>
            </a:r>
            <a:endParaRPr lang="en-US" b="1" dirty="0">
              <a:solidFill>
                <a:srgbClr val="1C345C"/>
              </a:solidFill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1C345C"/>
                </a:solidFill>
                <a:sym typeface="Wingdings" panose="05000000000000000000" pitchFamily="2" charset="2"/>
              </a:rPr>
              <a:t>Phoebus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1C345C"/>
                </a:solidFill>
                <a:sym typeface="Wingdings" panose="05000000000000000000" pitchFamily="2" charset="2"/>
              </a:rPr>
              <a:t>Phoebus-alarm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1C345C"/>
                </a:solidFill>
                <a:sym typeface="Wingdings" panose="05000000000000000000" pitchFamily="2" charset="2"/>
              </a:rPr>
              <a:t>Phoebus save-and-restore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1C345C"/>
                </a:solidFill>
                <a:sym typeface="Wingdings" panose="05000000000000000000" pitchFamily="2" charset="2"/>
              </a:rPr>
              <a:t>Phoebus </a:t>
            </a:r>
            <a:r>
              <a:rPr lang="en-US" sz="1800" b="1" dirty="0" err="1">
                <a:solidFill>
                  <a:srgbClr val="1C345C"/>
                </a:solidFill>
                <a:sym typeface="Wingdings" panose="05000000000000000000" pitchFamily="2" charset="2"/>
              </a:rPr>
              <a:t>Olog</a:t>
            </a:r>
            <a:endParaRPr lang="en-US" sz="1800" b="1" dirty="0">
              <a:solidFill>
                <a:srgbClr val="1C345C"/>
              </a:solidFill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rgbClr val="1C345C"/>
                </a:solidFill>
                <a:sym typeface="Wingdings" panose="05000000000000000000" pitchFamily="2" charset="2"/>
              </a:rPr>
              <a:t>ChannelFinder</a:t>
            </a:r>
            <a:endParaRPr lang="en-US" sz="1800" b="1" dirty="0">
              <a:solidFill>
                <a:srgbClr val="1C345C"/>
              </a:solidFill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1C345C"/>
                </a:solidFill>
                <a:sym typeface="Wingdings" panose="05000000000000000000" pitchFamily="2" charset="2"/>
              </a:rPr>
              <a:t>Archive appliance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rgbClr val="1C345C"/>
                </a:solidFill>
              </a:rPr>
              <a:t>Custom made software: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000" b="1" dirty="0" err="1">
                <a:solidFill>
                  <a:srgbClr val="1C345C"/>
                </a:solidFill>
              </a:rPr>
              <a:t>Gengiscan</a:t>
            </a:r>
            <a:r>
              <a:rPr lang="fr-FR" sz="2000" b="1" dirty="0">
                <a:solidFill>
                  <a:srgbClr val="1C345C"/>
                </a:solidFill>
              </a:rPr>
              <a:t> (Genius </a:t>
            </a:r>
            <a:r>
              <a:rPr lang="fr-FR" sz="2000" b="1" dirty="0" err="1">
                <a:solidFill>
                  <a:srgbClr val="1C345C"/>
                </a:solidFill>
              </a:rPr>
              <a:t>Generic</a:t>
            </a:r>
            <a:r>
              <a:rPr lang="fr-FR" sz="2000" b="1" dirty="0">
                <a:solidFill>
                  <a:srgbClr val="1C345C"/>
                </a:solidFill>
              </a:rPr>
              <a:t> Scan): </a:t>
            </a:r>
            <a:r>
              <a:rPr lang="en-US" sz="1400" b="1" dirty="0">
                <a:solidFill>
                  <a:srgbClr val="1C345C"/>
                </a:solidFill>
              </a:rPr>
              <a:t>purpose is to run a "scanning procedure" (or "scan")</a:t>
            </a:r>
            <a:endParaRPr lang="fr-FR" sz="1400" b="1" dirty="0">
              <a:solidFill>
                <a:srgbClr val="1C345C"/>
              </a:solidFill>
            </a:endParaRP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000" b="1" dirty="0" err="1">
                <a:solidFill>
                  <a:srgbClr val="1C345C"/>
                </a:solidFill>
              </a:rPr>
              <a:t>ssh</a:t>
            </a:r>
            <a:r>
              <a:rPr lang="fr-FR" sz="2000" b="1" dirty="0">
                <a:solidFill>
                  <a:srgbClr val="1C345C"/>
                </a:solidFill>
              </a:rPr>
              <a:t>-monitor: monitor </a:t>
            </a:r>
            <a:r>
              <a:rPr lang="fr-FR" sz="2000" b="1" dirty="0" err="1">
                <a:solidFill>
                  <a:srgbClr val="1C345C"/>
                </a:solidFill>
              </a:rPr>
              <a:t>devices</a:t>
            </a:r>
            <a:r>
              <a:rPr lang="fr-FR" sz="2000" b="1" dirty="0">
                <a:solidFill>
                  <a:srgbClr val="1C345C"/>
                </a:solidFill>
              </a:rPr>
              <a:t> </a:t>
            </a:r>
            <a:r>
              <a:rPr lang="fr-FR" sz="2000" b="1" dirty="0" err="1">
                <a:solidFill>
                  <a:srgbClr val="1C345C"/>
                </a:solidFill>
              </a:rPr>
              <a:t>through</a:t>
            </a:r>
            <a:r>
              <a:rPr lang="fr-FR" sz="2000" b="1" dirty="0">
                <a:solidFill>
                  <a:srgbClr val="1C345C"/>
                </a:solidFill>
              </a:rPr>
              <a:t> </a:t>
            </a:r>
            <a:r>
              <a:rPr lang="fr-FR" sz="2000" b="1" dirty="0" err="1">
                <a:solidFill>
                  <a:srgbClr val="1C345C"/>
                </a:solidFill>
              </a:rPr>
              <a:t>ssh</a:t>
            </a:r>
            <a:r>
              <a:rPr lang="fr-FR" sz="2000" b="1" dirty="0">
                <a:solidFill>
                  <a:srgbClr val="1C345C"/>
                </a:solidFill>
              </a:rPr>
              <a:t> and CA (</a:t>
            </a:r>
            <a:r>
              <a:rPr lang="fr-FR" sz="2000" b="1" dirty="0" err="1">
                <a:solidFill>
                  <a:srgbClr val="1C345C"/>
                </a:solidFill>
              </a:rPr>
              <a:t>soon</a:t>
            </a:r>
            <a:r>
              <a:rPr lang="fr-FR" sz="2000" b="1" dirty="0">
                <a:solidFill>
                  <a:srgbClr val="1C345C"/>
                </a:solidFill>
              </a:rPr>
              <a:t> PVA ?)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rgbClr val="1C345C"/>
                </a:solidFill>
              </a:rPr>
              <a:t> …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b="1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fr-FR" sz="1400" dirty="0">
              <a:solidFill>
                <a:srgbClr val="1C345C"/>
              </a:solidFill>
            </a:endParaRP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000" dirty="0">
              <a:solidFill>
                <a:srgbClr val="1C345C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fr-FR" sz="1200" dirty="0">
              <a:solidFill>
                <a:srgbClr val="1C345C"/>
              </a:solidFill>
            </a:endParaRP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050" dirty="0">
              <a:solidFill>
                <a:srgbClr val="1C345C"/>
              </a:solidFill>
            </a:endParaRPr>
          </a:p>
          <a:p>
            <a:pPr marL="914400" lvl="2" indent="0">
              <a:buClr>
                <a:srgbClr val="C00000"/>
              </a:buClr>
              <a:buNone/>
            </a:pPr>
            <a:endParaRPr lang="fr-FR" sz="1050" dirty="0">
              <a:solidFill>
                <a:srgbClr val="1C345C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que 10">
            <a:extLst>
              <a:ext uri="{FF2B5EF4-FFF2-40B4-BE49-F238E27FC236}">
                <a16:creationId xmlns:a16="http://schemas.microsoft.com/office/drawing/2014/main" id="{23EFEEE8-F955-43F3-BC56-BE729FA7B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79267" y="1135511"/>
            <a:ext cx="2693613" cy="1422926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36B83A-8BEB-49BC-B234-4138C210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1AC289-FC55-4952-AA16-F38F0F2C8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9</a:t>
            </a:fld>
            <a:endParaRPr lang="fr-FR" dirty="0"/>
          </a:p>
        </p:txBody>
      </p:sp>
      <p:sp>
        <p:nvSpPr>
          <p:cNvPr id="22" name="Espace réservé de la date 7">
            <a:extLst>
              <a:ext uri="{FF2B5EF4-FFF2-40B4-BE49-F238E27FC236}">
                <a16:creationId xmlns:a16="http://schemas.microsoft.com/office/drawing/2014/main" id="{8178E2C2-B0C8-4D4A-BC85-D280BF282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5A9A850-C71A-47BA-8783-A566C1FDC1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84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fr-FR" dirty="0">
                <a:solidFill>
                  <a:srgbClr val="1D345D"/>
                </a:solidFill>
              </a:rPr>
              <a:t>Software platform</a:t>
            </a:r>
            <a:endParaRPr lang="fr-FR" sz="3600" dirty="0">
              <a:solidFill>
                <a:srgbClr val="1D345D"/>
              </a:solidFill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4377DB11-50F3-8B4B-A5FC-9436C5A95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56" y="1135511"/>
            <a:ext cx="9026275" cy="5430827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rgbClr val="1C345C"/>
                </a:solidFill>
                <a:sym typeface="Wingdings" panose="05000000000000000000" pitchFamily="2" charset="2"/>
              </a:rPr>
              <a:t>EPNix </a:t>
            </a:r>
            <a:r>
              <a:rPr lang="fr-FR" sz="2400" b="1" dirty="0" err="1">
                <a:solidFill>
                  <a:srgbClr val="1C345C"/>
                </a:solidFill>
                <a:sym typeface="Wingdings" panose="05000000000000000000" pitchFamily="2" charset="2"/>
              </a:rPr>
              <a:t>is</a:t>
            </a:r>
            <a:r>
              <a:rPr lang="fr-FR" sz="2400" b="1" dirty="0">
                <a:solidFill>
                  <a:srgbClr val="1C345C"/>
                </a:solidFill>
                <a:sym typeface="Wingdings" panose="05000000000000000000" pitchFamily="2" charset="2"/>
              </a:rPr>
              <a:t> an EPICS </a:t>
            </a:r>
            <a:r>
              <a:rPr lang="fr-FR" sz="2400" b="1" dirty="0" err="1">
                <a:solidFill>
                  <a:srgbClr val="1C345C"/>
                </a:solidFill>
                <a:sym typeface="Wingdings" panose="05000000000000000000" pitchFamily="2" charset="2"/>
              </a:rPr>
              <a:t>development</a:t>
            </a:r>
            <a:r>
              <a:rPr lang="fr-FR" sz="2400" b="1" dirty="0">
                <a:solidFill>
                  <a:srgbClr val="1C345C"/>
                </a:solidFill>
                <a:sym typeface="Wingdings" panose="05000000000000000000" pitchFamily="2" charset="2"/>
              </a:rPr>
              <a:t> and </a:t>
            </a:r>
            <a:r>
              <a:rPr lang="fr-FR" sz="2400" b="1" dirty="0" err="1">
                <a:solidFill>
                  <a:srgbClr val="1C345C"/>
                </a:solidFill>
                <a:sym typeface="Wingdings" panose="05000000000000000000" pitchFamily="2" charset="2"/>
              </a:rPr>
              <a:t>deployment</a:t>
            </a:r>
            <a:r>
              <a:rPr lang="fr-FR" sz="2400" b="1" dirty="0">
                <a:solidFill>
                  <a:srgbClr val="1C345C"/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olidFill>
                  <a:srgbClr val="1C345C"/>
                </a:solidFill>
                <a:sym typeface="Wingdings" panose="05000000000000000000" pitchFamily="2" charset="2"/>
              </a:rPr>
              <a:t>framework</a:t>
            </a:r>
            <a:endParaRPr lang="fr-FR" sz="2400" b="1" dirty="0">
              <a:solidFill>
                <a:srgbClr val="1C345C"/>
              </a:solidFill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1C345C"/>
                </a:solidFill>
                <a:sym typeface="Wingdings" panose="05000000000000000000" pitchFamily="2" charset="2"/>
              </a:rPr>
              <a:t>Based on Nix. Nix is a package manager and deployment tool for producing reproducible and reliable software, with a very active online community (including one at CEA/IRFU). 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1C345C"/>
                </a:solidFill>
                <a:sym typeface="Wingdings" panose="05000000000000000000" pitchFamily="2" charset="2"/>
              </a:rPr>
              <a:t>Decentralized production architecture. The development environment heavily relies on our git instance. 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1C345C"/>
                </a:solidFill>
                <a:sym typeface="Wingdings" panose="05000000000000000000" pitchFamily="2" charset="2"/>
              </a:rPr>
              <a:t>Highly reproducible and easily reversible. 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fr-FR" sz="1400" dirty="0">
              <a:solidFill>
                <a:srgbClr val="1C345C"/>
              </a:solidFill>
            </a:endParaRP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000" dirty="0">
              <a:solidFill>
                <a:srgbClr val="1C345C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fr-FR" sz="1200" dirty="0">
              <a:solidFill>
                <a:srgbClr val="1C345C"/>
              </a:solidFill>
            </a:endParaRP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050" dirty="0">
              <a:solidFill>
                <a:srgbClr val="1C345C"/>
              </a:solidFill>
            </a:endParaRPr>
          </a:p>
          <a:p>
            <a:pPr marL="914400" lvl="2" indent="0">
              <a:buClr>
                <a:srgbClr val="C00000"/>
              </a:buClr>
              <a:buNone/>
            </a:pPr>
            <a:endParaRPr lang="fr-FR" sz="1050" dirty="0">
              <a:solidFill>
                <a:srgbClr val="1C345C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que 5">
            <a:extLst>
              <a:ext uri="{FF2B5EF4-FFF2-40B4-BE49-F238E27FC236}">
                <a16:creationId xmlns:a16="http://schemas.microsoft.com/office/drawing/2014/main" id="{257F01F0-FA1C-40FB-B696-AAD91617C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520" y="1965820"/>
            <a:ext cx="1602436" cy="1389776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0B5C2A0C-96E5-4B99-B892-D96C5EE5A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0FA4A43-D373-4125-BC6C-048743A18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10</a:t>
            </a:fld>
            <a:endParaRPr lang="fr-FR" dirty="0"/>
          </a:p>
        </p:txBody>
      </p:sp>
      <p:sp>
        <p:nvSpPr>
          <p:cNvPr id="18" name="Espace réservé de la date 7">
            <a:extLst>
              <a:ext uri="{FF2B5EF4-FFF2-40B4-BE49-F238E27FC236}">
                <a16:creationId xmlns:a16="http://schemas.microsoft.com/office/drawing/2014/main" id="{3CA8442D-FE4C-4687-AE0C-599BA66A6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3894888-FEDD-44EE-B38E-5B6F6BA709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88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fr-FR" dirty="0">
                <a:solidFill>
                  <a:srgbClr val="1D345D"/>
                </a:solidFill>
              </a:rPr>
              <a:t>Software platform</a:t>
            </a:r>
            <a:endParaRPr lang="fr-FR" sz="3600" dirty="0">
              <a:solidFill>
                <a:srgbClr val="1D345D"/>
              </a:solidFill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4377DB11-50F3-8B4B-A5FC-9436C5A95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56" y="1135511"/>
            <a:ext cx="9026275" cy="5430827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1C345C"/>
                </a:solidFill>
                <a:sym typeface="Wingdings" panose="05000000000000000000" pitchFamily="2" charset="2"/>
              </a:rPr>
              <a:t>EPNix packages the standard EPICS support modules</a:t>
            </a:r>
            <a:r>
              <a:rPr lang="en-US" sz="2000" b="1" dirty="0">
                <a:solidFill>
                  <a:srgbClr val="1C345C"/>
                </a:solidFill>
                <a:sym typeface="Wingdings" panose="05000000000000000000" pitchFamily="2" charset="2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rgbClr val="1C345C"/>
                </a:solidFill>
                <a:sym typeface="Wingdings" panose="05000000000000000000" pitchFamily="2" charset="2"/>
              </a:rPr>
              <a:t>Asyn</a:t>
            </a:r>
            <a:endParaRPr lang="en-US" sz="1600" b="1" dirty="0">
              <a:solidFill>
                <a:srgbClr val="1C345C"/>
              </a:solidFill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1C345C"/>
                </a:solidFill>
                <a:sym typeface="Wingdings" panose="05000000000000000000" pitchFamily="2" charset="2"/>
              </a:rPr>
              <a:t>mrfioc2</a:t>
            </a:r>
          </a:p>
          <a:p>
            <a:pPr lvl="2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rgbClr val="1C345C"/>
                </a:solidFill>
                <a:sym typeface="Wingdings" panose="05000000000000000000" pitchFamily="2" charset="2"/>
              </a:rPr>
              <a:t>opcua</a:t>
            </a:r>
            <a:endParaRPr lang="en-US" sz="1600" b="1" dirty="0">
              <a:solidFill>
                <a:srgbClr val="1C345C"/>
              </a:solidFill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1C345C"/>
                </a:solidFill>
                <a:sym typeface="Wingdings" panose="05000000000000000000" pitchFamily="2" charset="2"/>
              </a:rPr>
              <a:t>Streamdevice</a:t>
            </a:r>
          </a:p>
          <a:p>
            <a:pPr lvl="2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rgbClr val="1C345C"/>
                </a:solidFill>
                <a:sym typeface="Wingdings" panose="05000000000000000000" pitchFamily="2" charset="2"/>
              </a:rPr>
              <a:t>Etc</a:t>
            </a:r>
            <a:r>
              <a:rPr lang="en-US" sz="1600" b="1" dirty="0">
                <a:solidFill>
                  <a:srgbClr val="1C345C"/>
                </a:solidFill>
                <a:sym typeface="Wingdings" panose="05000000000000000000" pitchFamily="2" charset="2"/>
              </a:rPr>
              <a:t>…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1C345C"/>
                </a:solidFill>
                <a:sym typeface="Wingdings" panose="05000000000000000000" pitchFamily="2" charset="2"/>
              </a:rPr>
              <a:t>EPNix also packages other EPICS-related tools, such as </a:t>
            </a:r>
            <a:r>
              <a:rPr lang="en-US" sz="2400" b="1" dirty="0" err="1">
                <a:solidFill>
                  <a:srgbClr val="1C345C"/>
                </a:solidFill>
                <a:sym typeface="Wingdings" panose="05000000000000000000" pitchFamily="2" charset="2"/>
              </a:rPr>
              <a:t>procServ</a:t>
            </a:r>
            <a:r>
              <a:rPr lang="en-US" sz="2400" b="1" dirty="0">
                <a:solidFill>
                  <a:srgbClr val="1C345C"/>
                </a:solidFill>
                <a:sym typeface="Wingdings" panose="05000000000000000000" pitchFamily="2" charset="2"/>
              </a:rPr>
              <a:t>, Phoebus, and so on. You can build them by using Nix, while having a strong guarantee that they work as-is. 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1C345C"/>
                </a:solidFill>
                <a:sym typeface="Wingdings" panose="05000000000000000000" pitchFamily="2" charset="2"/>
              </a:rPr>
              <a:t>Existing Packages :</a:t>
            </a:r>
          </a:p>
          <a:p>
            <a:pPr lvl="2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1C345C"/>
                </a:solidFill>
              </a:rPr>
              <a:t>Phoebus (and </a:t>
            </a:r>
            <a:r>
              <a:rPr lang="fr-FR" sz="1600" dirty="0" err="1">
                <a:solidFill>
                  <a:srgbClr val="1C345C"/>
                </a:solidFill>
              </a:rPr>
              <a:t>its</a:t>
            </a:r>
            <a:r>
              <a:rPr lang="fr-FR" sz="1600" dirty="0">
                <a:solidFill>
                  <a:srgbClr val="1C345C"/>
                </a:solidFill>
              </a:rPr>
              <a:t> services </a:t>
            </a:r>
            <a:r>
              <a:rPr lang="fr-FR" sz="1600" dirty="0" err="1">
                <a:solidFill>
                  <a:srgbClr val="1C345C"/>
                </a:solidFill>
              </a:rPr>
              <a:t>such</a:t>
            </a:r>
            <a:r>
              <a:rPr lang="fr-FR" sz="1600" dirty="0">
                <a:solidFill>
                  <a:srgbClr val="1C345C"/>
                </a:solidFill>
              </a:rPr>
              <a:t> as </a:t>
            </a:r>
            <a:r>
              <a:rPr lang="fr-FR" sz="1600" dirty="0" err="1">
                <a:solidFill>
                  <a:srgbClr val="1C345C"/>
                </a:solidFill>
              </a:rPr>
              <a:t>Alarm</a:t>
            </a:r>
            <a:r>
              <a:rPr lang="fr-FR" sz="1600" dirty="0">
                <a:solidFill>
                  <a:srgbClr val="1C345C"/>
                </a:solidFill>
              </a:rPr>
              <a:t>, </a:t>
            </a:r>
            <a:r>
              <a:rPr lang="fr-FR" sz="1600" dirty="0" err="1">
                <a:solidFill>
                  <a:srgbClr val="1C345C"/>
                </a:solidFill>
              </a:rPr>
              <a:t>save</a:t>
            </a:r>
            <a:r>
              <a:rPr lang="fr-FR" sz="1600" dirty="0">
                <a:solidFill>
                  <a:srgbClr val="1C345C"/>
                </a:solidFill>
              </a:rPr>
              <a:t>-and-restore etc..)</a:t>
            </a:r>
          </a:p>
          <a:p>
            <a:pPr lvl="2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1C345C"/>
                </a:solidFill>
              </a:rPr>
              <a:t>Archive </a:t>
            </a:r>
            <a:r>
              <a:rPr lang="fr-FR" sz="1600" dirty="0" err="1">
                <a:solidFill>
                  <a:srgbClr val="1C345C"/>
                </a:solidFill>
              </a:rPr>
              <a:t>appliance</a:t>
            </a:r>
            <a:endParaRPr lang="fr-FR" sz="1600" dirty="0">
              <a:solidFill>
                <a:srgbClr val="1C345C"/>
              </a:solidFill>
            </a:endParaRPr>
          </a:p>
          <a:p>
            <a:pPr lvl="2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1C345C"/>
                </a:solidFill>
              </a:rPr>
              <a:t>Ca-</a:t>
            </a:r>
            <a:r>
              <a:rPr lang="fr-FR" sz="1600" dirty="0" err="1">
                <a:solidFill>
                  <a:srgbClr val="1C345C"/>
                </a:solidFill>
              </a:rPr>
              <a:t>gateway</a:t>
            </a:r>
            <a:endParaRPr lang="fr-FR" sz="1600" dirty="0">
              <a:solidFill>
                <a:srgbClr val="1C345C"/>
              </a:solidFill>
            </a:endParaRPr>
          </a:p>
          <a:p>
            <a:pPr lvl="2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1600" dirty="0" err="1">
                <a:solidFill>
                  <a:srgbClr val="1C345C"/>
                </a:solidFill>
              </a:rPr>
              <a:t>ChannelFinderService</a:t>
            </a:r>
            <a:endParaRPr lang="fr-FR" sz="1600" dirty="0">
              <a:solidFill>
                <a:srgbClr val="1C345C"/>
              </a:solidFill>
            </a:endParaRPr>
          </a:p>
          <a:p>
            <a:pPr lvl="2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1600" dirty="0" err="1">
                <a:solidFill>
                  <a:srgbClr val="1C345C"/>
                </a:solidFill>
              </a:rPr>
              <a:t>Etc</a:t>
            </a:r>
            <a:r>
              <a:rPr lang="fr-FR" sz="1600" dirty="0">
                <a:solidFill>
                  <a:srgbClr val="1C345C"/>
                </a:solidFill>
              </a:rPr>
              <a:t> …</a:t>
            </a:r>
          </a:p>
          <a:p>
            <a:pPr lvl="2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16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fr-FR" sz="1400" dirty="0">
              <a:solidFill>
                <a:srgbClr val="1C345C"/>
              </a:solidFill>
            </a:endParaRP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000" dirty="0">
              <a:solidFill>
                <a:srgbClr val="1C345C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fr-FR" sz="1200" dirty="0">
              <a:solidFill>
                <a:srgbClr val="1C345C"/>
              </a:solidFill>
            </a:endParaRP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050" dirty="0">
              <a:solidFill>
                <a:srgbClr val="1C345C"/>
              </a:solidFill>
            </a:endParaRPr>
          </a:p>
          <a:p>
            <a:pPr marL="914400" lvl="2" indent="0">
              <a:buClr>
                <a:srgbClr val="C00000"/>
              </a:buClr>
              <a:buNone/>
            </a:pPr>
            <a:endParaRPr lang="fr-FR" sz="1050" dirty="0">
              <a:solidFill>
                <a:srgbClr val="1C345C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que 5">
            <a:extLst>
              <a:ext uri="{FF2B5EF4-FFF2-40B4-BE49-F238E27FC236}">
                <a16:creationId xmlns:a16="http://schemas.microsoft.com/office/drawing/2014/main" id="{257F01F0-FA1C-40FB-B696-AAD91617C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520" y="1965820"/>
            <a:ext cx="1602436" cy="138977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2A4CCE4-91DE-4C89-9853-566706EC9F22}"/>
              </a:ext>
            </a:extLst>
          </p:cNvPr>
          <p:cNvSpPr txBox="1"/>
          <p:nvPr/>
        </p:nvSpPr>
        <p:spPr>
          <a:xfrm>
            <a:off x="5940657" y="5888791"/>
            <a:ext cx="62513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fr-FR" sz="1400" b="1" dirty="0" err="1">
                <a:solidFill>
                  <a:srgbClr val="1C345C"/>
                </a:solidFill>
                <a:sym typeface="Wingdings" panose="05000000000000000000" pitchFamily="2" charset="2"/>
              </a:rPr>
              <a:t>Already</a:t>
            </a:r>
            <a:r>
              <a:rPr lang="fr-FR" sz="1400" b="1" dirty="0">
                <a:solidFill>
                  <a:srgbClr val="1C345C"/>
                </a:solidFill>
                <a:sym typeface="Wingdings" panose="05000000000000000000" pitchFamily="2" charset="2"/>
              </a:rPr>
              <a:t> </a:t>
            </a:r>
            <a:r>
              <a:rPr lang="fr-FR" sz="1400" b="1" dirty="0" err="1">
                <a:solidFill>
                  <a:srgbClr val="1C345C"/>
                </a:solidFill>
                <a:sym typeface="Wingdings" panose="05000000000000000000" pitchFamily="2" charset="2"/>
              </a:rPr>
              <a:t>available</a:t>
            </a:r>
            <a:r>
              <a:rPr lang="fr-FR" sz="1400" b="1" dirty="0">
                <a:solidFill>
                  <a:srgbClr val="1C345C"/>
                </a:solidFill>
                <a:sym typeface="Wingdings" panose="05000000000000000000" pitchFamily="2" charset="2"/>
              </a:rPr>
              <a:t> EPICS modules: </a:t>
            </a:r>
            <a:r>
              <a:rPr lang="fr-FR" sz="1400" b="1" dirty="0">
                <a:solidFill>
                  <a:srgbClr val="1C345C"/>
                </a:solidFill>
                <a:sym typeface="Wingdings" panose="05000000000000000000" pitchFamily="2" charset="2"/>
                <a:hlinkClick r:id="rId8"/>
              </a:rPr>
              <a:t>https://epics-extensions.github.io/EPNix/</a:t>
            </a:r>
            <a:br>
              <a:rPr lang="fr-FR" sz="1400" b="1" dirty="0">
                <a:solidFill>
                  <a:srgbClr val="1C345C"/>
                </a:solidFill>
                <a:sym typeface="Wingdings" panose="05000000000000000000" pitchFamily="2" charset="2"/>
              </a:rPr>
            </a:br>
            <a:r>
              <a:rPr lang="fr-FR" sz="1400" b="1" dirty="0">
                <a:solidFill>
                  <a:srgbClr val="1C345C"/>
                </a:solidFill>
                <a:sym typeface="Wingdings" panose="05000000000000000000" pitchFamily="2" charset="2"/>
              </a:rPr>
              <a:t>(and for more questions, Rémi </a:t>
            </a:r>
            <a:r>
              <a:rPr lang="fr-FR" sz="1400" b="1" dirty="0" err="1">
                <a:solidFill>
                  <a:srgbClr val="1C345C"/>
                </a:solidFill>
                <a:sym typeface="Wingdings" panose="05000000000000000000" pitchFamily="2" charset="2"/>
              </a:rPr>
              <a:t>is</a:t>
            </a:r>
            <a:r>
              <a:rPr lang="fr-FR" sz="1400" b="1" dirty="0">
                <a:solidFill>
                  <a:srgbClr val="1C345C"/>
                </a:solidFill>
                <a:sym typeface="Wingdings" panose="05000000000000000000" pitchFamily="2" charset="2"/>
              </a:rPr>
              <a:t> in the room)</a:t>
            </a:r>
            <a:endParaRPr lang="fr-FR" sz="1400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FD8928D9-CC8E-43FB-A6A7-CE94D4066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5998138-98F9-47CB-B512-0368AC1F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11</a:t>
            </a:fld>
            <a:endParaRPr lang="fr-FR" dirty="0"/>
          </a:p>
        </p:txBody>
      </p:sp>
      <p:sp>
        <p:nvSpPr>
          <p:cNvPr id="18" name="Espace réservé de la date 7">
            <a:extLst>
              <a:ext uri="{FF2B5EF4-FFF2-40B4-BE49-F238E27FC236}">
                <a16:creationId xmlns:a16="http://schemas.microsoft.com/office/drawing/2014/main" id="{D3C82F25-BC69-4EA0-AF52-F6D8B7D78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AC65A64-C52E-4688-9268-84B00C469C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78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fr-FR" dirty="0">
                <a:solidFill>
                  <a:srgbClr val="1D345D"/>
                </a:solidFill>
              </a:rPr>
              <a:t>Software platform</a:t>
            </a:r>
            <a:endParaRPr lang="fr-FR" sz="3600" dirty="0">
              <a:solidFill>
                <a:srgbClr val="1D345D"/>
              </a:solidFill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4377DB11-50F3-8B4B-A5FC-9436C5A95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56" y="1135511"/>
            <a:ext cx="9026275" cy="5430827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1C345C"/>
                </a:solidFill>
              </a:rPr>
              <a:t>Short </a:t>
            </a:r>
            <a:r>
              <a:rPr lang="fr-FR" sz="2400" dirty="0" err="1">
                <a:solidFill>
                  <a:srgbClr val="1C345C"/>
                </a:solidFill>
              </a:rPr>
              <a:t>example</a:t>
            </a:r>
            <a:r>
              <a:rPr lang="fr-FR" sz="2400" dirty="0">
                <a:solidFill>
                  <a:srgbClr val="1C345C"/>
                </a:solidFill>
              </a:rPr>
              <a:t> </a:t>
            </a:r>
            <a:r>
              <a:rPr lang="fr-FR" sz="2400" dirty="0" err="1">
                <a:solidFill>
                  <a:srgbClr val="1C345C"/>
                </a:solidFill>
              </a:rPr>
              <a:t>with</a:t>
            </a:r>
            <a:r>
              <a:rPr lang="fr-FR" sz="2400" dirty="0">
                <a:solidFill>
                  <a:srgbClr val="1C345C"/>
                </a:solidFill>
              </a:rPr>
              <a:t> the archiver-</a:t>
            </a:r>
            <a:r>
              <a:rPr lang="fr-FR" sz="2400" dirty="0" err="1">
                <a:solidFill>
                  <a:srgbClr val="1C345C"/>
                </a:solidFill>
              </a:rPr>
              <a:t>appliance</a:t>
            </a:r>
            <a:endParaRPr lang="fr-FR" sz="2400" dirty="0">
              <a:solidFill>
                <a:srgbClr val="1C345C"/>
              </a:solidFill>
            </a:endParaRP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fr-FR" sz="1400" dirty="0">
              <a:solidFill>
                <a:srgbClr val="1C345C"/>
              </a:solidFill>
            </a:endParaRP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000" dirty="0">
              <a:solidFill>
                <a:srgbClr val="1C345C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fr-FR" sz="1200" dirty="0">
              <a:solidFill>
                <a:srgbClr val="1C345C"/>
              </a:solidFill>
            </a:endParaRP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050" dirty="0">
              <a:solidFill>
                <a:srgbClr val="1C345C"/>
              </a:solidFill>
            </a:endParaRPr>
          </a:p>
          <a:p>
            <a:pPr marL="914400" lvl="2" indent="0">
              <a:buClr>
                <a:srgbClr val="C00000"/>
              </a:buClr>
              <a:buNone/>
            </a:pPr>
            <a:endParaRPr lang="fr-FR" sz="1050" dirty="0">
              <a:solidFill>
                <a:srgbClr val="1C345C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que 5">
            <a:extLst>
              <a:ext uri="{FF2B5EF4-FFF2-40B4-BE49-F238E27FC236}">
                <a16:creationId xmlns:a16="http://schemas.microsoft.com/office/drawing/2014/main" id="{257F01F0-FA1C-40FB-B696-AAD91617C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520" y="1965820"/>
            <a:ext cx="1602436" cy="13897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47944F-FD09-447D-A2EC-0C43002CD3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8182" y="1673342"/>
            <a:ext cx="6910108" cy="4540928"/>
          </a:xfrm>
          <a:prstGeom prst="rect">
            <a:avLst/>
          </a:prstGeom>
        </p:spPr>
      </p:pic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EB181927-A847-4704-B08E-351D5101A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FC08F8A-9BB7-40FB-9BD0-3831FDF9A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12</a:t>
            </a:fld>
            <a:endParaRPr lang="fr-FR" dirty="0"/>
          </a:p>
        </p:txBody>
      </p:sp>
      <p:sp>
        <p:nvSpPr>
          <p:cNvPr id="18" name="Espace réservé de la date 7">
            <a:extLst>
              <a:ext uri="{FF2B5EF4-FFF2-40B4-BE49-F238E27FC236}">
                <a16:creationId xmlns:a16="http://schemas.microsoft.com/office/drawing/2014/main" id="{01352382-7427-49BC-8B6C-DAA1A78A5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B651B20-4ED8-4F40-BE0E-88F28B1F8F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08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F1F4F3EE-8190-4106-984D-D7BAB52AC481}"/>
              </a:ext>
            </a:extLst>
          </p:cNvPr>
          <p:cNvSpPr txBox="1"/>
          <p:nvPr/>
        </p:nvSpPr>
        <p:spPr>
          <a:xfrm>
            <a:off x="2299834" y="5025333"/>
            <a:ext cx="87301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1C345C"/>
                </a:solidFill>
              </a:rPr>
              <a:t>Machine Protection System at SARAF (A. Gaget): </a:t>
            </a:r>
            <a:r>
              <a:rPr lang="fr-FR" sz="1800" dirty="0">
                <a:solidFill>
                  <a:srgbClr val="1C345C"/>
                </a:solidFill>
                <a:hlinkClick r:id="rId3"/>
              </a:rPr>
              <a:t>https://accelconf.web.cern.ch/icalepcs2023/posters/thpdp102_poster.pdf</a:t>
            </a:r>
            <a:endParaRPr lang="fr-FR" sz="18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1C345C"/>
                </a:solidFill>
              </a:rPr>
              <a:t>MRF Timing System Design at SARAF (A. Gaget): </a:t>
            </a:r>
            <a:r>
              <a:rPr lang="fr-FR" sz="1800" dirty="0">
                <a:solidFill>
                  <a:srgbClr val="1C345C"/>
                </a:solidFill>
                <a:hlinkClick r:id="rId4"/>
              </a:rPr>
              <a:t>https://accelconf.web.cern.ch/icalepcs2021/posters/thpv022_poster.pdf</a:t>
            </a:r>
            <a:endParaRPr lang="fr-FR" sz="1800" dirty="0">
              <a:solidFill>
                <a:srgbClr val="1C345C"/>
              </a:solidFill>
            </a:endParaRPr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5770274D-B9A7-480D-8063-E6CD16BAB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3451B2A7-CD10-403B-B9D7-2B68DC08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13</a:t>
            </a:fld>
            <a:endParaRPr lang="fr-FR" dirty="0"/>
          </a:p>
        </p:txBody>
      </p:sp>
      <p:sp>
        <p:nvSpPr>
          <p:cNvPr id="16" name="Espace réservé de la date 7">
            <a:extLst>
              <a:ext uri="{FF2B5EF4-FFF2-40B4-BE49-F238E27FC236}">
                <a16:creationId xmlns:a16="http://schemas.microsoft.com/office/drawing/2014/main" id="{A0752CE9-DEE9-41CE-8374-171BFD482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E0E83C6-FF0A-4B48-9F4D-B892EB4BE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84FDC1D-EF1E-4573-9113-54D225EA4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560" y="2888615"/>
            <a:ext cx="4724400" cy="1162050"/>
          </a:xfrm>
          <a:prstGeom prst="rect">
            <a:avLst/>
          </a:prstGeom>
        </p:spPr>
      </p:pic>
      <p:sp>
        <p:nvSpPr>
          <p:cNvPr id="21" name="Titre 4">
            <a:extLst>
              <a:ext uri="{FF2B5EF4-FFF2-40B4-BE49-F238E27FC236}">
                <a16:creationId xmlns:a16="http://schemas.microsoft.com/office/drawing/2014/main" id="{5DBE488C-3A66-4EA4-8584-FBBFB555EE1B}"/>
              </a:ext>
            </a:extLst>
          </p:cNvPr>
          <p:cNvSpPr txBox="1">
            <a:spLocks/>
          </p:cNvSpPr>
          <p:nvPr/>
        </p:nvSpPr>
        <p:spPr>
          <a:xfrm>
            <a:off x="838200" y="2394752"/>
            <a:ext cx="10515600" cy="121194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/>
              <a:t>Machine Protection System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3C99D87-F1A3-49FA-B42D-A0914250DFCD}"/>
              </a:ext>
            </a:extLst>
          </p:cNvPr>
          <p:cNvCxnSpPr>
            <a:cxnSpLocks/>
          </p:cNvCxnSpPr>
          <p:nvPr/>
        </p:nvCxnSpPr>
        <p:spPr>
          <a:xfrm>
            <a:off x="6258560" y="3515360"/>
            <a:ext cx="2499360" cy="0"/>
          </a:xfrm>
          <a:prstGeom prst="line">
            <a:avLst/>
          </a:prstGeom>
          <a:ln w="28575">
            <a:solidFill>
              <a:srgbClr val="F2CA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9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fr-FR" dirty="0">
                <a:solidFill>
                  <a:srgbClr val="1D345D"/>
                </a:solidFill>
              </a:rPr>
              <a:t>MPS </a:t>
            </a:r>
            <a:r>
              <a:rPr lang="fr-FR" dirty="0" err="1">
                <a:solidFill>
                  <a:srgbClr val="1D345D"/>
                </a:solidFill>
              </a:rPr>
              <a:t>Overview</a:t>
            </a:r>
            <a:endParaRPr lang="fr-FR" dirty="0">
              <a:solidFill>
                <a:srgbClr val="1D345D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26" y="2076756"/>
            <a:ext cx="5011084" cy="3799841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05E16B5C-32BF-41F6-8770-856FBF181A9F}"/>
              </a:ext>
            </a:extLst>
          </p:cNvPr>
          <p:cNvSpPr txBox="1"/>
          <p:nvPr/>
        </p:nvSpPr>
        <p:spPr>
          <a:xfrm>
            <a:off x="295274" y="1448617"/>
            <a:ext cx="4505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1C345C"/>
                </a:solidFill>
              </a:rPr>
              <a:t>Timing (TMG) is the heart of the MPS creating or shutting the </a:t>
            </a:r>
            <a:r>
              <a:rPr lang="en-US" b="1" dirty="0">
                <a:solidFill>
                  <a:srgbClr val="1C345C"/>
                </a:solidFill>
              </a:rPr>
              <a:t>beam pulse through chopper and magnetron and </a:t>
            </a:r>
            <a:r>
              <a:rPr lang="en-US" sz="1800" b="1" dirty="0">
                <a:solidFill>
                  <a:srgbClr val="1C345C"/>
                </a:solidFill>
              </a:rPr>
              <a:t>being th</a:t>
            </a:r>
            <a:r>
              <a:rPr lang="en-US" b="1" dirty="0">
                <a:solidFill>
                  <a:srgbClr val="1C345C"/>
                </a:solidFill>
              </a:rPr>
              <a:t>e messenger of the </a:t>
            </a:r>
            <a:r>
              <a:rPr lang="en-US" b="1" dirty="0" err="1">
                <a:solidFill>
                  <a:srgbClr val="1C345C"/>
                </a:solidFill>
              </a:rPr>
              <a:t>shutbeam</a:t>
            </a:r>
            <a:r>
              <a:rPr lang="en-US" b="1" dirty="0">
                <a:solidFill>
                  <a:srgbClr val="1C345C"/>
                </a:solidFill>
              </a:rPr>
              <a:t> event</a:t>
            </a:r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7E5B73E-64B6-409D-98FB-E8A558B3A390}"/>
              </a:ext>
            </a:extLst>
          </p:cNvPr>
          <p:cNvSpPr txBox="1"/>
          <p:nvPr/>
        </p:nvSpPr>
        <p:spPr>
          <a:xfrm>
            <a:off x="8379511" y="1305742"/>
            <a:ext cx="38124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1C345C"/>
                </a:solidFill>
              </a:rPr>
              <a:t>Beam destination master (BDM) controls that conditions to get the beam to a destination are checked. Linked to all PLC all along the accelerator through </a:t>
            </a:r>
            <a:r>
              <a:rPr lang="en-US" sz="1800" b="1" dirty="0" err="1">
                <a:solidFill>
                  <a:srgbClr val="1C345C"/>
                </a:solidFill>
              </a:rPr>
              <a:t>Profinet</a:t>
            </a:r>
            <a:r>
              <a:rPr lang="en-US" sz="1800" b="1" dirty="0">
                <a:solidFill>
                  <a:srgbClr val="1C345C"/>
                </a:solidFill>
              </a:rPr>
              <a:t> </a:t>
            </a:r>
            <a:endParaRPr lang="fr-FR" dirty="0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C0AFF790-BD94-4C7B-917F-66A6F1CAE6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798"/>
          <a:stretch/>
        </p:blipFill>
        <p:spPr>
          <a:xfrm>
            <a:off x="8295740" y="4608228"/>
            <a:ext cx="3810000" cy="2163512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B6243C31-9703-4DFA-AD44-ED4B406A615E}"/>
              </a:ext>
            </a:extLst>
          </p:cNvPr>
          <p:cNvSpPr txBox="1"/>
          <p:nvPr/>
        </p:nvSpPr>
        <p:spPr>
          <a:xfrm>
            <a:off x="64185" y="5276432"/>
            <a:ext cx="45053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1C345C"/>
                </a:solidFill>
              </a:rPr>
              <a:t>Section Beam Current Transportation is checking current of the beam all along the accelerator and compare them.</a:t>
            </a:r>
            <a:endParaRPr lang="fr-FR" dirty="0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705F5F6B-55EA-455D-B95A-9831AFB8F2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165" y="5749399"/>
            <a:ext cx="1730918" cy="1523208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72C4B3AE-0DC9-4312-8F14-063DD99E07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099" y="5738097"/>
            <a:ext cx="1875457" cy="140731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B74F6255-C5AD-4FFD-93E9-53577764A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405" y="3105518"/>
            <a:ext cx="2311951" cy="1197591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61B373A-E9BC-468C-A61D-21131590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FEDF8E8-0980-4877-9B30-12A46316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14</a:t>
            </a:fld>
            <a:endParaRPr lang="fr-FR" dirty="0"/>
          </a:p>
        </p:txBody>
      </p:sp>
      <p:sp>
        <p:nvSpPr>
          <p:cNvPr id="23" name="Espace réservé de la date 7">
            <a:extLst>
              <a:ext uri="{FF2B5EF4-FFF2-40B4-BE49-F238E27FC236}">
                <a16:creationId xmlns:a16="http://schemas.microsoft.com/office/drawing/2014/main" id="{AC31D0AC-D32B-428E-A1E8-0B264B06FF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643987C-01EA-45FF-905F-244A626B0D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77EA02E-5405-4C07-B327-2DD8BEAE118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93" t="54685" b="8629"/>
          <a:stretch/>
        </p:blipFill>
        <p:spPr>
          <a:xfrm>
            <a:off x="-701126" y="2849400"/>
            <a:ext cx="4355944" cy="8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93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en-US" sz="3600" dirty="0">
                <a:solidFill>
                  <a:srgbClr val="1D345D"/>
                </a:solidFill>
              </a:rPr>
              <a:t>Other FPGA development based on IOxOS MTCA card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F17ED54-0F45-4881-83CF-D80279531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44175" cy="2260599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1C345C"/>
                </a:solidFill>
              </a:rPr>
              <a:t>RF Fast Interlock : Stop the RF in case of RF incident. Comparison of RF signals with threshold.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1C345C"/>
                </a:solidFill>
              </a:rPr>
              <a:t>Neutron Beam Loss monitor: count neutron lost in the pipe all along the accelerators.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7AD6F28-D8CE-4B0D-9916-644C384A5704}"/>
              </a:ext>
            </a:extLst>
          </p:cNvPr>
          <p:cNvSpPr txBox="1"/>
          <p:nvPr/>
        </p:nvSpPr>
        <p:spPr>
          <a:xfrm>
            <a:off x="1395222" y="4419196"/>
            <a:ext cx="9577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Clr>
                <a:srgbClr val="C00000"/>
              </a:buClr>
            </a:pPr>
            <a:r>
              <a:rPr lang="en-US" sz="1800" i="1" dirty="0">
                <a:solidFill>
                  <a:srgbClr val="1C345C"/>
                </a:solidFill>
              </a:rPr>
              <a:t>FPGA development on MTCA.4 at CEA (V. Nadot), talk for MTCA workshop at this meeting.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5BBA34B-619E-4912-B8C4-59A3F893B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967" y="4833143"/>
            <a:ext cx="1730918" cy="152320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AF3F867-F371-480D-BF83-C4948D917A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96" y="4797878"/>
            <a:ext cx="1968649" cy="147724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F49D237-542C-4FB1-B1BB-30DA9E5094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659285" y="4477216"/>
            <a:ext cx="1256793" cy="1968648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E04D949D-BF69-4165-A2E8-3F82FFA57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</a:t>
            </a:r>
            <a:r>
              <a:rPr lang="fr-FR" dirty="0" err="1"/>
              <a:t>HICANS</a:t>
            </a:r>
            <a:r>
              <a:rPr lang="fr-FR" dirty="0"/>
              <a:t> ICONE Design – Alexis Gaget – CEA/IRFU Saclay</a:t>
            </a:r>
          </a:p>
          <a:p>
            <a:r>
              <a:rPr lang="fr-FR" dirty="0"/>
              <a:t>ICONE Design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40E41E8-5515-421F-85FB-A7E179E3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15</a:t>
            </a:fld>
            <a:endParaRPr lang="fr-FR" dirty="0"/>
          </a:p>
        </p:txBody>
      </p:sp>
      <p:sp>
        <p:nvSpPr>
          <p:cNvPr id="20" name="Espace réservé de la date 7">
            <a:extLst>
              <a:ext uri="{FF2B5EF4-FFF2-40B4-BE49-F238E27FC236}">
                <a16:creationId xmlns:a16="http://schemas.microsoft.com/office/drawing/2014/main" id="{3034D6CE-BD0A-4EE4-B781-8519D3EFC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5053720-E31F-4092-8433-8E64EFF4BE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51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en-US" dirty="0">
                <a:solidFill>
                  <a:srgbClr val="1D345D"/>
                </a:solidFill>
              </a:rPr>
              <a:t>Main synoptic architecture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C5B6C9A7-53AC-458C-9F3B-4D4CC824F3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0" t="-1" r="21592" b="29723"/>
          <a:stretch/>
        </p:blipFill>
        <p:spPr>
          <a:xfrm>
            <a:off x="1547623" y="970904"/>
            <a:ext cx="9101327" cy="5778987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6FBD469-EC1E-4CAD-8DA5-0B741D936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5510FCC-6288-4F20-A799-B9DFBF23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16</a:t>
            </a:fld>
            <a:endParaRPr lang="fr-FR" dirty="0"/>
          </a:p>
        </p:txBody>
      </p:sp>
      <p:sp>
        <p:nvSpPr>
          <p:cNvPr id="16" name="Espace réservé de la date 7">
            <a:extLst>
              <a:ext uri="{FF2B5EF4-FFF2-40B4-BE49-F238E27FC236}">
                <a16:creationId xmlns:a16="http://schemas.microsoft.com/office/drawing/2014/main" id="{FE6FA0AC-FFB7-4D59-9E6B-94B7345EE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08281AE-67E9-4B54-931C-3C50EB12BE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22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EB094961-082A-4CCC-B3E9-CE3FA948F9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" t="-1" r="21592" b="29723"/>
          <a:stretch/>
        </p:blipFill>
        <p:spPr>
          <a:xfrm>
            <a:off x="1547623" y="962026"/>
            <a:ext cx="9101327" cy="5778987"/>
          </a:xfrm>
          <a:prstGeom prst="rect">
            <a:avLst/>
          </a:prstGeom>
        </p:spPr>
      </p:pic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en-US" dirty="0">
                <a:solidFill>
                  <a:srgbClr val="1D345D"/>
                </a:solidFill>
              </a:rPr>
              <a:t>Main synoptic architecture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D096CB5B-027E-4248-85F2-491D46237EED}"/>
              </a:ext>
            </a:extLst>
          </p:cNvPr>
          <p:cNvSpPr/>
          <p:nvPr/>
        </p:nvSpPr>
        <p:spPr>
          <a:xfrm rot="2145311" flipH="1">
            <a:off x="9353827" y="1885977"/>
            <a:ext cx="1386531" cy="359614"/>
          </a:xfrm>
          <a:prstGeom prst="rightArrow">
            <a:avLst>
              <a:gd name="adj1" fmla="val 50000"/>
              <a:gd name="adj2" fmla="val 81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</a:t>
            </a:r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B7B6D0D5-1854-40A0-91AA-AC6DE99D89F3}"/>
              </a:ext>
            </a:extLst>
          </p:cNvPr>
          <p:cNvSpPr/>
          <p:nvPr/>
        </p:nvSpPr>
        <p:spPr>
          <a:xfrm flipH="1">
            <a:off x="6210298" y="2715113"/>
            <a:ext cx="4046221" cy="359614"/>
          </a:xfrm>
          <a:prstGeom prst="rightArrow">
            <a:avLst>
              <a:gd name="adj1" fmla="val 50000"/>
              <a:gd name="adj2" fmla="val 81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</a:t>
            </a:r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965DD389-CB8D-46BF-AFC6-4CB4188C04FE}"/>
              </a:ext>
            </a:extLst>
          </p:cNvPr>
          <p:cNvSpPr/>
          <p:nvPr/>
        </p:nvSpPr>
        <p:spPr>
          <a:xfrm rot="20468485" flipH="1">
            <a:off x="7627294" y="3786944"/>
            <a:ext cx="2785535" cy="462696"/>
          </a:xfrm>
          <a:prstGeom prst="rightArrow">
            <a:avLst>
              <a:gd name="adj1" fmla="val 50000"/>
              <a:gd name="adj2" fmla="val 81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</a:t>
            </a:r>
          </a:p>
        </p:txBody>
      </p:sp>
      <p:sp>
        <p:nvSpPr>
          <p:cNvPr id="2" name="Nuage 1">
            <a:extLst>
              <a:ext uri="{FF2B5EF4-FFF2-40B4-BE49-F238E27FC236}">
                <a16:creationId xmlns:a16="http://schemas.microsoft.com/office/drawing/2014/main" id="{25EDBA4B-C8CF-4041-9478-B0068B1D95FE}"/>
              </a:ext>
            </a:extLst>
          </p:cNvPr>
          <p:cNvSpPr/>
          <p:nvPr/>
        </p:nvSpPr>
        <p:spPr>
          <a:xfrm>
            <a:off x="9869380" y="2137363"/>
            <a:ext cx="2567940" cy="209134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EPNix</a:t>
            </a:r>
          </a:p>
          <a:p>
            <a:pPr marL="171450" indent="-171450" algn="ctr">
              <a:buFontTx/>
              <a:buChar char="-"/>
            </a:pPr>
            <a:r>
              <a:rPr lang="en-US" sz="1600" b="1" dirty="0"/>
              <a:t>Build</a:t>
            </a:r>
          </a:p>
          <a:p>
            <a:pPr marL="171450" indent="-171450" algn="ctr">
              <a:buFontTx/>
              <a:buChar char="-"/>
            </a:pPr>
            <a:r>
              <a:rPr lang="en-US" sz="1600" b="1" dirty="0"/>
              <a:t>Test</a:t>
            </a:r>
          </a:p>
          <a:p>
            <a:pPr marL="171450" indent="-171450" algn="ctr">
              <a:buFontTx/>
              <a:buChar char="-"/>
            </a:pPr>
            <a:r>
              <a:rPr lang="en-US" sz="1600" b="1" dirty="0"/>
              <a:t>Deploy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673DCB7C-03C0-4996-BAA6-5F34C7480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EC21ED7-F86E-47D6-9199-173B8D6A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17</a:t>
            </a:fld>
            <a:endParaRPr lang="fr-FR" dirty="0"/>
          </a:p>
        </p:txBody>
      </p:sp>
      <p:sp>
        <p:nvSpPr>
          <p:cNvPr id="20" name="Espace réservé de la date 7">
            <a:extLst>
              <a:ext uri="{FF2B5EF4-FFF2-40B4-BE49-F238E27FC236}">
                <a16:creationId xmlns:a16="http://schemas.microsoft.com/office/drawing/2014/main" id="{5ED187A9-0BA8-4F74-8671-8D5F765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1045644-ECB1-448F-AAF3-CAEC0BD7D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en-US" sz="4400" b="1" dirty="0">
                <a:solidFill>
                  <a:srgbClr val="1C345C"/>
                </a:solidFill>
                <a:sym typeface="Wingdings" panose="05000000000000000000" pitchFamily="2" charset="2"/>
              </a:rPr>
              <a:t>Thanks for your attention</a:t>
            </a:r>
            <a:endParaRPr lang="fr-FR" dirty="0">
              <a:solidFill>
                <a:srgbClr val="1D345D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contenu 18">
            <a:extLst>
              <a:ext uri="{FF2B5EF4-FFF2-40B4-BE49-F238E27FC236}">
                <a16:creationId xmlns:a16="http://schemas.microsoft.com/office/drawing/2014/main" id="{86E197B8-4C94-4D65-B1F6-E39804A70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68" y="1755271"/>
            <a:ext cx="9910679" cy="5430827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Clr>
                <a:schemeClr val="accent6">
                  <a:lumMod val="75000"/>
                </a:schemeClr>
              </a:buClr>
              <a:buNone/>
            </a:pPr>
            <a:r>
              <a:rPr lang="en-US" sz="2400" b="1" dirty="0">
                <a:solidFill>
                  <a:srgbClr val="1C345C"/>
                </a:solidFill>
                <a:sym typeface="Wingdings" panose="05000000000000000000" pitchFamily="2" charset="2"/>
              </a:rPr>
              <a:t>Any questions ?</a:t>
            </a:r>
            <a:endParaRPr lang="en-US" sz="1600" dirty="0">
              <a:solidFill>
                <a:srgbClr val="1C345C"/>
              </a:solidFill>
            </a:endParaRPr>
          </a:p>
          <a:p>
            <a:pPr lvl="2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1C345C"/>
                </a:solidFill>
              </a:rPr>
              <a:t>ICONE</a:t>
            </a:r>
            <a:r>
              <a:rPr lang="en-US" sz="1800" dirty="0">
                <a:solidFill>
                  <a:srgbClr val="1C345C"/>
                </a:solidFill>
              </a:rPr>
              <a:t> :</a:t>
            </a:r>
            <a:r>
              <a:rPr lang="en-US" sz="2200" dirty="0">
                <a:solidFill>
                  <a:srgbClr val="1C345C"/>
                </a:solidFill>
              </a:rPr>
              <a:t> </a:t>
            </a:r>
            <a:r>
              <a:rPr lang="en-US" sz="2200" dirty="0">
                <a:solidFill>
                  <a:srgbClr val="1C345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https://www.icone-neutron.fr/</a:t>
            </a:r>
            <a:endParaRPr lang="en-US" sz="22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1C345C"/>
                </a:solidFill>
              </a:rPr>
              <a:t>Nix : </a:t>
            </a:r>
            <a:r>
              <a:rPr lang="en-US" sz="2200" dirty="0">
                <a:solidFill>
                  <a:srgbClr val="1C345C"/>
                </a:solidFill>
                <a:hlinkClick r:id="rId7"/>
              </a:rPr>
              <a:t>https://nixos.org/</a:t>
            </a:r>
            <a:endParaRPr lang="en-US" sz="22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1C345C"/>
                </a:solidFill>
              </a:rPr>
              <a:t>EPNix : </a:t>
            </a:r>
            <a:r>
              <a:rPr lang="en-US" sz="2200" dirty="0">
                <a:solidFill>
                  <a:srgbClr val="1C345C"/>
                </a:solidFill>
                <a:hlinkClick r:id="rId8"/>
              </a:rPr>
              <a:t>https://epics-extensions.github.io/EPNix/</a:t>
            </a:r>
            <a:endParaRPr lang="en-US" sz="22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1C345C"/>
                </a:solidFill>
              </a:rPr>
              <a:t>Machine Protection System at SARAF (A. Gaget): </a:t>
            </a:r>
            <a:r>
              <a:rPr lang="en-US" sz="2200" dirty="0">
                <a:solidFill>
                  <a:srgbClr val="1C345C"/>
                </a:solidFill>
                <a:hlinkClick r:id="rId9"/>
              </a:rPr>
              <a:t>https://accelconf.web.cern.ch/icalepcs2023/posters/thpdp102_poster.pdf</a:t>
            </a:r>
            <a:endParaRPr lang="en-US" sz="22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1C345C"/>
                </a:solidFill>
              </a:rPr>
              <a:t>MRF Timing System Design at SARAF (A. Gaget): </a:t>
            </a:r>
            <a:r>
              <a:rPr lang="en-US" sz="2200" dirty="0">
                <a:solidFill>
                  <a:srgbClr val="1C345C"/>
                </a:solidFill>
                <a:hlinkClick r:id="rId10"/>
              </a:rPr>
              <a:t>https://accelconf.web.cern.ch/icalepcs2021/posters/thpv022_poster.pdf</a:t>
            </a:r>
            <a:endParaRPr lang="en-US" sz="22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1C345C"/>
                </a:solidFill>
              </a:rPr>
              <a:t>FPGA development on MTCA.4 at CEA (V. Nadot), talk for MTCA workshop of this meeting.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200" dirty="0">
              <a:solidFill>
                <a:srgbClr val="1C345C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en-US" sz="22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200" dirty="0">
              <a:solidFill>
                <a:srgbClr val="1C345C"/>
              </a:solidFill>
            </a:endParaRP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1C345C"/>
              </a:solidFill>
            </a:endParaRP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1C345C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en-US" sz="1400" dirty="0">
              <a:solidFill>
                <a:srgbClr val="1C345C"/>
              </a:solidFill>
            </a:endParaRP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000" dirty="0">
              <a:solidFill>
                <a:srgbClr val="1C345C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en-US" sz="1200" dirty="0">
              <a:solidFill>
                <a:srgbClr val="1C345C"/>
              </a:solidFill>
            </a:endParaRP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050" dirty="0">
              <a:solidFill>
                <a:srgbClr val="1C345C"/>
              </a:solidFill>
            </a:endParaRPr>
          </a:p>
          <a:p>
            <a:pPr marL="914400" lvl="2" indent="0">
              <a:buClr>
                <a:srgbClr val="C00000"/>
              </a:buClr>
              <a:buNone/>
            </a:pPr>
            <a:endParaRPr lang="en-US" sz="1050" dirty="0">
              <a:solidFill>
                <a:srgbClr val="1C345C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A0C281-8ABE-41D9-A05D-6936DEE9DB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5223" y="929562"/>
            <a:ext cx="1962150" cy="19621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EB7C61C-A777-4944-8C51-37F03DFC4EB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20" t="-1" r="21592" b="29723"/>
          <a:stretch/>
        </p:blipFill>
        <p:spPr>
          <a:xfrm>
            <a:off x="6800293" y="938187"/>
            <a:ext cx="5261505" cy="3340850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22636AA2-ADA3-48E5-8D7D-92FE6F7AA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81B5F0C-0C27-4BCF-87BB-CBFD3DDD3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18</a:t>
            </a:fld>
            <a:endParaRPr lang="fr-FR" dirty="0"/>
          </a:p>
        </p:txBody>
      </p:sp>
      <p:sp>
        <p:nvSpPr>
          <p:cNvPr id="18" name="Espace réservé de la date 7">
            <a:extLst>
              <a:ext uri="{FF2B5EF4-FFF2-40B4-BE49-F238E27FC236}">
                <a16:creationId xmlns:a16="http://schemas.microsoft.com/office/drawing/2014/main" id="{4DC0CE9F-0C2B-4DC5-AA05-81FC8B186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92896C1-7D2E-42C0-A3A0-36A1729EE9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40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050" y="121362"/>
            <a:ext cx="10408485" cy="843302"/>
          </a:xfrm>
        </p:spPr>
        <p:txBody>
          <a:bodyPr/>
          <a:lstStyle/>
          <a:p>
            <a:r>
              <a:rPr lang="en-US">
                <a:solidFill>
                  <a:srgbClr val="1D345D"/>
                </a:solidFill>
              </a:rPr>
              <a:t>ICONE : an accelerator-driven neutron source</a:t>
            </a:r>
            <a:endParaRPr lang="en-US" sz="3600">
              <a:solidFill>
                <a:srgbClr val="1D345D"/>
              </a:solidFill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4377DB11-50F3-8B4B-A5FC-9436C5A95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56" y="1135511"/>
            <a:ext cx="9026275" cy="5430827"/>
          </a:xfrm>
        </p:spPr>
        <p:txBody>
          <a:bodyPr/>
          <a:lstStyle/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>
              <a:solidFill>
                <a:srgbClr val="000000"/>
              </a:solidFill>
              <a:ea typeface="Calibri"/>
              <a:cs typeface="Times New Roman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>
              <a:solidFill>
                <a:srgbClr val="FF0000"/>
              </a:solidFill>
              <a:ea typeface="Calibri"/>
              <a:cs typeface="Times New Roman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>
              <a:solidFill>
                <a:srgbClr val="000000"/>
              </a:solidFill>
              <a:ea typeface="Calibri"/>
              <a:cs typeface="Times New Roman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>
              <a:solidFill>
                <a:srgbClr val="000000"/>
              </a:solidFill>
              <a:ea typeface="Calibri"/>
              <a:cs typeface="Times New Roman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DC890C67-E92B-43AC-B1A4-D64B4E024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018" y="1333825"/>
            <a:ext cx="5637075" cy="33334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D16AF68-B33D-439B-A6B4-15882259D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8732" y="1135510"/>
            <a:ext cx="4897365" cy="3333425"/>
          </a:xfrm>
          <a:prstGeom prst="rect">
            <a:avLst/>
          </a:prstGeom>
        </p:spPr>
      </p:pic>
      <p:sp>
        <p:nvSpPr>
          <p:cNvPr id="66" name="ZoneTexte 65">
            <a:extLst>
              <a:ext uri="{FF2B5EF4-FFF2-40B4-BE49-F238E27FC236}">
                <a16:creationId xmlns:a16="http://schemas.microsoft.com/office/drawing/2014/main" id="{287D7738-87AC-4419-9413-E8B3871274F7}"/>
              </a:ext>
            </a:extLst>
          </p:cNvPr>
          <p:cNvSpPr txBox="1"/>
          <p:nvPr/>
        </p:nvSpPr>
        <p:spPr>
          <a:xfrm>
            <a:off x="606018" y="4677487"/>
            <a:ext cx="105044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1C345C"/>
                </a:solidFill>
              </a:rPr>
              <a:t> ICONE an HICANS </a:t>
            </a:r>
            <a:r>
              <a:rPr lang="en-US" kern="1400" dirty="0">
                <a:latin typeface="Calibri" panose="020F0502020204030204" pitchFamily="34" charset="0"/>
              </a:rPr>
              <a:t>(</a:t>
            </a:r>
            <a:r>
              <a:rPr lang="en-US" sz="1800" kern="1400" dirty="0">
                <a:ln>
                  <a:noFill/>
                </a:ln>
                <a:effectLst/>
                <a:latin typeface="Calibri" panose="020F0502020204030204" pitchFamily="34" charset="0"/>
              </a:rPr>
              <a:t>High Current Accelerator-based Neutron Sources)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1C345C"/>
                </a:solidFill>
              </a:rPr>
              <a:t> High current (current peak ~80mA) - Low energy accelerator – 25 </a:t>
            </a:r>
            <a:r>
              <a:rPr lang="en-US" b="1" dirty="0" err="1">
                <a:solidFill>
                  <a:srgbClr val="1C345C"/>
                </a:solidFill>
              </a:rPr>
              <a:t>Mev</a:t>
            </a:r>
            <a:endParaRPr lang="en-US" b="1" dirty="0">
              <a:solidFill>
                <a:srgbClr val="1C345C"/>
              </a:solidFill>
            </a:endParaRP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 Compact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1C345C"/>
                </a:solidFill>
              </a:rPr>
              <a:t> </a:t>
            </a:r>
            <a:r>
              <a:rPr lang="en-US" dirty="0"/>
              <a:t>Reduced cost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 Great operational flexibility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 There is no production of high-energy secondary particles (fast neutrons and gamma rays)</a:t>
            </a:r>
            <a:endParaRPr lang="en-US" dirty="0">
              <a:solidFill>
                <a:srgbClr val="1C345C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25EC1B9-7BDB-43D0-AD15-EB90FF95670D}"/>
              </a:ext>
            </a:extLst>
          </p:cNvPr>
          <p:cNvSpPr txBox="1"/>
          <p:nvPr/>
        </p:nvSpPr>
        <p:spPr>
          <a:xfrm>
            <a:off x="7906305" y="4639781"/>
            <a:ext cx="37620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(ICONE stands for Installation COmpacte de NEutrons in french </a:t>
            </a:r>
            <a:br>
              <a:rPr lang="en-US"/>
            </a:br>
            <a:r>
              <a:rPr lang="en-US"/>
              <a:t>or Innovative COmpact NEutron facility in english)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88E946FA-F255-4109-8A8E-24743A3C61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3E1ED5BD-FA98-49A9-B162-A8DC0141B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CDEFE02-13C3-4C7C-AD6B-A77EBD806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1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5C57C1D-4B4C-43B0-8F85-244BD0523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22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"/>
          <p:cNvGrpSpPr/>
          <p:nvPr/>
        </p:nvGrpSpPr>
        <p:grpSpPr>
          <a:xfrm>
            <a:off x="-112730" y="-87709"/>
            <a:ext cx="1665288" cy="1605757"/>
            <a:chOff x="0" y="0"/>
            <a:chExt cx="1665287" cy="1605756"/>
          </a:xfrm>
        </p:grpSpPr>
        <p:pic>
          <p:nvPicPr>
            <p:cNvPr id="8" name="Image 4" descr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794" y="196829"/>
              <a:ext cx="1211945" cy="12119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Shape"/>
            <p:cNvSpPr/>
            <p:nvPr/>
          </p:nvSpPr>
          <p:spPr>
            <a:xfrm>
              <a:off x="0" y="0"/>
              <a:ext cx="1665288" cy="160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6671" y="2600"/>
                  </a:moveTo>
                  <a:lnTo>
                    <a:pt x="14934" y="2600"/>
                  </a:lnTo>
                  <a:cubicBezTo>
                    <a:pt x="16042" y="2600"/>
                    <a:pt x="16704" y="2600"/>
                    <a:pt x="17147" y="2792"/>
                  </a:cubicBezTo>
                  <a:cubicBezTo>
                    <a:pt x="17786" y="3033"/>
                    <a:pt x="18289" y="3555"/>
                    <a:pt x="18522" y="4217"/>
                  </a:cubicBezTo>
                  <a:cubicBezTo>
                    <a:pt x="18707" y="4677"/>
                    <a:pt x="18707" y="5369"/>
                    <a:pt x="18707" y="6518"/>
                  </a:cubicBezTo>
                  <a:lnTo>
                    <a:pt x="18707" y="15082"/>
                  </a:lnTo>
                  <a:cubicBezTo>
                    <a:pt x="18707" y="16231"/>
                    <a:pt x="18707" y="16923"/>
                    <a:pt x="18522" y="17383"/>
                  </a:cubicBezTo>
                  <a:cubicBezTo>
                    <a:pt x="18289" y="18045"/>
                    <a:pt x="17786" y="18567"/>
                    <a:pt x="17147" y="18808"/>
                  </a:cubicBezTo>
                  <a:cubicBezTo>
                    <a:pt x="16704" y="19000"/>
                    <a:pt x="16042" y="19000"/>
                    <a:pt x="14934" y="19000"/>
                  </a:cubicBezTo>
                  <a:lnTo>
                    <a:pt x="6671" y="19000"/>
                  </a:lnTo>
                  <a:cubicBezTo>
                    <a:pt x="5563" y="19000"/>
                    <a:pt x="4896" y="19000"/>
                    <a:pt x="4453" y="18808"/>
                  </a:cubicBezTo>
                  <a:cubicBezTo>
                    <a:pt x="3814" y="18567"/>
                    <a:pt x="3311" y="18045"/>
                    <a:pt x="3078" y="17383"/>
                  </a:cubicBezTo>
                  <a:cubicBezTo>
                    <a:pt x="2893" y="16923"/>
                    <a:pt x="2893" y="16231"/>
                    <a:pt x="2893" y="15082"/>
                  </a:cubicBezTo>
                  <a:lnTo>
                    <a:pt x="2893" y="6518"/>
                  </a:lnTo>
                  <a:cubicBezTo>
                    <a:pt x="2893" y="5369"/>
                    <a:pt x="2893" y="4677"/>
                    <a:pt x="3078" y="4217"/>
                  </a:cubicBezTo>
                  <a:cubicBezTo>
                    <a:pt x="3311" y="3555"/>
                    <a:pt x="3814" y="3033"/>
                    <a:pt x="4453" y="2792"/>
                  </a:cubicBezTo>
                  <a:cubicBezTo>
                    <a:pt x="4896" y="2600"/>
                    <a:pt x="5563" y="2600"/>
                    <a:pt x="6671" y="2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 dirty="0"/>
            </a:p>
          </p:txBody>
        </p:sp>
      </p:grpSp>
      <p:pic>
        <p:nvPicPr>
          <p:cNvPr id="10" name="Image 3" descr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58" y="1414151"/>
            <a:ext cx="1205260" cy="1211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6384" y="345041"/>
            <a:ext cx="2701422" cy="1141630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9CA1EF5C-6C86-413B-BB9F-6BD444FD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65312"/>
            <a:ext cx="10515600" cy="1211946"/>
          </a:xfrm>
        </p:spPr>
        <p:txBody>
          <a:bodyPr/>
          <a:lstStyle/>
          <a:p>
            <a:pPr algn="ctr"/>
            <a:r>
              <a:rPr lang="fr-FR" dirty="0"/>
              <a:t>Annex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409120E2-3178-4518-B817-96D2EE15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6D55546E-9720-4606-B2E8-7A7F84B71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19</a:t>
            </a:fld>
            <a:endParaRPr lang="fr-FR" dirty="0"/>
          </a:p>
        </p:txBody>
      </p:sp>
      <p:sp>
        <p:nvSpPr>
          <p:cNvPr id="17" name="Espace réservé de la date 7">
            <a:extLst>
              <a:ext uri="{FF2B5EF4-FFF2-40B4-BE49-F238E27FC236}">
                <a16:creationId xmlns:a16="http://schemas.microsoft.com/office/drawing/2014/main" id="{6E729AEB-CF63-4D00-8E9B-8C39263F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92995A2-68BF-49DF-9760-DA631B27A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00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en-US">
                <a:solidFill>
                  <a:srgbClr val="1D345D"/>
                </a:solidFill>
              </a:rPr>
              <a:t>Hardware platform</a:t>
            </a:r>
            <a:endParaRPr lang="en-US" sz="3600">
              <a:solidFill>
                <a:srgbClr val="1D345D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6" name="Tableau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64290"/>
              </p:ext>
            </p:extLst>
          </p:nvPr>
        </p:nvGraphicFramePr>
        <p:xfrm>
          <a:off x="2323735" y="1141282"/>
          <a:ext cx="8755745" cy="5454604"/>
        </p:xfrm>
        <a:graphic>
          <a:graphicData uri="http://schemas.openxmlformats.org/drawingml/2006/table">
            <a:tbl>
              <a:tblPr firstRow="1" firstCol="1" bandRow="1"/>
              <a:tblGrid>
                <a:gridCol w="1964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3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95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fr-FR" sz="1600" b="1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Requirements</a:t>
                      </a:r>
                      <a:r>
                        <a:rPr lang="fr-FR" sz="16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of the </a:t>
                      </a:r>
                      <a:r>
                        <a:rPr lang="fr-FR" sz="1600" b="1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devices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fr-FR" sz="1600" b="1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Sampling</a:t>
                      </a:r>
                      <a:r>
                        <a:rPr lang="fr-FR" sz="16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/monitoring </a:t>
                      </a:r>
                      <a:r>
                        <a:rPr lang="fr-FR" sz="1600" b="1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frequency</a:t>
                      </a:r>
                      <a:r>
                        <a:rPr lang="fr-FR" sz="16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range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COTS solutions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4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fr-FR" sz="16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Fast</a:t>
                      </a:r>
                      <a:r>
                        <a:rPr lang="fr-FR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acquisition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5 MS/s 250 MS/s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b="0" kern="1200" dirty="0">
                          <a:effectLst/>
                          <a:latin typeface="Calibri"/>
                          <a:ea typeface="Batang"/>
                          <a:cs typeface="Times New Roman"/>
                        </a:rPr>
                        <a:t>MTCA.4  IOxOS IFC 1410 &amp; FMC ADC-3111</a:t>
                      </a:r>
                      <a:endParaRPr lang="fr-FR" sz="16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37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Semi-fast acquisition 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50 KS/s up to 5 MS/s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b="0" kern="1200" dirty="0">
                          <a:effectLst/>
                          <a:latin typeface="Calibri"/>
                          <a:ea typeface="Batang"/>
                          <a:cs typeface="Times New Roman"/>
                        </a:rPr>
                        <a:t>MTCA.4 - IOxOS IFC 1410 &amp; </a:t>
                      </a:r>
                      <a:r>
                        <a:rPr lang="en-US" sz="1600" b="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IOxOS FMC ADC-3117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US" sz="1600" b="0" kern="1200" dirty="0">
                          <a:effectLst/>
                          <a:latin typeface="+mn-lt"/>
                          <a:ea typeface="Batang"/>
                          <a:cs typeface="Times New Roman"/>
                        </a:rPr>
                        <a:t>MTCA.4 - </a:t>
                      </a:r>
                      <a:r>
                        <a:rPr lang="en-US" sz="1600" b="0" kern="1200" dirty="0" err="1">
                          <a:effectLst/>
                          <a:latin typeface="+mn-lt"/>
                          <a:ea typeface="Batang"/>
                          <a:cs typeface="Times New Roman"/>
                        </a:rPr>
                        <a:t>Desy</a:t>
                      </a:r>
                      <a:r>
                        <a:rPr lang="en-US" sz="1600" b="0" kern="1200" baseline="0" dirty="0">
                          <a:effectLst/>
                          <a:latin typeface="+mn-lt"/>
                          <a:ea typeface="Batang"/>
                          <a:cs typeface="Times New Roman"/>
                        </a:rPr>
                        <a:t> Z7IO &amp;&amp;</a:t>
                      </a:r>
                      <a:r>
                        <a:rPr lang="en-US" sz="1600" b="0" kern="1200" dirty="0">
                          <a:effectLst/>
                          <a:latin typeface="+mn-lt"/>
                          <a:ea typeface="Batang"/>
                          <a:cs typeface="Times New Roman"/>
                        </a:rPr>
                        <a:t> D-</a:t>
                      </a:r>
                      <a:r>
                        <a:rPr lang="en-US" sz="1600" b="0" kern="1200" dirty="0" err="1">
                          <a:effectLst/>
                          <a:latin typeface="+mn-lt"/>
                          <a:ea typeface="Batang"/>
                          <a:cs typeface="Times New Roman"/>
                        </a:rPr>
                        <a:t>Tacq</a:t>
                      </a:r>
                      <a:r>
                        <a:rPr lang="en-US" sz="1600" b="0" kern="1200" dirty="0">
                          <a:effectLst/>
                          <a:latin typeface="+mn-lt"/>
                          <a:ea typeface="Batang"/>
                          <a:cs typeface="Times New Roman"/>
                        </a:rPr>
                        <a:t> ELF24</a:t>
                      </a:r>
                      <a:endParaRPr lang="fr-FR" sz="1600" b="0" dirty="0">
                        <a:effectLst/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endParaRPr lang="fr-FR" sz="16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75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Remote I/</a:t>
                      </a: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Os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 control  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LAN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100 </a:t>
                      </a: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ms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 up to 1s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 Industrial PC / Virtual</a:t>
                      </a:r>
                      <a:r>
                        <a:rPr lang="en-US" sz="1600" kern="120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 Machines on a dedicated server</a:t>
                      </a:r>
                      <a:endParaRPr lang="fr-FR" sz="1600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Batang"/>
                        <a:cs typeface="Arial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                                            </a:t>
                      </a:r>
                      <a:r>
                        <a:rPr lang="en-US" sz="1600" b="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Beckhoff</a:t>
                      </a:r>
                      <a:endParaRPr lang="fr-FR" sz="16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02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Process for vacuum/ cryogenics &amp; Remote I/</a:t>
                      </a: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Os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  &amp;   Interlock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 </a:t>
                      </a: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ms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up to 1s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 Siemens 1500 PLC &amp; I/O boards/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Profinet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/Profibus Fieldbuses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Batang"/>
                          <a:cs typeface="Times New Roman"/>
                        </a:rPr>
                        <a:t> &amp; remote I/Os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623CAB76-31B1-4F4C-9D02-F75CC86E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BB3BD6A-ABC7-4967-B37A-325EF2ABC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20</a:t>
            </a:fld>
            <a:endParaRPr lang="fr-FR" dirty="0"/>
          </a:p>
        </p:txBody>
      </p:sp>
      <p:sp>
        <p:nvSpPr>
          <p:cNvPr id="18" name="Espace réservé de la date 7">
            <a:extLst>
              <a:ext uri="{FF2B5EF4-FFF2-40B4-BE49-F238E27FC236}">
                <a16:creationId xmlns:a16="http://schemas.microsoft.com/office/drawing/2014/main" id="{F2FD931B-375E-483D-B11A-1AA891FA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AFD4146-0390-43CF-AFF9-D7D9DDF62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61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fr-FR" dirty="0">
                <a:solidFill>
                  <a:srgbClr val="1D345D"/>
                </a:solidFill>
              </a:rPr>
              <a:t>BDM – Beam Destination Master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4377DB11-50F3-8B4B-A5FC-9436C5A95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56" y="1135511"/>
            <a:ext cx="8682012" cy="5430827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fr-FR" sz="1800" dirty="0">
              <a:solidFill>
                <a:srgbClr val="1C345C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538335" y="2163256"/>
            <a:ext cx="5217859" cy="33635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1C345C"/>
                </a:solidFill>
              </a:rPr>
              <a:t>BDM based on PLC Siemens</a:t>
            </a:r>
          </a:p>
          <a:p>
            <a:pPr marL="514350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1C345C"/>
                </a:solidFill>
              </a:rPr>
              <a:t>BDM gets data from low level PLC and compare it to conditions for a beam destination.</a:t>
            </a:r>
          </a:p>
          <a:p>
            <a:pPr marL="514350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1C345C"/>
                </a:solidFill>
              </a:rPr>
              <a:t>If an error occurs, the beam stopper is inserted and a signal is sent to the Timing</a:t>
            </a:r>
            <a:r>
              <a:rPr lang="en-US" dirty="0"/>
              <a:t>.</a:t>
            </a:r>
          </a:p>
          <a:p>
            <a:pPr marL="285750" indent="-285750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552450" lvl="1" indent="-285750"/>
            <a:endParaRPr lang="en-US" dirty="0"/>
          </a:p>
        </p:txBody>
      </p:sp>
      <p:grpSp>
        <p:nvGrpSpPr>
          <p:cNvPr id="10" name="Groupe 9"/>
          <p:cNvGrpSpPr/>
          <p:nvPr/>
        </p:nvGrpSpPr>
        <p:grpSpPr>
          <a:xfrm>
            <a:off x="4511013" y="1135511"/>
            <a:ext cx="8412507" cy="5673849"/>
            <a:chOff x="1405514" y="282038"/>
            <a:chExt cx="9398562" cy="6265708"/>
          </a:xfrm>
        </p:grpSpPr>
        <p:graphicFrame>
          <p:nvGraphicFramePr>
            <p:cNvPr id="11" name="Diagramme 10"/>
            <p:cNvGraphicFramePr/>
            <p:nvPr/>
          </p:nvGraphicFramePr>
          <p:xfrm>
            <a:off x="1405514" y="282038"/>
            <a:ext cx="9398562" cy="626570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12" name="Double flèche horizontale 11"/>
            <p:cNvSpPr/>
            <p:nvPr/>
          </p:nvSpPr>
          <p:spPr>
            <a:xfrm rot="18000000">
              <a:off x="3749911" y="2165852"/>
              <a:ext cx="508015" cy="210613"/>
            </a:xfrm>
            <a:prstGeom prst="leftRightArrow">
              <a:avLst/>
            </a:prstGeom>
            <a:solidFill>
              <a:srgbClr val="70AD47">
                <a:lumMod val="60000"/>
                <a:lumOff val="4000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</p:sp>
        <p:sp>
          <p:nvSpPr>
            <p:cNvPr id="13" name="Double flèche horizontale 12"/>
            <p:cNvSpPr/>
            <p:nvPr/>
          </p:nvSpPr>
          <p:spPr>
            <a:xfrm rot="15439439">
              <a:off x="3464203" y="3797250"/>
              <a:ext cx="508015" cy="210613"/>
            </a:xfrm>
            <a:prstGeom prst="leftRightArrow">
              <a:avLst/>
            </a:prstGeom>
            <a:solidFill>
              <a:srgbClr val="A9D18E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</p:sp>
        <p:sp>
          <p:nvSpPr>
            <p:cNvPr id="14" name="Double flèche horizontale 13"/>
            <p:cNvSpPr/>
            <p:nvPr/>
          </p:nvSpPr>
          <p:spPr>
            <a:xfrm rot="13226961">
              <a:off x="4285526" y="5269085"/>
              <a:ext cx="508015" cy="210613"/>
            </a:xfrm>
            <a:prstGeom prst="leftRightArrow">
              <a:avLst/>
            </a:prstGeom>
            <a:solidFill>
              <a:srgbClr val="A9D18E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</p:sp>
        <p:sp>
          <p:nvSpPr>
            <p:cNvPr id="15" name="Double flèche horizontale 14"/>
            <p:cNvSpPr/>
            <p:nvPr/>
          </p:nvSpPr>
          <p:spPr>
            <a:xfrm rot="10800000">
              <a:off x="5850787" y="5832658"/>
              <a:ext cx="508015" cy="210613"/>
            </a:xfrm>
            <a:prstGeom prst="leftRightArrow">
              <a:avLst/>
            </a:prstGeom>
            <a:solidFill>
              <a:srgbClr val="70AD47">
                <a:lumMod val="60000"/>
                <a:lumOff val="4000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</p:sp>
        <p:sp>
          <p:nvSpPr>
            <p:cNvPr id="16" name="Double flèche horizontale 15"/>
            <p:cNvSpPr/>
            <p:nvPr/>
          </p:nvSpPr>
          <p:spPr>
            <a:xfrm rot="8166659">
              <a:off x="7548606" y="5305960"/>
              <a:ext cx="508015" cy="210613"/>
            </a:xfrm>
            <a:prstGeom prst="leftRightArrow">
              <a:avLst/>
            </a:prstGeom>
            <a:solidFill>
              <a:srgbClr val="70AD47">
                <a:lumMod val="60000"/>
                <a:lumOff val="4000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</p:sp>
        <p:sp>
          <p:nvSpPr>
            <p:cNvPr id="18" name="Double flèche horizontale 17"/>
            <p:cNvSpPr/>
            <p:nvPr/>
          </p:nvSpPr>
          <p:spPr>
            <a:xfrm rot="5682357">
              <a:off x="8238548" y="3695360"/>
              <a:ext cx="508015" cy="210613"/>
            </a:xfrm>
            <a:prstGeom prst="leftRightArrow">
              <a:avLst/>
            </a:prstGeom>
            <a:solidFill>
              <a:srgbClr val="70AD47">
                <a:lumMod val="60000"/>
                <a:lumOff val="4000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</p:sp>
      </p:grp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5479E7-B40F-4E90-88C9-267F5EECF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726A50CB-64D0-41B6-9999-FDE523D3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21</a:t>
            </a:fld>
            <a:endParaRPr lang="fr-FR" dirty="0"/>
          </a:p>
        </p:txBody>
      </p:sp>
      <p:sp>
        <p:nvSpPr>
          <p:cNvPr id="27" name="Espace réservé de la date 7">
            <a:extLst>
              <a:ext uri="{FF2B5EF4-FFF2-40B4-BE49-F238E27FC236}">
                <a16:creationId xmlns:a16="http://schemas.microsoft.com/office/drawing/2014/main" id="{F1E4E191-C035-4EA8-8D83-38D7C9C91E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E107EB1-FA2B-4BE4-AE82-0984FD8E59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09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en-US" sz="3600" dirty="0">
                <a:solidFill>
                  <a:srgbClr val="1D345D"/>
                </a:solidFill>
              </a:rPr>
              <a:t>Section Beam Current Transmission - SBCT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705603" y="1313030"/>
            <a:ext cx="6266659" cy="285383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9200" y="4503407"/>
            <a:ext cx="2926080" cy="189295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37" y="4756564"/>
            <a:ext cx="3395110" cy="153681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9307" y="4756564"/>
            <a:ext cx="3379253" cy="14067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6870" y="4318741"/>
            <a:ext cx="2653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/>
              <a:t>Beam Amplitude Checking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3687" y="4388381"/>
            <a:ext cx="1992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/>
              <a:t>Current differences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8839200" y="4203715"/>
            <a:ext cx="2727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/>
              <a:t>Beam On/Off management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7730" y="3668763"/>
            <a:ext cx="235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/>
              <a:t>ShutBeam Redundancy</a:t>
            </a: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623714E3-A08E-48F4-A817-8767E69F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A1B5E895-CF79-4B0D-8A74-4FB300A6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22</a:t>
            </a:fld>
            <a:endParaRPr lang="fr-FR" dirty="0"/>
          </a:p>
        </p:txBody>
      </p:sp>
      <p:sp>
        <p:nvSpPr>
          <p:cNvPr id="23" name="Espace réservé de la date 7">
            <a:extLst>
              <a:ext uri="{FF2B5EF4-FFF2-40B4-BE49-F238E27FC236}">
                <a16:creationId xmlns:a16="http://schemas.microsoft.com/office/drawing/2014/main" id="{0684C607-88F4-4E56-80D7-7E327BFA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9B1BBC6-20BB-4D7A-A190-6190E22DEB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78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fr-FR" sz="3600" dirty="0">
                <a:solidFill>
                  <a:srgbClr val="1D345D"/>
                </a:solidFill>
              </a:rPr>
              <a:t>EPNix – sequence diagram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9DF0B1D8-9A5F-4818-86C3-6B12197E6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023600" y="1032368"/>
            <a:ext cx="8406275" cy="5531979"/>
          </a:xfr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76C458-1CF9-4CA7-942B-5012780C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7F0FD6-4F1A-4A29-A782-22C60BAC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23</a:t>
            </a:fld>
            <a:endParaRPr lang="fr-FR" dirty="0"/>
          </a:p>
        </p:txBody>
      </p:sp>
      <p:sp>
        <p:nvSpPr>
          <p:cNvPr id="16" name="Espace réservé de la date 7">
            <a:extLst>
              <a:ext uri="{FF2B5EF4-FFF2-40B4-BE49-F238E27FC236}">
                <a16:creationId xmlns:a16="http://schemas.microsoft.com/office/drawing/2014/main" id="{70F619C3-B834-4BF4-8ED4-EFCA83B02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86E757B-97BC-42A8-820D-0223AA046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24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3C6B7FA-EF24-4BA0-8663-020DE0BD3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04023">
            <a:off x="10755645" y="4700315"/>
            <a:ext cx="1889130" cy="1088874"/>
          </a:xfrm>
          <a:prstGeom prst="rect">
            <a:avLst/>
          </a:prstGeom>
        </p:spPr>
      </p:pic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050" y="121362"/>
            <a:ext cx="10408485" cy="843302"/>
          </a:xfrm>
        </p:spPr>
        <p:txBody>
          <a:bodyPr/>
          <a:lstStyle/>
          <a:p>
            <a:r>
              <a:rPr lang="en-US" dirty="0">
                <a:solidFill>
                  <a:srgbClr val="1D345D"/>
                </a:solidFill>
              </a:rPr>
              <a:t>ICONE : an accelerator-driven neutron source</a:t>
            </a:r>
            <a:endParaRPr lang="fr-FR" sz="3600" dirty="0">
              <a:solidFill>
                <a:srgbClr val="1D345D"/>
              </a:solidFill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4377DB11-50F3-8B4B-A5FC-9436C5A95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56" y="1135511"/>
            <a:ext cx="9026275" cy="5430827"/>
          </a:xfrm>
        </p:spPr>
        <p:txBody>
          <a:bodyPr/>
          <a:lstStyle/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DC890C67-E92B-43AC-B1A4-D64B4E0243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018" y="1333825"/>
            <a:ext cx="5637075" cy="3333426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0C461886-61A0-48B1-B52B-B8E317015A58}"/>
              </a:ext>
            </a:extLst>
          </p:cNvPr>
          <p:cNvGrpSpPr/>
          <p:nvPr/>
        </p:nvGrpSpPr>
        <p:grpSpPr>
          <a:xfrm>
            <a:off x="1435769" y="4790666"/>
            <a:ext cx="9546556" cy="1598277"/>
            <a:chOff x="283114" y="1583103"/>
            <a:chExt cx="10376307" cy="174726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AD282D8-2114-469C-80C3-8D04C1FBB16D}"/>
                </a:ext>
              </a:extLst>
            </p:cNvPr>
            <p:cNvGrpSpPr/>
            <p:nvPr/>
          </p:nvGrpSpPr>
          <p:grpSpPr>
            <a:xfrm>
              <a:off x="447524" y="1583103"/>
              <a:ext cx="10211897" cy="1747266"/>
              <a:chOff x="251520" y="1268760"/>
              <a:chExt cx="7821113" cy="1747266"/>
            </a:xfrm>
          </p:grpSpPr>
          <p:sp>
            <p:nvSpPr>
              <p:cNvPr id="16" name="Cylindre 15">
                <a:extLst>
                  <a:ext uri="{FF2B5EF4-FFF2-40B4-BE49-F238E27FC236}">
                    <a16:creationId xmlns:a16="http://schemas.microsoft.com/office/drawing/2014/main" id="{CD77E5A0-21BF-4B86-845C-8FA3991EC0D2}"/>
                  </a:ext>
                </a:extLst>
              </p:cNvPr>
              <p:cNvSpPr/>
              <p:nvPr/>
            </p:nvSpPr>
            <p:spPr>
              <a:xfrm rot="5400000">
                <a:off x="395536" y="1126573"/>
                <a:ext cx="864096" cy="1152128"/>
              </a:xfrm>
              <a:prstGeom prst="can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A4A3DC91-FFEF-4D26-AD33-CBA066ADEFF1}"/>
                  </a:ext>
                </a:extLst>
              </p:cNvPr>
              <p:cNvGrpSpPr/>
              <p:nvPr/>
            </p:nvGrpSpPr>
            <p:grpSpPr>
              <a:xfrm>
                <a:off x="1343900" y="1268760"/>
                <a:ext cx="923844" cy="873168"/>
                <a:chOff x="1511660" y="4185084"/>
                <a:chExt cx="936104" cy="720080"/>
              </a:xfr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</p:grpSpPr>
            <p:sp>
              <p:nvSpPr>
                <p:cNvPr id="42" name="Cylindre 41">
                  <a:extLst>
                    <a:ext uri="{FF2B5EF4-FFF2-40B4-BE49-F238E27FC236}">
                      <a16:creationId xmlns:a16="http://schemas.microsoft.com/office/drawing/2014/main" id="{045F8354-3B73-4985-AD11-F7ECEC036BAA}"/>
                    </a:ext>
                  </a:extLst>
                </p:cNvPr>
                <p:cNvSpPr/>
                <p:nvPr/>
              </p:nvSpPr>
              <p:spPr>
                <a:xfrm rot="5400000">
                  <a:off x="1619672" y="4077072"/>
                  <a:ext cx="720080" cy="936104"/>
                </a:xfrm>
                <a:prstGeom prst="can">
                  <a:avLst/>
                </a:prstGeom>
                <a:grpFill/>
                <a:ln w="317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CA6D662F-1326-4ACD-9213-9C590213F905}"/>
                    </a:ext>
                  </a:extLst>
                </p:cNvPr>
                <p:cNvSpPr txBox="1"/>
                <p:nvPr/>
              </p:nvSpPr>
              <p:spPr>
                <a:xfrm>
                  <a:off x="1686460" y="4374337"/>
                  <a:ext cx="455555" cy="27919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LEBT</a:t>
                  </a:r>
                </a:p>
              </p:txBody>
            </p:sp>
          </p:grpSp>
          <p:sp>
            <p:nvSpPr>
              <p:cNvPr id="20" name="Cylindre 19">
                <a:extLst>
                  <a:ext uri="{FF2B5EF4-FFF2-40B4-BE49-F238E27FC236}">
                    <a16:creationId xmlns:a16="http://schemas.microsoft.com/office/drawing/2014/main" id="{19BA7511-0BD6-4E65-BEED-D5E366462749}"/>
                  </a:ext>
                </a:extLst>
              </p:cNvPr>
              <p:cNvSpPr/>
              <p:nvPr/>
            </p:nvSpPr>
            <p:spPr>
              <a:xfrm rot="5400000">
                <a:off x="2357035" y="1124306"/>
                <a:ext cx="873169" cy="1181819"/>
              </a:xfrm>
              <a:prstGeom prst="can">
                <a:avLst/>
              </a:prstGeom>
              <a:gradFill flip="none" rotWithShape="1">
                <a:gsLst>
                  <a:gs pos="0">
                    <a:srgbClr val="FAB45F">
                      <a:lumMod val="75000"/>
                      <a:shade val="30000"/>
                      <a:satMod val="115000"/>
                    </a:srgbClr>
                  </a:gs>
                  <a:gs pos="50000">
                    <a:srgbClr val="FAB45F">
                      <a:lumMod val="75000"/>
                      <a:shade val="67500"/>
                      <a:satMod val="115000"/>
                    </a:srgbClr>
                  </a:gs>
                  <a:gs pos="100000">
                    <a:srgbClr val="FAB45F">
                      <a:lumMod val="75000"/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D702E31-41DA-4856-AEBD-B5B2F9996DC6}"/>
                  </a:ext>
                </a:extLst>
              </p:cNvPr>
              <p:cNvSpPr txBox="1"/>
              <p:nvPr/>
            </p:nvSpPr>
            <p:spPr>
              <a:xfrm>
                <a:off x="454560" y="1379314"/>
                <a:ext cx="5848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Ion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600" b="1" dirty="0">
                    <a:solidFill>
                      <a:prstClr val="black"/>
                    </a:solidFill>
                    <a:latin typeface="Calibri" panose="020F0502020204030204" pitchFamily="34" charset="0"/>
                  </a:rPr>
                  <a:t>Source</a:t>
                </a:r>
                <a:endPara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DE573ED-427F-4D4D-9CF7-A000B0452A90}"/>
                  </a:ext>
                </a:extLst>
              </p:cNvPr>
              <p:cNvSpPr txBox="1"/>
              <p:nvPr/>
            </p:nvSpPr>
            <p:spPr>
              <a:xfrm>
                <a:off x="1106983" y="2614903"/>
                <a:ext cx="5933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75keV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6E3CF47-F1D1-4EBB-8E5D-1AFA97ACC91E}"/>
                  </a:ext>
                </a:extLst>
              </p:cNvPr>
              <p:cNvSpPr txBox="1"/>
              <p:nvPr/>
            </p:nvSpPr>
            <p:spPr>
              <a:xfrm>
                <a:off x="3101850" y="2646694"/>
                <a:ext cx="844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3.62 MeV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43D9EAD-C50B-410C-993F-70AE68F89809}"/>
                  </a:ext>
                </a:extLst>
              </p:cNvPr>
              <p:cNvSpPr txBox="1"/>
              <p:nvPr/>
            </p:nvSpPr>
            <p:spPr>
              <a:xfrm>
                <a:off x="5817347" y="2594152"/>
                <a:ext cx="708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25 MeV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52D6864-F25D-4188-832C-CBBB5846D474}"/>
                  </a:ext>
                </a:extLst>
              </p:cNvPr>
              <p:cNvSpPr txBox="1"/>
              <p:nvPr/>
            </p:nvSpPr>
            <p:spPr>
              <a:xfrm>
                <a:off x="6709377" y="2556577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28" name="Connecteur droit avec flèche 27">
                <a:extLst>
                  <a:ext uri="{FF2B5EF4-FFF2-40B4-BE49-F238E27FC236}">
                    <a16:creationId xmlns:a16="http://schemas.microsoft.com/office/drawing/2014/main" id="{446A09F5-407F-4CF7-A2FE-E44790DC86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5536" y="2581185"/>
                <a:ext cx="7677097" cy="24909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91C3"/>
                </a:solidFill>
                <a:prstDash val="solid"/>
                <a:tailEnd type="arrow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6326E466-3281-48D7-AD70-2403E366FC3E}"/>
                  </a:ext>
                </a:extLst>
              </p:cNvPr>
              <p:cNvCxnSpPr/>
              <p:nvPr/>
            </p:nvCxnSpPr>
            <p:spPr>
              <a:xfrm flipH="1">
                <a:off x="1366717" y="2198368"/>
                <a:ext cx="3582" cy="454296"/>
              </a:xfrm>
              <a:prstGeom prst="line">
                <a:avLst/>
              </a:prstGeom>
              <a:noFill/>
              <a:ln w="38100" cap="flat" cmpd="sng" algn="ctr">
                <a:solidFill>
                  <a:srgbClr val="006937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B8455387-647D-458F-A446-6C34C9A3AEF0}"/>
                  </a:ext>
                </a:extLst>
              </p:cNvPr>
              <p:cNvCxnSpPr/>
              <p:nvPr/>
            </p:nvCxnSpPr>
            <p:spPr>
              <a:xfrm flipH="1">
                <a:off x="3370135" y="2198368"/>
                <a:ext cx="3582" cy="454296"/>
              </a:xfrm>
              <a:prstGeom prst="line">
                <a:avLst/>
              </a:prstGeom>
              <a:noFill/>
              <a:ln w="38100" cap="flat" cmpd="sng" algn="ctr">
                <a:solidFill>
                  <a:srgbClr val="006937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8D23D124-D2A5-4410-A861-8354FCA732D4}"/>
                  </a:ext>
                </a:extLst>
              </p:cNvPr>
              <p:cNvCxnSpPr/>
              <p:nvPr/>
            </p:nvCxnSpPr>
            <p:spPr>
              <a:xfrm flipH="1">
                <a:off x="6099465" y="2179461"/>
                <a:ext cx="3582" cy="454296"/>
              </a:xfrm>
              <a:prstGeom prst="line">
                <a:avLst/>
              </a:prstGeom>
              <a:noFill/>
              <a:ln w="38100" cap="flat" cmpd="sng" algn="ctr">
                <a:solidFill>
                  <a:srgbClr val="006937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C80AFAC9-8E9E-4A08-ABA5-14EFF8409629}"/>
                  </a:ext>
                </a:extLst>
              </p:cNvPr>
              <p:cNvGrpSpPr/>
              <p:nvPr/>
            </p:nvGrpSpPr>
            <p:grpSpPr>
              <a:xfrm>
                <a:off x="3318988" y="1278631"/>
                <a:ext cx="923844" cy="873168"/>
                <a:chOff x="2704553" y="4193224"/>
                <a:chExt cx="936104" cy="720080"/>
              </a:xfrm>
              <a:gradFill flip="none" rotWithShape="1">
                <a:gsLst>
                  <a:gs pos="0">
                    <a:srgbClr val="781469">
                      <a:lumMod val="20000"/>
                      <a:lumOff val="80000"/>
                    </a:srgbClr>
                  </a:gs>
                  <a:gs pos="50000">
                    <a:srgbClr val="781469">
                      <a:lumMod val="60000"/>
                      <a:lumOff val="40000"/>
                    </a:srgbClr>
                  </a:gs>
                  <a:gs pos="100000">
                    <a:srgbClr val="781469">
                      <a:lumMod val="20000"/>
                      <a:lumOff val="80000"/>
                    </a:srgbClr>
                  </a:gs>
                </a:gsLst>
                <a:lin ang="18900000" scaled="1"/>
                <a:tileRect/>
              </a:gradFill>
            </p:grpSpPr>
            <p:sp>
              <p:nvSpPr>
                <p:cNvPr id="40" name="Cylindre 39">
                  <a:extLst>
                    <a:ext uri="{FF2B5EF4-FFF2-40B4-BE49-F238E27FC236}">
                      <a16:creationId xmlns:a16="http://schemas.microsoft.com/office/drawing/2014/main" id="{FBFD23B5-720A-461D-965D-D90BC5BD1DF1}"/>
                    </a:ext>
                  </a:extLst>
                </p:cNvPr>
                <p:cNvSpPr/>
                <p:nvPr/>
              </p:nvSpPr>
              <p:spPr>
                <a:xfrm rot="5400000">
                  <a:off x="2812565" y="4085212"/>
                  <a:ext cx="720080" cy="936104"/>
                </a:xfrm>
                <a:prstGeom prst="can">
                  <a:avLst/>
                </a:prstGeom>
                <a:grpFill/>
                <a:ln w="317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0D3A96CE-043D-4A9C-A5E1-24E40398FA83}"/>
                    </a:ext>
                  </a:extLst>
                </p:cNvPr>
                <p:cNvSpPr txBox="1"/>
                <p:nvPr/>
              </p:nvSpPr>
              <p:spPr>
                <a:xfrm>
                  <a:off x="2820245" y="4374337"/>
                  <a:ext cx="527707" cy="27919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MEBT</a:t>
                  </a:r>
                </a:p>
              </p:txBody>
            </p:sp>
          </p:grpSp>
          <p:sp>
            <p:nvSpPr>
              <p:cNvPr id="35" name="Cylindre 34">
                <a:extLst>
                  <a:ext uri="{FF2B5EF4-FFF2-40B4-BE49-F238E27FC236}">
                    <a16:creationId xmlns:a16="http://schemas.microsoft.com/office/drawing/2014/main" id="{CF6D757C-13B4-481D-90D2-57A82679E739}"/>
                  </a:ext>
                </a:extLst>
              </p:cNvPr>
              <p:cNvSpPr/>
              <p:nvPr/>
            </p:nvSpPr>
            <p:spPr>
              <a:xfrm rot="5400000">
                <a:off x="4717442" y="747025"/>
                <a:ext cx="864095" cy="1944215"/>
              </a:xfrm>
              <a:prstGeom prst="can">
                <a:avLst/>
              </a:prstGeom>
              <a:gradFill flip="none" rotWithShape="1">
                <a:gsLst>
                  <a:gs pos="0">
                    <a:srgbClr val="87000A">
                      <a:lumMod val="40000"/>
                      <a:lumOff val="60000"/>
                      <a:shade val="30000"/>
                      <a:satMod val="115000"/>
                    </a:srgbClr>
                  </a:gs>
                  <a:gs pos="50000">
                    <a:srgbClr val="87000A">
                      <a:lumMod val="40000"/>
                      <a:lumOff val="60000"/>
                      <a:shade val="67500"/>
                      <a:satMod val="115000"/>
                    </a:srgbClr>
                  </a:gs>
                  <a:gs pos="100000">
                    <a:srgbClr val="87000A">
                      <a:lumMod val="40000"/>
                      <a:lumOff val="60000"/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A9107D49-7FFF-4BEE-92F2-4A7C3A75984C}"/>
                  </a:ext>
                </a:extLst>
              </p:cNvPr>
              <p:cNvSpPr txBox="1"/>
              <p:nvPr/>
            </p:nvSpPr>
            <p:spPr>
              <a:xfrm>
                <a:off x="4888576" y="1487412"/>
                <a:ext cx="3823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DTL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F063FC02-057B-464F-A5CE-9331CF53EAD4}"/>
                  </a:ext>
                </a:extLst>
              </p:cNvPr>
              <p:cNvSpPr txBox="1"/>
              <p:nvPr/>
            </p:nvSpPr>
            <p:spPr>
              <a:xfrm>
                <a:off x="2438305" y="1545938"/>
                <a:ext cx="5342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RFQ</a:t>
                </a:r>
              </a:p>
            </p:txBody>
          </p:sp>
          <p:sp>
            <p:nvSpPr>
              <p:cNvPr id="38" name="Cylindre 37">
                <a:extLst>
                  <a:ext uri="{FF2B5EF4-FFF2-40B4-BE49-F238E27FC236}">
                    <a16:creationId xmlns:a16="http://schemas.microsoft.com/office/drawing/2014/main" id="{8281E60A-EE1F-4B7C-962E-A42DADC13713}"/>
                  </a:ext>
                </a:extLst>
              </p:cNvPr>
              <p:cNvSpPr/>
              <p:nvPr/>
            </p:nvSpPr>
            <p:spPr>
              <a:xfrm rot="5400000">
                <a:off x="6548751" y="798697"/>
                <a:ext cx="864095" cy="1848300"/>
              </a:xfrm>
              <a:prstGeom prst="can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517904B-AE8F-439B-AE00-9B428CF87BD3}"/>
                  </a:ext>
                </a:extLst>
              </p:cNvPr>
              <p:cNvSpPr/>
              <p:nvPr/>
            </p:nvSpPr>
            <p:spPr>
              <a:xfrm>
                <a:off x="6724189" y="1485869"/>
                <a:ext cx="5623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HEBT </a:t>
                </a:r>
              </a:p>
            </p:txBody>
          </p:sp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6E6A2FF-FC5B-42AA-8D8A-A2CDA467D5D1}"/>
                </a:ext>
              </a:extLst>
            </p:cNvPr>
            <p:cNvSpPr txBox="1"/>
            <p:nvPr/>
          </p:nvSpPr>
          <p:spPr>
            <a:xfrm>
              <a:off x="283114" y="2949550"/>
              <a:ext cx="798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80 mA</a:t>
              </a: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A995C220-37EE-4ACE-BE17-5019E4208E08}"/>
                </a:ext>
              </a:extLst>
            </p:cNvPr>
            <p:cNvCxnSpPr/>
            <p:nvPr/>
          </p:nvCxnSpPr>
          <p:spPr>
            <a:xfrm flipH="1">
              <a:off x="639313" y="2525374"/>
              <a:ext cx="4677" cy="454296"/>
            </a:xfrm>
            <a:prstGeom prst="line">
              <a:avLst/>
            </a:prstGeom>
            <a:noFill/>
            <a:ln w="38100" cap="flat" cmpd="sng" algn="ctr">
              <a:solidFill>
                <a:srgbClr val="006937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23F9947C-87C9-4EE3-8E67-2B228B6633EB}"/>
              </a:ext>
            </a:extLst>
          </p:cNvPr>
          <p:cNvSpPr txBox="1"/>
          <p:nvPr/>
        </p:nvSpPr>
        <p:spPr>
          <a:xfrm>
            <a:off x="6274944" y="1662270"/>
            <a:ext cx="59170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1800" b="1" dirty="0">
                <a:solidFill>
                  <a:srgbClr val="1C345C"/>
                </a:solidFill>
              </a:rPr>
              <a:t> CEA IRFU </a:t>
            </a:r>
            <a:r>
              <a:rPr lang="fr-FR" sz="1800" b="1" dirty="0" err="1">
                <a:solidFill>
                  <a:srgbClr val="1C345C"/>
                </a:solidFill>
              </a:rPr>
              <a:t>is</a:t>
            </a:r>
            <a:r>
              <a:rPr lang="fr-FR" sz="1800" b="1" dirty="0">
                <a:solidFill>
                  <a:srgbClr val="1C345C"/>
                </a:solidFill>
              </a:rPr>
              <a:t> in charge of the </a:t>
            </a:r>
            <a:r>
              <a:rPr lang="fr-FR" sz="1800" b="1" dirty="0" err="1">
                <a:solidFill>
                  <a:srgbClr val="1C345C"/>
                </a:solidFill>
              </a:rPr>
              <a:t>development</a:t>
            </a:r>
            <a:r>
              <a:rPr lang="fr-FR" sz="1800" b="1" dirty="0">
                <a:solidFill>
                  <a:srgbClr val="1C345C"/>
                </a:solidFill>
              </a:rPr>
              <a:t> of the LINAC and </a:t>
            </a:r>
            <a:r>
              <a:rPr lang="fr-FR" sz="1800" b="1" dirty="0" err="1">
                <a:solidFill>
                  <a:srgbClr val="1C345C"/>
                </a:solidFill>
              </a:rPr>
              <a:t>its</a:t>
            </a:r>
            <a:r>
              <a:rPr lang="fr-FR" sz="1800" b="1" dirty="0">
                <a:solidFill>
                  <a:srgbClr val="1C345C"/>
                </a:solidFill>
              </a:rPr>
              <a:t> control system.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1C345C"/>
                </a:solidFill>
              </a:rPr>
              <a:t>  The design </a:t>
            </a:r>
            <a:r>
              <a:rPr lang="fr-FR" b="1" dirty="0" err="1">
                <a:solidFill>
                  <a:srgbClr val="1C345C"/>
                </a:solidFill>
              </a:rPr>
              <a:t>is</a:t>
            </a:r>
            <a:r>
              <a:rPr lang="fr-FR" b="1" dirty="0">
                <a:solidFill>
                  <a:srgbClr val="1C345C"/>
                </a:solidFill>
              </a:rPr>
              <a:t> B</a:t>
            </a:r>
            <a:r>
              <a:rPr lang="en-US" b="1" dirty="0" err="1">
                <a:solidFill>
                  <a:srgbClr val="1C345C"/>
                </a:solidFill>
              </a:rPr>
              <a:t>ased</a:t>
            </a:r>
            <a:r>
              <a:rPr lang="en-US" b="1" dirty="0">
                <a:solidFill>
                  <a:srgbClr val="1C345C"/>
                </a:solidFill>
              </a:rPr>
              <a:t> on our extensive experience with various accelerators such as SPIRAL2, ESS, IPHI upgrade, and SARAF</a:t>
            </a:r>
            <a:endParaRPr lang="fr-FR" sz="1800" dirty="0">
              <a:solidFill>
                <a:srgbClr val="1C345C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5D55CFC-2ABB-49F6-8935-77060444957E}"/>
              </a:ext>
            </a:extLst>
          </p:cNvPr>
          <p:cNvSpPr/>
          <p:nvPr/>
        </p:nvSpPr>
        <p:spPr>
          <a:xfrm rot="19816990">
            <a:off x="3672880" y="1598093"/>
            <a:ext cx="2933152" cy="105556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B2CE757C-A7C5-44F4-8C22-8C348E616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45" name="Espace réservé du numéro de diapositive 44">
            <a:extLst>
              <a:ext uri="{FF2B5EF4-FFF2-40B4-BE49-F238E27FC236}">
                <a16:creationId xmlns:a16="http://schemas.microsoft.com/office/drawing/2014/main" id="{86766428-CCED-4A3A-9418-C6466C7DE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2</a:t>
            </a:fld>
            <a:endParaRPr lang="fr-FR" dirty="0"/>
          </a:p>
        </p:txBody>
      </p:sp>
      <p:sp>
        <p:nvSpPr>
          <p:cNvPr id="48" name="Espace réservé de la date 7">
            <a:extLst>
              <a:ext uri="{FF2B5EF4-FFF2-40B4-BE49-F238E27FC236}">
                <a16:creationId xmlns:a16="http://schemas.microsoft.com/office/drawing/2014/main" id="{E93899C9-8007-4830-A5B4-FCD25BB5D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19E68823-D178-4F7E-B09B-E277140DDE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15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38224112-2B08-4B8D-BACB-B9A5CACD9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560" y="2888615"/>
            <a:ext cx="4724400" cy="1162050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9CA1EF5C-6C86-413B-BB9F-6BD444FD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4752"/>
            <a:ext cx="10515600" cy="1211946"/>
          </a:xfrm>
        </p:spPr>
        <p:txBody>
          <a:bodyPr/>
          <a:lstStyle/>
          <a:p>
            <a:pPr algn="ctr"/>
            <a:r>
              <a:rPr lang="fr-FR" sz="3600" dirty="0"/>
              <a:t>Control system hardware platform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1A97C962-1F83-4E87-94DD-BF224D371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34A5EBF4-C43C-4E61-B49E-20A7A51D8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3</a:t>
            </a:fld>
            <a:endParaRPr lang="fr-FR" dirty="0"/>
          </a:p>
        </p:txBody>
      </p:sp>
      <p:sp>
        <p:nvSpPr>
          <p:cNvPr id="15" name="Espace réservé de la date 7">
            <a:extLst>
              <a:ext uri="{FF2B5EF4-FFF2-40B4-BE49-F238E27FC236}">
                <a16:creationId xmlns:a16="http://schemas.microsoft.com/office/drawing/2014/main" id="{C80766BA-1445-43A7-85E7-3C63D3CFF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75285FB-DC42-4E81-8F43-D918E82863D3}"/>
              </a:ext>
            </a:extLst>
          </p:cNvPr>
          <p:cNvCxnSpPr/>
          <p:nvPr/>
        </p:nvCxnSpPr>
        <p:spPr>
          <a:xfrm>
            <a:off x="6258560" y="3515360"/>
            <a:ext cx="2946400" cy="0"/>
          </a:xfrm>
          <a:prstGeom prst="line">
            <a:avLst/>
          </a:prstGeom>
          <a:ln w="28575">
            <a:solidFill>
              <a:srgbClr val="F2CA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297F25B0-7D0B-4F42-BE10-CD7EC5B15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43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fr-FR" dirty="0">
                <a:solidFill>
                  <a:srgbClr val="1D345D"/>
                </a:solidFill>
              </a:rPr>
              <a:t>Hardware platform </a:t>
            </a:r>
            <a:r>
              <a:rPr lang="fr-FR" sz="3200" dirty="0">
                <a:solidFill>
                  <a:srgbClr val="1D345D"/>
                </a:solidFill>
              </a:rPr>
              <a:t>(</a:t>
            </a:r>
            <a:r>
              <a:rPr lang="fr-FR" sz="3200" dirty="0" err="1">
                <a:solidFill>
                  <a:srgbClr val="1D345D"/>
                </a:solidFill>
              </a:rPr>
              <a:t>based</a:t>
            </a:r>
            <a:r>
              <a:rPr lang="fr-FR" sz="3200" dirty="0">
                <a:solidFill>
                  <a:srgbClr val="1D345D"/>
                </a:solidFill>
              </a:rPr>
              <a:t> on SARAF and IPHI upgrade)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4377DB11-50F3-8B4B-A5FC-9436C5A95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56" y="1135511"/>
            <a:ext cx="8352507" cy="5430827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1800" b="1" dirty="0" err="1">
                <a:solidFill>
                  <a:srgbClr val="1C345C"/>
                </a:solidFill>
              </a:rPr>
              <a:t>Standardized</a:t>
            </a:r>
            <a:r>
              <a:rPr lang="fr-FR" sz="1800" b="1" dirty="0">
                <a:solidFill>
                  <a:srgbClr val="1C345C"/>
                </a:solidFill>
              </a:rPr>
              <a:t> platform </a:t>
            </a:r>
            <a:r>
              <a:rPr lang="fr-FR" sz="1800" b="1" dirty="0" err="1">
                <a:solidFill>
                  <a:srgbClr val="1C345C"/>
                </a:solidFill>
              </a:rPr>
              <a:t>based</a:t>
            </a:r>
            <a:r>
              <a:rPr lang="fr-FR" sz="1800" b="1" dirty="0">
                <a:solidFill>
                  <a:srgbClr val="1C345C"/>
                </a:solidFill>
              </a:rPr>
              <a:t> on SARAF and IPHI upgrade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1C345C"/>
                </a:solidFill>
              </a:rPr>
              <a:t>Fast/Semi Fast Acquisition </a:t>
            </a:r>
            <a:r>
              <a:rPr lang="fr-FR" sz="1800" dirty="0" err="1">
                <a:solidFill>
                  <a:srgbClr val="1C345C"/>
                </a:solidFill>
              </a:rPr>
              <a:t>based</a:t>
            </a:r>
            <a:r>
              <a:rPr lang="fr-FR" sz="1800" dirty="0">
                <a:solidFill>
                  <a:srgbClr val="1C345C"/>
                </a:solidFill>
              </a:rPr>
              <a:t> MTCA.4 :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450" dirty="0" err="1">
                <a:solidFill>
                  <a:srgbClr val="1C345C"/>
                </a:solidFill>
              </a:rPr>
              <a:t>Crate</a:t>
            </a:r>
            <a:r>
              <a:rPr lang="fr-FR" sz="1450" dirty="0">
                <a:solidFill>
                  <a:srgbClr val="1C345C"/>
                </a:solidFill>
              </a:rPr>
              <a:t> MTCA.4 </a:t>
            </a: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NAT NATIVE-R2 </a:t>
            </a:r>
            <a:r>
              <a:rPr lang="fr-FR" sz="1450" dirty="0">
                <a:solidFill>
                  <a:srgbClr val="1C345C"/>
                </a:solidFill>
              </a:rPr>
              <a:t>(</a:t>
            </a:r>
            <a:r>
              <a:rPr lang="fr-FR" sz="1450" b="1" dirty="0">
                <a:solidFill>
                  <a:srgbClr val="1C345C"/>
                </a:solidFill>
              </a:rPr>
              <a:t>6 </a:t>
            </a:r>
            <a:r>
              <a:rPr lang="fr-FR" sz="1450" b="1" dirty="0" err="1">
                <a:solidFill>
                  <a:srgbClr val="1C345C"/>
                </a:solidFill>
              </a:rPr>
              <a:t>cards</a:t>
            </a:r>
            <a:r>
              <a:rPr lang="fr-FR" sz="1450" dirty="0">
                <a:solidFill>
                  <a:srgbClr val="1C345C"/>
                </a:solidFill>
              </a:rPr>
              <a:t>) or </a:t>
            </a: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NATIVE-R9</a:t>
            </a:r>
            <a:r>
              <a:rPr lang="fr-FR" sz="1450" dirty="0">
                <a:solidFill>
                  <a:srgbClr val="1C345C"/>
                </a:solidFill>
              </a:rPr>
              <a:t> (</a:t>
            </a:r>
            <a:r>
              <a:rPr lang="fr-FR" sz="1450" b="1" dirty="0">
                <a:solidFill>
                  <a:srgbClr val="1C345C"/>
                </a:solidFill>
              </a:rPr>
              <a:t>12 </a:t>
            </a:r>
            <a:r>
              <a:rPr lang="fr-FR" sz="1450" b="1" dirty="0" err="1">
                <a:solidFill>
                  <a:srgbClr val="1C345C"/>
                </a:solidFill>
              </a:rPr>
              <a:t>cards</a:t>
            </a:r>
            <a:r>
              <a:rPr lang="fr-FR" sz="1450" dirty="0">
                <a:solidFill>
                  <a:srgbClr val="1C345C"/>
                </a:solidFill>
              </a:rPr>
              <a:t>) (</a:t>
            </a:r>
            <a:r>
              <a:rPr lang="fr-FR" sz="1450" dirty="0" err="1">
                <a:solidFill>
                  <a:srgbClr val="1C345C"/>
                </a:solidFill>
              </a:rPr>
              <a:t>mostly</a:t>
            </a:r>
            <a:r>
              <a:rPr lang="fr-FR" sz="1450" dirty="0">
                <a:solidFill>
                  <a:srgbClr val="1C345C"/>
                </a:solidFill>
              </a:rPr>
              <a:t> for profiler like </a:t>
            </a:r>
            <a:r>
              <a:rPr lang="fr-FR" sz="1450" dirty="0" err="1">
                <a:solidFill>
                  <a:srgbClr val="1C345C"/>
                </a:solidFill>
              </a:rPr>
              <a:t>Harps</a:t>
            </a:r>
            <a:r>
              <a:rPr lang="fr-FR" sz="1450" dirty="0">
                <a:solidFill>
                  <a:srgbClr val="1C345C"/>
                </a:solidFill>
              </a:rPr>
              <a:t>)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450" dirty="0">
                <a:solidFill>
                  <a:srgbClr val="1C345C"/>
                </a:solidFill>
              </a:rPr>
              <a:t>Fast Acquisition (5MSmp/s -&gt; </a:t>
            </a:r>
            <a:r>
              <a:rPr lang="fr-FR" sz="1450" b="1" dirty="0">
                <a:solidFill>
                  <a:srgbClr val="1C345C"/>
                </a:solidFill>
              </a:rPr>
              <a:t>250MSmp/s</a:t>
            </a:r>
            <a:r>
              <a:rPr lang="fr-FR" sz="1450" dirty="0">
                <a:solidFill>
                  <a:srgbClr val="1C345C"/>
                </a:solidFill>
              </a:rPr>
              <a:t>) : </a:t>
            </a: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CPU IOxOS IFC1410 </a:t>
            </a:r>
            <a:r>
              <a:rPr lang="fr-FR" sz="1450" dirty="0">
                <a:solidFill>
                  <a:srgbClr val="1C345C"/>
                </a:solidFill>
              </a:rPr>
              <a:t>&amp; </a:t>
            </a: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IOxOS ADC3111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450" dirty="0">
                <a:solidFill>
                  <a:srgbClr val="1C345C"/>
                </a:solidFill>
              </a:rPr>
              <a:t>Semi </a:t>
            </a:r>
            <a:r>
              <a:rPr lang="fr-FR" sz="1450" dirty="0" err="1">
                <a:solidFill>
                  <a:srgbClr val="1C345C"/>
                </a:solidFill>
              </a:rPr>
              <a:t>Fast</a:t>
            </a:r>
            <a:r>
              <a:rPr lang="fr-FR" sz="1450" dirty="0">
                <a:solidFill>
                  <a:srgbClr val="1C345C"/>
                </a:solidFill>
              </a:rPr>
              <a:t> Acquisition (50KSmp/s -&gt; </a:t>
            </a:r>
            <a:r>
              <a:rPr lang="fr-FR" sz="1450" b="1" dirty="0">
                <a:solidFill>
                  <a:srgbClr val="1C345C"/>
                </a:solidFill>
              </a:rPr>
              <a:t>5MSmp/s</a:t>
            </a:r>
            <a:r>
              <a:rPr lang="fr-FR" sz="1450" dirty="0">
                <a:solidFill>
                  <a:srgbClr val="1C345C"/>
                </a:solidFill>
              </a:rPr>
              <a:t>)</a:t>
            </a: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CPU IOxOS IFC1410 </a:t>
            </a:r>
            <a:r>
              <a:rPr lang="fr-FR" sz="1200" dirty="0">
                <a:solidFill>
                  <a:srgbClr val="1C345C"/>
                </a:solidFill>
              </a:rPr>
              <a:t>and </a:t>
            </a: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IOxOS ADC3117</a:t>
            </a:r>
            <a:r>
              <a:rPr lang="fr-FR" sz="1200" dirty="0">
                <a:solidFill>
                  <a:srgbClr val="1C345C"/>
                </a:solidFill>
              </a:rPr>
              <a:t> (</a:t>
            </a:r>
            <a:r>
              <a:rPr lang="fr-FR" sz="1200" b="1" dirty="0">
                <a:solidFill>
                  <a:srgbClr val="1C345C"/>
                </a:solidFill>
              </a:rPr>
              <a:t>5MSmp/s, 20 channels</a:t>
            </a:r>
            <a:r>
              <a:rPr lang="fr-FR" sz="1200" dirty="0">
                <a:solidFill>
                  <a:srgbClr val="1C345C"/>
                </a:solidFill>
              </a:rPr>
              <a:t>)</a:t>
            </a:r>
          </a:p>
          <a:p>
            <a:pPr lvl="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000" dirty="0">
                <a:solidFill>
                  <a:srgbClr val="1C345C"/>
                </a:solidFill>
              </a:rPr>
              <a:t>ACCT, Faraday Cup, </a:t>
            </a:r>
            <a:r>
              <a:rPr lang="fr-FR" sz="1000" dirty="0" err="1">
                <a:solidFill>
                  <a:srgbClr val="1C345C"/>
                </a:solidFill>
              </a:rPr>
              <a:t>current</a:t>
            </a:r>
            <a:r>
              <a:rPr lang="fr-FR" sz="1000" dirty="0">
                <a:solidFill>
                  <a:srgbClr val="1C345C"/>
                </a:solidFill>
              </a:rPr>
              <a:t> </a:t>
            </a:r>
            <a:r>
              <a:rPr lang="fr-FR" sz="1000" dirty="0" err="1">
                <a:solidFill>
                  <a:srgbClr val="1C345C"/>
                </a:solidFill>
              </a:rPr>
              <a:t>measurement</a:t>
            </a:r>
            <a:r>
              <a:rPr lang="fr-FR" sz="1000" dirty="0">
                <a:solidFill>
                  <a:srgbClr val="1C345C"/>
                </a:solidFill>
              </a:rPr>
              <a:t>, RF...</a:t>
            </a:r>
          </a:p>
          <a:p>
            <a:pPr lvl="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000" dirty="0">
                <a:solidFill>
                  <a:srgbClr val="1C345C"/>
                </a:solidFill>
              </a:rPr>
              <a:t>FPGA </a:t>
            </a:r>
            <a:r>
              <a:rPr lang="fr-FR" sz="1000" dirty="0" err="1">
                <a:solidFill>
                  <a:srgbClr val="1C345C"/>
                </a:solidFill>
              </a:rPr>
              <a:t>development</a:t>
            </a:r>
            <a:r>
              <a:rPr lang="fr-FR" sz="1000" dirty="0">
                <a:solidFill>
                  <a:srgbClr val="1C345C"/>
                </a:solidFill>
              </a:rPr>
              <a:t> kit </a:t>
            </a:r>
            <a:r>
              <a:rPr lang="fr-FR" sz="1000" dirty="0" err="1">
                <a:solidFill>
                  <a:srgbClr val="1C345C"/>
                </a:solidFill>
              </a:rPr>
              <a:t>available</a:t>
            </a:r>
            <a:r>
              <a:rPr lang="fr-FR" sz="1000" dirty="0">
                <a:solidFill>
                  <a:srgbClr val="1C345C"/>
                </a:solidFill>
              </a:rPr>
              <a:t> for IFC1410</a:t>
            </a: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CPU</a:t>
            </a:r>
            <a:r>
              <a:rPr lang="fr-FR" sz="1200" dirty="0">
                <a:solidFill>
                  <a:srgbClr val="1C345C"/>
                </a:solidFill>
              </a:rPr>
              <a:t> </a:t>
            </a: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DAMC-FMC1Z7IO </a:t>
            </a:r>
            <a:r>
              <a:rPr lang="fr-FR" sz="1200" dirty="0">
                <a:solidFill>
                  <a:srgbClr val="1C345C"/>
                </a:solidFill>
              </a:rPr>
              <a:t>and RTM </a:t>
            </a: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D-</a:t>
            </a:r>
            <a:r>
              <a:rPr lang="fr-FR" sz="1450" dirty="0" err="1">
                <a:solidFill>
                  <a:schemeClr val="accent5">
                    <a:lumMod val="75000"/>
                  </a:schemeClr>
                </a:solidFill>
              </a:rPr>
              <a:t>tacq</a:t>
            </a:r>
            <a:r>
              <a:rPr lang="fr-FR" sz="1200" dirty="0">
                <a:solidFill>
                  <a:srgbClr val="1C345C"/>
                </a:solidFill>
              </a:rPr>
              <a:t> </a:t>
            </a: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acq424elf</a:t>
            </a:r>
            <a:r>
              <a:rPr lang="fr-FR" sz="1200" dirty="0">
                <a:solidFill>
                  <a:srgbClr val="1C345C"/>
                </a:solidFill>
              </a:rPr>
              <a:t> (</a:t>
            </a:r>
            <a:r>
              <a:rPr lang="fr-FR" sz="1200" b="1" dirty="0">
                <a:solidFill>
                  <a:srgbClr val="1C345C"/>
                </a:solidFill>
              </a:rPr>
              <a:t>1MSmp/s, 32 channels</a:t>
            </a:r>
            <a:r>
              <a:rPr lang="fr-FR" sz="1200" dirty="0">
                <a:solidFill>
                  <a:srgbClr val="1C345C"/>
                </a:solidFill>
              </a:rPr>
              <a:t>) </a:t>
            </a:r>
          </a:p>
          <a:p>
            <a:pPr lvl="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000" dirty="0">
                <a:solidFill>
                  <a:srgbClr val="1C345C"/>
                </a:solidFill>
              </a:rPr>
              <a:t>Profiler (</a:t>
            </a:r>
            <a:r>
              <a:rPr lang="fr-FR" sz="1000" dirty="0" err="1">
                <a:solidFill>
                  <a:srgbClr val="1C345C"/>
                </a:solidFill>
              </a:rPr>
              <a:t>Harps</a:t>
            </a:r>
            <a:r>
              <a:rPr lang="fr-FR" sz="1000" dirty="0">
                <a:solidFill>
                  <a:srgbClr val="1C345C"/>
                </a:solidFill>
              </a:rPr>
              <a:t>)</a:t>
            </a:r>
          </a:p>
          <a:p>
            <a:pPr lvl="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000" dirty="0">
                <a:solidFill>
                  <a:srgbClr val="1C345C"/>
                </a:solidFill>
              </a:rPr>
              <a:t>64 channels at 1Msps up to 50Hz</a:t>
            </a: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050" dirty="0">
              <a:solidFill>
                <a:srgbClr val="1C345C"/>
              </a:solidFill>
            </a:endParaRPr>
          </a:p>
          <a:p>
            <a:pPr marL="914400" lvl="2" indent="0">
              <a:buClr>
                <a:srgbClr val="C00000"/>
              </a:buClr>
              <a:buNone/>
            </a:pPr>
            <a:endParaRPr lang="fr-FR" sz="1050" dirty="0">
              <a:solidFill>
                <a:srgbClr val="1C345C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B7A467-3914-DC08-A099-90F98B10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4</a:t>
            </a:fld>
            <a:endParaRPr lang="fr-FR" dirty="0"/>
          </a:p>
        </p:txBody>
      </p: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51" y="2335592"/>
            <a:ext cx="2738187" cy="5572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705" y="837693"/>
            <a:ext cx="3026617" cy="201813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164497" y="3276968"/>
            <a:ext cx="908877" cy="142367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21" y="3105800"/>
            <a:ext cx="1730918" cy="152320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69" y="4728801"/>
            <a:ext cx="1847091" cy="121730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941" y="4557802"/>
            <a:ext cx="2423848" cy="181881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290986" y="4320131"/>
            <a:ext cx="1064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adc3111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244044" y="4459034"/>
            <a:ext cx="1064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IFC1410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706527" y="2150697"/>
            <a:ext cx="1064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Native R2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0522747" y="5878178"/>
            <a:ext cx="1064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Acq424ELF</a:t>
            </a:r>
          </a:p>
        </p:txBody>
      </p:sp>
      <p:sp>
        <p:nvSpPr>
          <p:cNvPr id="28" name="ZoneTexte 27"/>
          <p:cNvSpPr txBox="1"/>
          <p:nvPr/>
        </p:nvSpPr>
        <p:spPr>
          <a:xfrm rot="751460">
            <a:off x="10337768" y="2641683"/>
            <a:ext cx="1064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Native R9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8401904" y="6221783"/>
            <a:ext cx="1064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ADC3117</a:t>
            </a: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72C4672A-41FE-49BF-AE5E-A3E147665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33" name="Espace réservé de la date 7">
            <a:extLst>
              <a:ext uri="{FF2B5EF4-FFF2-40B4-BE49-F238E27FC236}">
                <a16:creationId xmlns:a16="http://schemas.microsoft.com/office/drawing/2014/main" id="{518D4EC2-B4EA-4054-A5B4-7ECBA34BC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32D97EF5-20E0-4FBE-B06F-2EFD5099D5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37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en-US">
                <a:solidFill>
                  <a:srgbClr val="1D345D"/>
                </a:solidFill>
              </a:rPr>
              <a:t>Hardware platform</a:t>
            </a:r>
            <a:endParaRPr lang="en-US" sz="3600">
              <a:solidFill>
                <a:srgbClr val="1D345D"/>
              </a:solidFill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4377DB11-50F3-8B4B-A5FC-9436C5A95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56" y="1135511"/>
            <a:ext cx="9026275" cy="5430827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1C345C"/>
                </a:solidFill>
              </a:rPr>
              <a:t>Standardized platform 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1C345C"/>
                </a:solidFill>
              </a:rPr>
              <a:t>Remote IOs: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1C345C"/>
                </a:solidFill>
              </a:rPr>
              <a:t>vacuum , interlocks process … : </a:t>
            </a:r>
            <a:r>
              <a:rPr lang="en-US" sz="1600" dirty="0">
                <a:solidFill>
                  <a:srgbClr val="000000"/>
                </a:solidFill>
                <a:ea typeface="Batang"/>
                <a:cs typeface="Times New Roman"/>
              </a:rPr>
              <a:t> </a:t>
            </a:r>
            <a:r>
              <a:rPr lang="en-US" sz="1450" dirty="0">
                <a:solidFill>
                  <a:schemeClr val="accent5">
                    <a:lumMod val="75000"/>
                  </a:schemeClr>
                </a:solidFill>
              </a:rPr>
              <a:t>Siemens 1500 PLC </a:t>
            </a:r>
            <a:r>
              <a:rPr lang="en-US" sz="1600" dirty="0">
                <a:solidFill>
                  <a:srgbClr val="000000"/>
                </a:solidFill>
                <a:ea typeface="Batang"/>
                <a:cs typeface="Times New Roman"/>
              </a:rPr>
              <a:t>&amp; remote I/O modules (OPC UA)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ea typeface="Calibri"/>
                <a:cs typeface="Times New Roman"/>
              </a:rPr>
              <a:t>Non-critical slow acquisitions: Beckhoff (OPC UA) : </a:t>
            </a:r>
            <a:r>
              <a:rPr lang="en-US" sz="1450" dirty="0">
                <a:solidFill>
                  <a:schemeClr val="accent5">
                    <a:lumMod val="75000"/>
                  </a:schemeClr>
                </a:solidFill>
              </a:rPr>
              <a:t>EK9160 </a:t>
            </a:r>
            <a:r>
              <a:rPr lang="en-US" sz="1400" dirty="0">
                <a:solidFill>
                  <a:srgbClr val="000000"/>
                </a:solidFill>
                <a:cs typeface="Times New Roman"/>
              </a:rPr>
              <a:t>&amp;</a:t>
            </a:r>
            <a:r>
              <a:rPr lang="en-US" sz="1400" dirty="0">
                <a:solidFill>
                  <a:srgbClr val="000000"/>
                </a:solidFill>
                <a:ea typeface="Batang"/>
                <a:cs typeface="Times New Roman"/>
              </a:rPr>
              <a:t> remote I/O modules </a:t>
            </a:r>
            <a:endParaRPr lang="en-US" sz="145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09" y="2226836"/>
            <a:ext cx="2311951" cy="119759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30" y="3954780"/>
            <a:ext cx="4762500" cy="1905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86E4839-A8A7-4858-9765-C07AF8066251}"/>
              </a:ext>
            </a:extLst>
          </p:cNvPr>
          <p:cNvSpPr txBox="1"/>
          <p:nvPr/>
        </p:nvSpPr>
        <p:spPr>
          <a:xfrm>
            <a:off x="9116634" y="5399323"/>
            <a:ext cx="19982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Thanks to THE Ralph and THE Dirk for the OPC UA driver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F73E4C0-F968-41E0-804B-6AC227A11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B7C174DA-96FA-4643-8ADB-7A0CE7E36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5</a:t>
            </a:fld>
            <a:endParaRPr lang="fr-FR" dirty="0"/>
          </a:p>
        </p:txBody>
      </p:sp>
      <p:sp>
        <p:nvSpPr>
          <p:cNvPr id="20" name="Espace réservé de la date 7">
            <a:extLst>
              <a:ext uri="{FF2B5EF4-FFF2-40B4-BE49-F238E27FC236}">
                <a16:creationId xmlns:a16="http://schemas.microsoft.com/office/drawing/2014/main" id="{A93F6AFF-EC3C-4D31-8209-46A6F90E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76974D7-87C2-45AA-AC9F-DC7E4E4A1E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49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fr-FR" dirty="0">
                <a:solidFill>
                  <a:srgbClr val="1D345D"/>
                </a:solidFill>
              </a:rPr>
              <a:t>Hardware platform</a:t>
            </a:r>
            <a:endParaRPr lang="fr-FR" sz="3600" dirty="0">
              <a:solidFill>
                <a:srgbClr val="1D345D"/>
              </a:solidFill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4377DB11-50F3-8B4B-A5FC-9436C5A95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56" y="1135511"/>
            <a:ext cx="9026275" cy="5430827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1800" b="1" dirty="0" err="1">
                <a:solidFill>
                  <a:srgbClr val="1C345C"/>
                </a:solidFill>
              </a:rPr>
              <a:t>Standardized</a:t>
            </a:r>
            <a:r>
              <a:rPr lang="fr-FR" sz="1800" b="1" dirty="0">
                <a:solidFill>
                  <a:srgbClr val="1C345C"/>
                </a:solidFill>
              </a:rPr>
              <a:t> platform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1C345C"/>
                </a:solidFill>
              </a:rPr>
              <a:t>Timing System: Micro </a:t>
            </a:r>
            <a:r>
              <a:rPr lang="fr-FR" sz="1800" dirty="0" err="1">
                <a:solidFill>
                  <a:srgbClr val="1C345C"/>
                </a:solidFill>
              </a:rPr>
              <a:t>Research</a:t>
            </a:r>
            <a:r>
              <a:rPr lang="fr-FR" sz="1800" dirty="0">
                <a:solidFill>
                  <a:srgbClr val="1C345C"/>
                </a:solidFill>
              </a:rPr>
              <a:t> </a:t>
            </a:r>
            <a:r>
              <a:rPr lang="fr-FR" sz="1800" dirty="0" err="1">
                <a:solidFill>
                  <a:srgbClr val="1C345C"/>
                </a:solidFill>
              </a:rPr>
              <a:t>Finland</a:t>
            </a:r>
            <a:r>
              <a:rPr lang="fr-FR" sz="1800" dirty="0">
                <a:solidFill>
                  <a:srgbClr val="1C345C"/>
                </a:solidFill>
              </a:rPr>
              <a:t> (MRF) on MTCA.4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450" dirty="0">
                <a:solidFill>
                  <a:srgbClr val="1C345C"/>
                </a:solidFill>
              </a:rPr>
              <a:t>Event </a:t>
            </a:r>
            <a:r>
              <a:rPr lang="fr-FR" sz="1450" dirty="0" err="1">
                <a:solidFill>
                  <a:srgbClr val="1C345C"/>
                </a:solidFill>
              </a:rPr>
              <a:t>Generator</a:t>
            </a:r>
            <a:r>
              <a:rPr lang="fr-FR" sz="1450" dirty="0">
                <a:solidFill>
                  <a:srgbClr val="1C345C"/>
                </a:solidFill>
              </a:rPr>
              <a:t> Master and </a:t>
            </a:r>
            <a:r>
              <a:rPr lang="fr-FR" sz="1450" dirty="0" err="1">
                <a:solidFill>
                  <a:srgbClr val="1C345C"/>
                </a:solidFill>
              </a:rPr>
              <a:t>Fanout</a:t>
            </a:r>
            <a:r>
              <a:rPr lang="fr-FR" sz="1450" dirty="0">
                <a:solidFill>
                  <a:srgbClr val="1C345C"/>
                </a:solidFill>
              </a:rPr>
              <a:t>/</a:t>
            </a:r>
            <a:r>
              <a:rPr lang="fr-FR" sz="1450" dirty="0" err="1">
                <a:solidFill>
                  <a:srgbClr val="1C345C"/>
                </a:solidFill>
              </a:rPr>
              <a:t>concentrator</a:t>
            </a:r>
            <a:r>
              <a:rPr lang="fr-FR" sz="1450" dirty="0">
                <a:solidFill>
                  <a:srgbClr val="1C345C"/>
                </a:solidFill>
              </a:rPr>
              <a:t> : </a:t>
            </a: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MTCA EVM 300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450" dirty="0">
                <a:solidFill>
                  <a:srgbClr val="1C345C"/>
                </a:solidFill>
              </a:rPr>
              <a:t>Event </a:t>
            </a:r>
            <a:r>
              <a:rPr lang="fr-FR" sz="1450" dirty="0" err="1">
                <a:solidFill>
                  <a:srgbClr val="1C345C"/>
                </a:solidFill>
              </a:rPr>
              <a:t>Receiver</a:t>
            </a:r>
            <a:r>
              <a:rPr lang="fr-FR" sz="1450" dirty="0">
                <a:solidFill>
                  <a:srgbClr val="1C345C"/>
                </a:solidFill>
              </a:rPr>
              <a:t> : </a:t>
            </a: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MTCA EVR 300U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50" dirty="0">
              <a:solidFill>
                <a:srgbClr val="1C345C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fr-FR" sz="650" dirty="0">
              <a:solidFill>
                <a:srgbClr val="1C345C"/>
              </a:solidFill>
            </a:endParaRP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050" dirty="0">
              <a:solidFill>
                <a:srgbClr val="1C345C"/>
              </a:solidFill>
            </a:endParaRPr>
          </a:p>
          <a:p>
            <a:pPr marL="914400" lvl="2" indent="0">
              <a:buClr>
                <a:srgbClr val="C00000"/>
              </a:buClr>
              <a:buNone/>
            </a:pPr>
            <a:endParaRPr lang="fr-FR" sz="1050" dirty="0">
              <a:solidFill>
                <a:srgbClr val="1C345C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12"/>
          <p:cNvGrpSpPr/>
          <p:nvPr/>
        </p:nvGrpSpPr>
        <p:grpSpPr>
          <a:xfrm>
            <a:off x="809778" y="2495560"/>
            <a:ext cx="4998958" cy="2795528"/>
            <a:chOff x="1043608" y="1461055"/>
            <a:chExt cx="5778021" cy="3439143"/>
          </a:xfrm>
        </p:grpSpPr>
        <p:sp>
          <p:nvSpPr>
            <p:cNvPr id="32" name="Rectangle 31"/>
            <p:cNvSpPr/>
            <p:nvPr/>
          </p:nvSpPr>
          <p:spPr>
            <a:xfrm>
              <a:off x="3401635" y="1684668"/>
              <a:ext cx="1937084" cy="44694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Master Event Generator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43608" y="1628800"/>
              <a:ext cx="1206755" cy="55868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RF Master Oscillator</a:t>
              </a:r>
            </a:p>
          </p:txBody>
        </p:sp>
        <p:sp>
          <p:nvSpPr>
            <p:cNvPr id="34" name="Trapezoid 6"/>
            <p:cNvSpPr/>
            <p:nvPr/>
          </p:nvSpPr>
          <p:spPr>
            <a:xfrm>
              <a:off x="3632940" y="2019878"/>
              <a:ext cx="1512169" cy="335210"/>
            </a:xfrm>
            <a:prstGeom prst="trapezoid">
              <a:avLst>
                <a:gd name="adj" fmla="val 7217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Fanout/</a:t>
              </a:r>
            </a:p>
            <a:p>
              <a:pPr algn="ctr"/>
              <a:r>
                <a:rPr lang="en-US" sz="1000" dirty="0"/>
                <a:t>concentrator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982195" y="3253946"/>
              <a:ext cx="737461" cy="3910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Event</a:t>
              </a:r>
            </a:p>
            <a:p>
              <a:pPr algn="ctr"/>
              <a:r>
                <a:rPr lang="en-US" sz="1000" dirty="0"/>
                <a:t>receiver</a:t>
              </a:r>
            </a:p>
          </p:txBody>
        </p:sp>
        <p:cxnSp>
          <p:nvCxnSpPr>
            <p:cNvPr id="37" name="Elbow Connector 36"/>
            <p:cNvCxnSpPr>
              <a:cxnSpLocks/>
              <a:stCxn id="36" idx="0"/>
              <a:endCxn id="34" idx="2"/>
            </p:cNvCxnSpPr>
            <p:nvPr/>
          </p:nvCxnSpPr>
          <p:spPr>
            <a:xfrm rot="5400000" flipH="1" flipV="1">
              <a:off x="2920546" y="1785468"/>
              <a:ext cx="898858" cy="2038099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8"/>
            <p:cNvCxnSpPr>
              <a:cxnSpLocks/>
              <a:stCxn id="49" idx="0"/>
              <a:endCxn id="34" idx="2"/>
            </p:cNvCxnSpPr>
            <p:nvPr/>
          </p:nvCxnSpPr>
          <p:spPr>
            <a:xfrm rot="5400000" flipH="1" flipV="1">
              <a:off x="3351353" y="2216274"/>
              <a:ext cx="898858" cy="1176486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lbow Connector 40"/>
            <p:cNvCxnSpPr>
              <a:cxnSpLocks/>
              <a:stCxn id="48" idx="0"/>
              <a:endCxn id="34" idx="2"/>
            </p:cNvCxnSpPr>
            <p:nvPr/>
          </p:nvCxnSpPr>
          <p:spPr>
            <a:xfrm rot="16200000" flipV="1">
              <a:off x="3915002" y="2829111"/>
              <a:ext cx="954726" cy="6680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lbow Connector 42"/>
            <p:cNvCxnSpPr>
              <a:cxnSpLocks/>
              <a:stCxn id="50" idx="0"/>
              <a:endCxn id="34" idx="2"/>
            </p:cNvCxnSpPr>
            <p:nvPr/>
          </p:nvCxnSpPr>
          <p:spPr>
            <a:xfrm rot="16200000" flipV="1">
              <a:off x="4494791" y="2249322"/>
              <a:ext cx="898858" cy="1110389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lbow Connector 44"/>
            <p:cNvCxnSpPr>
              <a:cxnSpLocks/>
              <a:stCxn id="51" idx="0"/>
              <a:endCxn id="34" idx="2"/>
            </p:cNvCxnSpPr>
            <p:nvPr/>
          </p:nvCxnSpPr>
          <p:spPr>
            <a:xfrm rot="16200000" flipV="1">
              <a:off x="4971533" y="1772580"/>
              <a:ext cx="898858" cy="2063874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lbow Connector 46"/>
            <p:cNvCxnSpPr/>
            <p:nvPr/>
          </p:nvCxnSpPr>
          <p:spPr>
            <a:xfrm rot="5400000" flipH="1" flipV="1">
              <a:off x="3026932" y="3109309"/>
              <a:ext cx="893892" cy="1843653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8"/>
            <p:cNvCxnSpPr/>
            <p:nvPr/>
          </p:nvCxnSpPr>
          <p:spPr>
            <a:xfrm rot="5400000" flipH="1" flipV="1">
              <a:off x="3529746" y="3612124"/>
              <a:ext cx="893892" cy="838024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50"/>
            <p:cNvCxnSpPr/>
            <p:nvPr/>
          </p:nvCxnSpPr>
          <p:spPr>
            <a:xfrm rot="16200000" flipV="1">
              <a:off x="4032561" y="3947333"/>
              <a:ext cx="893892" cy="167605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lbow Connector 52"/>
            <p:cNvCxnSpPr/>
            <p:nvPr/>
          </p:nvCxnSpPr>
          <p:spPr>
            <a:xfrm rot="16200000" flipV="1">
              <a:off x="4501854" y="3478040"/>
              <a:ext cx="893892" cy="1106192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lbow Connector 54"/>
            <p:cNvCxnSpPr>
              <a:stCxn id="33" idx="3"/>
              <a:endCxn id="32" idx="1"/>
            </p:cNvCxnSpPr>
            <p:nvPr/>
          </p:nvCxnSpPr>
          <p:spPr>
            <a:xfrm flipV="1">
              <a:off x="2250363" y="1908141"/>
              <a:ext cx="1151272" cy="1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7" name="TextBox 57"/>
            <p:cNvSpPr txBox="1"/>
            <p:nvPr/>
          </p:nvSpPr>
          <p:spPr>
            <a:xfrm>
              <a:off x="2377990" y="1461055"/>
              <a:ext cx="1206755" cy="7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F</a:t>
              </a:r>
              <a:r>
                <a:rPr lang="en-US" baseline="-25000" dirty="0" err="1"/>
                <a:t>rf</a:t>
              </a:r>
              <a:endParaRPr lang="en-US" baseline="-25000" dirty="0"/>
            </a:p>
            <a:p>
              <a:r>
                <a:rPr lang="en-US" baseline="-25000" dirty="0"/>
                <a:t>I.e:88MHz</a:t>
              </a:r>
            </a:p>
          </p:txBody>
        </p:sp>
        <p:sp>
          <p:nvSpPr>
            <p:cNvPr id="48" name="Trapezoid 88"/>
            <p:cNvSpPr/>
            <p:nvPr/>
          </p:nvSpPr>
          <p:spPr>
            <a:xfrm>
              <a:off x="3859369" y="3309814"/>
              <a:ext cx="1072671" cy="335210"/>
            </a:xfrm>
            <a:prstGeom prst="trapezoid">
              <a:avLst>
                <a:gd name="adj" fmla="val 7217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err="1"/>
                <a:t>fanout</a:t>
              </a:r>
              <a:endParaRPr lang="en-US" sz="10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843808" y="3253946"/>
              <a:ext cx="737461" cy="3910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Event</a:t>
              </a:r>
            </a:p>
            <a:p>
              <a:pPr algn="ctr"/>
              <a:r>
                <a:rPr lang="en-US" sz="1000" dirty="0"/>
                <a:t>receiver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130683" y="3253946"/>
              <a:ext cx="737461" cy="3910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Event</a:t>
              </a:r>
            </a:p>
            <a:p>
              <a:pPr algn="ctr"/>
              <a:r>
                <a:rPr lang="en-US" sz="1000" dirty="0"/>
                <a:t>receiver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084168" y="3253946"/>
              <a:ext cx="737461" cy="3910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Event</a:t>
              </a:r>
            </a:p>
            <a:p>
              <a:pPr algn="ctr"/>
              <a:r>
                <a:rPr lang="en-US" sz="1000" dirty="0"/>
                <a:t>receiver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123728" y="4509120"/>
              <a:ext cx="737461" cy="3910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Event</a:t>
              </a:r>
            </a:p>
            <a:p>
              <a:pPr algn="ctr"/>
              <a:r>
                <a:rPr lang="en-US" sz="1000" dirty="0"/>
                <a:t>receiver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131840" y="4509120"/>
              <a:ext cx="737461" cy="3910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Event</a:t>
              </a:r>
            </a:p>
            <a:p>
              <a:pPr algn="ctr"/>
              <a:r>
                <a:rPr lang="en-US" sz="1000" dirty="0"/>
                <a:t>receiver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139952" y="4509120"/>
              <a:ext cx="737461" cy="3910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Event</a:t>
              </a:r>
            </a:p>
            <a:p>
              <a:pPr algn="ctr"/>
              <a:r>
                <a:rPr lang="en-US" sz="1000" dirty="0"/>
                <a:t>receiver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148064" y="4509120"/>
              <a:ext cx="737461" cy="3910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Event</a:t>
              </a:r>
            </a:p>
            <a:p>
              <a:pPr algn="ctr"/>
              <a:r>
                <a:rPr lang="en-US" sz="1000" dirty="0"/>
                <a:t>receiver</a:t>
              </a:r>
            </a:p>
          </p:txBody>
        </p:sp>
      </p:grpSp>
      <p:cxnSp>
        <p:nvCxnSpPr>
          <p:cNvPr id="65" name="Connecteur droit avec flèche 64"/>
          <p:cNvCxnSpPr/>
          <p:nvPr/>
        </p:nvCxnSpPr>
        <p:spPr>
          <a:xfrm flipH="1">
            <a:off x="5630755" y="4261175"/>
            <a:ext cx="9007" cy="490886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 flipH="1">
            <a:off x="5363166" y="4261175"/>
            <a:ext cx="1" cy="490886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Texte 67"/>
          <p:cNvSpPr txBox="1"/>
          <p:nvPr/>
        </p:nvSpPr>
        <p:spPr>
          <a:xfrm>
            <a:off x="6587798" y="4761698"/>
            <a:ext cx="1248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Synchronisation trigger</a:t>
            </a: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6"/>
          <a:srcRect l="3393" t="54685" b="8629"/>
          <a:stretch/>
        </p:blipFill>
        <p:spPr>
          <a:xfrm>
            <a:off x="7418145" y="2529152"/>
            <a:ext cx="4355944" cy="899848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7"/>
          <a:srcRect t="65816" r="51232"/>
          <a:stretch/>
        </p:blipFill>
        <p:spPr>
          <a:xfrm>
            <a:off x="5298852" y="4788871"/>
            <a:ext cx="1133582" cy="504761"/>
          </a:xfrm>
          <a:prstGeom prst="rect">
            <a:avLst/>
          </a:prstGeom>
        </p:spPr>
      </p:pic>
      <p:sp>
        <p:nvSpPr>
          <p:cNvPr id="58" name="ZoneTexte 57"/>
          <p:cNvSpPr txBox="1"/>
          <p:nvPr/>
        </p:nvSpPr>
        <p:spPr>
          <a:xfrm>
            <a:off x="8868616" y="3429000"/>
            <a:ext cx="1567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b="1" i="1" dirty="0" err="1">
                <a:solidFill>
                  <a:schemeClr val="tx2">
                    <a:lumMod val="50000"/>
                  </a:schemeClr>
                </a:solidFill>
                <a:latin typeface="Arial"/>
              </a:rPr>
              <a:t>Crate</a:t>
            </a:r>
            <a:r>
              <a:rPr lang="fr-FR" sz="1200" b="1" i="1" dirty="0">
                <a:solidFill>
                  <a:schemeClr val="tx2">
                    <a:lumMod val="50000"/>
                  </a:schemeClr>
                </a:solidFill>
                <a:latin typeface="Arial"/>
              </a:rPr>
              <a:t> NAT R2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7300907" y="3621094"/>
            <a:ext cx="1567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b="1" i="1" dirty="0">
                <a:solidFill>
                  <a:schemeClr val="tx2">
                    <a:lumMod val="50000"/>
                  </a:schemeClr>
                </a:solidFill>
                <a:latin typeface="Arial"/>
              </a:rPr>
              <a:t>MTCA EVM300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8620231" y="1963975"/>
            <a:ext cx="1567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b="1" i="1" dirty="0">
                <a:solidFill>
                  <a:schemeClr val="tx2">
                    <a:lumMod val="50000"/>
                  </a:schemeClr>
                </a:solidFill>
                <a:latin typeface="Arial"/>
              </a:rPr>
              <a:t>MTCA EVR300U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7947660" y="3344397"/>
            <a:ext cx="137101" cy="3082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 flipH="1">
            <a:off x="8408138" y="2231335"/>
            <a:ext cx="568621" cy="4748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>
            <a:stCxn id="60" idx="2"/>
          </p:cNvCxnSpPr>
          <p:nvPr/>
        </p:nvCxnSpPr>
        <p:spPr>
          <a:xfrm>
            <a:off x="9404086" y="2240974"/>
            <a:ext cx="334274" cy="4652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F2749824-0B52-44B9-A361-214F3FCB8C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5990" y="4300329"/>
            <a:ext cx="1751175" cy="1097818"/>
          </a:xfrm>
          <a:prstGeom prst="rect">
            <a:avLst/>
          </a:prstGeom>
        </p:spPr>
      </p:pic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0604378E-C850-47AA-AE95-EEAAAA0F3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396D93F-DF78-4F54-8D6C-F1EEB96B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6</a:t>
            </a:fld>
            <a:endParaRPr lang="fr-FR" dirty="0"/>
          </a:p>
        </p:txBody>
      </p:sp>
      <p:sp>
        <p:nvSpPr>
          <p:cNvPr id="63" name="Espace réservé de la date 7">
            <a:extLst>
              <a:ext uri="{FF2B5EF4-FFF2-40B4-BE49-F238E27FC236}">
                <a16:creationId xmlns:a16="http://schemas.microsoft.com/office/drawing/2014/main" id="{95950CF3-8021-4753-AE70-F73EEE461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7CFF4A60-A494-4D00-A664-4A2D1FF0F3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55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0DEC14C2-2BA4-BDFC-1691-8DCF535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15" y="86260"/>
            <a:ext cx="10408485" cy="843302"/>
          </a:xfrm>
        </p:spPr>
        <p:txBody>
          <a:bodyPr/>
          <a:lstStyle/>
          <a:p>
            <a:r>
              <a:rPr lang="fr-FR" dirty="0">
                <a:solidFill>
                  <a:srgbClr val="1D345D"/>
                </a:solidFill>
              </a:rPr>
              <a:t>Hardware platform</a:t>
            </a:r>
            <a:endParaRPr lang="fr-FR" sz="3600" dirty="0">
              <a:solidFill>
                <a:srgbClr val="1D345D"/>
              </a:solidFill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4377DB11-50F3-8B4B-A5FC-9436C5A95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56" y="1135511"/>
            <a:ext cx="9026275" cy="5430827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1800" b="1" dirty="0" err="1">
                <a:solidFill>
                  <a:srgbClr val="1C345C"/>
                </a:solidFill>
              </a:rPr>
              <a:t>Standardized</a:t>
            </a:r>
            <a:r>
              <a:rPr lang="fr-FR" sz="1800" b="1" dirty="0">
                <a:solidFill>
                  <a:srgbClr val="1C345C"/>
                </a:solidFill>
              </a:rPr>
              <a:t> platform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800" dirty="0" err="1">
                <a:solidFill>
                  <a:srgbClr val="1C345C"/>
                </a:solidFill>
              </a:rPr>
              <a:t>Motorization</a:t>
            </a:r>
            <a:r>
              <a:rPr lang="fr-FR" sz="1800" dirty="0">
                <a:solidFill>
                  <a:srgbClr val="1C345C"/>
                </a:solidFill>
              </a:rPr>
              <a:t>: Beckhoff (the </a:t>
            </a:r>
            <a:r>
              <a:rPr lang="fr-FR" sz="1800" dirty="0" err="1">
                <a:solidFill>
                  <a:srgbClr val="1C345C"/>
                </a:solidFill>
              </a:rPr>
              <a:t>whole</a:t>
            </a:r>
            <a:r>
              <a:rPr lang="fr-FR" sz="1800" dirty="0">
                <a:solidFill>
                  <a:srgbClr val="1C345C"/>
                </a:solidFill>
              </a:rPr>
              <a:t> </a:t>
            </a:r>
            <a:r>
              <a:rPr lang="fr-FR" sz="1800" dirty="0" err="1">
                <a:solidFill>
                  <a:srgbClr val="1C345C"/>
                </a:solidFill>
              </a:rPr>
              <a:t>chain</a:t>
            </a:r>
            <a:r>
              <a:rPr lang="fr-FR" sz="1800" dirty="0">
                <a:solidFill>
                  <a:srgbClr val="1C345C"/>
                </a:solidFill>
              </a:rPr>
              <a:t>: </a:t>
            </a:r>
            <a:r>
              <a:rPr lang="fr-FR" sz="1800" dirty="0" err="1">
                <a:solidFill>
                  <a:srgbClr val="1C345C"/>
                </a:solidFill>
              </a:rPr>
              <a:t>CPU,Driver</a:t>
            </a:r>
            <a:r>
              <a:rPr lang="fr-FR" sz="1800" dirty="0">
                <a:solidFill>
                  <a:srgbClr val="1C345C"/>
                </a:solidFill>
              </a:rPr>
              <a:t>, </a:t>
            </a:r>
            <a:r>
              <a:rPr lang="fr-FR" sz="1800" dirty="0" err="1">
                <a:solidFill>
                  <a:srgbClr val="1C345C"/>
                </a:solidFill>
              </a:rPr>
              <a:t>wires</a:t>
            </a:r>
            <a:r>
              <a:rPr lang="fr-FR" sz="1800" dirty="0">
                <a:solidFill>
                  <a:srgbClr val="1C345C"/>
                </a:solidFill>
              </a:rPr>
              <a:t>, </a:t>
            </a:r>
            <a:r>
              <a:rPr lang="fr-FR" sz="1800" dirty="0" err="1">
                <a:solidFill>
                  <a:srgbClr val="1C345C"/>
                </a:solidFill>
              </a:rPr>
              <a:t>motors</a:t>
            </a:r>
            <a:r>
              <a:rPr lang="fr-FR" sz="1800" dirty="0">
                <a:solidFill>
                  <a:srgbClr val="1C345C"/>
                </a:solidFill>
              </a:rPr>
              <a:t> and </a:t>
            </a:r>
            <a:r>
              <a:rPr lang="fr-FR" sz="1800" dirty="0" err="1">
                <a:solidFill>
                  <a:srgbClr val="1C345C"/>
                </a:solidFill>
              </a:rPr>
              <a:t>development</a:t>
            </a:r>
            <a:r>
              <a:rPr lang="fr-FR" sz="1800" dirty="0">
                <a:solidFill>
                  <a:srgbClr val="1C345C"/>
                </a:solidFill>
              </a:rPr>
              <a:t> </a:t>
            </a:r>
            <a:r>
              <a:rPr lang="fr-FR" sz="1800" dirty="0" err="1">
                <a:solidFill>
                  <a:srgbClr val="1C345C"/>
                </a:solidFill>
              </a:rPr>
              <a:t>environment</a:t>
            </a:r>
            <a:r>
              <a:rPr lang="fr-FR" sz="1800" dirty="0">
                <a:solidFill>
                  <a:srgbClr val="1C345C"/>
                </a:solidFill>
              </a:rPr>
              <a:t> </a:t>
            </a:r>
            <a:r>
              <a:rPr lang="fr-FR" sz="1800" dirty="0" err="1">
                <a:solidFill>
                  <a:srgbClr val="1C345C"/>
                </a:solidFill>
              </a:rPr>
              <a:t>TwinCAT</a:t>
            </a:r>
            <a:r>
              <a:rPr lang="fr-FR" sz="1800" dirty="0">
                <a:solidFill>
                  <a:srgbClr val="1C345C"/>
                </a:solidFill>
              </a:rPr>
              <a:t>)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IPC Beckhoff CX5110-9020+ Driver </a:t>
            </a:r>
            <a:r>
              <a:rPr lang="fr-FR" sz="1450" dirty="0" err="1">
                <a:solidFill>
                  <a:schemeClr val="accent5">
                    <a:lumMod val="75000"/>
                  </a:schemeClr>
                </a:solidFill>
              </a:rPr>
              <a:t>ServoMotor</a:t>
            </a: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 EL7221-9014 + </a:t>
            </a:r>
            <a:r>
              <a:rPr lang="fr-FR" sz="1450" dirty="0" err="1">
                <a:solidFill>
                  <a:schemeClr val="accent5">
                    <a:lumMod val="75000"/>
                  </a:schemeClr>
                </a:solidFill>
              </a:rPr>
              <a:t>Motor</a:t>
            </a: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 AL8121-0F21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IPC C6930 + driver AX5201 + </a:t>
            </a:r>
            <a:r>
              <a:rPr lang="fr-FR" sz="1450" dirty="0" err="1">
                <a:solidFill>
                  <a:schemeClr val="accent5">
                    <a:lumMod val="75000"/>
                  </a:schemeClr>
                </a:solidFill>
              </a:rPr>
              <a:t>Motor</a:t>
            </a:r>
            <a:r>
              <a:rPr lang="fr-FR" sz="1450" dirty="0">
                <a:solidFill>
                  <a:schemeClr val="accent5">
                    <a:lumMod val="75000"/>
                  </a:schemeClr>
                </a:solidFill>
              </a:rPr>
              <a:t> AL8011 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/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1C345C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fr-FR" sz="1400" dirty="0">
              <a:solidFill>
                <a:srgbClr val="1C345C"/>
              </a:solidFill>
            </a:endParaRP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000" dirty="0">
              <a:solidFill>
                <a:srgbClr val="1C345C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fr-FR" sz="1200" dirty="0">
              <a:solidFill>
                <a:srgbClr val="1C345C"/>
              </a:solidFill>
            </a:endParaRP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fr-FR" sz="1050" dirty="0">
              <a:solidFill>
                <a:srgbClr val="1C345C"/>
              </a:solidFill>
            </a:endParaRPr>
          </a:p>
          <a:p>
            <a:pPr marL="914400" lvl="2" indent="0">
              <a:buClr>
                <a:srgbClr val="C00000"/>
              </a:buClr>
              <a:buNone/>
            </a:pPr>
            <a:endParaRPr lang="fr-FR" sz="1050" dirty="0">
              <a:solidFill>
                <a:srgbClr val="1C345C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72DA0-ACCB-2442-E137-AA6CE2D63EC0}"/>
              </a:ext>
            </a:extLst>
          </p:cNvPr>
          <p:cNvGrpSpPr/>
          <p:nvPr/>
        </p:nvGrpSpPr>
        <p:grpSpPr>
          <a:xfrm>
            <a:off x="97937" y="93913"/>
            <a:ext cx="12016429" cy="1325563"/>
            <a:chOff x="175571" y="93913"/>
            <a:chExt cx="12016429" cy="13255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667D24-707A-B4FB-99CC-32768327B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122"/>
            <a:stretch/>
          </p:blipFill>
          <p:spPr>
            <a:xfrm>
              <a:off x="175571" y="93913"/>
              <a:ext cx="1378909" cy="1325563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516F66D-A5FE-A3CD-756A-846BC35E3DCD}"/>
                </a:ext>
              </a:extLst>
            </p:cNvPr>
            <p:cNvCxnSpPr/>
            <p:nvPr/>
          </p:nvCxnSpPr>
          <p:spPr>
            <a:xfrm>
              <a:off x="987287" y="837693"/>
              <a:ext cx="11204713" cy="0"/>
            </a:xfrm>
            <a:prstGeom prst="lin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38100">
              <a:solidFill>
                <a:srgbClr val="C9D3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BDD0D7-916C-02FD-5C6C-3A3C9EA0DF43}"/>
                </a:ext>
              </a:extLst>
            </p:cNvPr>
            <p:cNvSpPr/>
            <p:nvPr/>
          </p:nvSpPr>
          <p:spPr>
            <a:xfrm>
              <a:off x="1391234" y="93913"/>
              <a:ext cx="163246" cy="640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" name="Connecteur droit 2"/>
          <p:cNvCxnSpPr/>
          <p:nvPr/>
        </p:nvCxnSpPr>
        <p:spPr>
          <a:xfrm>
            <a:off x="901027" y="846319"/>
            <a:ext cx="11204713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9" y="2590650"/>
            <a:ext cx="4975630" cy="22121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93" y="2590650"/>
            <a:ext cx="2493413" cy="13956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B785AE-5FA6-49D8-BB5F-973FF72369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9309" y="4061565"/>
            <a:ext cx="3907228" cy="2150189"/>
          </a:xfrm>
          <a:prstGeom prst="rect">
            <a:avLst/>
          </a:prstGeom>
        </p:spPr>
      </p:pic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5A1BAF01-BE06-4C22-B1CF-39DCC70A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F1A2DD9E-8F3F-484F-816B-F16DDC3AF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7</a:t>
            </a:fld>
            <a:endParaRPr lang="fr-FR" dirty="0"/>
          </a:p>
        </p:txBody>
      </p:sp>
      <p:sp>
        <p:nvSpPr>
          <p:cNvPr id="20" name="Espace réservé de la date 7">
            <a:extLst>
              <a:ext uri="{FF2B5EF4-FFF2-40B4-BE49-F238E27FC236}">
                <a16:creationId xmlns:a16="http://schemas.microsoft.com/office/drawing/2014/main" id="{18D0D737-A27B-48C9-915F-BA249329FE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8CD896D-1D1B-4821-9E6A-77818225D8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45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6F748BE0-BEB4-43F9-A8F7-70516644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HICANS ICONE Design – Alexis Gaget – CEA/IRFU Saclay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4A8DF7E7-3B02-411F-BB5D-A1037D502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2787-6920-9346-BB17-CDA83B09E74F}" type="slidenum">
              <a:rPr lang="fr-FR" smtClean="0"/>
              <a:t>8</a:t>
            </a:fld>
            <a:endParaRPr lang="fr-FR" dirty="0"/>
          </a:p>
        </p:txBody>
      </p:sp>
      <p:sp>
        <p:nvSpPr>
          <p:cNvPr id="17" name="Espace réservé de la date 7">
            <a:extLst>
              <a:ext uri="{FF2B5EF4-FFF2-40B4-BE49-F238E27FC236}">
                <a16:creationId xmlns:a16="http://schemas.microsoft.com/office/drawing/2014/main" id="{9A49336A-919E-41F1-92B8-A88D1E871F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687" y="6371513"/>
            <a:ext cx="2743200" cy="365125"/>
          </a:xfrm>
        </p:spPr>
        <p:txBody>
          <a:bodyPr/>
          <a:lstStyle/>
          <a:p>
            <a:r>
              <a:rPr lang="fr-FR" dirty="0"/>
              <a:t>2025-04-09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1F73413-8CAC-41C2-B3F3-B2069B764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66510"/>
            <a:ext cx="1040480" cy="496232"/>
          </a:xfrm>
          <a:prstGeom prst="rect">
            <a:avLst/>
          </a:prstGeom>
        </p:spPr>
      </p:pic>
      <p:sp>
        <p:nvSpPr>
          <p:cNvPr id="20" name="Titre 19">
            <a:extLst>
              <a:ext uri="{FF2B5EF4-FFF2-40B4-BE49-F238E27FC236}">
                <a16:creationId xmlns:a16="http://schemas.microsoft.com/office/drawing/2014/main" id="{CB19EFD5-E0CC-4F25-82D4-226FAA0D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C3180ED-8267-43CA-B485-324BECE6A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560" y="2888615"/>
            <a:ext cx="4724400" cy="1162050"/>
          </a:xfrm>
          <a:prstGeom prst="rect">
            <a:avLst/>
          </a:prstGeom>
        </p:spPr>
      </p:pic>
      <p:sp>
        <p:nvSpPr>
          <p:cNvPr id="22" name="Titre 4">
            <a:extLst>
              <a:ext uri="{FF2B5EF4-FFF2-40B4-BE49-F238E27FC236}">
                <a16:creationId xmlns:a16="http://schemas.microsoft.com/office/drawing/2014/main" id="{FEABDDC3-A8F9-46AB-A2A7-7C57657810B0}"/>
              </a:ext>
            </a:extLst>
          </p:cNvPr>
          <p:cNvSpPr txBox="1">
            <a:spLocks/>
          </p:cNvSpPr>
          <p:nvPr/>
        </p:nvSpPr>
        <p:spPr>
          <a:xfrm>
            <a:off x="838200" y="2394752"/>
            <a:ext cx="10515600" cy="121194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/>
              <a:t>Control system software platform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995AE9B-CA83-4251-83B6-1F2AF1AAE7E5}"/>
              </a:ext>
            </a:extLst>
          </p:cNvPr>
          <p:cNvCxnSpPr/>
          <p:nvPr/>
        </p:nvCxnSpPr>
        <p:spPr>
          <a:xfrm>
            <a:off x="6258560" y="3515360"/>
            <a:ext cx="2946400" cy="0"/>
          </a:xfrm>
          <a:prstGeom prst="line">
            <a:avLst/>
          </a:prstGeom>
          <a:ln w="28575">
            <a:solidFill>
              <a:srgbClr val="F2CA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6151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travail" ma:contentTypeID="0x010100108A61D7BE634F76874FDC084DD0BD15003108327B30302E4ABAEECDC5550BD90D" ma:contentTypeVersion="6" ma:contentTypeDescription="" ma:contentTypeScope="" ma:versionID="fec6f1fe94641f52ecc9255bb13a9ac8">
  <xsd:schema xmlns:xsd="http://www.w3.org/2001/XMLSchema" xmlns:xs="http://www.w3.org/2001/XMLSchema" xmlns:p="http://schemas.microsoft.com/office/2006/metadata/properties" xmlns:ns2="2c9c106c-61df-4f0e-a218-581614096ea1" xmlns:ns3="506f3f27-7ba1-48db-be2f-fe3ba56097d3" targetNamespace="http://schemas.microsoft.com/office/2006/metadata/properties" ma:root="true" ma:fieldsID="7b771d7127cbbfe3a93e60e2b5c98c5c" ns2:_="" ns3:_="">
    <xsd:import namespace="2c9c106c-61df-4f0e-a218-581614096ea1"/>
    <xsd:import namespace="506f3f27-7ba1-48db-be2f-fe3ba56097d3"/>
    <xsd:element name="properties">
      <xsd:complexType>
        <xsd:sequence>
          <xsd:element name="documentManagement">
            <xsd:complexType>
              <xsd:all>
                <xsd:element ref="ns2:CollabComme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9c106c-61df-4f0e-a218-581614096ea1" elementFormDefault="qualified">
    <xsd:import namespace="http://schemas.microsoft.com/office/2006/documentManagement/types"/>
    <xsd:import namespace="http://schemas.microsoft.com/office/infopath/2007/PartnerControls"/>
    <xsd:element name="CollabComments" ma:index="8" nillable="true" ma:displayName="Observation(s)" ma:internalName="CollabComment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6f3f27-7ba1-48db-be2f-fe3ba56097d3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2c9c106c-61df-4f0e-a218-581614096ea1" xsi:nil="true"/>
  </documentManagement>
</p:properties>
</file>

<file path=customXml/itemProps1.xml><?xml version="1.0" encoding="utf-8"?>
<ds:datastoreItem xmlns:ds="http://schemas.openxmlformats.org/officeDocument/2006/customXml" ds:itemID="{B056D64C-4D41-4F6F-A815-E65AFB5378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9c106c-61df-4f0e-a218-581614096ea1"/>
    <ds:schemaRef ds:uri="506f3f27-7ba1-48db-be2f-fe3ba56097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994324-23C0-4BE0-BE67-B1CD77AC95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18E119-5C77-4179-B484-E7CE03B4302F}">
  <ds:schemaRefs>
    <ds:schemaRef ds:uri="506f3f27-7ba1-48db-be2f-fe3ba56097d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c9c106c-61df-4f0e-a218-581614096ea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5601</TotalTime>
  <Words>1593</Words>
  <Application>Microsoft Office PowerPoint</Application>
  <PresentationFormat>Grand écran</PresentationFormat>
  <Paragraphs>403</Paragraphs>
  <Slides>24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Thème Office</vt:lpstr>
      <vt:lpstr>Introduction to the software and hardware platforms for the Pre-Project of the ICONE Accelerator</vt:lpstr>
      <vt:lpstr>ICONE : an accelerator-driven neutron source</vt:lpstr>
      <vt:lpstr>ICONE : an accelerator-driven neutron source</vt:lpstr>
      <vt:lpstr>Control system hardware platform</vt:lpstr>
      <vt:lpstr>Hardware platform (based on SARAF and IPHI upgrade)</vt:lpstr>
      <vt:lpstr>Hardware platform</vt:lpstr>
      <vt:lpstr>Hardware platform</vt:lpstr>
      <vt:lpstr>Hardware platform</vt:lpstr>
      <vt:lpstr>Présentation PowerPoint</vt:lpstr>
      <vt:lpstr>Software platform</vt:lpstr>
      <vt:lpstr>Software platform</vt:lpstr>
      <vt:lpstr>Software platform</vt:lpstr>
      <vt:lpstr>Software platform</vt:lpstr>
      <vt:lpstr>Présentation PowerPoint</vt:lpstr>
      <vt:lpstr>MPS Overview</vt:lpstr>
      <vt:lpstr>Other FPGA development based on IOxOS MTCA card</vt:lpstr>
      <vt:lpstr>Main synoptic architecture</vt:lpstr>
      <vt:lpstr>Main synoptic architecture</vt:lpstr>
      <vt:lpstr>Thanks for your attention</vt:lpstr>
      <vt:lpstr>Annex</vt:lpstr>
      <vt:lpstr>Hardware platform</vt:lpstr>
      <vt:lpstr>BDM – Beam Destination Master</vt:lpstr>
      <vt:lpstr>Section Beam Current Transmission - SBCT</vt:lpstr>
      <vt:lpstr>EPNix – sequence diagram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DESMEDT</dc:creator>
  <cp:lastModifiedBy>GAGET Alexis</cp:lastModifiedBy>
  <cp:revision>311</cp:revision>
  <dcterms:created xsi:type="dcterms:W3CDTF">2023-12-19T16:16:22Z</dcterms:created>
  <dcterms:modified xsi:type="dcterms:W3CDTF">2025-04-08T21:25:40Z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0x010100108A61D7BE634F76874FDC084DD0BD15003108327B30302E4ABAEECDC5550BD90D</vt:lpwstr>
  </property>
  <property fmtid="{D5CDD505-2E9C-101B-9397-08002B2CF9AE}" pid="3" name="CollabXmlContent">
    <vt:lpwstr>&lt;CollabItems&gt;_x000d_
  &lt;CollabItem&gt;_x000d_
    &lt;FileLeafRef&gt;ICONE_CS_2024_06_05_WP3_TMR_V06.pptx&lt;/FileLeafRef&gt;_x000d_
    &lt;Title&gt;Présentation PowerPoint&lt;/Title&gt;_x000d_
    &lt;CollabComments /&gt;_x000d_
    &lt;ContentType&gt;Document travail&lt;/ContentType&gt;_x000d_
    &lt;Created&gt;04/06/2024&lt;/Created&gt;_x000d_
   </vt:lpwstr>
  </property>
  <property fmtid="{D5CDD505-2E9C-101B-9397-08002B2CF9AE}" pid="4" name="IsCollabDocument">
    <vt:bool>true</vt:bool>
  </property>
</Properties>
</file>