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3"/>
  </p:notesMasterIdLst>
  <p:handoutMasterIdLst>
    <p:handoutMasterId r:id="rId24"/>
  </p:handoutMasterIdLst>
  <p:sldIdLst>
    <p:sldId id="309" r:id="rId6"/>
    <p:sldId id="359" r:id="rId7"/>
    <p:sldId id="370" r:id="rId8"/>
    <p:sldId id="371" r:id="rId9"/>
    <p:sldId id="372" r:id="rId10"/>
    <p:sldId id="364" r:id="rId11"/>
    <p:sldId id="351" r:id="rId12"/>
    <p:sldId id="366" r:id="rId13"/>
    <p:sldId id="360" r:id="rId14"/>
    <p:sldId id="373" r:id="rId15"/>
    <p:sldId id="362" r:id="rId16"/>
    <p:sldId id="368" r:id="rId17"/>
    <p:sldId id="352" r:id="rId18"/>
    <p:sldId id="367" r:id="rId19"/>
    <p:sldId id="369" r:id="rId20"/>
    <p:sldId id="347" r:id="rId21"/>
    <p:sldId id="358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850CE"/>
    <a:srgbClr val="E60019"/>
    <a:srgbClr val="000000"/>
    <a:srgbClr val="3E4A83"/>
    <a:srgbClr val="BD987A"/>
    <a:srgbClr val="A558A0"/>
    <a:srgbClr val="993D3F"/>
    <a:srgbClr val="E18B76"/>
    <a:srgbClr val="D18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46" autoAdjust="0"/>
    <p:restoredTop sz="84405" autoAdjust="0"/>
  </p:normalViewPr>
  <p:slideViewPr>
    <p:cSldViewPr snapToGrid="0">
      <p:cViewPr>
        <p:scale>
          <a:sx n="70" d="100"/>
          <a:sy n="70" d="100"/>
        </p:scale>
        <p:origin x="972" y="67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-384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10332"/>
    </p:cViewPr>
  </p:sorterViewPr>
  <p:notesViewPr>
    <p:cSldViewPr snapToGrid="0" showGuides="1">
      <p:cViewPr varScale="1">
        <p:scale>
          <a:sx n="52" d="100"/>
          <a:sy n="52" d="100"/>
        </p:scale>
        <p:origin x="26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1230463-975F-1FC5-F130-344B42C6A7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A2308-FA37-6278-0449-3B38B9528E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98CF4-0D8F-4DD3-B28A-923FF3FEE419}" type="datetimeFigureOut">
              <a:rPr lang="fr-FR" smtClean="0"/>
              <a:t>07/04/2025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7B76CB-13A6-4357-471D-C13C8A6F57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15A29A-0630-2B6D-5C6E-AD2B8E0564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57BD6-0A34-47E4-9D7D-D4D6BB654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2B5AC-F81D-469C-ADE7-402A20B32007}" type="datetimeFigureOut">
              <a:rPr lang="fr-FR" smtClean="0"/>
              <a:t>07/04/2025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C14E6-2559-451E-807A-4A34163A3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4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726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914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Cliquez sur </a:t>
            </a:r>
            <a:r>
              <a:rPr lang="fr-FR" i="1" baseline="0" dirty="0" smtClean="0"/>
              <a:t>Insertion</a:t>
            </a:r>
            <a:r>
              <a:rPr lang="fr-FR" baseline="0" dirty="0" smtClean="0"/>
              <a:t> puis </a:t>
            </a:r>
            <a:r>
              <a:rPr lang="fr-FR" i="1" baseline="0" dirty="0" smtClean="0"/>
              <a:t>En-tête/Pied</a:t>
            </a:r>
            <a:r>
              <a:rPr lang="fr-FR" baseline="0" dirty="0" smtClean="0"/>
              <a:t> pour saisir les champs « </a:t>
            </a:r>
            <a:r>
              <a:rPr lang="fr-FR" b="1" baseline="0" dirty="0" smtClean="0"/>
              <a:t>Evènement – Date</a:t>
            </a:r>
            <a:r>
              <a:rPr lang="fr-FR" baseline="0" dirty="0" smtClean="0"/>
              <a:t> » et «</a:t>
            </a:r>
            <a:r>
              <a:rPr lang="fr-FR" b="1" baseline="0" dirty="0" smtClean="0"/>
              <a:t> Service</a:t>
            </a:r>
            <a:r>
              <a:rPr lang="fr-FR" baseline="0" dirty="0" smtClean="0"/>
              <a:t> » ; puis cliquer sur </a:t>
            </a:r>
            <a:r>
              <a:rPr lang="fr-FR" i="1" baseline="0" dirty="0" smtClean="0"/>
              <a:t>Appliquer partout. </a:t>
            </a:r>
          </a:p>
        </p:txBody>
      </p:sp>
    </p:spTree>
    <p:extLst>
      <p:ext uri="{BB962C8B-B14F-4D97-AF65-F5344CB8AC3E}">
        <p14:creationId xmlns:p14="http://schemas.microsoft.com/office/powerpoint/2010/main" val="364630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345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Cliquez sur </a:t>
            </a:r>
            <a:r>
              <a:rPr lang="fr-FR" i="1" baseline="0" dirty="0" smtClean="0"/>
              <a:t>Insertion</a:t>
            </a:r>
            <a:r>
              <a:rPr lang="fr-FR" baseline="0" dirty="0" smtClean="0"/>
              <a:t> puis </a:t>
            </a:r>
            <a:r>
              <a:rPr lang="fr-FR" i="1" baseline="0" dirty="0" smtClean="0"/>
              <a:t>En-tête/Pied</a:t>
            </a:r>
            <a:r>
              <a:rPr lang="fr-FR" baseline="0" dirty="0" smtClean="0"/>
              <a:t> pour saisir les champs « </a:t>
            </a:r>
            <a:r>
              <a:rPr lang="fr-FR" b="1" baseline="0" dirty="0" smtClean="0"/>
              <a:t>Evènement – Date</a:t>
            </a:r>
            <a:r>
              <a:rPr lang="fr-FR" baseline="0" dirty="0" smtClean="0"/>
              <a:t> » et «</a:t>
            </a:r>
            <a:r>
              <a:rPr lang="fr-FR" b="1" baseline="0" dirty="0" smtClean="0"/>
              <a:t> Service</a:t>
            </a:r>
            <a:r>
              <a:rPr lang="fr-FR" baseline="0" dirty="0" smtClean="0"/>
              <a:t> » ; puis cliquer sur </a:t>
            </a:r>
            <a:r>
              <a:rPr lang="fr-FR" i="1" baseline="0" dirty="0" smtClean="0"/>
              <a:t>Appliquer partout. </a:t>
            </a:r>
          </a:p>
        </p:txBody>
      </p:sp>
    </p:spTree>
    <p:extLst>
      <p:ext uri="{BB962C8B-B14F-4D97-AF65-F5344CB8AC3E}">
        <p14:creationId xmlns:p14="http://schemas.microsoft.com/office/powerpoint/2010/main" val="1504070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4065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6592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Oversimplify</a:t>
            </a:r>
            <a:r>
              <a:rPr lang="en-GB" baseline="0" dirty="0" smtClean="0"/>
              <a:t> the situation</a:t>
            </a:r>
          </a:p>
          <a:p>
            <a:r>
              <a:rPr lang="en-GB" baseline="0" dirty="0" err="1" smtClean="0"/>
              <a:t>Automaticien</a:t>
            </a:r>
            <a:r>
              <a:rPr lang="en-GB" baseline="0" dirty="0" smtClean="0"/>
              <a:t> hate command line and love Windows Desktop / </a:t>
            </a:r>
            <a:r>
              <a:rPr lang="en-GB" baseline="0" dirty="0" err="1" smtClean="0"/>
              <a:t>Drap</a:t>
            </a:r>
            <a:r>
              <a:rPr lang="en-GB" baseline="0" dirty="0" smtClean="0"/>
              <a:t> and Drop tool</a:t>
            </a:r>
          </a:p>
          <a:p>
            <a:r>
              <a:rPr lang="en-GB" baseline="0" dirty="0" smtClean="0"/>
              <a:t>Developers hate Windows </a:t>
            </a:r>
            <a:r>
              <a:rPr lang="en-GB" baseline="0" dirty="0" err="1" smtClean="0"/>
              <a:t>Deskop</a:t>
            </a:r>
            <a:r>
              <a:rPr lang="en-GB" baseline="0" dirty="0" smtClean="0"/>
              <a:t> and love command line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386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171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French people all love food =&gt; Micro SCADA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922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Cliquez sur </a:t>
            </a:r>
            <a:r>
              <a:rPr lang="fr-FR" i="1" baseline="0" dirty="0" smtClean="0"/>
              <a:t>Insertion</a:t>
            </a:r>
            <a:r>
              <a:rPr lang="fr-FR" baseline="0" dirty="0" smtClean="0"/>
              <a:t> puis </a:t>
            </a:r>
            <a:r>
              <a:rPr lang="fr-FR" i="1" baseline="0" dirty="0" smtClean="0"/>
              <a:t>En-tête/Pied</a:t>
            </a:r>
            <a:r>
              <a:rPr lang="fr-FR" baseline="0" dirty="0" smtClean="0"/>
              <a:t> pour saisir les champs « </a:t>
            </a:r>
            <a:r>
              <a:rPr lang="fr-FR" b="1" baseline="0" dirty="0" smtClean="0"/>
              <a:t>Evènement – Date</a:t>
            </a:r>
            <a:r>
              <a:rPr lang="fr-FR" baseline="0" dirty="0" smtClean="0"/>
              <a:t> » et «</a:t>
            </a:r>
            <a:r>
              <a:rPr lang="fr-FR" b="1" baseline="0" dirty="0" smtClean="0"/>
              <a:t> Service</a:t>
            </a:r>
            <a:r>
              <a:rPr lang="fr-FR" baseline="0" dirty="0" smtClean="0"/>
              <a:t> » ; puis cliquer sur </a:t>
            </a:r>
            <a:r>
              <a:rPr lang="fr-FR" i="1" baseline="0" dirty="0" smtClean="0"/>
              <a:t>Appliquer partout. </a:t>
            </a:r>
          </a:p>
        </p:txBody>
      </p:sp>
    </p:spTree>
    <p:extLst>
      <p:ext uri="{BB962C8B-B14F-4D97-AF65-F5344CB8AC3E}">
        <p14:creationId xmlns:p14="http://schemas.microsoft.com/office/powerpoint/2010/main" val="575725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baseline="0" dirty="0" err="1" smtClean="0"/>
              <a:t>Since</a:t>
            </a:r>
            <a:r>
              <a:rPr lang="fr-FR" i="1" baseline="0" dirty="0" smtClean="0"/>
              <a:t> 2022 on the 2 experts </a:t>
            </a:r>
            <a:r>
              <a:rPr lang="fr-FR" i="1" baseline="0" dirty="0" err="1" smtClean="0"/>
              <a:t>retirments</a:t>
            </a:r>
            <a:r>
              <a:rPr lang="fr-FR" i="1" baseline="0" dirty="0" smtClean="0"/>
              <a:t>, I </a:t>
            </a:r>
            <a:r>
              <a:rPr lang="fr-FR" i="1" baseline="0" dirty="0" err="1" smtClean="0"/>
              <a:t>took</a:t>
            </a:r>
            <a:r>
              <a:rPr lang="fr-FR" i="1" baseline="0" dirty="0" smtClean="0"/>
              <a:t> over the management and the </a:t>
            </a:r>
            <a:r>
              <a:rPr lang="fr-FR" i="1" baseline="0" dirty="0" err="1" smtClean="0"/>
              <a:t>development</a:t>
            </a:r>
            <a:r>
              <a:rPr lang="fr-FR" i="1" baseline="0" dirty="0" smtClean="0"/>
              <a:t> of the </a:t>
            </a:r>
            <a:r>
              <a:rPr lang="fr-FR" i="1" baseline="0" dirty="0" err="1" smtClean="0"/>
              <a:t>product</a:t>
            </a:r>
            <a:endParaRPr lang="fr-FR" i="1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887115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same time …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717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734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Cliquez sur </a:t>
            </a:r>
            <a:r>
              <a:rPr lang="fr-FR" i="1" baseline="0" dirty="0" smtClean="0"/>
              <a:t>Insertion</a:t>
            </a:r>
            <a:r>
              <a:rPr lang="fr-FR" baseline="0" dirty="0" smtClean="0"/>
              <a:t> puis </a:t>
            </a:r>
            <a:r>
              <a:rPr lang="fr-FR" i="1" baseline="0" dirty="0" smtClean="0"/>
              <a:t>En-tête/Pied</a:t>
            </a:r>
            <a:r>
              <a:rPr lang="fr-FR" baseline="0" dirty="0" smtClean="0"/>
              <a:t> pour saisir les champs « </a:t>
            </a:r>
            <a:r>
              <a:rPr lang="fr-FR" b="1" baseline="0" dirty="0" smtClean="0"/>
              <a:t>Evènement – Date</a:t>
            </a:r>
            <a:r>
              <a:rPr lang="fr-FR" baseline="0" dirty="0" smtClean="0"/>
              <a:t> » et «</a:t>
            </a:r>
            <a:r>
              <a:rPr lang="fr-FR" b="1" baseline="0" dirty="0" smtClean="0"/>
              <a:t> Service</a:t>
            </a:r>
            <a:r>
              <a:rPr lang="fr-FR" baseline="0" dirty="0" smtClean="0"/>
              <a:t> » ; puis cliquer sur </a:t>
            </a:r>
            <a:r>
              <a:rPr lang="fr-FR" i="1" baseline="0" dirty="0" smtClean="0"/>
              <a:t>Appliquer partout. </a:t>
            </a:r>
          </a:p>
        </p:txBody>
      </p:sp>
    </p:spTree>
    <p:extLst>
      <p:ext uri="{BB962C8B-B14F-4D97-AF65-F5344CB8AC3E}">
        <p14:creationId xmlns:p14="http://schemas.microsoft.com/office/powerpoint/2010/main" val="826262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128613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531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3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3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753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ADA965-F8EA-5D12-7ED9-A3674A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37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667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73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994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BE852666-874F-A297-BDD1-598A6DD9D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5305156" cy="6858000"/>
          </a:xfrm>
          <a:custGeom>
            <a:avLst/>
            <a:gdLst>
              <a:gd name="connsiteX0" fmla="*/ 657398 w 5305156"/>
              <a:gd name="connsiteY0" fmla="*/ 6793932 h 6858000"/>
              <a:gd name="connsiteX1" fmla="*/ 585057 w 5305156"/>
              <a:gd name="connsiteY1" fmla="*/ 6857017 h 6858000"/>
              <a:gd name="connsiteX2" fmla="*/ 583930 w 5305156"/>
              <a:gd name="connsiteY2" fmla="*/ 6858000 h 6858000"/>
              <a:gd name="connsiteX3" fmla="*/ 732294 w 5305156"/>
              <a:gd name="connsiteY3" fmla="*/ 6858000 h 6858000"/>
              <a:gd name="connsiteX4" fmla="*/ 725614 w 5305156"/>
              <a:gd name="connsiteY4" fmla="*/ 6852286 h 6858000"/>
              <a:gd name="connsiteX5" fmla="*/ 657398 w 5305156"/>
              <a:gd name="connsiteY5" fmla="*/ 6793932 h 6858000"/>
              <a:gd name="connsiteX6" fmla="*/ 653184 w 5305156"/>
              <a:gd name="connsiteY6" fmla="*/ 6434348 h 6858000"/>
              <a:gd name="connsiteX7" fmla="*/ 330807 w 5305156"/>
              <a:gd name="connsiteY7" fmla="*/ 6715076 h 6858000"/>
              <a:gd name="connsiteX8" fmla="*/ 330807 w 5305156"/>
              <a:gd name="connsiteY8" fmla="*/ 6799592 h 6858000"/>
              <a:gd name="connsiteX9" fmla="*/ 330807 w 5305156"/>
              <a:gd name="connsiteY9" fmla="*/ 6858000 h 6858000"/>
              <a:gd name="connsiteX10" fmla="*/ 564153 w 5305156"/>
              <a:gd name="connsiteY10" fmla="*/ 6858000 h 6858000"/>
              <a:gd name="connsiteX11" fmla="*/ 568902 w 5305156"/>
              <a:gd name="connsiteY11" fmla="*/ 6853863 h 6858000"/>
              <a:gd name="connsiteX12" fmla="*/ 585057 w 5305156"/>
              <a:gd name="connsiteY12" fmla="*/ 6857017 h 6858000"/>
              <a:gd name="connsiteX13" fmla="*/ 569605 w 5305156"/>
              <a:gd name="connsiteY13" fmla="*/ 6853075 h 6858000"/>
              <a:gd name="connsiteX14" fmla="*/ 653184 w 5305156"/>
              <a:gd name="connsiteY14" fmla="*/ 6780527 h 6858000"/>
              <a:gd name="connsiteX15" fmla="*/ 653184 w 5305156"/>
              <a:gd name="connsiteY15" fmla="*/ 6434348 h 6858000"/>
              <a:gd name="connsiteX16" fmla="*/ 5047259 w 5305156"/>
              <a:gd name="connsiteY16" fmla="*/ 6343650 h 6858000"/>
              <a:gd name="connsiteX17" fmla="*/ 5047259 w 5305156"/>
              <a:gd name="connsiteY17" fmla="*/ 6707250 h 6858000"/>
              <a:gd name="connsiteX18" fmla="*/ 4683659 w 5305156"/>
              <a:gd name="connsiteY18" fmla="*/ 6707250 h 6858000"/>
              <a:gd name="connsiteX19" fmla="*/ 4683659 w 5305156"/>
              <a:gd name="connsiteY19" fmla="*/ 6343650 h 6858000"/>
              <a:gd name="connsiteX20" fmla="*/ 985394 w 5305156"/>
              <a:gd name="connsiteY20" fmla="*/ 5786939 h 6858000"/>
              <a:gd name="connsiteX21" fmla="*/ 777500 w 5305156"/>
              <a:gd name="connsiteY21" fmla="*/ 5968308 h 6858000"/>
              <a:gd name="connsiteX22" fmla="*/ 663017 w 5305156"/>
              <a:gd name="connsiteY22" fmla="*/ 6067667 h 6858000"/>
              <a:gd name="connsiteX23" fmla="*/ 663017 w 5305156"/>
              <a:gd name="connsiteY23" fmla="*/ 6413845 h 6858000"/>
              <a:gd name="connsiteX24" fmla="*/ 901815 w 5305156"/>
              <a:gd name="connsiteY24" fmla="*/ 6206454 h 6858000"/>
              <a:gd name="connsiteX25" fmla="*/ 985394 w 5305156"/>
              <a:gd name="connsiteY25" fmla="*/ 6133906 h 6858000"/>
              <a:gd name="connsiteX26" fmla="*/ 985394 w 5305156"/>
              <a:gd name="connsiteY26" fmla="*/ 5786939 h 6858000"/>
              <a:gd name="connsiteX27" fmla="*/ 1549380 w 5305156"/>
              <a:gd name="connsiteY27" fmla="*/ 5671020 h 6858000"/>
              <a:gd name="connsiteX28" fmla="*/ 1537440 w 5305156"/>
              <a:gd name="connsiteY28" fmla="*/ 5677328 h 6858000"/>
              <a:gd name="connsiteX29" fmla="*/ 1549380 w 5305156"/>
              <a:gd name="connsiteY29" fmla="*/ 5671020 h 6858000"/>
              <a:gd name="connsiteX30" fmla="*/ 1325331 w 5305156"/>
              <a:gd name="connsiteY30" fmla="*/ 5495959 h 6858000"/>
              <a:gd name="connsiteX31" fmla="*/ 1000847 w 5305156"/>
              <a:gd name="connsiteY31" fmla="*/ 5779053 h 6858000"/>
              <a:gd name="connsiteX32" fmla="*/ 1326033 w 5305156"/>
              <a:gd name="connsiteY32" fmla="*/ 6056627 h 6858000"/>
              <a:gd name="connsiteX33" fmla="*/ 1650518 w 5305156"/>
              <a:gd name="connsiteY33" fmla="*/ 5773533 h 6858000"/>
              <a:gd name="connsiteX34" fmla="*/ 1537440 w 5305156"/>
              <a:gd name="connsiteY34" fmla="*/ 5677328 h 6858000"/>
              <a:gd name="connsiteX35" fmla="*/ 1325331 w 5305156"/>
              <a:gd name="connsiteY35" fmla="*/ 5495959 h 6858000"/>
              <a:gd name="connsiteX36" fmla="*/ 320271 w 5305156"/>
              <a:gd name="connsiteY36" fmla="*/ 4847761 h 6858000"/>
              <a:gd name="connsiteX37" fmla="*/ 0 w 5305156"/>
              <a:gd name="connsiteY37" fmla="*/ 5126124 h 6858000"/>
              <a:gd name="connsiteX38" fmla="*/ 325188 w 5305156"/>
              <a:gd name="connsiteY38" fmla="*/ 5403697 h 6858000"/>
              <a:gd name="connsiteX39" fmla="*/ 433349 w 5305156"/>
              <a:gd name="connsiteY39" fmla="*/ 5309070 h 6858000"/>
              <a:gd name="connsiteX40" fmla="*/ 439670 w 5305156"/>
              <a:gd name="connsiteY40" fmla="*/ 5320898 h 6858000"/>
              <a:gd name="connsiteX41" fmla="*/ 330807 w 5305156"/>
              <a:gd name="connsiteY41" fmla="*/ 5415526 h 6858000"/>
              <a:gd name="connsiteX42" fmla="*/ 330807 w 5305156"/>
              <a:gd name="connsiteY42" fmla="*/ 5761705 h 6858000"/>
              <a:gd name="connsiteX43" fmla="*/ 563986 w 5305156"/>
              <a:gd name="connsiteY43" fmla="*/ 5559044 h 6858000"/>
              <a:gd name="connsiteX44" fmla="*/ 570307 w 5305156"/>
              <a:gd name="connsiteY44" fmla="*/ 5571661 h 6858000"/>
              <a:gd name="connsiteX45" fmla="*/ 332211 w 5305156"/>
              <a:gd name="connsiteY45" fmla="*/ 5779053 h 6858000"/>
              <a:gd name="connsiteX46" fmla="*/ 657398 w 5305156"/>
              <a:gd name="connsiteY46" fmla="*/ 6056627 h 6858000"/>
              <a:gd name="connsiteX47" fmla="*/ 771178 w 5305156"/>
              <a:gd name="connsiteY47" fmla="*/ 5957268 h 6858000"/>
              <a:gd name="connsiteX48" fmla="*/ 777500 w 5305156"/>
              <a:gd name="connsiteY48" fmla="*/ 5968308 h 6858000"/>
              <a:gd name="connsiteX49" fmla="*/ 771881 w 5305156"/>
              <a:gd name="connsiteY49" fmla="*/ 5956479 h 6858000"/>
              <a:gd name="connsiteX50" fmla="*/ 981883 w 5305156"/>
              <a:gd name="connsiteY50" fmla="*/ 5773533 h 6858000"/>
              <a:gd name="connsiteX51" fmla="*/ 656696 w 5305156"/>
              <a:gd name="connsiteY51" fmla="*/ 5495959 h 6858000"/>
              <a:gd name="connsiteX52" fmla="*/ 571010 w 5305156"/>
              <a:gd name="connsiteY52" fmla="*/ 5570873 h 6858000"/>
              <a:gd name="connsiteX53" fmla="*/ 563986 w 5305156"/>
              <a:gd name="connsiteY53" fmla="*/ 5558256 h 6858000"/>
              <a:gd name="connsiteX54" fmla="*/ 653184 w 5305156"/>
              <a:gd name="connsiteY54" fmla="*/ 5480976 h 6858000"/>
              <a:gd name="connsiteX55" fmla="*/ 653184 w 5305156"/>
              <a:gd name="connsiteY55" fmla="*/ 5134798 h 6858000"/>
              <a:gd name="connsiteX56" fmla="*/ 439670 w 5305156"/>
              <a:gd name="connsiteY56" fmla="*/ 5320110 h 6858000"/>
              <a:gd name="connsiteX57" fmla="*/ 434052 w 5305156"/>
              <a:gd name="connsiteY57" fmla="*/ 5309070 h 6858000"/>
              <a:gd name="connsiteX58" fmla="*/ 645458 w 5305156"/>
              <a:gd name="connsiteY58" fmla="*/ 5125335 h 6858000"/>
              <a:gd name="connsiteX59" fmla="*/ 320271 w 5305156"/>
              <a:gd name="connsiteY59" fmla="*/ 4847761 h 6858000"/>
              <a:gd name="connsiteX60" fmla="*/ 985394 w 5305156"/>
              <a:gd name="connsiteY60" fmla="*/ 4487388 h 6858000"/>
              <a:gd name="connsiteX61" fmla="*/ 763453 w 5305156"/>
              <a:gd name="connsiteY61" fmla="*/ 4680586 h 6858000"/>
              <a:gd name="connsiteX62" fmla="*/ 756430 w 5305156"/>
              <a:gd name="connsiteY62" fmla="*/ 4670335 h 6858000"/>
              <a:gd name="connsiteX63" fmla="*/ 762750 w 5305156"/>
              <a:gd name="connsiteY63" fmla="*/ 4680586 h 6858000"/>
              <a:gd name="connsiteX64" fmla="*/ 663017 w 5305156"/>
              <a:gd name="connsiteY64" fmla="*/ 4768116 h 6858000"/>
              <a:gd name="connsiteX65" fmla="*/ 663017 w 5305156"/>
              <a:gd name="connsiteY65" fmla="*/ 5114295 h 6858000"/>
              <a:gd name="connsiteX66" fmla="*/ 906029 w 5305156"/>
              <a:gd name="connsiteY66" fmla="*/ 4902960 h 6858000"/>
              <a:gd name="connsiteX67" fmla="*/ 913053 w 5305156"/>
              <a:gd name="connsiteY67" fmla="*/ 4913212 h 6858000"/>
              <a:gd name="connsiteX68" fmla="*/ 906732 w 5305156"/>
              <a:gd name="connsiteY68" fmla="*/ 4902172 h 6858000"/>
              <a:gd name="connsiteX69" fmla="*/ 985394 w 5305156"/>
              <a:gd name="connsiteY69" fmla="*/ 4833567 h 6858000"/>
              <a:gd name="connsiteX70" fmla="*/ 985394 w 5305156"/>
              <a:gd name="connsiteY70" fmla="*/ 4487388 h 6858000"/>
              <a:gd name="connsiteX71" fmla="*/ 656696 w 5305156"/>
              <a:gd name="connsiteY71" fmla="*/ 4196409 h 6858000"/>
              <a:gd name="connsiteX72" fmla="*/ 332211 w 5305156"/>
              <a:gd name="connsiteY72" fmla="*/ 4478714 h 6858000"/>
              <a:gd name="connsiteX73" fmla="*/ 657398 w 5305156"/>
              <a:gd name="connsiteY73" fmla="*/ 4756288 h 6858000"/>
              <a:gd name="connsiteX74" fmla="*/ 756430 w 5305156"/>
              <a:gd name="connsiteY74" fmla="*/ 4670335 h 6858000"/>
              <a:gd name="connsiteX75" fmla="*/ 981883 w 5305156"/>
              <a:gd name="connsiteY75" fmla="*/ 4473983 h 6858000"/>
              <a:gd name="connsiteX76" fmla="*/ 656696 w 5305156"/>
              <a:gd name="connsiteY76" fmla="*/ 4196409 h 6858000"/>
              <a:gd name="connsiteX77" fmla="*/ 993120 w 5305156"/>
              <a:gd name="connsiteY77" fmla="*/ 3544268 h 6858000"/>
              <a:gd name="connsiteX78" fmla="*/ 668636 w 5305156"/>
              <a:gd name="connsiteY78" fmla="*/ 3826573 h 6858000"/>
              <a:gd name="connsiteX79" fmla="*/ 993823 w 5305156"/>
              <a:gd name="connsiteY79" fmla="*/ 4104935 h 6858000"/>
              <a:gd name="connsiteX80" fmla="*/ 1318308 w 5305156"/>
              <a:gd name="connsiteY80" fmla="*/ 3821842 h 6858000"/>
              <a:gd name="connsiteX81" fmla="*/ 1002251 w 5305156"/>
              <a:gd name="connsiteY81" fmla="*/ 3552154 h 6858000"/>
              <a:gd name="connsiteX82" fmla="*/ 993120 w 5305156"/>
              <a:gd name="connsiteY82" fmla="*/ 3544268 h 6858000"/>
              <a:gd name="connsiteX83" fmla="*/ 1318308 w 5305156"/>
              <a:gd name="connsiteY83" fmla="*/ 2538851 h 6858000"/>
              <a:gd name="connsiteX84" fmla="*/ 1110412 w 5305156"/>
              <a:gd name="connsiteY84" fmla="*/ 2719432 h 6858000"/>
              <a:gd name="connsiteX85" fmla="*/ 1104092 w 5305156"/>
              <a:gd name="connsiteY85" fmla="*/ 2708392 h 6858000"/>
              <a:gd name="connsiteX86" fmla="*/ 1109710 w 5305156"/>
              <a:gd name="connsiteY86" fmla="*/ 2720221 h 6858000"/>
              <a:gd name="connsiteX87" fmla="*/ 995930 w 5305156"/>
              <a:gd name="connsiteY87" fmla="*/ 2819579 h 6858000"/>
              <a:gd name="connsiteX88" fmla="*/ 995930 w 5305156"/>
              <a:gd name="connsiteY88" fmla="*/ 3165758 h 6858000"/>
              <a:gd name="connsiteX89" fmla="*/ 1234025 w 5305156"/>
              <a:gd name="connsiteY89" fmla="*/ 2958366 h 6858000"/>
              <a:gd name="connsiteX90" fmla="*/ 1240347 w 5305156"/>
              <a:gd name="connsiteY90" fmla="*/ 2969406 h 6858000"/>
              <a:gd name="connsiteX91" fmla="*/ 1234728 w 5305156"/>
              <a:gd name="connsiteY91" fmla="*/ 2957578 h 6858000"/>
              <a:gd name="connsiteX92" fmla="*/ 1318308 w 5305156"/>
              <a:gd name="connsiteY92" fmla="*/ 2885030 h 6858000"/>
              <a:gd name="connsiteX93" fmla="*/ 1318308 w 5305156"/>
              <a:gd name="connsiteY93" fmla="*/ 2538851 h 6858000"/>
              <a:gd name="connsiteX94" fmla="*/ 652482 w 5305156"/>
              <a:gd name="connsiteY94" fmla="*/ 1598885 h 6858000"/>
              <a:gd name="connsiteX95" fmla="*/ 332211 w 5305156"/>
              <a:gd name="connsiteY95" fmla="*/ 1878036 h 6858000"/>
              <a:gd name="connsiteX96" fmla="*/ 657398 w 5305156"/>
              <a:gd name="connsiteY96" fmla="*/ 2155610 h 6858000"/>
              <a:gd name="connsiteX97" fmla="*/ 766262 w 5305156"/>
              <a:gd name="connsiteY97" fmla="*/ 2060983 h 6858000"/>
              <a:gd name="connsiteX98" fmla="*/ 771881 w 5305156"/>
              <a:gd name="connsiteY98" fmla="*/ 2072022 h 6858000"/>
              <a:gd name="connsiteX99" fmla="*/ 663017 w 5305156"/>
              <a:gd name="connsiteY99" fmla="*/ 2166650 h 6858000"/>
              <a:gd name="connsiteX100" fmla="*/ 663017 w 5305156"/>
              <a:gd name="connsiteY100" fmla="*/ 2513617 h 6858000"/>
              <a:gd name="connsiteX101" fmla="*/ 896196 w 5305156"/>
              <a:gd name="connsiteY101" fmla="*/ 2310168 h 6858000"/>
              <a:gd name="connsiteX102" fmla="*/ 902517 w 5305156"/>
              <a:gd name="connsiteY102" fmla="*/ 2322785 h 6858000"/>
              <a:gd name="connsiteX103" fmla="*/ 665124 w 5305156"/>
              <a:gd name="connsiteY103" fmla="*/ 2530177 h 6858000"/>
              <a:gd name="connsiteX104" fmla="*/ 990311 w 5305156"/>
              <a:gd name="connsiteY104" fmla="*/ 2807751 h 6858000"/>
              <a:gd name="connsiteX105" fmla="*/ 1104092 w 5305156"/>
              <a:gd name="connsiteY105" fmla="*/ 2708392 h 6858000"/>
              <a:gd name="connsiteX106" fmla="*/ 1314093 w 5305156"/>
              <a:gd name="connsiteY106" fmla="*/ 2525446 h 6858000"/>
              <a:gd name="connsiteX107" fmla="*/ 988907 w 5305156"/>
              <a:gd name="connsiteY107" fmla="*/ 2247872 h 6858000"/>
              <a:gd name="connsiteX108" fmla="*/ 903220 w 5305156"/>
              <a:gd name="connsiteY108" fmla="*/ 2322785 h 6858000"/>
              <a:gd name="connsiteX109" fmla="*/ 896899 w 5305156"/>
              <a:gd name="connsiteY109" fmla="*/ 2310168 h 6858000"/>
              <a:gd name="connsiteX110" fmla="*/ 985394 w 5305156"/>
              <a:gd name="connsiteY110" fmla="*/ 2232889 h 6858000"/>
              <a:gd name="connsiteX111" fmla="*/ 985394 w 5305156"/>
              <a:gd name="connsiteY111" fmla="*/ 1885922 h 6858000"/>
              <a:gd name="connsiteX112" fmla="*/ 772583 w 5305156"/>
              <a:gd name="connsiteY112" fmla="*/ 2072022 h 6858000"/>
              <a:gd name="connsiteX113" fmla="*/ 766262 w 5305156"/>
              <a:gd name="connsiteY113" fmla="*/ 2060194 h 6858000"/>
              <a:gd name="connsiteX114" fmla="*/ 977669 w 5305156"/>
              <a:gd name="connsiteY114" fmla="*/ 1876459 h 6858000"/>
              <a:gd name="connsiteX115" fmla="*/ 652482 w 5305156"/>
              <a:gd name="connsiteY115" fmla="*/ 1598885 h 6858000"/>
              <a:gd name="connsiteX116" fmla="*/ 1318308 w 5305156"/>
              <a:gd name="connsiteY116" fmla="*/ 1238512 h 6858000"/>
              <a:gd name="connsiteX117" fmla="*/ 1095663 w 5305156"/>
              <a:gd name="connsiteY117" fmla="*/ 1432499 h 6858000"/>
              <a:gd name="connsiteX118" fmla="*/ 995930 w 5305156"/>
              <a:gd name="connsiteY118" fmla="*/ 1519240 h 6858000"/>
              <a:gd name="connsiteX119" fmla="*/ 995930 w 5305156"/>
              <a:gd name="connsiteY119" fmla="*/ 1865419 h 6858000"/>
              <a:gd name="connsiteX120" fmla="*/ 1238240 w 5305156"/>
              <a:gd name="connsiteY120" fmla="*/ 1654085 h 6858000"/>
              <a:gd name="connsiteX121" fmla="*/ 1245264 w 5305156"/>
              <a:gd name="connsiteY121" fmla="*/ 1665124 h 6858000"/>
              <a:gd name="connsiteX122" fmla="*/ 1000847 w 5305156"/>
              <a:gd name="connsiteY122" fmla="*/ 1878036 h 6858000"/>
              <a:gd name="connsiteX123" fmla="*/ 1326033 w 5305156"/>
              <a:gd name="connsiteY123" fmla="*/ 2155610 h 6858000"/>
              <a:gd name="connsiteX124" fmla="*/ 1477038 w 5305156"/>
              <a:gd name="connsiteY124" fmla="*/ 2023920 h 6858000"/>
              <a:gd name="connsiteX125" fmla="*/ 1646304 w 5305156"/>
              <a:gd name="connsiteY125" fmla="*/ 1876459 h 6858000"/>
              <a:gd name="connsiteX126" fmla="*/ 1321116 w 5305156"/>
              <a:gd name="connsiteY126" fmla="*/ 1598885 h 6858000"/>
              <a:gd name="connsiteX127" fmla="*/ 1245965 w 5305156"/>
              <a:gd name="connsiteY127" fmla="*/ 1664336 h 6858000"/>
              <a:gd name="connsiteX128" fmla="*/ 1238942 w 5305156"/>
              <a:gd name="connsiteY128" fmla="*/ 1654085 h 6858000"/>
              <a:gd name="connsiteX129" fmla="*/ 1318308 w 5305156"/>
              <a:gd name="connsiteY129" fmla="*/ 1585480 h 6858000"/>
              <a:gd name="connsiteX130" fmla="*/ 1318308 w 5305156"/>
              <a:gd name="connsiteY130" fmla="*/ 1238512 h 6858000"/>
              <a:gd name="connsiteX131" fmla="*/ 988907 w 5305156"/>
              <a:gd name="connsiteY131" fmla="*/ 947533 h 6858000"/>
              <a:gd name="connsiteX132" fmla="*/ 665124 w 5305156"/>
              <a:gd name="connsiteY132" fmla="*/ 1230627 h 6858000"/>
              <a:gd name="connsiteX133" fmla="*/ 990311 w 5305156"/>
              <a:gd name="connsiteY133" fmla="*/ 1508201 h 6858000"/>
              <a:gd name="connsiteX134" fmla="*/ 1088639 w 5305156"/>
              <a:gd name="connsiteY134" fmla="*/ 1422247 h 6858000"/>
              <a:gd name="connsiteX135" fmla="*/ 1095663 w 5305156"/>
              <a:gd name="connsiteY135" fmla="*/ 1432499 h 6858000"/>
              <a:gd name="connsiteX136" fmla="*/ 1089342 w 5305156"/>
              <a:gd name="connsiteY136" fmla="*/ 1421459 h 6858000"/>
              <a:gd name="connsiteX137" fmla="*/ 1314093 w 5305156"/>
              <a:gd name="connsiteY137" fmla="*/ 1225107 h 6858000"/>
              <a:gd name="connsiteX138" fmla="*/ 988907 w 5305156"/>
              <a:gd name="connsiteY138" fmla="*/ 947533 h 6858000"/>
              <a:gd name="connsiteX139" fmla="*/ 1325331 w 5305156"/>
              <a:gd name="connsiteY139" fmla="*/ 296181 h 6858000"/>
              <a:gd name="connsiteX140" fmla="*/ 1000847 w 5305156"/>
              <a:gd name="connsiteY140" fmla="*/ 578486 h 6858000"/>
              <a:gd name="connsiteX141" fmla="*/ 1326033 w 5305156"/>
              <a:gd name="connsiteY141" fmla="*/ 856060 h 6858000"/>
              <a:gd name="connsiteX142" fmla="*/ 1650518 w 5305156"/>
              <a:gd name="connsiteY142" fmla="*/ 573754 h 6858000"/>
              <a:gd name="connsiteX143" fmla="*/ 1334462 w 5305156"/>
              <a:gd name="connsiteY143" fmla="*/ 304066 h 6858000"/>
              <a:gd name="connsiteX144" fmla="*/ 1325331 w 5305156"/>
              <a:gd name="connsiteY144" fmla="*/ 296181 h 6858000"/>
              <a:gd name="connsiteX145" fmla="*/ 1226725 w 5305156"/>
              <a:gd name="connsiteY145" fmla="*/ 0 h 6858000"/>
              <a:gd name="connsiteX146" fmla="*/ 748180 w 5305156"/>
              <a:gd name="connsiteY146" fmla="*/ 0 h 6858000"/>
              <a:gd name="connsiteX147" fmla="*/ 763540 w 5305156"/>
              <a:gd name="connsiteY147" fmla="*/ 13087 h 6858000"/>
              <a:gd name="connsiteX148" fmla="*/ 990311 w 5305156"/>
              <a:gd name="connsiteY148" fmla="*/ 206284 h 6858000"/>
              <a:gd name="connsiteX149" fmla="*/ 1159227 w 5305156"/>
              <a:gd name="connsiteY149" fmla="*/ 58896 h 6858000"/>
              <a:gd name="connsiteX150" fmla="*/ 1318308 w 5305156"/>
              <a:gd name="connsiteY150" fmla="*/ 0 h 6858000"/>
              <a:gd name="connsiteX151" fmla="*/ 1245701 w 5305156"/>
              <a:gd name="connsiteY151" fmla="*/ 0 h 6858000"/>
              <a:gd name="connsiteX152" fmla="*/ 1228232 w 5305156"/>
              <a:gd name="connsiteY152" fmla="*/ 15255 h 6858000"/>
              <a:gd name="connsiteX153" fmla="*/ 995930 w 5305156"/>
              <a:gd name="connsiteY153" fmla="*/ 218113 h 6858000"/>
              <a:gd name="connsiteX154" fmla="*/ 995930 w 5305156"/>
              <a:gd name="connsiteY154" fmla="*/ 564292 h 6858000"/>
              <a:gd name="connsiteX155" fmla="*/ 1318308 w 5305156"/>
              <a:gd name="connsiteY155" fmla="*/ 283564 h 6858000"/>
              <a:gd name="connsiteX156" fmla="*/ 1318308 w 5305156"/>
              <a:gd name="connsiteY156" fmla="*/ 84404 h 6858000"/>
              <a:gd name="connsiteX157" fmla="*/ 5305156 w 5305156"/>
              <a:gd name="connsiteY157" fmla="*/ 0 h 6858000"/>
              <a:gd name="connsiteX158" fmla="*/ 1329545 w 5305156"/>
              <a:gd name="connsiteY158" fmla="*/ 0 h 6858000"/>
              <a:gd name="connsiteX159" fmla="*/ 1329545 w 5305156"/>
              <a:gd name="connsiteY159" fmla="*/ 1953 h 6858000"/>
              <a:gd name="connsiteX160" fmla="*/ 1329545 w 5305156"/>
              <a:gd name="connsiteY160" fmla="*/ 283564 h 6858000"/>
              <a:gd name="connsiteX161" fmla="*/ 1343592 w 5305156"/>
              <a:gd name="connsiteY161" fmla="*/ 295392 h 6858000"/>
              <a:gd name="connsiteX162" fmla="*/ 1334462 w 5305156"/>
              <a:gd name="connsiteY162" fmla="*/ 304066 h 6858000"/>
              <a:gd name="connsiteX163" fmla="*/ 1344294 w 5305156"/>
              <a:gd name="connsiteY163" fmla="*/ 295392 h 6858000"/>
              <a:gd name="connsiteX164" fmla="*/ 1665970 w 5305156"/>
              <a:gd name="connsiteY164" fmla="*/ 570600 h 6858000"/>
              <a:gd name="connsiteX165" fmla="*/ 1665970 w 5305156"/>
              <a:gd name="connsiteY165" fmla="*/ 589526 h 6858000"/>
              <a:gd name="connsiteX166" fmla="*/ 1654030 w 5305156"/>
              <a:gd name="connsiteY166" fmla="*/ 599777 h 6858000"/>
              <a:gd name="connsiteX167" fmla="*/ 1654030 w 5305156"/>
              <a:gd name="connsiteY167" fmla="*/ 587160 h 6858000"/>
              <a:gd name="connsiteX168" fmla="*/ 1332355 w 5305156"/>
              <a:gd name="connsiteY168" fmla="*/ 867888 h 6858000"/>
              <a:gd name="connsiteX169" fmla="*/ 1332355 w 5305156"/>
              <a:gd name="connsiteY169" fmla="*/ 1214067 h 6858000"/>
              <a:gd name="connsiteX170" fmla="*/ 1654030 w 5305156"/>
              <a:gd name="connsiteY170" fmla="*/ 933339 h 6858000"/>
              <a:gd name="connsiteX171" fmla="*/ 1654030 w 5305156"/>
              <a:gd name="connsiteY171" fmla="*/ 600566 h 6858000"/>
              <a:gd name="connsiteX172" fmla="*/ 1665970 w 5305156"/>
              <a:gd name="connsiteY172" fmla="*/ 590314 h 6858000"/>
              <a:gd name="connsiteX173" fmla="*/ 1665970 w 5305156"/>
              <a:gd name="connsiteY173" fmla="*/ 938859 h 6858000"/>
              <a:gd name="connsiteX174" fmla="*/ 1998180 w 5305156"/>
              <a:gd name="connsiteY174" fmla="*/ 1221952 h 6858000"/>
              <a:gd name="connsiteX175" fmla="*/ 1998180 w 5305156"/>
              <a:gd name="connsiteY175" fmla="*/ 1591788 h 6858000"/>
              <a:gd name="connsiteX176" fmla="*/ 1680718 w 5305156"/>
              <a:gd name="connsiteY176" fmla="*/ 1867785 h 6858000"/>
              <a:gd name="connsiteX177" fmla="*/ 1680718 w 5305156"/>
              <a:gd name="connsiteY177" fmla="*/ 1851225 h 6858000"/>
              <a:gd name="connsiteX178" fmla="*/ 1986942 w 5305156"/>
              <a:gd name="connsiteY178" fmla="*/ 1585480 h 6858000"/>
              <a:gd name="connsiteX179" fmla="*/ 1986942 w 5305156"/>
              <a:gd name="connsiteY179" fmla="*/ 1238512 h 6858000"/>
              <a:gd name="connsiteX180" fmla="*/ 1680718 w 5305156"/>
              <a:gd name="connsiteY180" fmla="*/ 1505046 h 6858000"/>
              <a:gd name="connsiteX181" fmla="*/ 1680718 w 5305156"/>
              <a:gd name="connsiteY181" fmla="*/ 1488487 h 6858000"/>
              <a:gd name="connsiteX182" fmla="*/ 1982728 w 5305156"/>
              <a:gd name="connsiteY182" fmla="*/ 1225107 h 6858000"/>
              <a:gd name="connsiteX183" fmla="*/ 1657541 w 5305156"/>
              <a:gd name="connsiteY183" fmla="*/ 947533 h 6858000"/>
              <a:gd name="connsiteX184" fmla="*/ 1333056 w 5305156"/>
              <a:gd name="connsiteY184" fmla="*/ 1230627 h 6858000"/>
              <a:gd name="connsiteX185" fmla="*/ 1658244 w 5305156"/>
              <a:gd name="connsiteY185" fmla="*/ 1508201 h 6858000"/>
              <a:gd name="connsiteX186" fmla="*/ 1680017 w 5305156"/>
              <a:gd name="connsiteY186" fmla="*/ 1489275 h 6858000"/>
              <a:gd name="connsiteX187" fmla="*/ 1680017 w 5305156"/>
              <a:gd name="connsiteY187" fmla="*/ 1505835 h 6858000"/>
              <a:gd name="connsiteX188" fmla="*/ 1664565 w 5305156"/>
              <a:gd name="connsiteY188" fmla="*/ 1519240 h 6858000"/>
              <a:gd name="connsiteX189" fmla="*/ 1664565 w 5305156"/>
              <a:gd name="connsiteY189" fmla="*/ 1865419 h 6858000"/>
              <a:gd name="connsiteX190" fmla="*/ 1680017 w 5305156"/>
              <a:gd name="connsiteY190" fmla="*/ 1852014 h 6858000"/>
              <a:gd name="connsiteX191" fmla="*/ 1680017 w 5305156"/>
              <a:gd name="connsiteY191" fmla="*/ 1868573 h 6858000"/>
              <a:gd name="connsiteX192" fmla="*/ 1665970 w 5305156"/>
              <a:gd name="connsiteY192" fmla="*/ 1881190 h 6858000"/>
              <a:gd name="connsiteX193" fmla="*/ 1665970 w 5305156"/>
              <a:gd name="connsiteY193" fmla="*/ 2058617 h 6858000"/>
              <a:gd name="connsiteX194" fmla="*/ 1654030 w 5305156"/>
              <a:gd name="connsiteY194" fmla="*/ 2060194 h 6858000"/>
              <a:gd name="connsiteX195" fmla="*/ 1654030 w 5305156"/>
              <a:gd name="connsiteY195" fmla="*/ 1885922 h 6858000"/>
              <a:gd name="connsiteX196" fmla="*/ 1484061 w 5305156"/>
              <a:gd name="connsiteY196" fmla="*/ 2034172 h 6858000"/>
              <a:gd name="connsiteX197" fmla="*/ 1477038 w 5305156"/>
              <a:gd name="connsiteY197" fmla="*/ 2023920 h 6858000"/>
              <a:gd name="connsiteX198" fmla="*/ 1484061 w 5305156"/>
              <a:gd name="connsiteY198" fmla="*/ 2034960 h 6858000"/>
              <a:gd name="connsiteX199" fmla="*/ 1332355 w 5305156"/>
              <a:gd name="connsiteY199" fmla="*/ 2166650 h 6858000"/>
              <a:gd name="connsiteX200" fmla="*/ 1332355 w 5305156"/>
              <a:gd name="connsiteY200" fmla="*/ 2513617 h 6858000"/>
              <a:gd name="connsiteX201" fmla="*/ 1654030 w 5305156"/>
              <a:gd name="connsiteY201" fmla="*/ 2232889 h 6858000"/>
              <a:gd name="connsiteX202" fmla="*/ 1654030 w 5305156"/>
              <a:gd name="connsiteY202" fmla="*/ 2060983 h 6858000"/>
              <a:gd name="connsiteX203" fmla="*/ 1665970 w 5305156"/>
              <a:gd name="connsiteY203" fmla="*/ 2059405 h 6858000"/>
              <a:gd name="connsiteX204" fmla="*/ 1665970 w 5305156"/>
              <a:gd name="connsiteY204" fmla="*/ 2238409 h 6858000"/>
              <a:gd name="connsiteX205" fmla="*/ 1881590 w 5305156"/>
              <a:gd name="connsiteY205" fmla="*/ 2422144 h 6858000"/>
              <a:gd name="connsiteX206" fmla="*/ 1869650 w 5305156"/>
              <a:gd name="connsiteY206" fmla="*/ 2428452 h 6858000"/>
              <a:gd name="connsiteX207" fmla="*/ 1657541 w 5305156"/>
              <a:gd name="connsiteY207" fmla="*/ 2247872 h 6858000"/>
              <a:gd name="connsiteX208" fmla="*/ 1333056 w 5305156"/>
              <a:gd name="connsiteY208" fmla="*/ 2530177 h 6858000"/>
              <a:gd name="connsiteX209" fmla="*/ 1658244 w 5305156"/>
              <a:gd name="connsiteY209" fmla="*/ 2807751 h 6858000"/>
              <a:gd name="connsiteX210" fmla="*/ 1982728 w 5305156"/>
              <a:gd name="connsiteY210" fmla="*/ 2525446 h 6858000"/>
              <a:gd name="connsiteX211" fmla="*/ 1870353 w 5305156"/>
              <a:gd name="connsiteY211" fmla="*/ 2429241 h 6858000"/>
              <a:gd name="connsiteX212" fmla="*/ 1882293 w 5305156"/>
              <a:gd name="connsiteY212" fmla="*/ 2422933 h 6858000"/>
              <a:gd name="connsiteX213" fmla="*/ 1998180 w 5305156"/>
              <a:gd name="connsiteY213" fmla="*/ 2522291 h 6858000"/>
              <a:gd name="connsiteX214" fmla="*/ 1998180 w 5305156"/>
              <a:gd name="connsiteY214" fmla="*/ 2773054 h 6858000"/>
              <a:gd name="connsiteX215" fmla="*/ 1986942 w 5305156"/>
              <a:gd name="connsiteY215" fmla="*/ 2778574 h 6858000"/>
              <a:gd name="connsiteX216" fmla="*/ 1986942 w 5305156"/>
              <a:gd name="connsiteY216" fmla="*/ 2538851 h 6858000"/>
              <a:gd name="connsiteX217" fmla="*/ 1664565 w 5305156"/>
              <a:gd name="connsiteY217" fmla="*/ 2819579 h 6858000"/>
              <a:gd name="connsiteX218" fmla="*/ 1664565 w 5305156"/>
              <a:gd name="connsiteY218" fmla="*/ 3165758 h 6858000"/>
              <a:gd name="connsiteX219" fmla="*/ 1986942 w 5305156"/>
              <a:gd name="connsiteY219" fmla="*/ 2885030 h 6858000"/>
              <a:gd name="connsiteX220" fmla="*/ 1986942 w 5305156"/>
              <a:gd name="connsiteY220" fmla="*/ 2779363 h 6858000"/>
              <a:gd name="connsiteX221" fmla="*/ 1998180 w 5305156"/>
              <a:gd name="connsiteY221" fmla="*/ 2773843 h 6858000"/>
              <a:gd name="connsiteX222" fmla="*/ 1998180 w 5305156"/>
              <a:gd name="connsiteY222" fmla="*/ 2891339 h 6858000"/>
              <a:gd name="connsiteX223" fmla="*/ 1658946 w 5305156"/>
              <a:gd name="connsiteY223" fmla="*/ 3187049 h 6858000"/>
              <a:gd name="connsiteX224" fmla="*/ 1321116 w 5305156"/>
              <a:gd name="connsiteY224" fmla="*/ 2899224 h 6858000"/>
              <a:gd name="connsiteX225" fmla="*/ 1240347 w 5305156"/>
              <a:gd name="connsiteY225" fmla="*/ 2969406 h 6858000"/>
              <a:gd name="connsiteX226" fmla="*/ 997334 w 5305156"/>
              <a:gd name="connsiteY226" fmla="*/ 3180741 h 6858000"/>
              <a:gd name="connsiteX227" fmla="*/ 997334 w 5305156"/>
              <a:gd name="connsiteY227" fmla="*/ 3519034 h 6858000"/>
              <a:gd name="connsiteX228" fmla="*/ 985394 w 5305156"/>
              <a:gd name="connsiteY228" fmla="*/ 3519034 h 6858000"/>
              <a:gd name="connsiteX229" fmla="*/ 985394 w 5305156"/>
              <a:gd name="connsiteY229" fmla="*/ 3500109 h 6858000"/>
              <a:gd name="connsiteX230" fmla="*/ 985394 w 5305156"/>
              <a:gd name="connsiteY230" fmla="*/ 3186261 h 6858000"/>
              <a:gd name="connsiteX231" fmla="*/ 663017 w 5305156"/>
              <a:gd name="connsiteY231" fmla="*/ 3466989 h 6858000"/>
              <a:gd name="connsiteX232" fmla="*/ 663017 w 5305156"/>
              <a:gd name="connsiteY232" fmla="*/ 3495377 h 6858000"/>
              <a:gd name="connsiteX233" fmla="*/ 663017 w 5305156"/>
              <a:gd name="connsiteY233" fmla="*/ 3812379 h 6858000"/>
              <a:gd name="connsiteX234" fmla="*/ 985394 w 5305156"/>
              <a:gd name="connsiteY234" fmla="*/ 3532439 h 6858000"/>
              <a:gd name="connsiteX235" fmla="*/ 985394 w 5305156"/>
              <a:gd name="connsiteY235" fmla="*/ 3519822 h 6858000"/>
              <a:gd name="connsiteX236" fmla="*/ 997334 w 5305156"/>
              <a:gd name="connsiteY236" fmla="*/ 3519822 h 6858000"/>
              <a:gd name="connsiteX237" fmla="*/ 997334 w 5305156"/>
              <a:gd name="connsiteY237" fmla="*/ 3531651 h 6858000"/>
              <a:gd name="connsiteX238" fmla="*/ 1011381 w 5305156"/>
              <a:gd name="connsiteY238" fmla="*/ 3543479 h 6858000"/>
              <a:gd name="connsiteX239" fmla="*/ 1002251 w 5305156"/>
              <a:gd name="connsiteY239" fmla="*/ 3552154 h 6858000"/>
              <a:gd name="connsiteX240" fmla="*/ 1012084 w 5305156"/>
              <a:gd name="connsiteY240" fmla="*/ 3544268 h 6858000"/>
              <a:gd name="connsiteX241" fmla="*/ 1333759 w 5305156"/>
              <a:gd name="connsiteY241" fmla="*/ 3818688 h 6858000"/>
              <a:gd name="connsiteX242" fmla="*/ 1333759 w 5305156"/>
              <a:gd name="connsiteY242" fmla="*/ 3838402 h 6858000"/>
              <a:gd name="connsiteX243" fmla="*/ 1321819 w 5305156"/>
              <a:gd name="connsiteY243" fmla="*/ 3848653 h 6858000"/>
              <a:gd name="connsiteX244" fmla="*/ 1321819 w 5305156"/>
              <a:gd name="connsiteY244" fmla="*/ 3835248 h 6858000"/>
              <a:gd name="connsiteX245" fmla="*/ 999441 w 5305156"/>
              <a:gd name="connsiteY245" fmla="*/ 4115975 h 6858000"/>
              <a:gd name="connsiteX246" fmla="*/ 999441 w 5305156"/>
              <a:gd name="connsiteY246" fmla="*/ 4462154 h 6858000"/>
              <a:gd name="connsiteX247" fmla="*/ 1321819 w 5305156"/>
              <a:gd name="connsiteY247" fmla="*/ 4182215 h 6858000"/>
              <a:gd name="connsiteX248" fmla="*/ 1321819 w 5305156"/>
              <a:gd name="connsiteY248" fmla="*/ 3849441 h 6858000"/>
              <a:gd name="connsiteX249" fmla="*/ 1333759 w 5305156"/>
              <a:gd name="connsiteY249" fmla="*/ 3839190 h 6858000"/>
              <a:gd name="connsiteX250" fmla="*/ 1333759 w 5305156"/>
              <a:gd name="connsiteY250" fmla="*/ 4186946 h 6858000"/>
              <a:gd name="connsiteX251" fmla="*/ 1665970 w 5305156"/>
              <a:gd name="connsiteY251" fmla="*/ 4470828 h 6858000"/>
              <a:gd name="connsiteX252" fmla="*/ 1665970 w 5305156"/>
              <a:gd name="connsiteY252" fmla="*/ 4839875 h 6858000"/>
              <a:gd name="connsiteX253" fmla="*/ 1348509 w 5305156"/>
              <a:gd name="connsiteY253" fmla="*/ 5116661 h 6858000"/>
              <a:gd name="connsiteX254" fmla="*/ 1348509 w 5305156"/>
              <a:gd name="connsiteY254" fmla="*/ 5100101 h 6858000"/>
              <a:gd name="connsiteX255" fmla="*/ 1654030 w 5305156"/>
              <a:gd name="connsiteY255" fmla="*/ 4833567 h 6858000"/>
              <a:gd name="connsiteX256" fmla="*/ 1654030 w 5305156"/>
              <a:gd name="connsiteY256" fmla="*/ 4487388 h 6858000"/>
              <a:gd name="connsiteX257" fmla="*/ 1348509 w 5305156"/>
              <a:gd name="connsiteY257" fmla="*/ 4753134 h 6858000"/>
              <a:gd name="connsiteX258" fmla="*/ 1348509 w 5305156"/>
              <a:gd name="connsiteY258" fmla="*/ 4737362 h 6858000"/>
              <a:gd name="connsiteX259" fmla="*/ 1650518 w 5305156"/>
              <a:gd name="connsiteY259" fmla="*/ 4473983 h 6858000"/>
              <a:gd name="connsiteX260" fmla="*/ 1325331 w 5305156"/>
              <a:gd name="connsiteY260" fmla="*/ 4196409 h 6858000"/>
              <a:gd name="connsiteX261" fmla="*/ 1000847 w 5305156"/>
              <a:gd name="connsiteY261" fmla="*/ 4478714 h 6858000"/>
              <a:gd name="connsiteX262" fmla="*/ 1326033 w 5305156"/>
              <a:gd name="connsiteY262" fmla="*/ 4756288 h 6858000"/>
              <a:gd name="connsiteX263" fmla="*/ 1347806 w 5305156"/>
              <a:gd name="connsiteY263" fmla="*/ 4737362 h 6858000"/>
              <a:gd name="connsiteX264" fmla="*/ 1347806 w 5305156"/>
              <a:gd name="connsiteY264" fmla="*/ 4753922 h 6858000"/>
              <a:gd name="connsiteX265" fmla="*/ 1331652 w 5305156"/>
              <a:gd name="connsiteY265" fmla="*/ 4768116 h 6858000"/>
              <a:gd name="connsiteX266" fmla="*/ 1331652 w 5305156"/>
              <a:gd name="connsiteY266" fmla="*/ 5114295 h 6858000"/>
              <a:gd name="connsiteX267" fmla="*/ 1347806 w 5305156"/>
              <a:gd name="connsiteY267" fmla="*/ 5100101 h 6858000"/>
              <a:gd name="connsiteX268" fmla="*/ 1347806 w 5305156"/>
              <a:gd name="connsiteY268" fmla="*/ 5116661 h 6858000"/>
              <a:gd name="connsiteX269" fmla="*/ 1333759 w 5305156"/>
              <a:gd name="connsiteY269" fmla="*/ 5129278 h 6858000"/>
              <a:gd name="connsiteX270" fmla="*/ 1333759 w 5305156"/>
              <a:gd name="connsiteY270" fmla="*/ 5306704 h 6858000"/>
              <a:gd name="connsiteX271" fmla="*/ 1321819 w 5305156"/>
              <a:gd name="connsiteY271" fmla="*/ 5309070 h 6858000"/>
              <a:gd name="connsiteX272" fmla="*/ 1321819 w 5305156"/>
              <a:gd name="connsiteY272" fmla="*/ 5134798 h 6858000"/>
              <a:gd name="connsiteX273" fmla="*/ 1151851 w 5305156"/>
              <a:gd name="connsiteY273" fmla="*/ 5283047 h 6858000"/>
              <a:gd name="connsiteX274" fmla="*/ 1144827 w 5305156"/>
              <a:gd name="connsiteY274" fmla="*/ 5272008 h 6858000"/>
              <a:gd name="connsiteX275" fmla="*/ 1314093 w 5305156"/>
              <a:gd name="connsiteY275" fmla="*/ 5125335 h 6858000"/>
              <a:gd name="connsiteX276" fmla="*/ 988907 w 5305156"/>
              <a:gd name="connsiteY276" fmla="*/ 4847761 h 6858000"/>
              <a:gd name="connsiteX277" fmla="*/ 913053 w 5305156"/>
              <a:gd name="connsiteY277" fmla="*/ 4913212 h 6858000"/>
              <a:gd name="connsiteX278" fmla="*/ 668636 w 5305156"/>
              <a:gd name="connsiteY278" fmla="*/ 5126124 h 6858000"/>
              <a:gd name="connsiteX279" fmla="*/ 993823 w 5305156"/>
              <a:gd name="connsiteY279" fmla="*/ 5403697 h 6858000"/>
              <a:gd name="connsiteX280" fmla="*/ 1144827 w 5305156"/>
              <a:gd name="connsiteY280" fmla="*/ 5272796 h 6858000"/>
              <a:gd name="connsiteX281" fmla="*/ 1151149 w 5305156"/>
              <a:gd name="connsiteY281" fmla="*/ 5283047 h 6858000"/>
              <a:gd name="connsiteX282" fmla="*/ 999441 w 5305156"/>
              <a:gd name="connsiteY282" fmla="*/ 5415526 h 6858000"/>
              <a:gd name="connsiteX283" fmla="*/ 999441 w 5305156"/>
              <a:gd name="connsiteY283" fmla="*/ 5761705 h 6858000"/>
              <a:gd name="connsiteX284" fmla="*/ 1321819 w 5305156"/>
              <a:gd name="connsiteY284" fmla="*/ 5480976 h 6858000"/>
              <a:gd name="connsiteX285" fmla="*/ 1321819 w 5305156"/>
              <a:gd name="connsiteY285" fmla="*/ 5309858 h 6858000"/>
              <a:gd name="connsiteX286" fmla="*/ 1333759 w 5305156"/>
              <a:gd name="connsiteY286" fmla="*/ 5307493 h 6858000"/>
              <a:gd name="connsiteX287" fmla="*/ 1333759 w 5305156"/>
              <a:gd name="connsiteY287" fmla="*/ 5487285 h 6858000"/>
              <a:gd name="connsiteX288" fmla="*/ 1549380 w 5305156"/>
              <a:gd name="connsiteY288" fmla="*/ 5671020 h 6858000"/>
              <a:gd name="connsiteX289" fmla="*/ 1665970 w 5305156"/>
              <a:gd name="connsiteY289" fmla="*/ 5770379 h 6858000"/>
              <a:gd name="connsiteX290" fmla="*/ 1665970 w 5305156"/>
              <a:gd name="connsiteY290" fmla="*/ 6021141 h 6858000"/>
              <a:gd name="connsiteX291" fmla="*/ 1654030 w 5305156"/>
              <a:gd name="connsiteY291" fmla="*/ 6026661 h 6858000"/>
              <a:gd name="connsiteX292" fmla="*/ 1654030 w 5305156"/>
              <a:gd name="connsiteY292" fmla="*/ 5786939 h 6858000"/>
              <a:gd name="connsiteX293" fmla="*/ 1331652 w 5305156"/>
              <a:gd name="connsiteY293" fmla="*/ 6067667 h 6858000"/>
              <a:gd name="connsiteX294" fmla="*/ 1331652 w 5305156"/>
              <a:gd name="connsiteY294" fmla="*/ 6413845 h 6858000"/>
              <a:gd name="connsiteX295" fmla="*/ 1654030 w 5305156"/>
              <a:gd name="connsiteY295" fmla="*/ 6133906 h 6858000"/>
              <a:gd name="connsiteX296" fmla="*/ 1654030 w 5305156"/>
              <a:gd name="connsiteY296" fmla="*/ 6027450 h 6858000"/>
              <a:gd name="connsiteX297" fmla="*/ 1665970 w 5305156"/>
              <a:gd name="connsiteY297" fmla="*/ 6021930 h 6858000"/>
              <a:gd name="connsiteX298" fmla="*/ 1665970 w 5305156"/>
              <a:gd name="connsiteY298" fmla="*/ 6140214 h 6858000"/>
              <a:gd name="connsiteX299" fmla="*/ 1326033 w 5305156"/>
              <a:gd name="connsiteY299" fmla="*/ 6435925 h 6858000"/>
              <a:gd name="connsiteX300" fmla="*/ 988907 w 5305156"/>
              <a:gd name="connsiteY300" fmla="*/ 6147311 h 6858000"/>
              <a:gd name="connsiteX301" fmla="*/ 908136 w 5305156"/>
              <a:gd name="connsiteY301" fmla="*/ 6217493 h 6858000"/>
              <a:gd name="connsiteX302" fmla="*/ 901815 w 5305156"/>
              <a:gd name="connsiteY302" fmla="*/ 6206454 h 6858000"/>
              <a:gd name="connsiteX303" fmla="*/ 907434 w 5305156"/>
              <a:gd name="connsiteY303" fmla="*/ 6218282 h 6858000"/>
              <a:gd name="connsiteX304" fmla="*/ 665124 w 5305156"/>
              <a:gd name="connsiteY304" fmla="*/ 6429617 h 6858000"/>
              <a:gd name="connsiteX305" fmla="*/ 665124 w 5305156"/>
              <a:gd name="connsiteY305" fmla="*/ 6784470 h 6858000"/>
              <a:gd name="connsiteX306" fmla="*/ 722014 w 5305156"/>
              <a:gd name="connsiteY306" fmla="*/ 6833040 h 6858000"/>
              <a:gd name="connsiteX307" fmla="*/ 751249 w 5305156"/>
              <a:gd name="connsiteY307" fmla="*/ 6858000 h 6858000"/>
              <a:gd name="connsiteX308" fmla="*/ 5305156 w 5305156"/>
              <a:gd name="connsiteY30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5305156" h="6858000">
                <a:moveTo>
                  <a:pt x="657398" y="6793932"/>
                </a:moveTo>
                <a:cubicBezTo>
                  <a:pt x="657398" y="6793932"/>
                  <a:pt x="657398" y="6793932"/>
                  <a:pt x="585057" y="6857017"/>
                </a:cubicBezTo>
                <a:lnTo>
                  <a:pt x="583930" y="6858000"/>
                </a:lnTo>
                <a:lnTo>
                  <a:pt x="732294" y="6858000"/>
                </a:lnTo>
                <a:lnTo>
                  <a:pt x="725614" y="6852286"/>
                </a:lnTo>
                <a:cubicBezTo>
                  <a:pt x="709021" y="6838092"/>
                  <a:pt x="686897" y="6819166"/>
                  <a:pt x="657398" y="6793932"/>
                </a:cubicBezTo>
                <a:close/>
                <a:moveTo>
                  <a:pt x="653184" y="6434348"/>
                </a:moveTo>
                <a:cubicBezTo>
                  <a:pt x="653184" y="6434348"/>
                  <a:pt x="653184" y="6434348"/>
                  <a:pt x="330807" y="6715076"/>
                </a:cubicBezTo>
                <a:cubicBezTo>
                  <a:pt x="330807" y="6715076"/>
                  <a:pt x="330807" y="6715076"/>
                  <a:pt x="330807" y="6799592"/>
                </a:cubicBezTo>
                <a:lnTo>
                  <a:pt x="330807" y="6858000"/>
                </a:lnTo>
                <a:lnTo>
                  <a:pt x="564153" y="6858000"/>
                </a:lnTo>
                <a:lnTo>
                  <a:pt x="568902" y="6853863"/>
                </a:lnTo>
                <a:cubicBezTo>
                  <a:pt x="573818" y="6854652"/>
                  <a:pt x="579438" y="6856229"/>
                  <a:pt x="585057" y="6857017"/>
                </a:cubicBezTo>
                <a:cubicBezTo>
                  <a:pt x="579438" y="6855440"/>
                  <a:pt x="574521" y="6854652"/>
                  <a:pt x="569605" y="6853075"/>
                </a:cubicBezTo>
                <a:cubicBezTo>
                  <a:pt x="569605" y="6853075"/>
                  <a:pt x="569605" y="6853075"/>
                  <a:pt x="653184" y="6780527"/>
                </a:cubicBezTo>
                <a:cubicBezTo>
                  <a:pt x="653184" y="6780527"/>
                  <a:pt x="653184" y="6780527"/>
                  <a:pt x="653184" y="6434348"/>
                </a:cubicBezTo>
                <a:close/>
                <a:moveTo>
                  <a:pt x="5047259" y="6343650"/>
                </a:moveTo>
                <a:lnTo>
                  <a:pt x="5047259" y="6707250"/>
                </a:lnTo>
                <a:lnTo>
                  <a:pt x="4683659" y="6707250"/>
                </a:lnTo>
                <a:lnTo>
                  <a:pt x="4683659" y="6343650"/>
                </a:lnTo>
                <a:close/>
                <a:moveTo>
                  <a:pt x="985394" y="5786939"/>
                </a:moveTo>
                <a:cubicBezTo>
                  <a:pt x="985394" y="5786939"/>
                  <a:pt x="985394" y="5786939"/>
                  <a:pt x="777500" y="5968308"/>
                </a:cubicBezTo>
                <a:cubicBezTo>
                  <a:pt x="777500" y="5968308"/>
                  <a:pt x="777500" y="5968308"/>
                  <a:pt x="663017" y="6067667"/>
                </a:cubicBezTo>
                <a:cubicBezTo>
                  <a:pt x="663017" y="6067667"/>
                  <a:pt x="663017" y="6067667"/>
                  <a:pt x="663017" y="6413845"/>
                </a:cubicBezTo>
                <a:cubicBezTo>
                  <a:pt x="663017" y="6413845"/>
                  <a:pt x="663017" y="6413845"/>
                  <a:pt x="901815" y="6206454"/>
                </a:cubicBezTo>
                <a:cubicBezTo>
                  <a:pt x="901815" y="6206454"/>
                  <a:pt x="901815" y="6206454"/>
                  <a:pt x="985394" y="6133906"/>
                </a:cubicBezTo>
                <a:cubicBezTo>
                  <a:pt x="985394" y="6133906"/>
                  <a:pt x="985394" y="6133906"/>
                  <a:pt x="985394" y="5786939"/>
                </a:cubicBezTo>
                <a:close/>
                <a:moveTo>
                  <a:pt x="1549380" y="5671020"/>
                </a:moveTo>
                <a:cubicBezTo>
                  <a:pt x="1537440" y="5677328"/>
                  <a:pt x="1537440" y="5677328"/>
                  <a:pt x="1537440" y="5677328"/>
                </a:cubicBezTo>
                <a:cubicBezTo>
                  <a:pt x="1549380" y="5671020"/>
                  <a:pt x="1549380" y="5671020"/>
                  <a:pt x="1549380" y="5671020"/>
                </a:cubicBezTo>
                <a:close/>
                <a:moveTo>
                  <a:pt x="1325331" y="5495959"/>
                </a:moveTo>
                <a:cubicBezTo>
                  <a:pt x="1325331" y="5495959"/>
                  <a:pt x="1325331" y="5495959"/>
                  <a:pt x="1000847" y="5779053"/>
                </a:cubicBezTo>
                <a:cubicBezTo>
                  <a:pt x="1000847" y="5779053"/>
                  <a:pt x="1000847" y="5779053"/>
                  <a:pt x="1326033" y="6056627"/>
                </a:cubicBezTo>
                <a:cubicBezTo>
                  <a:pt x="1326033" y="6056627"/>
                  <a:pt x="1326033" y="6056627"/>
                  <a:pt x="1650518" y="5773533"/>
                </a:cubicBezTo>
                <a:cubicBezTo>
                  <a:pt x="1650518" y="5773533"/>
                  <a:pt x="1650518" y="5773533"/>
                  <a:pt x="1537440" y="5677328"/>
                </a:cubicBezTo>
                <a:cubicBezTo>
                  <a:pt x="1537440" y="5677328"/>
                  <a:pt x="1537440" y="5677328"/>
                  <a:pt x="1325331" y="5495959"/>
                </a:cubicBezTo>
                <a:close/>
                <a:moveTo>
                  <a:pt x="320271" y="4847761"/>
                </a:moveTo>
                <a:cubicBezTo>
                  <a:pt x="320271" y="4847761"/>
                  <a:pt x="320271" y="4847761"/>
                  <a:pt x="0" y="5126124"/>
                </a:cubicBezTo>
                <a:cubicBezTo>
                  <a:pt x="0" y="5126124"/>
                  <a:pt x="0" y="5126124"/>
                  <a:pt x="325188" y="5403697"/>
                </a:cubicBezTo>
                <a:cubicBezTo>
                  <a:pt x="325188" y="5403697"/>
                  <a:pt x="325188" y="5403697"/>
                  <a:pt x="433349" y="5309070"/>
                </a:cubicBezTo>
                <a:cubicBezTo>
                  <a:pt x="433349" y="5309070"/>
                  <a:pt x="433349" y="5309070"/>
                  <a:pt x="439670" y="5320898"/>
                </a:cubicBezTo>
                <a:cubicBezTo>
                  <a:pt x="439670" y="5320898"/>
                  <a:pt x="439670" y="5320898"/>
                  <a:pt x="330807" y="5415526"/>
                </a:cubicBezTo>
                <a:cubicBezTo>
                  <a:pt x="330807" y="5415526"/>
                  <a:pt x="330807" y="5415526"/>
                  <a:pt x="330807" y="5761705"/>
                </a:cubicBezTo>
                <a:cubicBezTo>
                  <a:pt x="330807" y="5761705"/>
                  <a:pt x="330807" y="5761705"/>
                  <a:pt x="563986" y="5559044"/>
                </a:cubicBezTo>
                <a:cubicBezTo>
                  <a:pt x="563986" y="5559044"/>
                  <a:pt x="563986" y="5559044"/>
                  <a:pt x="570307" y="5571661"/>
                </a:cubicBezTo>
                <a:cubicBezTo>
                  <a:pt x="570307" y="5571661"/>
                  <a:pt x="570307" y="5571661"/>
                  <a:pt x="332211" y="5779053"/>
                </a:cubicBezTo>
                <a:cubicBezTo>
                  <a:pt x="332211" y="5779053"/>
                  <a:pt x="332211" y="5779053"/>
                  <a:pt x="657398" y="6056627"/>
                </a:cubicBezTo>
                <a:cubicBezTo>
                  <a:pt x="657398" y="6056627"/>
                  <a:pt x="657398" y="6056627"/>
                  <a:pt x="771178" y="5957268"/>
                </a:cubicBezTo>
                <a:cubicBezTo>
                  <a:pt x="771178" y="5957268"/>
                  <a:pt x="771178" y="5957268"/>
                  <a:pt x="777500" y="5968308"/>
                </a:cubicBezTo>
                <a:cubicBezTo>
                  <a:pt x="777500" y="5968308"/>
                  <a:pt x="777500" y="5968308"/>
                  <a:pt x="771881" y="5956479"/>
                </a:cubicBezTo>
                <a:cubicBezTo>
                  <a:pt x="771881" y="5956479"/>
                  <a:pt x="771881" y="5956479"/>
                  <a:pt x="981883" y="5773533"/>
                </a:cubicBezTo>
                <a:cubicBezTo>
                  <a:pt x="981883" y="5773533"/>
                  <a:pt x="981883" y="5773533"/>
                  <a:pt x="656696" y="5495959"/>
                </a:cubicBezTo>
                <a:cubicBezTo>
                  <a:pt x="656696" y="5495959"/>
                  <a:pt x="656696" y="5495959"/>
                  <a:pt x="571010" y="5570873"/>
                </a:cubicBezTo>
                <a:cubicBezTo>
                  <a:pt x="571010" y="5570873"/>
                  <a:pt x="571010" y="5570873"/>
                  <a:pt x="563986" y="5558256"/>
                </a:cubicBezTo>
                <a:cubicBezTo>
                  <a:pt x="563986" y="5558256"/>
                  <a:pt x="563986" y="5558256"/>
                  <a:pt x="653184" y="5480976"/>
                </a:cubicBezTo>
                <a:cubicBezTo>
                  <a:pt x="653184" y="5480976"/>
                  <a:pt x="653184" y="5480976"/>
                  <a:pt x="653184" y="5134798"/>
                </a:cubicBezTo>
                <a:cubicBezTo>
                  <a:pt x="653184" y="5134798"/>
                  <a:pt x="653184" y="5134798"/>
                  <a:pt x="439670" y="5320110"/>
                </a:cubicBezTo>
                <a:cubicBezTo>
                  <a:pt x="439670" y="5320110"/>
                  <a:pt x="439670" y="5320110"/>
                  <a:pt x="434052" y="5309070"/>
                </a:cubicBezTo>
                <a:cubicBezTo>
                  <a:pt x="434052" y="5309070"/>
                  <a:pt x="434052" y="5309070"/>
                  <a:pt x="645458" y="5125335"/>
                </a:cubicBezTo>
                <a:cubicBezTo>
                  <a:pt x="645458" y="5125335"/>
                  <a:pt x="645458" y="5125335"/>
                  <a:pt x="320271" y="4847761"/>
                </a:cubicBezTo>
                <a:close/>
                <a:moveTo>
                  <a:pt x="985394" y="4487388"/>
                </a:moveTo>
                <a:cubicBezTo>
                  <a:pt x="985394" y="4487388"/>
                  <a:pt x="985394" y="4487388"/>
                  <a:pt x="763453" y="4680586"/>
                </a:cubicBezTo>
                <a:cubicBezTo>
                  <a:pt x="763453" y="4680586"/>
                  <a:pt x="763453" y="4680586"/>
                  <a:pt x="756430" y="4670335"/>
                </a:cubicBezTo>
                <a:cubicBezTo>
                  <a:pt x="756430" y="4670335"/>
                  <a:pt x="756430" y="4670335"/>
                  <a:pt x="762750" y="4680586"/>
                </a:cubicBezTo>
                <a:cubicBezTo>
                  <a:pt x="762750" y="4680586"/>
                  <a:pt x="762750" y="4680586"/>
                  <a:pt x="663017" y="4768116"/>
                </a:cubicBezTo>
                <a:cubicBezTo>
                  <a:pt x="663017" y="4768116"/>
                  <a:pt x="663017" y="4768116"/>
                  <a:pt x="663017" y="5114295"/>
                </a:cubicBezTo>
                <a:cubicBezTo>
                  <a:pt x="663017" y="5114295"/>
                  <a:pt x="663017" y="5114295"/>
                  <a:pt x="906029" y="4902960"/>
                </a:cubicBezTo>
                <a:cubicBezTo>
                  <a:pt x="906029" y="4902960"/>
                  <a:pt x="906029" y="4902960"/>
                  <a:pt x="913053" y="4913212"/>
                </a:cubicBezTo>
                <a:cubicBezTo>
                  <a:pt x="913053" y="4913212"/>
                  <a:pt x="913053" y="4913212"/>
                  <a:pt x="906732" y="4902172"/>
                </a:cubicBezTo>
                <a:cubicBezTo>
                  <a:pt x="906732" y="4902172"/>
                  <a:pt x="906732" y="4902172"/>
                  <a:pt x="985394" y="4833567"/>
                </a:cubicBezTo>
                <a:cubicBezTo>
                  <a:pt x="985394" y="4833567"/>
                  <a:pt x="985394" y="4833567"/>
                  <a:pt x="985394" y="4487388"/>
                </a:cubicBezTo>
                <a:close/>
                <a:moveTo>
                  <a:pt x="656696" y="4196409"/>
                </a:moveTo>
                <a:cubicBezTo>
                  <a:pt x="656696" y="4196409"/>
                  <a:pt x="656696" y="4196409"/>
                  <a:pt x="332211" y="4478714"/>
                </a:cubicBezTo>
                <a:cubicBezTo>
                  <a:pt x="332211" y="4478714"/>
                  <a:pt x="332211" y="4478714"/>
                  <a:pt x="657398" y="4756288"/>
                </a:cubicBezTo>
                <a:cubicBezTo>
                  <a:pt x="657398" y="4756288"/>
                  <a:pt x="657398" y="4756288"/>
                  <a:pt x="756430" y="4670335"/>
                </a:cubicBezTo>
                <a:cubicBezTo>
                  <a:pt x="756430" y="4670335"/>
                  <a:pt x="756430" y="4670335"/>
                  <a:pt x="981883" y="4473983"/>
                </a:cubicBezTo>
                <a:cubicBezTo>
                  <a:pt x="981883" y="4473983"/>
                  <a:pt x="981883" y="4473983"/>
                  <a:pt x="656696" y="4196409"/>
                </a:cubicBezTo>
                <a:close/>
                <a:moveTo>
                  <a:pt x="993120" y="3544268"/>
                </a:moveTo>
                <a:cubicBezTo>
                  <a:pt x="993120" y="3544268"/>
                  <a:pt x="993120" y="3544268"/>
                  <a:pt x="668636" y="3826573"/>
                </a:cubicBezTo>
                <a:cubicBezTo>
                  <a:pt x="668636" y="3826573"/>
                  <a:pt x="668636" y="3826573"/>
                  <a:pt x="993823" y="4104935"/>
                </a:cubicBezTo>
                <a:cubicBezTo>
                  <a:pt x="993823" y="4104935"/>
                  <a:pt x="993823" y="4104935"/>
                  <a:pt x="1318308" y="3821842"/>
                </a:cubicBezTo>
                <a:cubicBezTo>
                  <a:pt x="1318308" y="3821842"/>
                  <a:pt x="1318308" y="3821842"/>
                  <a:pt x="1002251" y="3552154"/>
                </a:cubicBezTo>
                <a:cubicBezTo>
                  <a:pt x="1002251" y="3552154"/>
                  <a:pt x="1002251" y="3552154"/>
                  <a:pt x="993120" y="3544268"/>
                </a:cubicBezTo>
                <a:close/>
                <a:moveTo>
                  <a:pt x="1318308" y="2538851"/>
                </a:moveTo>
                <a:cubicBezTo>
                  <a:pt x="1318308" y="2538851"/>
                  <a:pt x="1318308" y="2538851"/>
                  <a:pt x="1110412" y="2719432"/>
                </a:cubicBezTo>
                <a:cubicBezTo>
                  <a:pt x="1110412" y="2719432"/>
                  <a:pt x="1110412" y="2719432"/>
                  <a:pt x="1104092" y="2708392"/>
                </a:cubicBezTo>
                <a:cubicBezTo>
                  <a:pt x="1104092" y="2708392"/>
                  <a:pt x="1104092" y="2708392"/>
                  <a:pt x="1109710" y="2720221"/>
                </a:cubicBezTo>
                <a:cubicBezTo>
                  <a:pt x="1109710" y="2720221"/>
                  <a:pt x="1109710" y="2720221"/>
                  <a:pt x="995930" y="2819579"/>
                </a:cubicBezTo>
                <a:cubicBezTo>
                  <a:pt x="995930" y="2819579"/>
                  <a:pt x="995930" y="2819579"/>
                  <a:pt x="995930" y="3165758"/>
                </a:cubicBezTo>
                <a:cubicBezTo>
                  <a:pt x="995930" y="3165758"/>
                  <a:pt x="995930" y="3165758"/>
                  <a:pt x="1234025" y="2958366"/>
                </a:cubicBezTo>
                <a:cubicBezTo>
                  <a:pt x="1234025" y="2958366"/>
                  <a:pt x="1234025" y="2958366"/>
                  <a:pt x="1240347" y="2969406"/>
                </a:cubicBezTo>
                <a:cubicBezTo>
                  <a:pt x="1240347" y="2969406"/>
                  <a:pt x="1240347" y="2969406"/>
                  <a:pt x="1234728" y="2957578"/>
                </a:cubicBezTo>
                <a:cubicBezTo>
                  <a:pt x="1234728" y="2957578"/>
                  <a:pt x="1234728" y="2957578"/>
                  <a:pt x="1318308" y="2885030"/>
                </a:cubicBezTo>
                <a:cubicBezTo>
                  <a:pt x="1318308" y="2885030"/>
                  <a:pt x="1318308" y="2885030"/>
                  <a:pt x="1318308" y="2538851"/>
                </a:cubicBezTo>
                <a:close/>
                <a:moveTo>
                  <a:pt x="652482" y="1598885"/>
                </a:moveTo>
                <a:cubicBezTo>
                  <a:pt x="652482" y="1598885"/>
                  <a:pt x="652482" y="1598885"/>
                  <a:pt x="332211" y="1878036"/>
                </a:cubicBezTo>
                <a:cubicBezTo>
                  <a:pt x="332211" y="1878036"/>
                  <a:pt x="332211" y="1878036"/>
                  <a:pt x="657398" y="2155610"/>
                </a:cubicBezTo>
                <a:cubicBezTo>
                  <a:pt x="657398" y="2155610"/>
                  <a:pt x="657398" y="2155610"/>
                  <a:pt x="766262" y="2060983"/>
                </a:cubicBezTo>
                <a:cubicBezTo>
                  <a:pt x="766262" y="2060983"/>
                  <a:pt x="766262" y="2060983"/>
                  <a:pt x="771881" y="2072022"/>
                </a:cubicBezTo>
                <a:cubicBezTo>
                  <a:pt x="771881" y="2072022"/>
                  <a:pt x="771881" y="2072022"/>
                  <a:pt x="663017" y="2166650"/>
                </a:cubicBezTo>
                <a:cubicBezTo>
                  <a:pt x="663017" y="2166650"/>
                  <a:pt x="663017" y="2166650"/>
                  <a:pt x="663017" y="2513617"/>
                </a:cubicBezTo>
                <a:cubicBezTo>
                  <a:pt x="663017" y="2513617"/>
                  <a:pt x="663017" y="2513617"/>
                  <a:pt x="896196" y="2310168"/>
                </a:cubicBezTo>
                <a:cubicBezTo>
                  <a:pt x="896196" y="2310168"/>
                  <a:pt x="896196" y="2310168"/>
                  <a:pt x="902517" y="2322785"/>
                </a:cubicBezTo>
                <a:cubicBezTo>
                  <a:pt x="902517" y="2322785"/>
                  <a:pt x="902517" y="2322785"/>
                  <a:pt x="665124" y="2530177"/>
                </a:cubicBezTo>
                <a:cubicBezTo>
                  <a:pt x="665124" y="2530177"/>
                  <a:pt x="665124" y="2530177"/>
                  <a:pt x="990311" y="2807751"/>
                </a:cubicBezTo>
                <a:cubicBezTo>
                  <a:pt x="990311" y="2807751"/>
                  <a:pt x="990311" y="2807751"/>
                  <a:pt x="1104092" y="2708392"/>
                </a:cubicBezTo>
                <a:cubicBezTo>
                  <a:pt x="1104092" y="2708392"/>
                  <a:pt x="1104092" y="2708392"/>
                  <a:pt x="1314093" y="2525446"/>
                </a:cubicBezTo>
                <a:cubicBezTo>
                  <a:pt x="1314093" y="2525446"/>
                  <a:pt x="1314093" y="2525446"/>
                  <a:pt x="988907" y="2247872"/>
                </a:cubicBezTo>
                <a:cubicBezTo>
                  <a:pt x="988907" y="2247872"/>
                  <a:pt x="988907" y="2247872"/>
                  <a:pt x="903220" y="2322785"/>
                </a:cubicBezTo>
                <a:cubicBezTo>
                  <a:pt x="903220" y="2322785"/>
                  <a:pt x="903220" y="2322785"/>
                  <a:pt x="896899" y="2310168"/>
                </a:cubicBezTo>
                <a:cubicBezTo>
                  <a:pt x="896899" y="2310168"/>
                  <a:pt x="896899" y="2310168"/>
                  <a:pt x="985394" y="2232889"/>
                </a:cubicBezTo>
                <a:cubicBezTo>
                  <a:pt x="985394" y="2232889"/>
                  <a:pt x="985394" y="2232889"/>
                  <a:pt x="985394" y="1885922"/>
                </a:cubicBezTo>
                <a:cubicBezTo>
                  <a:pt x="985394" y="1885922"/>
                  <a:pt x="985394" y="1885922"/>
                  <a:pt x="772583" y="2072022"/>
                </a:cubicBezTo>
                <a:cubicBezTo>
                  <a:pt x="772583" y="2072022"/>
                  <a:pt x="772583" y="2072022"/>
                  <a:pt x="766262" y="2060194"/>
                </a:cubicBezTo>
                <a:cubicBezTo>
                  <a:pt x="766262" y="2060194"/>
                  <a:pt x="766262" y="2060194"/>
                  <a:pt x="977669" y="1876459"/>
                </a:cubicBezTo>
                <a:cubicBezTo>
                  <a:pt x="977669" y="1876459"/>
                  <a:pt x="977669" y="1876459"/>
                  <a:pt x="652482" y="1598885"/>
                </a:cubicBezTo>
                <a:close/>
                <a:moveTo>
                  <a:pt x="1318308" y="1238512"/>
                </a:moveTo>
                <a:cubicBezTo>
                  <a:pt x="1318308" y="1238512"/>
                  <a:pt x="1318308" y="1238512"/>
                  <a:pt x="1095663" y="1432499"/>
                </a:cubicBezTo>
                <a:cubicBezTo>
                  <a:pt x="1095663" y="1432499"/>
                  <a:pt x="1095663" y="1432499"/>
                  <a:pt x="995930" y="1519240"/>
                </a:cubicBezTo>
                <a:cubicBezTo>
                  <a:pt x="995930" y="1519240"/>
                  <a:pt x="995930" y="1519240"/>
                  <a:pt x="995930" y="1865419"/>
                </a:cubicBezTo>
                <a:cubicBezTo>
                  <a:pt x="995930" y="1865419"/>
                  <a:pt x="995930" y="1865419"/>
                  <a:pt x="1238240" y="1654085"/>
                </a:cubicBezTo>
                <a:cubicBezTo>
                  <a:pt x="1238240" y="1654085"/>
                  <a:pt x="1238240" y="1654085"/>
                  <a:pt x="1245264" y="1665124"/>
                </a:cubicBezTo>
                <a:cubicBezTo>
                  <a:pt x="1245264" y="1665124"/>
                  <a:pt x="1245264" y="1665124"/>
                  <a:pt x="1000847" y="1878036"/>
                </a:cubicBezTo>
                <a:cubicBezTo>
                  <a:pt x="1000847" y="1878036"/>
                  <a:pt x="1000847" y="1878036"/>
                  <a:pt x="1326033" y="2155610"/>
                </a:cubicBezTo>
                <a:cubicBezTo>
                  <a:pt x="1326033" y="2155610"/>
                  <a:pt x="1326033" y="2155610"/>
                  <a:pt x="1477038" y="2023920"/>
                </a:cubicBezTo>
                <a:cubicBezTo>
                  <a:pt x="1477038" y="2023920"/>
                  <a:pt x="1477038" y="2023920"/>
                  <a:pt x="1646304" y="1876459"/>
                </a:cubicBezTo>
                <a:cubicBezTo>
                  <a:pt x="1646304" y="1876459"/>
                  <a:pt x="1646304" y="1876459"/>
                  <a:pt x="1321116" y="1598885"/>
                </a:cubicBezTo>
                <a:cubicBezTo>
                  <a:pt x="1321116" y="1598885"/>
                  <a:pt x="1321116" y="1598885"/>
                  <a:pt x="1245965" y="1664336"/>
                </a:cubicBezTo>
                <a:cubicBezTo>
                  <a:pt x="1245965" y="1664336"/>
                  <a:pt x="1245965" y="1664336"/>
                  <a:pt x="1238942" y="1654085"/>
                </a:cubicBezTo>
                <a:cubicBezTo>
                  <a:pt x="1238942" y="1654085"/>
                  <a:pt x="1238942" y="1654085"/>
                  <a:pt x="1318308" y="1585480"/>
                </a:cubicBezTo>
                <a:cubicBezTo>
                  <a:pt x="1318308" y="1585480"/>
                  <a:pt x="1318308" y="1585480"/>
                  <a:pt x="1318308" y="1238512"/>
                </a:cubicBezTo>
                <a:close/>
                <a:moveTo>
                  <a:pt x="988907" y="947533"/>
                </a:moveTo>
                <a:cubicBezTo>
                  <a:pt x="988907" y="947533"/>
                  <a:pt x="988907" y="947533"/>
                  <a:pt x="665124" y="1230627"/>
                </a:cubicBezTo>
                <a:cubicBezTo>
                  <a:pt x="665124" y="1230627"/>
                  <a:pt x="665124" y="1230627"/>
                  <a:pt x="990311" y="1508201"/>
                </a:cubicBezTo>
                <a:cubicBezTo>
                  <a:pt x="990311" y="1508201"/>
                  <a:pt x="990311" y="1508201"/>
                  <a:pt x="1088639" y="1422247"/>
                </a:cubicBezTo>
                <a:cubicBezTo>
                  <a:pt x="1088639" y="1422247"/>
                  <a:pt x="1088639" y="1422247"/>
                  <a:pt x="1095663" y="1432499"/>
                </a:cubicBezTo>
                <a:cubicBezTo>
                  <a:pt x="1095663" y="1432499"/>
                  <a:pt x="1095663" y="1432499"/>
                  <a:pt x="1089342" y="1421459"/>
                </a:cubicBezTo>
                <a:cubicBezTo>
                  <a:pt x="1089342" y="1421459"/>
                  <a:pt x="1089342" y="1421459"/>
                  <a:pt x="1314093" y="1225107"/>
                </a:cubicBezTo>
                <a:cubicBezTo>
                  <a:pt x="1314093" y="1225107"/>
                  <a:pt x="1314093" y="1225107"/>
                  <a:pt x="988907" y="947533"/>
                </a:cubicBezTo>
                <a:close/>
                <a:moveTo>
                  <a:pt x="1325331" y="296181"/>
                </a:moveTo>
                <a:cubicBezTo>
                  <a:pt x="1325331" y="296181"/>
                  <a:pt x="1325331" y="296181"/>
                  <a:pt x="1000847" y="578486"/>
                </a:cubicBezTo>
                <a:cubicBezTo>
                  <a:pt x="1000847" y="578486"/>
                  <a:pt x="1000847" y="578486"/>
                  <a:pt x="1326033" y="856060"/>
                </a:cubicBezTo>
                <a:cubicBezTo>
                  <a:pt x="1326033" y="856060"/>
                  <a:pt x="1326033" y="856060"/>
                  <a:pt x="1650518" y="573754"/>
                </a:cubicBezTo>
                <a:cubicBezTo>
                  <a:pt x="1650518" y="573754"/>
                  <a:pt x="1650518" y="573754"/>
                  <a:pt x="1334462" y="304066"/>
                </a:cubicBezTo>
                <a:cubicBezTo>
                  <a:pt x="1334462" y="304066"/>
                  <a:pt x="1334462" y="304066"/>
                  <a:pt x="1325331" y="296181"/>
                </a:cubicBezTo>
                <a:close/>
                <a:moveTo>
                  <a:pt x="1226725" y="0"/>
                </a:moveTo>
                <a:lnTo>
                  <a:pt x="748180" y="0"/>
                </a:lnTo>
                <a:lnTo>
                  <a:pt x="763540" y="13087"/>
                </a:lnTo>
                <a:cubicBezTo>
                  <a:pt x="795936" y="40686"/>
                  <a:pt x="860728" y="95886"/>
                  <a:pt x="990311" y="206284"/>
                </a:cubicBezTo>
                <a:cubicBezTo>
                  <a:pt x="990311" y="206284"/>
                  <a:pt x="990311" y="206284"/>
                  <a:pt x="1159227" y="58896"/>
                </a:cubicBezTo>
                <a:close/>
                <a:moveTo>
                  <a:pt x="1318308" y="0"/>
                </a:moveTo>
                <a:lnTo>
                  <a:pt x="1245701" y="0"/>
                </a:lnTo>
                <a:lnTo>
                  <a:pt x="1228232" y="15255"/>
                </a:lnTo>
                <a:cubicBezTo>
                  <a:pt x="1195046" y="44235"/>
                  <a:pt x="1128673" y="102194"/>
                  <a:pt x="995930" y="218113"/>
                </a:cubicBezTo>
                <a:cubicBezTo>
                  <a:pt x="995930" y="218113"/>
                  <a:pt x="995930" y="218113"/>
                  <a:pt x="995930" y="564292"/>
                </a:cubicBezTo>
                <a:cubicBezTo>
                  <a:pt x="995930" y="564292"/>
                  <a:pt x="995930" y="564292"/>
                  <a:pt x="1318308" y="283564"/>
                </a:cubicBezTo>
                <a:cubicBezTo>
                  <a:pt x="1318308" y="283564"/>
                  <a:pt x="1318308" y="283564"/>
                  <a:pt x="1318308" y="84404"/>
                </a:cubicBezTo>
                <a:close/>
                <a:moveTo>
                  <a:pt x="5305156" y="0"/>
                </a:moveTo>
                <a:lnTo>
                  <a:pt x="1329545" y="0"/>
                </a:lnTo>
                <a:lnTo>
                  <a:pt x="1329545" y="1953"/>
                </a:lnTo>
                <a:cubicBezTo>
                  <a:pt x="1329545" y="28082"/>
                  <a:pt x="1329545" y="97759"/>
                  <a:pt x="1329545" y="283564"/>
                </a:cubicBezTo>
                <a:cubicBezTo>
                  <a:pt x="1329545" y="283564"/>
                  <a:pt x="1329545" y="283564"/>
                  <a:pt x="1343592" y="295392"/>
                </a:cubicBezTo>
                <a:cubicBezTo>
                  <a:pt x="1343592" y="295392"/>
                  <a:pt x="1343592" y="295392"/>
                  <a:pt x="1334462" y="304066"/>
                </a:cubicBezTo>
                <a:cubicBezTo>
                  <a:pt x="1334462" y="304066"/>
                  <a:pt x="1334462" y="304066"/>
                  <a:pt x="1344294" y="295392"/>
                </a:cubicBezTo>
                <a:cubicBezTo>
                  <a:pt x="1344294" y="295392"/>
                  <a:pt x="1344294" y="295392"/>
                  <a:pt x="1665970" y="570600"/>
                </a:cubicBezTo>
                <a:cubicBezTo>
                  <a:pt x="1665970" y="570600"/>
                  <a:pt x="1665970" y="570600"/>
                  <a:pt x="1665970" y="589526"/>
                </a:cubicBezTo>
                <a:cubicBezTo>
                  <a:pt x="1665970" y="589526"/>
                  <a:pt x="1665970" y="589526"/>
                  <a:pt x="1654030" y="599777"/>
                </a:cubicBezTo>
                <a:cubicBezTo>
                  <a:pt x="1654030" y="599777"/>
                  <a:pt x="1654030" y="599777"/>
                  <a:pt x="1654030" y="587160"/>
                </a:cubicBezTo>
                <a:cubicBezTo>
                  <a:pt x="1654030" y="587160"/>
                  <a:pt x="1654030" y="587160"/>
                  <a:pt x="1332355" y="867888"/>
                </a:cubicBezTo>
                <a:cubicBezTo>
                  <a:pt x="1332355" y="867888"/>
                  <a:pt x="1332355" y="867888"/>
                  <a:pt x="1332355" y="1214067"/>
                </a:cubicBezTo>
                <a:cubicBezTo>
                  <a:pt x="1332355" y="1214067"/>
                  <a:pt x="1332355" y="1214067"/>
                  <a:pt x="1654030" y="933339"/>
                </a:cubicBezTo>
                <a:cubicBezTo>
                  <a:pt x="1654030" y="933339"/>
                  <a:pt x="1654030" y="933339"/>
                  <a:pt x="1654030" y="600566"/>
                </a:cubicBezTo>
                <a:cubicBezTo>
                  <a:pt x="1654030" y="600566"/>
                  <a:pt x="1654030" y="600566"/>
                  <a:pt x="1665970" y="590314"/>
                </a:cubicBezTo>
                <a:cubicBezTo>
                  <a:pt x="1665970" y="590314"/>
                  <a:pt x="1665970" y="590314"/>
                  <a:pt x="1665970" y="938859"/>
                </a:cubicBezTo>
                <a:cubicBezTo>
                  <a:pt x="1665970" y="938859"/>
                  <a:pt x="1665970" y="938859"/>
                  <a:pt x="1998180" y="1221952"/>
                </a:cubicBezTo>
                <a:cubicBezTo>
                  <a:pt x="1998180" y="1221952"/>
                  <a:pt x="1998180" y="1221952"/>
                  <a:pt x="1998180" y="1591788"/>
                </a:cubicBezTo>
                <a:cubicBezTo>
                  <a:pt x="1998180" y="1591788"/>
                  <a:pt x="1998180" y="1591788"/>
                  <a:pt x="1680718" y="1867785"/>
                </a:cubicBezTo>
                <a:cubicBezTo>
                  <a:pt x="1680718" y="1867785"/>
                  <a:pt x="1680718" y="1867785"/>
                  <a:pt x="1680718" y="1851225"/>
                </a:cubicBezTo>
                <a:lnTo>
                  <a:pt x="1986942" y="1585480"/>
                </a:lnTo>
                <a:cubicBezTo>
                  <a:pt x="1986942" y="1585480"/>
                  <a:pt x="1986942" y="1585480"/>
                  <a:pt x="1986942" y="1238512"/>
                </a:cubicBezTo>
                <a:cubicBezTo>
                  <a:pt x="1986942" y="1238512"/>
                  <a:pt x="1986942" y="1238512"/>
                  <a:pt x="1680718" y="1505046"/>
                </a:cubicBezTo>
                <a:cubicBezTo>
                  <a:pt x="1680718" y="1505046"/>
                  <a:pt x="1680718" y="1505046"/>
                  <a:pt x="1680718" y="1488487"/>
                </a:cubicBezTo>
                <a:cubicBezTo>
                  <a:pt x="1680718" y="1488487"/>
                  <a:pt x="1680718" y="1488487"/>
                  <a:pt x="1982728" y="1225107"/>
                </a:cubicBezTo>
                <a:cubicBezTo>
                  <a:pt x="1982728" y="1225107"/>
                  <a:pt x="1982728" y="1225107"/>
                  <a:pt x="1657541" y="947533"/>
                </a:cubicBezTo>
                <a:cubicBezTo>
                  <a:pt x="1657541" y="947533"/>
                  <a:pt x="1657541" y="947533"/>
                  <a:pt x="1333056" y="1230627"/>
                </a:cubicBezTo>
                <a:cubicBezTo>
                  <a:pt x="1333056" y="1230627"/>
                  <a:pt x="1333056" y="1230627"/>
                  <a:pt x="1658244" y="1508201"/>
                </a:cubicBezTo>
                <a:cubicBezTo>
                  <a:pt x="1658244" y="1508201"/>
                  <a:pt x="1658244" y="1508201"/>
                  <a:pt x="1680017" y="1489275"/>
                </a:cubicBezTo>
                <a:cubicBezTo>
                  <a:pt x="1680017" y="1489275"/>
                  <a:pt x="1680017" y="1489275"/>
                  <a:pt x="1680017" y="1505835"/>
                </a:cubicBezTo>
                <a:cubicBezTo>
                  <a:pt x="1680017" y="1505835"/>
                  <a:pt x="1680017" y="1505835"/>
                  <a:pt x="1664565" y="1519240"/>
                </a:cubicBezTo>
                <a:cubicBezTo>
                  <a:pt x="1664565" y="1519240"/>
                  <a:pt x="1664565" y="1519240"/>
                  <a:pt x="1664565" y="1865419"/>
                </a:cubicBezTo>
                <a:cubicBezTo>
                  <a:pt x="1664565" y="1865419"/>
                  <a:pt x="1664565" y="1865419"/>
                  <a:pt x="1680017" y="1852014"/>
                </a:cubicBezTo>
                <a:cubicBezTo>
                  <a:pt x="1680017" y="1852014"/>
                  <a:pt x="1680017" y="1852014"/>
                  <a:pt x="1680017" y="1868573"/>
                </a:cubicBezTo>
                <a:cubicBezTo>
                  <a:pt x="1680017" y="1868573"/>
                  <a:pt x="1680017" y="1868573"/>
                  <a:pt x="1665970" y="1881190"/>
                </a:cubicBezTo>
                <a:cubicBezTo>
                  <a:pt x="1665970" y="1881190"/>
                  <a:pt x="1665970" y="1881190"/>
                  <a:pt x="1665970" y="2058617"/>
                </a:cubicBezTo>
                <a:cubicBezTo>
                  <a:pt x="1665970" y="2058617"/>
                  <a:pt x="1665970" y="2058617"/>
                  <a:pt x="1654030" y="2060194"/>
                </a:cubicBezTo>
                <a:cubicBezTo>
                  <a:pt x="1654030" y="2060194"/>
                  <a:pt x="1654030" y="2060194"/>
                  <a:pt x="1654030" y="1885922"/>
                </a:cubicBezTo>
                <a:cubicBezTo>
                  <a:pt x="1654030" y="1885922"/>
                  <a:pt x="1654030" y="1885922"/>
                  <a:pt x="1484061" y="2034172"/>
                </a:cubicBezTo>
                <a:cubicBezTo>
                  <a:pt x="1484061" y="2034172"/>
                  <a:pt x="1484061" y="2034172"/>
                  <a:pt x="1477038" y="2023920"/>
                </a:cubicBezTo>
                <a:cubicBezTo>
                  <a:pt x="1477038" y="2023920"/>
                  <a:pt x="1477038" y="2023920"/>
                  <a:pt x="1484061" y="2034960"/>
                </a:cubicBezTo>
                <a:cubicBezTo>
                  <a:pt x="1484061" y="2034960"/>
                  <a:pt x="1484061" y="2034960"/>
                  <a:pt x="1332355" y="2166650"/>
                </a:cubicBezTo>
                <a:cubicBezTo>
                  <a:pt x="1332355" y="2166650"/>
                  <a:pt x="1332355" y="2166650"/>
                  <a:pt x="1332355" y="2513617"/>
                </a:cubicBezTo>
                <a:cubicBezTo>
                  <a:pt x="1332355" y="2513617"/>
                  <a:pt x="1332355" y="2513617"/>
                  <a:pt x="1654030" y="2232889"/>
                </a:cubicBezTo>
                <a:cubicBezTo>
                  <a:pt x="1654030" y="2232889"/>
                  <a:pt x="1654030" y="2232889"/>
                  <a:pt x="1654030" y="2060983"/>
                </a:cubicBezTo>
                <a:cubicBezTo>
                  <a:pt x="1654030" y="2060983"/>
                  <a:pt x="1654030" y="2060983"/>
                  <a:pt x="1665970" y="2059405"/>
                </a:cubicBezTo>
                <a:cubicBezTo>
                  <a:pt x="1665970" y="2059405"/>
                  <a:pt x="1665970" y="2059405"/>
                  <a:pt x="1665970" y="2238409"/>
                </a:cubicBezTo>
                <a:cubicBezTo>
                  <a:pt x="1665970" y="2238409"/>
                  <a:pt x="1665970" y="2238409"/>
                  <a:pt x="1881590" y="2422144"/>
                </a:cubicBezTo>
                <a:cubicBezTo>
                  <a:pt x="1881590" y="2422144"/>
                  <a:pt x="1881590" y="2422144"/>
                  <a:pt x="1869650" y="2428452"/>
                </a:cubicBezTo>
                <a:cubicBezTo>
                  <a:pt x="1869650" y="2428452"/>
                  <a:pt x="1869650" y="2428452"/>
                  <a:pt x="1657541" y="2247872"/>
                </a:cubicBezTo>
                <a:cubicBezTo>
                  <a:pt x="1657541" y="2247872"/>
                  <a:pt x="1657541" y="2247872"/>
                  <a:pt x="1333056" y="2530177"/>
                </a:cubicBezTo>
                <a:cubicBezTo>
                  <a:pt x="1333056" y="2530177"/>
                  <a:pt x="1333056" y="2530177"/>
                  <a:pt x="1658244" y="2807751"/>
                </a:cubicBezTo>
                <a:cubicBezTo>
                  <a:pt x="1658244" y="2807751"/>
                  <a:pt x="1658244" y="2807751"/>
                  <a:pt x="1982728" y="2525446"/>
                </a:cubicBezTo>
                <a:cubicBezTo>
                  <a:pt x="1982728" y="2525446"/>
                  <a:pt x="1982728" y="2525446"/>
                  <a:pt x="1870353" y="2429241"/>
                </a:cubicBezTo>
                <a:cubicBezTo>
                  <a:pt x="1870353" y="2429241"/>
                  <a:pt x="1870353" y="2429241"/>
                  <a:pt x="1882293" y="2422933"/>
                </a:cubicBezTo>
                <a:cubicBezTo>
                  <a:pt x="1882293" y="2422933"/>
                  <a:pt x="1882293" y="2422933"/>
                  <a:pt x="1998180" y="2522291"/>
                </a:cubicBezTo>
                <a:cubicBezTo>
                  <a:pt x="1998180" y="2522291"/>
                  <a:pt x="1998180" y="2522291"/>
                  <a:pt x="1998180" y="2773054"/>
                </a:cubicBezTo>
                <a:cubicBezTo>
                  <a:pt x="1998180" y="2773054"/>
                  <a:pt x="1998180" y="2773054"/>
                  <a:pt x="1986942" y="2778574"/>
                </a:cubicBezTo>
                <a:cubicBezTo>
                  <a:pt x="1986942" y="2778574"/>
                  <a:pt x="1986942" y="2778574"/>
                  <a:pt x="1986942" y="2538851"/>
                </a:cubicBezTo>
                <a:cubicBezTo>
                  <a:pt x="1986942" y="2538851"/>
                  <a:pt x="1986942" y="2538851"/>
                  <a:pt x="1664565" y="2819579"/>
                </a:cubicBezTo>
                <a:cubicBezTo>
                  <a:pt x="1664565" y="2819579"/>
                  <a:pt x="1664565" y="2819579"/>
                  <a:pt x="1664565" y="3165758"/>
                </a:cubicBezTo>
                <a:cubicBezTo>
                  <a:pt x="1664565" y="3165758"/>
                  <a:pt x="1664565" y="3165758"/>
                  <a:pt x="1986942" y="2885030"/>
                </a:cubicBezTo>
                <a:cubicBezTo>
                  <a:pt x="1986942" y="2885030"/>
                  <a:pt x="1986942" y="2885030"/>
                  <a:pt x="1986942" y="2779363"/>
                </a:cubicBezTo>
                <a:cubicBezTo>
                  <a:pt x="1986942" y="2779363"/>
                  <a:pt x="1986942" y="2779363"/>
                  <a:pt x="1998180" y="2773843"/>
                </a:cubicBezTo>
                <a:cubicBezTo>
                  <a:pt x="1998180" y="2773843"/>
                  <a:pt x="1998180" y="2773843"/>
                  <a:pt x="1998180" y="2891339"/>
                </a:cubicBezTo>
                <a:cubicBezTo>
                  <a:pt x="1998180" y="2891339"/>
                  <a:pt x="1998180" y="2891339"/>
                  <a:pt x="1658946" y="3187049"/>
                </a:cubicBezTo>
                <a:cubicBezTo>
                  <a:pt x="1658946" y="3187049"/>
                  <a:pt x="1658946" y="3187049"/>
                  <a:pt x="1321116" y="2899224"/>
                </a:cubicBezTo>
                <a:cubicBezTo>
                  <a:pt x="1321116" y="2899224"/>
                  <a:pt x="1321116" y="2899224"/>
                  <a:pt x="1240347" y="2969406"/>
                </a:cubicBezTo>
                <a:cubicBezTo>
                  <a:pt x="1240347" y="2969406"/>
                  <a:pt x="1240347" y="2969406"/>
                  <a:pt x="997334" y="3180741"/>
                </a:cubicBezTo>
                <a:cubicBezTo>
                  <a:pt x="997334" y="3180741"/>
                  <a:pt x="997334" y="3180741"/>
                  <a:pt x="997334" y="3519034"/>
                </a:cubicBezTo>
                <a:cubicBezTo>
                  <a:pt x="997334" y="3519034"/>
                  <a:pt x="997334" y="3519034"/>
                  <a:pt x="985394" y="3519034"/>
                </a:cubicBezTo>
                <a:cubicBezTo>
                  <a:pt x="985394" y="3519034"/>
                  <a:pt x="985394" y="3519034"/>
                  <a:pt x="985394" y="3500109"/>
                </a:cubicBezTo>
                <a:cubicBezTo>
                  <a:pt x="985394" y="3500109"/>
                  <a:pt x="985394" y="3500109"/>
                  <a:pt x="985394" y="3186261"/>
                </a:cubicBezTo>
                <a:cubicBezTo>
                  <a:pt x="985394" y="3186261"/>
                  <a:pt x="985394" y="3186261"/>
                  <a:pt x="663017" y="3466989"/>
                </a:cubicBezTo>
                <a:cubicBezTo>
                  <a:pt x="663017" y="3466989"/>
                  <a:pt x="663017" y="3466989"/>
                  <a:pt x="663017" y="3495377"/>
                </a:cubicBezTo>
                <a:cubicBezTo>
                  <a:pt x="663017" y="3495377"/>
                  <a:pt x="663017" y="3495377"/>
                  <a:pt x="663017" y="3812379"/>
                </a:cubicBezTo>
                <a:cubicBezTo>
                  <a:pt x="663017" y="3812379"/>
                  <a:pt x="663017" y="3812379"/>
                  <a:pt x="985394" y="3532439"/>
                </a:cubicBezTo>
                <a:cubicBezTo>
                  <a:pt x="985394" y="3532439"/>
                  <a:pt x="985394" y="3532439"/>
                  <a:pt x="985394" y="3519822"/>
                </a:cubicBezTo>
                <a:cubicBezTo>
                  <a:pt x="985394" y="3519822"/>
                  <a:pt x="985394" y="3519822"/>
                  <a:pt x="997334" y="3519822"/>
                </a:cubicBezTo>
                <a:cubicBezTo>
                  <a:pt x="997334" y="3519822"/>
                  <a:pt x="997334" y="3519822"/>
                  <a:pt x="997334" y="3531651"/>
                </a:cubicBezTo>
                <a:cubicBezTo>
                  <a:pt x="997334" y="3531651"/>
                  <a:pt x="997334" y="3531651"/>
                  <a:pt x="1011381" y="3543479"/>
                </a:cubicBezTo>
                <a:cubicBezTo>
                  <a:pt x="1011381" y="3543479"/>
                  <a:pt x="1011381" y="3543479"/>
                  <a:pt x="1002251" y="3552154"/>
                </a:cubicBezTo>
                <a:cubicBezTo>
                  <a:pt x="1002251" y="3552154"/>
                  <a:pt x="1002251" y="3552154"/>
                  <a:pt x="1012084" y="3544268"/>
                </a:cubicBezTo>
                <a:cubicBezTo>
                  <a:pt x="1012084" y="3544268"/>
                  <a:pt x="1012084" y="3544268"/>
                  <a:pt x="1333759" y="3818688"/>
                </a:cubicBezTo>
                <a:cubicBezTo>
                  <a:pt x="1333759" y="3818688"/>
                  <a:pt x="1333759" y="3818688"/>
                  <a:pt x="1333759" y="3838402"/>
                </a:cubicBezTo>
                <a:cubicBezTo>
                  <a:pt x="1333759" y="3838402"/>
                  <a:pt x="1333759" y="3838402"/>
                  <a:pt x="1321819" y="3848653"/>
                </a:cubicBezTo>
                <a:cubicBezTo>
                  <a:pt x="1321819" y="3848653"/>
                  <a:pt x="1321819" y="3848653"/>
                  <a:pt x="1321819" y="3835248"/>
                </a:cubicBezTo>
                <a:cubicBezTo>
                  <a:pt x="1321819" y="3835248"/>
                  <a:pt x="1321819" y="3835248"/>
                  <a:pt x="999441" y="4115975"/>
                </a:cubicBezTo>
                <a:cubicBezTo>
                  <a:pt x="999441" y="4115975"/>
                  <a:pt x="999441" y="4115975"/>
                  <a:pt x="999441" y="4462154"/>
                </a:cubicBezTo>
                <a:cubicBezTo>
                  <a:pt x="999441" y="4462154"/>
                  <a:pt x="999441" y="4462154"/>
                  <a:pt x="1321819" y="4182215"/>
                </a:cubicBezTo>
                <a:cubicBezTo>
                  <a:pt x="1321819" y="4182215"/>
                  <a:pt x="1321819" y="4182215"/>
                  <a:pt x="1321819" y="3849441"/>
                </a:cubicBezTo>
                <a:cubicBezTo>
                  <a:pt x="1321819" y="3849441"/>
                  <a:pt x="1321819" y="3849441"/>
                  <a:pt x="1333759" y="3839190"/>
                </a:cubicBezTo>
                <a:cubicBezTo>
                  <a:pt x="1333759" y="3839190"/>
                  <a:pt x="1333759" y="3839190"/>
                  <a:pt x="1333759" y="4186946"/>
                </a:cubicBezTo>
                <a:cubicBezTo>
                  <a:pt x="1333759" y="4186946"/>
                  <a:pt x="1333759" y="4186946"/>
                  <a:pt x="1665970" y="4470828"/>
                </a:cubicBezTo>
                <a:cubicBezTo>
                  <a:pt x="1665970" y="4470828"/>
                  <a:pt x="1665970" y="4470828"/>
                  <a:pt x="1665970" y="4839875"/>
                </a:cubicBezTo>
                <a:cubicBezTo>
                  <a:pt x="1665970" y="4839875"/>
                  <a:pt x="1665970" y="4839875"/>
                  <a:pt x="1348509" y="5116661"/>
                </a:cubicBezTo>
                <a:cubicBezTo>
                  <a:pt x="1348509" y="5116661"/>
                  <a:pt x="1348509" y="5116661"/>
                  <a:pt x="1348509" y="5100101"/>
                </a:cubicBezTo>
                <a:cubicBezTo>
                  <a:pt x="1348509" y="5100101"/>
                  <a:pt x="1348509" y="5100101"/>
                  <a:pt x="1654030" y="4833567"/>
                </a:cubicBezTo>
                <a:cubicBezTo>
                  <a:pt x="1654030" y="4833567"/>
                  <a:pt x="1654030" y="4833567"/>
                  <a:pt x="1654030" y="4487388"/>
                </a:cubicBezTo>
                <a:cubicBezTo>
                  <a:pt x="1654030" y="4487388"/>
                  <a:pt x="1654030" y="4487388"/>
                  <a:pt x="1348509" y="4753134"/>
                </a:cubicBezTo>
                <a:cubicBezTo>
                  <a:pt x="1348509" y="4753134"/>
                  <a:pt x="1348509" y="4753134"/>
                  <a:pt x="1348509" y="4737362"/>
                </a:cubicBezTo>
                <a:cubicBezTo>
                  <a:pt x="1348509" y="4737362"/>
                  <a:pt x="1348509" y="4737362"/>
                  <a:pt x="1650518" y="4473983"/>
                </a:cubicBezTo>
                <a:cubicBezTo>
                  <a:pt x="1650518" y="4473983"/>
                  <a:pt x="1650518" y="4473983"/>
                  <a:pt x="1325331" y="4196409"/>
                </a:cubicBezTo>
                <a:cubicBezTo>
                  <a:pt x="1325331" y="4196409"/>
                  <a:pt x="1325331" y="4196409"/>
                  <a:pt x="1000847" y="4478714"/>
                </a:cubicBezTo>
                <a:cubicBezTo>
                  <a:pt x="1000847" y="4478714"/>
                  <a:pt x="1000847" y="4478714"/>
                  <a:pt x="1326033" y="4756288"/>
                </a:cubicBezTo>
                <a:cubicBezTo>
                  <a:pt x="1326033" y="4756288"/>
                  <a:pt x="1326033" y="4756288"/>
                  <a:pt x="1347806" y="4737362"/>
                </a:cubicBezTo>
                <a:cubicBezTo>
                  <a:pt x="1347806" y="4737362"/>
                  <a:pt x="1347806" y="4737362"/>
                  <a:pt x="1347806" y="4753922"/>
                </a:cubicBezTo>
                <a:cubicBezTo>
                  <a:pt x="1347806" y="4753922"/>
                  <a:pt x="1347806" y="4753922"/>
                  <a:pt x="1331652" y="4768116"/>
                </a:cubicBezTo>
                <a:cubicBezTo>
                  <a:pt x="1331652" y="4768116"/>
                  <a:pt x="1331652" y="4768116"/>
                  <a:pt x="1331652" y="5114295"/>
                </a:cubicBezTo>
                <a:cubicBezTo>
                  <a:pt x="1331652" y="5114295"/>
                  <a:pt x="1331652" y="5114295"/>
                  <a:pt x="1347806" y="5100101"/>
                </a:cubicBezTo>
                <a:cubicBezTo>
                  <a:pt x="1347806" y="5100101"/>
                  <a:pt x="1347806" y="5100101"/>
                  <a:pt x="1347806" y="5116661"/>
                </a:cubicBezTo>
                <a:cubicBezTo>
                  <a:pt x="1347806" y="5116661"/>
                  <a:pt x="1347806" y="5116661"/>
                  <a:pt x="1333759" y="5129278"/>
                </a:cubicBezTo>
                <a:cubicBezTo>
                  <a:pt x="1333759" y="5129278"/>
                  <a:pt x="1333759" y="5129278"/>
                  <a:pt x="1333759" y="5306704"/>
                </a:cubicBezTo>
                <a:cubicBezTo>
                  <a:pt x="1333759" y="5306704"/>
                  <a:pt x="1333759" y="5306704"/>
                  <a:pt x="1321819" y="5309070"/>
                </a:cubicBezTo>
                <a:cubicBezTo>
                  <a:pt x="1321819" y="5309070"/>
                  <a:pt x="1321819" y="5309070"/>
                  <a:pt x="1321819" y="5134798"/>
                </a:cubicBezTo>
                <a:cubicBezTo>
                  <a:pt x="1321819" y="5134798"/>
                  <a:pt x="1321819" y="5134798"/>
                  <a:pt x="1151851" y="5283047"/>
                </a:cubicBezTo>
                <a:cubicBezTo>
                  <a:pt x="1151851" y="5283047"/>
                  <a:pt x="1151851" y="5283047"/>
                  <a:pt x="1144827" y="5272008"/>
                </a:cubicBezTo>
                <a:cubicBezTo>
                  <a:pt x="1144827" y="5272008"/>
                  <a:pt x="1144827" y="5272008"/>
                  <a:pt x="1314093" y="5125335"/>
                </a:cubicBezTo>
                <a:cubicBezTo>
                  <a:pt x="1314093" y="5125335"/>
                  <a:pt x="1314093" y="5125335"/>
                  <a:pt x="988907" y="4847761"/>
                </a:cubicBezTo>
                <a:cubicBezTo>
                  <a:pt x="988907" y="4847761"/>
                  <a:pt x="988907" y="4847761"/>
                  <a:pt x="913053" y="4913212"/>
                </a:cubicBezTo>
                <a:cubicBezTo>
                  <a:pt x="913053" y="4913212"/>
                  <a:pt x="913053" y="4913212"/>
                  <a:pt x="668636" y="5126124"/>
                </a:cubicBezTo>
                <a:cubicBezTo>
                  <a:pt x="668636" y="5126124"/>
                  <a:pt x="668636" y="5126124"/>
                  <a:pt x="993823" y="5403697"/>
                </a:cubicBezTo>
                <a:cubicBezTo>
                  <a:pt x="993823" y="5403697"/>
                  <a:pt x="993823" y="5403697"/>
                  <a:pt x="1144827" y="5272796"/>
                </a:cubicBezTo>
                <a:cubicBezTo>
                  <a:pt x="1144827" y="5272796"/>
                  <a:pt x="1144827" y="5272796"/>
                  <a:pt x="1151149" y="5283047"/>
                </a:cubicBezTo>
                <a:cubicBezTo>
                  <a:pt x="1151149" y="5283047"/>
                  <a:pt x="1151149" y="5283047"/>
                  <a:pt x="999441" y="5415526"/>
                </a:cubicBezTo>
                <a:cubicBezTo>
                  <a:pt x="999441" y="5415526"/>
                  <a:pt x="999441" y="5415526"/>
                  <a:pt x="999441" y="5761705"/>
                </a:cubicBezTo>
                <a:cubicBezTo>
                  <a:pt x="999441" y="5761705"/>
                  <a:pt x="999441" y="5761705"/>
                  <a:pt x="1321819" y="5480976"/>
                </a:cubicBezTo>
                <a:cubicBezTo>
                  <a:pt x="1321819" y="5480976"/>
                  <a:pt x="1321819" y="5480976"/>
                  <a:pt x="1321819" y="5309858"/>
                </a:cubicBezTo>
                <a:cubicBezTo>
                  <a:pt x="1321819" y="5309858"/>
                  <a:pt x="1321819" y="5309858"/>
                  <a:pt x="1333759" y="5307493"/>
                </a:cubicBezTo>
                <a:cubicBezTo>
                  <a:pt x="1333759" y="5307493"/>
                  <a:pt x="1333759" y="5307493"/>
                  <a:pt x="1333759" y="5487285"/>
                </a:cubicBezTo>
                <a:cubicBezTo>
                  <a:pt x="1333759" y="5487285"/>
                  <a:pt x="1333759" y="5487285"/>
                  <a:pt x="1549380" y="5671020"/>
                </a:cubicBezTo>
                <a:cubicBezTo>
                  <a:pt x="1549380" y="5671020"/>
                  <a:pt x="1549380" y="5671020"/>
                  <a:pt x="1665970" y="5770379"/>
                </a:cubicBezTo>
                <a:cubicBezTo>
                  <a:pt x="1665970" y="5770379"/>
                  <a:pt x="1665970" y="5770379"/>
                  <a:pt x="1665970" y="6021141"/>
                </a:cubicBezTo>
                <a:cubicBezTo>
                  <a:pt x="1665970" y="6021141"/>
                  <a:pt x="1665970" y="6021141"/>
                  <a:pt x="1654030" y="6026661"/>
                </a:cubicBezTo>
                <a:cubicBezTo>
                  <a:pt x="1654030" y="6026661"/>
                  <a:pt x="1654030" y="6026661"/>
                  <a:pt x="1654030" y="5786939"/>
                </a:cubicBezTo>
                <a:cubicBezTo>
                  <a:pt x="1654030" y="5786939"/>
                  <a:pt x="1654030" y="5786939"/>
                  <a:pt x="1331652" y="6067667"/>
                </a:cubicBezTo>
                <a:cubicBezTo>
                  <a:pt x="1331652" y="6067667"/>
                  <a:pt x="1331652" y="6067667"/>
                  <a:pt x="1331652" y="6413845"/>
                </a:cubicBezTo>
                <a:cubicBezTo>
                  <a:pt x="1331652" y="6413845"/>
                  <a:pt x="1331652" y="6413845"/>
                  <a:pt x="1654030" y="6133906"/>
                </a:cubicBezTo>
                <a:cubicBezTo>
                  <a:pt x="1654030" y="6133906"/>
                  <a:pt x="1654030" y="6133906"/>
                  <a:pt x="1654030" y="6027450"/>
                </a:cubicBezTo>
                <a:cubicBezTo>
                  <a:pt x="1654030" y="6027450"/>
                  <a:pt x="1654030" y="6027450"/>
                  <a:pt x="1665970" y="6021930"/>
                </a:cubicBezTo>
                <a:cubicBezTo>
                  <a:pt x="1665970" y="6021930"/>
                  <a:pt x="1665970" y="6021930"/>
                  <a:pt x="1665970" y="6140214"/>
                </a:cubicBezTo>
                <a:cubicBezTo>
                  <a:pt x="1665970" y="6140214"/>
                  <a:pt x="1665970" y="6140214"/>
                  <a:pt x="1326033" y="6435925"/>
                </a:cubicBezTo>
                <a:cubicBezTo>
                  <a:pt x="1326033" y="6435925"/>
                  <a:pt x="1326033" y="6435925"/>
                  <a:pt x="988907" y="6147311"/>
                </a:cubicBezTo>
                <a:cubicBezTo>
                  <a:pt x="988907" y="6147311"/>
                  <a:pt x="988907" y="6147311"/>
                  <a:pt x="908136" y="6217493"/>
                </a:cubicBezTo>
                <a:cubicBezTo>
                  <a:pt x="908136" y="6217493"/>
                  <a:pt x="908136" y="6217493"/>
                  <a:pt x="901815" y="6206454"/>
                </a:cubicBezTo>
                <a:cubicBezTo>
                  <a:pt x="901815" y="6206454"/>
                  <a:pt x="901815" y="6206454"/>
                  <a:pt x="907434" y="6218282"/>
                </a:cubicBezTo>
                <a:cubicBezTo>
                  <a:pt x="907434" y="6218282"/>
                  <a:pt x="907434" y="6218282"/>
                  <a:pt x="665124" y="6429617"/>
                </a:cubicBezTo>
                <a:cubicBezTo>
                  <a:pt x="665124" y="6429617"/>
                  <a:pt x="665124" y="6429617"/>
                  <a:pt x="665124" y="6784470"/>
                </a:cubicBezTo>
                <a:cubicBezTo>
                  <a:pt x="665124" y="6784470"/>
                  <a:pt x="665124" y="6784470"/>
                  <a:pt x="722014" y="6833040"/>
                </a:cubicBezTo>
                <a:lnTo>
                  <a:pt x="751249" y="6858000"/>
                </a:lnTo>
                <a:lnTo>
                  <a:pt x="5305156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 userDrawn="1"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</p:spTree>
    <p:extLst>
      <p:ext uri="{BB962C8B-B14F-4D97-AF65-F5344CB8AC3E}">
        <p14:creationId xmlns:p14="http://schemas.microsoft.com/office/powerpoint/2010/main" val="13290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-35541" y="-27742"/>
            <a:ext cx="12125939" cy="2408374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57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214157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3855"/>
            <a:ext cx="11765693" cy="2356998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237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184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593314-5853-721D-C381-C5C6DA5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172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14385-C06C-03C8-FC0B-6EDE0E2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60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1A86F0-4870-165D-E01B-6415309E1300}"/>
              </a:ext>
            </a:extLst>
          </p:cNvPr>
          <p:cNvSpPr/>
          <p:nvPr userDrawn="1"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6D91DA-45B8-FD04-3A3A-E545BB2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592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3AF1D4-4843-AF3F-A326-45F38F216CA0}"/>
              </a:ext>
            </a:extLst>
          </p:cNvPr>
          <p:cNvSpPr/>
          <p:nvPr userDrawn="1"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Exemple de pied de page (A modifier dans l'onglet "Insertion"/"En-tête/Pied"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9A53DC-AB4B-EC82-92B3-B8B715C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802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4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D99EE02-4A21-0C84-48D4-82F813D3C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39802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1F7F2B-1941-1250-D680-FD079465E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11361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59269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2B667D-CC06-7D82-8E0F-CFDA021D6AD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liten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4053600" cy="1804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F5FF40-204E-79EE-35CB-85711491D064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70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75131BF9-1179-4373-984B-3BA3810DA921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7E0A0-6204-A96D-17C4-F1F3019C9994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1" name="Logo CEA">
              <a:extLst>
                <a:ext uri="{FF2B5EF4-FFF2-40B4-BE49-F238E27FC236}">
                  <a16:creationId xmlns:a16="http://schemas.microsoft.com/office/drawing/2014/main" id="{925ECDAD-C79A-E959-8415-90319293C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2787590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F437C1-0C37-DF8E-EF64-2BA107BEFB2F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AF48E4-0EE8-3CC7-27AA-1591F5F46EA9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3" name="Logo CEA">
              <a:extLst>
                <a:ext uri="{FF2B5EF4-FFF2-40B4-BE49-F238E27FC236}">
                  <a16:creationId xmlns:a16="http://schemas.microsoft.com/office/drawing/2014/main" id="{DFA7C964-126E-3D36-7408-04B6C0889C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27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2FB537C-FD4D-0AEC-C133-0DAF4636E2B9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6ABDD6-A390-2C6E-2047-D4A9A9710027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7" name="Logo CEA">
              <a:extLst>
                <a:ext uri="{FF2B5EF4-FFF2-40B4-BE49-F238E27FC236}">
                  <a16:creationId xmlns:a16="http://schemas.microsoft.com/office/drawing/2014/main" id="{B331915A-1A76-4EF6-2A1C-75D200A8F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25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60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324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6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3923296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9" y="741231"/>
            <a:ext cx="4029633" cy="179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89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5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051418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1838" y="726066"/>
            <a:ext cx="1806198" cy="1806198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2219D0D-87E0-357C-56D2-13A29A891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2670384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8000" y="1256885"/>
            <a:ext cx="10896619" cy="4968552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cap="none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270000" indent="-270000">
              <a:lnSpc>
                <a:spcPct val="100000"/>
              </a:lnSpc>
              <a:spcAft>
                <a:spcPts val="400"/>
              </a:spcAft>
              <a:buSzPct val="60000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60000">
              <a:lnSpc>
                <a:spcPct val="100000"/>
              </a:lnSpc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628650" indent="-276225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SzPct val="30000"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630000" indent="0">
              <a:lnSpc>
                <a:spcPct val="100000"/>
              </a:lnSpc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809625" indent="-180975">
              <a:spcBef>
                <a:spcPts val="0"/>
              </a:spcBef>
              <a:defRPr sz="1200" baseline="0"/>
            </a:lvl6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1842805" y="52752"/>
            <a:ext cx="9053728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400" cap="small" baseline="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68002" y="6465733"/>
            <a:ext cx="3465333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IRFU/Service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645423" y="6465733"/>
            <a:ext cx="1019196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2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4436535" y="6465733"/>
            <a:ext cx="5508976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Evènement - 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889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i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838" y="728663"/>
            <a:ext cx="4053599" cy="180499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10AE585-3E8A-32F0-6876-68FBB4218CF7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isas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0377C-96DE-1F86-CAD9-8510009CBC0B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5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BAC49-4802-3440-8107-C65AE7ADA0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17F4D1-D2E3-F44D-BEED-845604742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CA229E7D-5925-577A-6E99-3E009A5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E7187-2172-D725-E095-C0FCE93238AE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329AAF-3546-DCEA-619B-466FB9B54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31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0543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9564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8602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23659-435A-02ED-1399-865530A10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2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0" r:id="rId3"/>
    <p:sldLayoutId id="2147483661" r:id="rId4"/>
    <p:sldLayoutId id="2147483664" r:id="rId5"/>
    <p:sldLayoutId id="2147483665" r:id="rId6"/>
    <p:sldLayoutId id="2147483651" r:id="rId7"/>
    <p:sldLayoutId id="2147483683" r:id="rId8"/>
    <p:sldLayoutId id="2147483678" r:id="rId9"/>
    <p:sldLayoutId id="2147483676" r:id="rId10"/>
    <p:sldLayoutId id="2147483650" r:id="rId11"/>
    <p:sldLayoutId id="2147483666" r:id="rId12"/>
    <p:sldLayoutId id="2147483669" r:id="rId13"/>
    <p:sldLayoutId id="2147483653" r:id="rId14"/>
    <p:sldLayoutId id="2147483685" r:id="rId15"/>
    <p:sldLayoutId id="2147483684" r:id="rId16"/>
    <p:sldLayoutId id="2147483671" r:id="rId17"/>
    <p:sldLayoutId id="2147483690" r:id="rId18"/>
    <p:sldLayoutId id="2147483672" r:id="rId19"/>
    <p:sldLayoutId id="2147483687" r:id="rId20"/>
    <p:sldLayoutId id="2147483686" r:id="rId21"/>
    <p:sldLayoutId id="2147483654" r:id="rId22"/>
    <p:sldLayoutId id="2147483655" r:id="rId23"/>
    <p:sldLayoutId id="2147483691" r:id="rId24"/>
    <p:sldLayoutId id="2147483692" r:id="rId25"/>
    <p:sldLayoutId id="2147483667" r:id="rId26"/>
    <p:sldLayoutId id="2147483673" r:id="rId27"/>
    <p:sldLayoutId id="2147483674" r:id="rId28"/>
    <p:sldLayoutId id="2147483675" r:id="rId29"/>
    <p:sldLayoutId id="2147483681" r:id="rId30"/>
    <p:sldLayoutId id="2147483682" r:id="rId31"/>
    <p:sldLayoutId id="2147483693" r:id="rId32"/>
    <p:sldLayoutId id="2147483688" r:id="rId33"/>
    <p:sldLayoutId id="2147483689" r:id="rId34"/>
    <p:sldLayoutId id="2147483662" r:id="rId35"/>
    <p:sldLayoutId id="2147483695" r:id="rId36"/>
    <p:sldLayoutId id="2147483694" r:id="rId37"/>
    <p:sldLayoutId id="2147483668" r:id="rId38"/>
    <p:sldLayoutId id="2147483696" r:id="rId3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0.png"/><Relationship Id="rId5" Type="http://schemas.openxmlformats.org/officeDocument/2006/relationships/image" Target="../media/image50.png"/><Relationship Id="rId4" Type="http://schemas.openxmlformats.org/officeDocument/2006/relationships/image" Target="../media/image5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28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9.png"/><Relationship Id="rId5" Type="http://schemas.openxmlformats.org/officeDocument/2006/relationships/image" Target="../media/image20.png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71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3.png"/><Relationship Id="rId5" Type="http://schemas.openxmlformats.org/officeDocument/2006/relationships/image" Target="../media/image13.jpeg"/><Relationship Id="rId4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katy.saintin@cea.fr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3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13.jpe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jpeg"/><Relationship Id="rId11" Type="http://schemas.openxmlformats.org/officeDocument/2006/relationships/image" Target="../media/image47.png"/><Relationship Id="rId5" Type="http://schemas.openxmlformats.org/officeDocument/2006/relationships/image" Target="../media/image41.jpe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20">
            <a:extLst>
              <a:ext uri="{FF2B5EF4-FFF2-40B4-BE49-F238E27FC236}">
                <a16:creationId xmlns:a16="http://schemas.microsoft.com/office/drawing/2014/main" id="{EC09EAA1-3B49-B5DB-9EA2-DEA2331CC5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979" y="2706766"/>
            <a:ext cx="6278562" cy="1587501"/>
          </a:xfrm>
        </p:spPr>
        <p:txBody>
          <a:bodyPr>
            <a:normAutofit/>
          </a:bodyPr>
          <a:lstStyle/>
          <a:p>
            <a:r>
              <a:rPr lang="da-DK" sz="3600" b="1" dirty="0">
                <a:solidFill>
                  <a:srgbClr val="FF0000"/>
                </a:solidFill>
              </a:rPr>
              <a:t>PLC PARSER TOOL </a:t>
            </a:r>
            <a:r>
              <a:rPr lang="da-DK" sz="3600" b="1" dirty="0" smtClean="0">
                <a:solidFill>
                  <a:srgbClr val="FF0000"/>
                </a:solidFill>
              </a:rPr>
              <a:t>EPICS </a:t>
            </a:r>
            <a:r>
              <a:rPr lang="da-DK" sz="3600" b="1" dirty="0" smtClean="0">
                <a:solidFill>
                  <a:srgbClr val="FF0000"/>
                </a:solidFill>
              </a:rPr>
              <a:t>Database generator 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22" name="Sous-titre 21">
            <a:extLst>
              <a:ext uri="{FF2B5EF4-FFF2-40B4-BE49-F238E27FC236}">
                <a16:creationId xmlns:a16="http://schemas.microsoft.com/office/drawing/2014/main" id="{174D6F32-81C3-0EAB-06AC-2E9AAB850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979" y="4383976"/>
            <a:ext cx="3513700" cy="104077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b="1" dirty="0" smtClean="0"/>
              <a:t>Katy SAINTIN</a:t>
            </a:r>
          </a:p>
          <a:p>
            <a:pPr>
              <a:spcBef>
                <a:spcPts val="0"/>
              </a:spcBef>
            </a:pPr>
            <a:r>
              <a:rPr lang="fr-FR" sz="1600" dirty="0" smtClean="0"/>
              <a:t>IRFU</a:t>
            </a:r>
            <a:r>
              <a:rPr lang="fr-FR" sz="1600" dirty="0"/>
              <a:t>, </a:t>
            </a:r>
            <a:r>
              <a:rPr lang="fr-FR" sz="1600" dirty="0" smtClean="0"/>
              <a:t>CEA Saclay, </a:t>
            </a:r>
            <a:r>
              <a:rPr lang="fr-FR" sz="1600" dirty="0" smtClean="0"/>
              <a:t>France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79" y="732231"/>
            <a:ext cx="3809681" cy="1812543"/>
          </a:xfrm>
          <a:prstGeom prst="rect">
            <a:avLst/>
          </a:prstGeom>
        </p:spPr>
      </p:pic>
      <p:pic>
        <p:nvPicPr>
          <p:cNvPr id="7" name="Espace réservé pour une image  6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340" y="0"/>
            <a:ext cx="6804660" cy="6857999"/>
          </a:xfrm>
        </p:spPr>
      </p:pic>
      <p:sp>
        <p:nvSpPr>
          <p:cNvPr id="5" name="Rectangle 4"/>
          <p:cNvSpPr/>
          <p:nvPr/>
        </p:nvSpPr>
        <p:spPr>
          <a:xfrm>
            <a:off x="601286" y="6043762"/>
            <a:ext cx="4786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i="1" dirty="0" smtClean="0"/>
              <a:t>EPICS Collaboration Meeting - April 7</a:t>
            </a:r>
            <a:r>
              <a:rPr lang="en-GB" sz="1600" i="1" baseline="30000" dirty="0" smtClean="0"/>
              <a:t>th</a:t>
            </a:r>
            <a:r>
              <a:rPr lang="en-GB" sz="1600" i="1" dirty="0" smtClean="0"/>
              <a:t> - 11</a:t>
            </a:r>
            <a:r>
              <a:rPr lang="en-GB" sz="1600" i="1" baseline="30000" dirty="0" smtClean="0"/>
              <a:t>th</a:t>
            </a:r>
            <a:r>
              <a:rPr lang="en-GB" sz="1600" i="1" dirty="0" smtClean="0"/>
              <a:t>  2025</a:t>
            </a:r>
          </a:p>
          <a:p>
            <a:r>
              <a:rPr lang="en-GB" sz="1600" i="1" dirty="0" smtClean="0"/>
              <a:t>ISIS Neutron and Muon Source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32228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10</a:t>
            </a:fld>
            <a:r>
              <a:rPr lang="fr-FR" dirty="0" smtClean="0"/>
              <a:t> </a:t>
            </a:r>
            <a:r>
              <a:rPr lang="fr-FR" dirty="0"/>
              <a:t>/ 16</a:t>
            </a:r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cap="small" dirty="0"/>
              <a:t>Strong points </a:t>
            </a:r>
          </a:p>
        </p:txBody>
      </p:sp>
      <p:sp>
        <p:nvSpPr>
          <p:cNvPr id="12" name="Pentagone 11"/>
          <p:cNvSpPr/>
          <p:nvPr/>
        </p:nvSpPr>
        <p:spPr>
          <a:xfrm>
            <a:off x="731842" y="1432257"/>
            <a:ext cx="10653917" cy="623793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r>
              <a:rPr lang="en-GB" sz="2400" b="1" dirty="0" smtClean="0"/>
              <a:t>Interoperability</a:t>
            </a:r>
            <a:r>
              <a:rPr lang="en-GB" sz="2400" dirty="0" smtClean="0"/>
              <a:t> :  communication regardless of manufacturer or platform</a:t>
            </a:r>
            <a:endParaRPr lang="en-GB" sz="2400" dirty="0"/>
          </a:p>
        </p:txBody>
      </p:sp>
      <p:sp>
        <p:nvSpPr>
          <p:cNvPr id="13" name="Pentagone 12"/>
          <p:cNvSpPr/>
          <p:nvPr/>
        </p:nvSpPr>
        <p:spPr>
          <a:xfrm>
            <a:off x="731838" y="2275185"/>
            <a:ext cx="7605918" cy="623793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r>
              <a:rPr lang="en-GB" sz="2400" b="1" dirty="0" smtClean="0"/>
              <a:t>Security : </a:t>
            </a:r>
            <a:r>
              <a:rPr lang="en-GB" sz="2400" dirty="0" smtClean="0"/>
              <a:t>Encryption and authentication</a:t>
            </a:r>
            <a:endParaRPr lang="en-GB" sz="2400" b="1" dirty="0"/>
          </a:p>
        </p:txBody>
      </p:sp>
      <p:sp>
        <p:nvSpPr>
          <p:cNvPr id="14" name="Pentagone 13"/>
          <p:cNvSpPr/>
          <p:nvPr/>
        </p:nvSpPr>
        <p:spPr>
          <a:xfrm>
            <a:off x="731838" y="3170822"/>
            <a:ext cx="10267496" cy="623793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r>
              <a:rPr lang="fr-FR" sz="2400" b="1" dirty="0"/>
              <a:t>Data </a:t>
            </a:r>
            <a:r>
              <a:rPr lang="fr-FR" sz="2400" b="1" dirty="0" err="1" smtClean="0"/>
              <a:t>Modeling</a:t>
            </a:r>
            <a:r>
              <a:rPr lang="fr-FR" sz="2400" b="1" dirty="0" smtClean="0"/>
              <a:t> </a:t>
            </a:r>
            <a:r>
              <a:rPr lang="fr-FR" sz="2400" dirty="0" smtClean="0"/>
              <a:t>: </a:t>
            </a:r>
            <a:r>
              <a:rPr lang="en-US" sz="2400" dirty="0"/>
              <a:t>Flexible and with simple addressing via </a:t>
            </a:r>
            <a:r>
              <a:rPr lang="en-US" sz="2400" dirty="0" smtClean="0"/>
              <a:t>paths “Node Id”</a:t>
            </a:r>
            <a:endParaRPr lang="en-US" sz="2400" dirty="0"/>
          </a:p>
        </p:txBody>
      </p:sp>
      <p:sp>
        <p:nvSpPr>
          <p:cNvPr id="11" name="Pentagone 10"/>
          <p:cNvSpPr/>
          <p:nvPr/>
        </p:nvSpPr>
        <p:spPr>
          <a:xfrm>
            <a:off x="731838" y="4066459"/>
            <a:ext cx="10535930" cy="623793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r>
              <a:rPr lang="en-US" sz="2400" b="1" dirty="0" smtClean="0"/>
              <a:t>Standardized Protocol : </a:t>
            </a:r>
            <a:r>
              <a:rPr lang="en-US" sz="2400" dirty="0" smtClean="0"/>
              <a:t>Open standard widely </a:t>
            </a:r>
            <a:r>
              <a:rPr lang="en-US" sz="2400" dirty="0"/>
              <a:t>adopted and </a:t>
            </a:r>
            <a:r>
              <a:rPr lang="en-US" sz="2400" dirty="0" smtClean="0"/>
              <a:t>supported</a:t>
            </a:r>
            <a:endParaRPr lang="en-US" sz="2400" dirty="0"/>
          </a:p>
        </p:txBody>
      </p:sp>
      <p:pic>
        <p:nvPicPr>
          <p:cNvPr id="15" name="Picture 12" descr="https://b3112770.smushcdn.com/3112770/wp-content/uploads/2019/11/opcualogo-1024x189.png?lossy=0&amp;strip=1&amp;webp=1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864" y="155690"/>
            <a:ext cx="3847574" cy="71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44816" y="5022706"/>
            <a:ext cx="7374776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>
                <a:cs typeface="Calibri" panose="020F0502020204030204" pitchFamily="34" charset="0"/>
              </a:rPr>
              <a:t>PIP II (Proton Improvement Plan-II</a:t>
            </a:r>
            <a:r>
              <a:rPr lang="en-GB" sz="2400" dirty="0" smtClean="0">
                <a:cs typeface="Calibri" panose="020F0502020204030204" pitchFamily="34" charset="0"/>
              </a:rPr>
              <a:t>) :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sz="2400" dirty="0" smtClean="0">
                <a:cs typeface="Calibri" panose="020F0502020204030204" pitchFamily="34" charset="0"/>
              </a:rPr>
              <a:t>EPICS OPCUA as main control command system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sz="2400" dirty="0" smtClean="0">
                <a:cs typeface="Calibri" panose="020F0502020204030204" pitchFamily="34" charset="0"/>
              </a:rPr>
              <a:t>MUSCADE </a:t>
            </a:r>
            <a:r>
              <a:rPr lang="en-GB" sz="2400" dirty="0">
                <a:cs typeface="Calibri" panose="020F0502020204030204" pitchFamily="34" charset="0"/>
              </a:rPr>
              <a:t>OPCUA </a:t>
            </a:r>
            <a:r>
              <a:rPr lang="en-GB" sz="2400" dirty="0" smtClean="0">
                <a:cs typeface="Calibri" panose="020F0502020204030204" pitchFamily="34" charset="0"/>
              </a:rPr>
              <a:t>for cryogenic </a:t>
            </a:r>
            <a:r>
              <a:rPr lang="en-GB" sz="2400" dirty="0">
                <a:cs typeface="Calibri" panose="020F0502020204030204" pitchFamily="34" charset="0"/>
              </a:rPr>
              <a:t>cold box </a:t>
            </a:r>
            <a:r>
              <a:rPr lang="en-GB" sz="2400" dirty="0" smtClean="0">
                <a:cs typeface="Calibri" panose="020F0502020204030204" pitchFamily="34" charset="0"/>
              </a:rPr>
              <a:t>system</a:t>
            </a:r>
            <a:endParaRPr lang="en-GB" sz="2400" dirty="0"/>
          </a:p>
        </p:txBody>
      </p:sp>
      <p:pic>
        <p:nvPicPr>
          <p:cNvPr id="17" name="Picture 2" descr="https://www.fnal.gov/faw/designstandards/filesfordownload/FNAL-Logo-NAL-Blue.jp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554" y="4900223"/>
            <a:ext cx="2528438" cy="54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muscade.p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642" y="5523519"/>
            <a:ext cx="770561" cy="77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265" y="5556724"/>
            <a:ext cx="935115" cy="71824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65"/>
          <a:stretch/>
        </p:blipFill>
        <p:spPr>
          <a:xfrm>
            <a:off x="821113" y="5255776"/>
            <a:ext cx="794030" cy="78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1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31732"/>
            <a:ext cx="12113342" cy="908720"/>
          </a:xfrm>
        </p:spPr>
        <p:txBody>
          <a:bodyPr/>
          <a:lstStyle/>
          <a:p>
            <a:pPr algn="ctr"/>
            <a:r>
              <a:rPr lang="fr-FR" sz="3200" dirty="0"/>
              <a:t>PLC PARSER TOOL </a:t>
            </a:r>
            <a:r>
              <a:rPr lang="en-US" sz="3200" dirty="0"/>
              <a:t>General </a:t>
            </a:r>
            <a:r>
              <a:rPr lang="en-US" sz="3200" dirty="0" smtClean="0"/>
              <a:t>principle</a:t>
            </a:r>
            <a:endParaRPr lang="fr-FR" sz="3200" dirty="0"/>
          </a:p>
        </p:txBody>
      </p:sp>
      <p:sp>
        <p:nvSpPr>
          <p:cNvPr id="58" name="AutoShape 8" descr="synchrotron_soleil_nec_active_circle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02" y="2893621"/>
            <a:ext cx="1062142" cy="552123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421" y="999146"/>
            <a:ext cx="678049" cy="627411"/>
          </a:xfrm>
          <a:prstGeom prst="rect">
            <a:avLst/>
          </a:prstGeom>
        </p:spPr>
      </p:pic>
      <p:pic>
        <p:nvPicPr>
          <p:cNvPr id="25" name="Espace réservé du contenu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316" y="6080472"/>
            <a:ext cx="714977" cy="5974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290" y="5031759"/>
            <a:ext cx="1806982" cy="1269907"/>
          </a:xfrm>
          <a:prstGeom prst="rect">
            <a:avLst/>
          </a:prstGeom>
        </p:spPr>
      </p:pic>
      <p:sp>
        <p:nvSpPr>
          <p:cNvPr id="18" name="Pentagone 17"/>
          <p:cNvSpPr/>
          <p:nvPr/>
        </p:nvSpPr>
        <p:spPr>
          <a:xfrm>
            <a:off x="639110" y="989009"/>
            <a:ext cx="7000432" cy="623793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r>
              <a:rPr lang="en-GB" sz="2400" dirty="0" smtClean="0"/>
              <a:t>User friendly GUI : Windows and Linux support </a:t>
            </a:r>
            <a:endParaRPr lang="en-GB" sz="2400" dirty="0"/>
          </a:p>
        </p:txBody>
      </p:sp>
      <p:sp>
        <p:nvSpPr>
          <p:cNvPr id="19" name="Pentagone 18"/>
          <p:cNvSpPr/>
          <p:nvPr/>
        </p:nvSpPr>
        <p:spPr>
          <a:xfrm>
            <a:off x="1452075" y="2673945"/>
            <a:ext cx="5374502" cy="623793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r>
              <a:rPr lang="en-GB" sz="2400" dirty="0"/>
              <a:t>2</a:t>
            </a:r>
            <a:r>
              <a:rPr lang="en-GB" sz="2400" dirty="0" smtClean="0"/>
              <a:t> Siemens TIA Portal file parsing</a:t>
            </a:r>
            <a:endParaRPr lang="en-GB" sz="2400" dirty="0"/>
          </a:p>
        </p:txBody>
      </p:sp>
      <p:sp>
        <p:nvSpPr>
          <p:cNvPr id="20" name="Pentagone 19"/>
          <p:cNvSpPr/>
          <p:nvPr/>
        </p:nvSpPr>
        <p:spPr>
          <a:xfrm>
            <a:off x="937809" y="1857687"/>
            <a:ext cx="5374502" cy="623793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r>
              <a:rPr lang="en-GB" sz="2400" dirty="0" smtClean="0"/>
              <a:t>1 Protocol selection</a:t>
            </a:r>
            <a:endParaRPr lang="en-GB" sz="2400" dirty="0"/>
          </a:p>
        </p:txBody>
      </p:sp>
      <p:sp>
        <p:nvSpPr>
          <p:cNvPr id="21" name="Pentagone 20"/>
          <p:cNvSpPr/>
          <p:nvPr/>
        </p:nvSpPr>
        <p:spPr>
          <a:xfrm>
            <a:off x="2136774" y="3445744"/>
            <a:ext cx="5374502" cy="623793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r>
              <a:rPr lang="en-GB" sz="2400" dirty="0" smtClean="0"/>
              <a:t>3 Parameters settings</a:t>
            </a:r>
            <a:endParaRPr lang="en-GB" sz="2400" dirty="0"/>
          </a:p>
        </p:txBody>
      </p:sp>
      <p:sp>
        <p:nvSpPr>
          <p:cNvPr id="26" name="Pentagone 25"/>
          <p:cNvSpPr/>
          <p:nvPr/>
        </p:nvSpPr>
        <p:spPr>
          <a:xfrm>
            <a:off x="2669349" y="4231148"/>
            <a:ext cx="8231532" cy="623793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r>
              <a:rPr lang="en-GB" sz="2400" dirty="0" smtClean="0"/>
              <a:t>4 Generates EPICS database and protocol configuration </a:t>
            </a:r>
            <a:endParaRPr lang="en-GB" sz="2400" dirty="0"/>
          </a:p>
        </p:txBody>
      </p:sp>
      <p:sp>
        <p:nvSpPr>
          <p:cNvPr id="27" name="Pentagone 26"/>
          <p:cNvSpPr/>
          <p:nvPr/>
        </p:nvSpPr>
        <p:spPr>
          <a:xfrm>
            <a:off x="4824025" y="5354817"/>
            <a:ext cx="4791306" cy="623793"/>
          </a:xfrm>
          <a:prstGeom prst="homePlate">
            <a:avLst/>
          </a:prstGeom>
          <a:solidFill>
            <a:srgbClr val="485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r>
              <a:rPr lang="en-GB" sz="2400" dirty="0"/>
              <a:t>5</a:t>
            </a:r>
            <a:r>
              <a:rPr lang="en-GB" sz="2400" dirty="0" smtClean="0"/>
              <a:t> EPICS deployment on server </a:t>
            </a:r>
            <a:endParaRPr lang="en-GB" sz="2400" dirty="0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273" y="999146"/>
            <a:ext cx="591677" cy="691572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52" y="3610351"/>
            <a:ext cx="655442" cy="100729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82" y="4824297"/>
            <a:ext cx="678049" cy="627411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953" y="6033400"/>
            <a:ext cx="591677" cy="691572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884212" y="5966090"/>
            <a:ext cx="3570273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Done by Automation engineer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850CE"/>
                </a:solidFill>
              </a:rPr>
              <a:t>Done by </a:t>
            </a:r>
            <a:r>
              <a:rPr lang="en-US" dirty="0" smtClean="0">
                <a:solidFill>
                  <a:srgbClr val="4850CE"/>
                </a:solidFill>
              </a:rPr>
              <a:t>EPICS developer</a:t>
            </a:r>
            <a:endParaRPr lang="en-GB" dirty="0">
              <a:solidFill>
                <a:srgbClr val="4850CE"/>
              </a:solidFill>
            </a:endParaRPr>
          </a:p>
        </p:txBody>
      </p:sp>
      <p:sp>
        <p:nvSpPr>
          <p:cNvPr id="22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0589900" y="6379186"/>
            <a:ext cx="1297299" cy="365125"/>
          </a:xfrm>
          <a:prstGeom prst="rect">
            <a:avLst/>
          </a:prstGeom>
        </p:spPr>
        <p:txBody>
          <a:bodyPr/>
          <a:lstStyle/>
          <a:p>
            <a:pPr algn="r"/>
            <a:fld id="{0CBC77A0-1F4E-42FF-9FFC-F45C3A64AF90}" type="slidenum">
              <a:rPr lang="fr-FR" sz="1200" b="1">
                <a:solidFill>
                  <a:schemeClr val="tx2"/>
                </a:solidFill>
              </a:rPr>
              <a:pPr algn="r"/>
              <a:t>11</a:t>
            </a:fld>
            <a:r>
              <a:rPr lang="fr-FR" sz="1200" b="1" dirty="0">
                <a:solidFill>
                  <a:schemeClr val="tx2"/>
                </a:solidFill>
              </a:rPr>
              <a:t> </a:t>
            </a:r>
            <a:r>
              <a:rPr lang="fr-FR" sz="1200" b="1" dirty="0">
                <a:solidFill>
                  <a:schemeClr val="tx2"/>
                </a:solidFill>
              </a:rPr>
              <a:t>/ 16</a:t>
            </a:r>
          </a:p>
        </p:txBody>
      </p:sp>
    </p:spTree>
    <p:extLst>
      <p:ext uri="{BB962C8B-B14F-4D97-AF65-F5344CB8AC3E}">
        <p14:creationId xmlns:p14="http://schemas.microsoft.com/office/powerpoint/2010/main" val="179229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0" y="6465888"/>
            <a:ext cx="3465513" cy="323850"/>
          </a:xfrm>
        </p:spPr>
        <p:txBody>
          <a:bodyPr/>
          <a:lstStyle/>
          <a:p>
            <a:r>
              <a:rPr lang="fr-FR" smtClean="0"/>
              <a:t>IRFU/Service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326" y="2305266"/>
            <a:ext cx="3883783" cy="3551750"/>
          </a:xfrm>
          <a:prstGeom prst="rect">
            <a:avLst/>
          </a:prstGeom>
        </p:spPr>
      </p:pic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C9B0E96E-CC02-3FED-3FAF-F96BE8D9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9334" y="6343650"/>
            <a:ext cx="693738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pPr/>
              <a:t>12</a:t>
            </a:fld>
            <a:r>
              <a:rPr lang="fr-FR" dirty="0" smtClean="0"/>
              <a:t>  / 16</a:t>
            </a:r>
            <a:endParaRPr lang="fr-FR" dirty="0"/>
          </a:p>
        </p:txBody>
      </p:sp>
      <p:sp>
        <p:nvSpPr>
          <p:cNvPr id="10" name="Titre 2"/>
          <p:cNvSpPr txBox="1">
            <a:spLocks/>
          </p:cNvSpPr>
          <p:nvPr/>
        </p:nvSpPr>
        <p:spPr>
          <a:xfrm>
            <a:off x="-503433" y="169625"/>
            <a:ext cx="12113342" cy="9087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cap="small" dirty="0" smtClean="0"/>
              <a:t>PLC </a:t>
            </a:r>
            <a:r>
              <a:rPr lang="en-GB" cap="small" dirty="0" err="1" smtClean="0"/>
              <a:t>ParserTool</a:t>
            </a:r>
            <a:r>
              <a:rPr lang="en-GB" cap="small" dirty="0" smtClean="0"/>
              <a:t> GUI </a:t>
            </a:r>
          </a:p>
          <a:p>
            <a:pPr algn="ctr"/>
            <a:r>
              <a:rPr lang="en-GB" cap="small" dirty="0" smtClean="0"/>
              <a:t>1 protocol selection</a:t>
            </a:r>
            <a:endParaRPr lang="en-GB" cap="small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050" y="2305266"/>
            <a:ext cx="5050245" cy="408781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50335" y="1430425"/>
            <a:ext cx="30444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Pure Java swing application</a:t>
            </a:r>
          </a:p>
          <a:p>
            <a:r>
              <a:rPr lang="en-US" dirty="0" smtClean="0"/>
              <a:t>Based on Visual DCT</a:t>
            </a:r>
            <a:endParaRPr lang="en-GB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409535"/>
            <a:ext cx="903264" cy="56454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36685" y="1846564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Protocols options dialog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98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</a:t>
            </a:r>
            <a:r>
              <a:rPr lang="en-US" dirty="0" smtClean="0"/>
              <a:t> OPCUA TIA Portal XML File</a:t>
            </a:r>
            <a:endParaRPr lang="da-DK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" y="6348694"/>
            <a:ext cx="777240" cy="36979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460" y="941604"/>
            <a:ext cx="8771758" cy="111108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0084" y="2052693"/>
            <a:ext cx="7894234" cy="87818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9687" y="3030020"/>
            <a:ext cx="9256713" cy="346320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13162" y="349839"/>
            <a:ext cx="2073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~ 7000 variables</a:t>
            </a:r>
            <a:endParaRPr lang="en-GB" sz="2000" dirty="0"/>
          </a:p>
        </p:txBody>
      </p:sp>
      <p:sp>
        <p:nvSpPr>
          <p:cNvPr id="2" name="Rectangle 1"/>
          <p:cNvSpPr/>
          <p:nvPr/>
        </p:nvSpPr>
        <p:spPr>
          <a:xfrm>
            <a:off x="1013459" y="785752"/>
            <a:ext cx="9769407" cy="576717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GB" dirty="0" smtClean="0"/>
          </a:p>
        </p:txBody>
      </p:sp>
      <p:sp>
        <p:nvSpPr>
          <p:cNvPr id="10" name="Espace réservé du numéro de diapositive 4"/>
          <p:cNvSpPr txBox="1">
            <a:spLocks/>
          </p:cNvSpPr>
          <p:nvPr/>
        </p:nvSpPr>
        <p:spPr>
          <a:xfrm>
            <a:off x="11260916" y="6310665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BC77A0-1F4E-42FF-9FFC-F45C3A64AF90}" type="slidenum">
              <a:rPr lang="fr-FR" smtClean="0"/>
              <a:pPr/>
              <a:t>13</a:t>
            </a:fld>
            <a:r>
              <a:rPr lang="fr-FR" dirty="0" smtClean="0"/>
              <a:t> / 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31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C9B0E96E-CC02-3FED-3FAF-F96BE8D9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9334" y="6343650"/>
            <a:ext cx="693738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pPr/>
              <a:t>14</a:t>
            </a:fld>
            <a:r>
              <a:rPr lang="fr-FR" dirty="0" smtClean="0"/>
              <a:t> / 16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14" y="1537833"/>
            <a:ext cx="4662103" cy="472724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1" r="13758"/>
          <a:stretch/>
        </p:blipFill>
        <p:spPr>
          <a:xfrm>
            <a:off x="8082018" y="1568883"/>
            <a:ext cx="3846279" cy="4774767"/>
          </a:xfrm>
          <a:prstGeom prst="rect">
            <a:avLst/>
          </a:prstGeom>
        </p:spPr>
      </p:pic>
      <p:sp>
        <p:nvSpPr>
          <p:cNvPr id="8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 txBox="1">
            <a:spLocks/>
          </p:cNvSpPr>
          <p:nvPr/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small" dirty="0"/>
              <a:t>3 Parameters settings</a:t>
            </a:r>
            <a:endParaRPr lang="da-DK" cap="small" dirty="0"/>
          </a:p>
        </p:txBody>
      </p:sp>
      <p:sp>
        <p:nvSpPr>
          <p:cNvPr id="10" name="Rectangle 9"/>
          <p:cNvSpPr/>
          <p:nvPr/>
        </p:nvSpPr>
        <p:spPr>
          <a:xfrm>
            <a:off x="239214" y="1077449"/>
            <a:ext cx="3976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Database table based on Visual DCT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8637302" y="1153475"/>
            <a:ext cx="3198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EPICS &amp; OPCUA parameters</a:t>
            </a:r>
            <a:endParaRPr lang="en-GB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832" y="1454178"/>
            <a:ext cx="2429670" cy="489455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227672" y="1047369"/>
            <a:ext cx="1774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EPICS PV Tree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189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r="16975" b="6288"/>
          <a:stretch/>
        </p:blipFill>
        <p:spPr>
          <a:xfrm>
            <a:off x="7052672" y="630340"/>
            <a:ext cx="4543729" cy="566230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/>
          <a:srcRect l="808" t="1334" r="4072" b="3139"/>
          <a:stretch/>
        </p:blipFill>
        <p:spPr>
          <a:xfrm>
            <a:off x="715242" y="2004072"/>
            <a:ext cx="6123469" cy="4405999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21942" y="28505"/>
            <a:ext cx="10774458" cy="908720"/>
          </a:xfrm>
        </p:spPr>
        <p:txBody>
          <a:bodyPr/>
          <a:lstStyle/>
          <a:p>
            <a:r>
              <a:rPr lang="en-US" sz="3200" dirty="0"/>
              <a:t>4 </a:t>
            </a:r>
            <a:r>
              <a:rPr lang="en-US" sz="3200" dirty="0" smtClean="0"/>
              <a:t>EPICS database and configuration generation</a:t>
            </a:r>
            <a:endParaRPr lang="fr-FR" sz="3200" dirty="0"/>
          </a:p>
        </p:txBody>
      </p:sp>
      <p:sp>
        <p:nvSpPr>
          <p:cNvPr id="58" name="AutoShape 8" descr="synchrotron_soleil_nec_active_circle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2626408" y="1692068"/>
            <a:ext cx="803305" cy="391403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4515029" y="1887769"/>
            <a:ext cx="3281585" cy="23372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052671" y="5161935"/>
            <a:ext cx="4543729" cy="11110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42" y="842167"/>
            <a:ext cx="4168323" cy="1007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Espace réservé du numéro de diapositive 6">
            <a:extLst>
              <a:ext uri="{FF2B5EF4-FFF2-40B4-BE49-F238E27FC236}">
                <a16:creationId xmlns:a16="http://schemas.microsoft.com/office/drawing/2014/main" id="{C9B0E96E-CC02-3FED-3FAF-F96BE8D9AE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49531" y="6410071"/>
            <a:ext cx="693738" cy="365125"/>
          </a:xfrm>
          <a:prstGeom prst="rect">
            <a:avLst/>
          </a:prstGeom>
        </p:spPr>
        <p:txBody>
          <a:bodyPr/>
          <a:lstStyle/>
          <a:p>
            <a:pPr algn="r"/>
            <a:fld id="{0CBC77A0-1F4E-42FF-9FFC-F45C3A64AF90}" type="slidenum">
              <a:rPr lang="fr-FR" sz="1200" b="1">
                <a:solidFill>
                  <a:schemeClr val="tx2"/>
                </a:solidFill>
              </a:rPr>
              <a:pPr algn="r"/>
              <a:t>15</a:t>
            </a:fld>
            <a:r>
              <a:rPr lang="fr-FR" sz="1200" b="1" dirty="0">
                <a:solidFill>
                  <a:schemeClr val="tx2"/>
                </a:solidFill>
              </a:rPr>
              <a:t> / 16</a:t>
            </a:r>
            <a:endParaRPr lang="fr-FR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00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329" y="1974305"/>
            <a:ext cx="2325602" cy="94191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23" y="2322905"/>
            <a:ext cx="1474026" cy="397872"/>
          </a:xfrm>
          <a:prstGeom prst="rect">
            <a:avLst/>
          </a:prstGeom>
        </p:spPr>
      </p:pic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16</a:t>
            </a:fld>
            <a:r>
              <a:rPr lang="fr-FR" dirty="0" smtClean="0"/>
              <a:t> / 16</a:t>
            </a:r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Next steps for GUI developments</a:t>
            </a:r>
            <a:endParaRPr lang="da-DK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" y="6348694"/>
            <a:ext cx="777240" cy="3697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31838" y="986928"/>
            <a:ext cx="111861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4300" indent="-4572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DXF2BOB and DXF2BOB convertors</a:t>
            </a:r>
          </a:p>
          <a:p>
            <a:pPr marL="474300" indent="-4572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Presentation in lightning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talk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800" dirty="0" smtClean="0">
                <a:solidFill>
                  <a:srgbClr val="4850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 System Studio for MUSCADE”</a:t>
            </a:r>
          </a:p>
        </p:txBody>
      </p:sp>
      <p:pic>
        <p:nvPicPr>
          <p:cNvPr id="10" name="Image 9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532" y="2903711"/>
            <a:ext cx="5021690" cy="3250507"/>
          </a:xfrm>
          <a:prstGeom prst="rect">
            <a:avLst/>
          </a:prstGeom>
        </p:spPr>
      </p:pic>
      <p:pic>
        <p:nvPicPr>
          <p:cNvPr id="11" name="Image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483" y="2805120"/>
            <a:ext cx="5179680" cy="334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21" y="2152484"/>
            <a:ext cx="751228" cy="75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9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20">
            <a:extLst>
              <a:ext uri="{FF2B5EF4-FFF2-40B4-BE49-F238E27FC236}">
                <a16:creationId xmlns:a16="http://schemas.microsoft.com/office/drawing/2014/main" id="{EC09EAA1-3B49-B5DB-9EA2-DEA2331CC5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083637"/>
            <a:ext cx="6278562" cy="1587501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Any questions ?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22" name="Sous-titre 21">
            <a:extLst>
              <a:ext uri="{FF2B5EF4-FFF2-40B4-BE49-F238E27FC236}">
                <a16:creationId xmlns:a16="http://schemas.microsoft.com/office/drawing/2014/main" id="{174D6F32-81C3-0EAB-06AC-2E9AAB850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979" y="3795252"/>
            <a:ext cx="5294312" cy="222209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en-GB" sz="2400" dirty="0" smtClean="0"/>
              <a:t>Thank you for your attention</a:t>
            </a:r>
          </a:p>
          <a:p>
            <a:pPr>
              <a:spcBef>
                <a:spcPts val="0"/>
              </a:spcBef>
            </a:pPr>
            <a:endParaRPr lang="en-GB" sz="2400" dirty="0" smtClean="0"/>
          </a:p>
          <a:p>
            <a:pPr>
              <a:spcBef>
                <a:spcPts val="0"/>
              </a:spcBef>
            </a:pPr>
            <a:r>
              <a:rPr lang="fr-FR" sz="2400" dirty="0">
                <a:hlinkClick r:id="rId3"/>
              </a:rPr>
              <a:t>katy.saintin@cea.fr</a:t>
            </a:r>
            <a:r>
              <a:rPr lang="fr-FR" sz="2400" dirty="0"/>
              <a:t> </a:t>
            </a:r>
            <a:endParaRPr lang="fr-FR" sz="2400" dirty="0" smtClean="0"/>
          </a:p>
          <a:p>
            <a:pPr>
              <a:spcBef>
                <a:spcPts val="0"/>
              </a:spcBef>
            </a:pPr>
            <a:endParaRPr lang="fr-FR" sz="2400" dirty="0"/>
          </a:p>
          <a:p>
            <a:pPr>
              <a:spcBef>
                <a:spcPts val="0"/>
              </a:spcBef>
            </a:pPr>
            <a:endParaRPr lang="fr-FR" sz="2400" dirty="0" smtClean="0"/>
          </a:p>
          <a:p>
            <a:pPr>
              <a:spcBef>
                <a:spcPts val="0"/>
              </a:spcBef>
            </a:pPr>
            <a:endParaRPr lang="fr-FR" sz="2400" dirty="0"/>
          </a:p>
          <a:p>
            <a:pPr>
              <a:spcBef>
                <a:spcPts val="0"/>
              </a:spcBef>
            </a:pPr>
            <a:r>
              <a:rPr lang="fr-FR" sz="2400" dirty="0" smtClean="0"/>
              <a:t>Vivien LORIOT</a:t>
            </a:r>
          </a:p>
          <a:p>
            <a:pPr>
              <a:spcBef>
                <a:spcPts val="0"/>
              </a:spcBef>
            </a:pPr>
            <a:r>
              <a:rPr lang="fr-FR" sz="2400" dirty="0" smtClean="0"/>
              <a:t>Paul    LOTRUS</a:t>
            </a:r>
            <a:endParaRPr lang="fr-FR" sz="2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79" y="732231"/>
            <a:ext cx="3809681" cy="1812543"/>
          </a:xfrm>
          <a:prstGeom prst="rect">
            <a:avLst/>
          </a:prstGeom>
        </p:spPr>
      </p:pic>
      <p:pic>
        <p:nvPicPr>
          <p:cNvPr id="7" name="Espace réservé pour une image  6"/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340" y="0"/>
            <a:ext cx="6804660" cy="6857999"/>
          </a:xfrm>
        </p:spPr>
      </p:pic>
      <p:sp>
        <p:nvSpPr>
          <p:cNvPr id="8" name="Rectangle 7"/>
          <p:cNvSpPr/>
          <p:nvPr/>
        </p:nvSpPr>
        <p:spPr>
          <a:xfrm>
            <a:off x="601286" y="6105739"/>
            <a:ext cx="4786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i="1" dirty="0" smtClean="0"/>
              <a:t>EPICS Collaboration Meeting - April 7</a:t>
            </a:r>
            <a:r>
              <a:rPr lang="en-GB" sz="1600" i="1" baseline="30000" dirty="0" smtClean="0"/>
              <a:t>th</a:t>
            </a:r>
            <a:r>
              <a:rPr lang="en-GB" sz="1600" i="1" dirty="0" smtClean="0"/>
              <a:t> - 11</a:t>
            </a:r>
            <a:r>
              <a:rPr lang="en-GB" sz="1600" i="1" baseline="30000" dirty="0" smtClean="0"/>
              <a:t>th</a:t>
            </a:r>
            <a:r>
              <a:rPr lang="en-GB" sz="1600" i="1" dirty="0" smtClean="0"/>
              <a:t>  2025</a:t>
            </a:r>
          </a:p>
          <a:p>
            <a:r>
              <a:rPr lang="en-GB" sz="1600" i="1" dirty="0" smtClean="0"/>
              <a:t>ISIS Neutron and Muon Source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285595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</a:t>
            </a:fld>
            <a:r>
              <a:rPr lang="fr-FR" dirty="0" smtClean="0"/>
              <a:t> / 16 </a:t>
            </a:r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3915"/>
            <a:ext cx="12192000" cy="871827"/>
          </a:xfrm>
        </p:spPr>
        <p:txBody>
          <a:bodyPr>
            <a:normAutofit/>
          </a:bodyPr>
          <a:lstStyle/>
          <a:p>
            <a:pPr algn="ctr"/>
            <a:r>
              <a:rPr lang="da-DK" dirty="0" smtClean="0"/>
              <a:t>Technical context</a:t>
            </a:r>
            <a:endParaRPr lang="da-DK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" y="6348694"/>
            <a:ext cx="777240" cy="3697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69088" y="4515849"/>
            <a:ext cx="6065351" cy="2742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249" y="966574"/>
            <a:ext cx="1038996" cy="1038996"/>
          </a:xfrm>
          <a:prstGeom prst="rect">
            <a:avLst/>
          </a:prstGeom>
        </p:spPr>
      </p:pic>
      <p:pic>
        <p:nvPicPr>
          <p:cNvPr id="2050" name="Picture 2" descr="5 compétences indispensables pour devenir développeur web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5" t="-3216" r="14738" b="6072"/>
          <a:stretch/>
        </p:blipFill>
        <p:spPr bwMode="auto">
          <a:xfrm>
            <a:off x="817090" y="2412315"/>
            <a:ext cx="4350130" cy="307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uide de dépannage et de panne de l'automate programmable : solutions  rapide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0" t="-2293" r="5434" b="16961"/>
          <a:stretch/>
        </p:blipFill>
        <p:spPr bwMode="auto">
          <a:xfrm>
            <a:off x="6749165" y="2412315"/>
            <a:ext cx="4250169" cy="306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25438" y="964875"/>
            <a:ext cx="650530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“Limited” skills and available human resource</a:t>
            </a:r>
          </a:p>
          <a:p>
            <a:r>
              <a:rPr lang="en-US" sz="2400" dirty="0"/>
              <a:t>The laboratory was divided into 2 </a:t>
            </a:r>
            <a:r>
              <a:rPr lang="en-US" sz="2400" dirty="0" smtClean="0"/>
              <a:t>groups :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IT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and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Automation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4840" y="5567573"/>
            <a:ext cx="4853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IT </a:t>
            </a:r>
            <a:r>
              <a:rPr lang="en-US" dirty="0" smtClean="0"/>
              <a:t>developer </a:t>
            </a:r>
            <a:r>
              <a:rPr lang="en-US" dirty="0"/>
              <a:t>without expertise in </a:t>
            </a:r>
            <a:r>
              <a:rPr lang="en-US" dirty="0" smtClean="0"/>
              <a:t>automation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361382" y="5567573"/>
            <a:ext cx="5121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Automation </a:t>
            </a:r>
            <a:r>
              <a:rPr lang="en-US" dirty="0"/>
              <a:t>engineer without development </a:t>
            </a:r>
            <a:r>
              <a:rPr lang="en-US" dirty="0" smtClean="0"/>
              <a:t>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73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</a:t>
            </a:fld>
            <a:r>
              <a:rPr lang="fr-FR" dirty="0"/>
              <a:t> / 16</a:t>
            </a:r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7237"/>
            <a:ext cx="12192000" cy="871827"/>
          </a:xfrm>
        </p:spPr>
        <p:txBody>
          <a:bodyPr>
            <a:normAutofit/>
          </a:bodyPr>
          <a:lstStyle/>
          <a:p>
            <a:pPr algn="ctr"/>
            <a:r>
              <a:rPr lang="da-DK" dirty="0" smtClean="0"/>
              <a:t>The needs in 1996</a:t>
            </a:r>
            <a:endParaRPr lang="da-DK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" y="6348694"/>
            <a:ext cx="777240" cy="3697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63324" y="2458449"/>
            <a:ext cx="6065351" cy="2742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21" y="1076498"/>
            <a:ext cx="1297901" cy="14548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93872" y="2763522"/>
            <a:ext cx="829547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Initial release January 19 1999</a:t>
            </a:r>
          </a:p>
          <a:p>
            <a:r>
              <a:rPr lang="en-GB" sz="2000" dirty="0" smtClean="0"/>
              <a:t>Ground test 1988 Bob </a:t>
            </a:r>
            <a:r>
              <a:rPr lang="en-GB" sz="2000" dirty="0" err="1" smtClean="0"/>
              <a:t>Dalesio</a:t>
            </a:r>
            <a:r>
              <a:rPr lang="en-GB" sz="2000" dirty="0"/>
              <a:t>, </a:t>
            </a:r>
            <a:r>
              <a:rPr lang="fr-FR" sz="2000" dirty="0"/>
              <a:t>Jeff Hill, Marty </a:t>
            </a:r>
            <a:r>
              <a:rPr lang="fr-FR" sz="2000" dirty="0" err="1" smtClean="0"/>
              <a:t>Kraimer</a:t>
            </a:r>
            <a:endParaRPr lang="en-GB" sz="2000" dirty="0"/>
          </a:p>
          <a:p>
            <a:r>
              <a:rPr lang="en-GB" sz="2000" dirty="0" smtClean="0"/>
              <a:t>ICALEPCS 1991,Tsukuba JAPAN hosted </a:t>
            </a:r>
            <a:r>
              <a:rPr lang="en-GB" sz="2000" dirty="0"/>
              <a:t>by KEK </a:t>
            </a:r>
            <a:r>
              <a:rPr lang="en-GB" sz="2000" dirty="0" smtClean="0"/>
              <a:t>Inter-University  </a:t>
            </a:r>
          </a:p>
          <a:p>
            <a:r>
              <a:rPr lang="en-GB" sz="2000" dirty="0" smtClean="0"/>
              <a:t>Accelerators in US : LANL , ANL … 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Initial released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April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 19, 2001</a:t>
            </a:r>
          </a:p>
          <a:p>
            <a:r>
              <a:rPr lang="en-GB" sz="2000" dirty="0" smtClean="0"/>
              <a:t>POC demo 2000 Andy </a:t>
            </a:r>
            <a:r>
              <a:rPr lang="en-GB" sz="2000" dirty="0" err="1" smtClean="0"/>
              <a:t>Götz</a:t>
            </a:r>
            <a:r>
              <a:rPr lang="en-GB" sz="2000" dirty="0" smtClean="0"/>
              <a:t>, Jean-Michel </a:t>
            </a:r>
            <a:r>
              <a:rPr lang="en-GB" sz="2000" dirty="0" err="1" smtClean="0"/>
              <a:t>Chaize</a:t>
            </a:r>
            <a:r>
              <a:rPr lang="en-GB" sz="2000" dirty="0" smtClean="0"/>
              <a:t>, Emmanuel </a:t>
            </a:r>
            <a:r>
              <a:rPr lang="en-GB" sz="2000" dirty="0" err="1" smtClean="0"/>
              <a:t>Taurel</a:t>
            </a:r>
            <a:endParaRPr lang="en-GB" sz="2000" dirty="0" smtClean="0"/>
          </a:p>
          <a:p>
            <a:r>
              <a:rPr lang="en-GB" sz="2000" dirty="0" smtClean="0"/>
              <a:t>ICALEPCS 1999, Trieste ITALY </a:t>
            </a:r>
            <a:r>
              <a:rPr lang="en-GB" sz="2000" dirty="0"/>
              <a:t>hosted </a:t>
            </a:r>
            <a:r>
              <a:rPr lang="en-GB" sz="2000" dirty="0" smtClean="0"/>
              <a:t>by </a:t>
            </a:r>
            <a:r>
              <a:rPr lang="en-GB" sz="2000" dirty="0" err="1" smtClean="0"/>
              <a:t>Elettra</a:t>
            </a:r>
            <a:r>
              <a:rPr lang="en-GB" sz="2000" dirty="0" smtClean="0"/>
              <a:t> synchrotron</a:t>
            </a:r>
          </a:p>
          <a:p>
            <a:r>
              <a:rPr lang="en-GB" sz="2000" dirty="0" smtClean="0"/>
              <a:t>Synchrotrons in Europe : ESRF, SOLEIL  …</a:t>
            </a:r>
          </a:p>
          <a:p>
            <a:r>
              <a:rPr lang="en-GB" dirty="0" smtClean="0"/>
              <a:t> </a:t>
            </a:r>
          </a:p>
        </p:txBody>
      </p:sp>
      <p:sp>
        <p:nvSpPr>
          <p:cNvPr id="15" name="Pentagone 14"/>
          <p:cNvSpPr/>
          <p:nvPr/>
        </p:nvSpPr>
        <p:spPr>
          <a:xfrm>
            <a:off x="2340733" y="1644810"/>
            <a:ext cx="6535546" cy="993125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r>
              <a:rPr lang="en-US" sz="2400" dirty="0" smtClean="0"/>
              <a:t>Solution to generate the communication between automation and supervision </a:t>
            </a:r>
            <a:r>
              <a:rPr lang="en-US" sz="2400" b="1" dirty="0" smtClean="0"/>
              <a:t>easily</a:t>
            </a:r>
            <a:endParaRPr lang="en-US" sz="2400" b="1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572" y="1155953"/>
            <a:ext cx="1999591" cy="140526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31" y="5304060"/>
            <a:ext cx="1818162" cy="610629"/>
          </a:xfrm>
          <a:prstGeom prst="rect">
            <a:avLst/>
          </a:prstGeom>
        </p:spPr>
      </p:pic>
      <p:pic>
        <p:nvPicPr>
          <p:cNvPr id="22" name="Espace réservé du contenu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89" y="3156699"/>
            <a:ext cx="934413" cy="84991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98383" y="2771074"/>
            <a:ext cx="2689258" cy="61661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8606" y="3496580"/>
            <a:ext cx="1968123" cy="649852"/>
          </a:xfrm>
          <a:prstGeom prst="rect">
            <a:avLst/>
          </a:prstGeom>
        </p:spPr>
      </p:pic>
      <p:pic>
        <p:nvPicPr>
          <p:cNvPr id="1026" name="Picture 2" descr="logo de l'ESRF (CNRS)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012" y="4350434"/>
            <a:ext cx="884903" cy="110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255" y="5584904"/>
            <a:ext cx="1968416" cy="69509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40733" y="884048"/>
            <a:ext cx="65841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Mainly driven </a:t>
            </a:r>
            <a:r>
              <a:rPr lang="en-US" sz="2000" dirty="0"/>
              <a:t>by the automation </a:t>
            </a:r>
            <a:r>
              <a:rPr lang="en-US" sz="2000" dirty="0" smtClean="0"/>
              <a:t>engineer</a:t>
            </a:r>
          </a:p>
          <a:p>
            <a:r>
              <a:rPr lang="en-US" sz="2000" dirty="0" smtClean="0"/>
              <a:t>EPICS developers focused on ADAS VME Board drivers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1364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4</a:t>
            </a:fld>
            <a:r>
              <a:rPr lang="fr-FR" dirty="0"/>
              <a:t> / 16</a:t>
            </a:r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" y="208202"/>
            <a:ext cx="10870228" cy="871827"/>
          </a:xfrm>
        </p:spPr>
        <p:txBody>
          <a:bodyPr>
            <a:normAutofit/>
          </a:bodyPr>
          <a:lstStyle/>
          <a:p>
            <a:pPr algn="ctr"/>
            <a:r>
              <a:rPr lang="da-DK" dirty="0" smtClean="0"/>
              <a:t>MUSCADE : µ Embedded SCADA</a:t>
            </a:r>
            <a:endParaRPr lang="da-DK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" y="6348694"/>
            <a:ext cx="777240" cy="3697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63324" y="2458449"/>
            <a:ext cx="6065351" cy="2742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52" y="2935307"/>
            <a:ext cx="1172783" cy="73298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96" y="3829857"/>
            <a:ext cx="695296" cy="611144"/>
          </a:xfrm>
          <a:prstGeom prst="rect">
            <a:avLst/>
          </a:prstGeom>
        </p:spPr>
      </p:pic>
      <p:pic>
        <p:nvPicPr>
          <p:cNvPr id="14" name="Picture 2" descr="muscad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41" y="270361"/>
            <a:ext cx="1207676" cy="120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73" y="4518904"/>
            <a:ext cx="1062142" cy="5521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42141" y="1368375"/>
            <a:ext cx="895719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4300" indent="-4572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Embedded in one </a:t>
            </a:r>
            <a:r>
              <a:rPr lang="en-US" sz="2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device (including services)</a:t>
            </a:r>
          </a:p>
          <a:p>
            <a:pPr marL="474300" indent="-4572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Robust and compact industrial PC (extreme conditions )</a:t>
            </a:r>
            <a:endParaRPr lang="en-US" sz="28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4300" indent="-4572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In-house solution @CEA</a:t>
            </a:r>
          </a:p>
          <a:p>
            <a:pPr marL="474300" indent="-4572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2 developers</a:t>
            </a:r>
          </a:p>
          <a:p>
            <a:pPr marL="474300" indent="-45720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en-US" sz="2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Full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pure java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solution</a:t>
            </a: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Windows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SIEMENS PLC </a:t>
            </a:r>
            <a:r>
              <a:rPr lang="en-US" sz="2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S7 drivers</a:t>
            </a:r>
            <a:endParaRPr lang="en-US" sz="2800" dirty="0" smtClean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Optimized archiving system</a:t>
            </a: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Advanced alarms management system</a:t>
            </a: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Secured remote 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</a:t>
            </a:r>
            <a:r>
              <a:rPr lang="en-US" sz="2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certificates</a:t>
            </a:r>
          </a:p>
        </p:txBody>
      </p:sp>
      <p:pic>
        <p:nvPicPr>
          <p:cNvPr id="1026" name="Picture 2" descr="Taste our Ground Nutmeg 30g|MasterFoods™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2" r="22727"/>
          <a:stretch/>
        </p:blipFill>
        <p:spPr bwMode="auto">
          <a:xfrm>
            <a:off x="9580425" y="2819642"/>
            <a:ext cx="1569492" cy="32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48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45045"/>
            <a:ext cx="12250994" cy="908720"/>
          </a:xfrm>
        </p:spPr>
        <p:txBody>
          <a:bodyPr/>
          <a:lstStyle/>
          <a:p>
            <a:pPr algn="ctr"/>
            <a:r>
              <a:rPr lang="fr-FR" sz="3200" dirty="0" smtClean="0"/>
              <a:t>TOOLKITS </a:t>
            </a:r>
            <a:r>
              <a:rPr lang="en-US" sz="3200" dirty="0"/>
              <a:t>to build server and supervision </a:t>
            </a:r>
            <a:r>
              <a:rPr lang="en-US" sz="3200" dirty="0" err="1"/>
              <a:t>gui</a:t>
            </a:r>
            <a:endParaRPr lang="fr-FR" sz="32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299" y="1003362"/>
            <a:ext cx="5014522" cy="3774857"/>
          </a:xfrm>
          <a:prstGeom prst="rect">
            <a:avLst/>
          </a:prstGeom>
        </p:spPr>
      </p:pic>
      <p:sp>
        <p:nvSpPr>
          <p:cNvPr id="14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/>
          <a:lstStyle/>
          <a:p>
            <a:fld id="{0CBC77A0-1F4E-42FF-9FFC-F45C3A64AF90}" type="slidenum">
              <a:rPr lang="fr-FR" sz="1200" b="1" smtClean="0">
                <a:solidFill>
                  <a:schemeClr val="tx2"/>
                </a:solidFill>
              </a:rPr>
              <a:pPr/>
              <a:t>5</a:t>
            </a:fld>
            <a:r>
              <a:rPr lang="fr-FR" dirty="0"/>
              <a:t> / 16</a:t>
            </a:r>
            <a:endParaRPr lang="fr-FR" sz="1200" b="1" dirty="0">
              <a:solidFill>
                <a:schemeClr val="tx2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299" y="2893597"/>
            <a:ext cx="5014521" cy="364803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781" y="1643637"/>
            <a:ext cx="751228" cy="75122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895" y="3674843"/>
            <a:ext cx="4626633" cy="284530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9895" y="1003362"/>
            <a:ext cx="4626633" cy="2572286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768" y="4017654"/>
            <a:ext cx="835199" cy="521999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15" y="1796374"/>
            <a:ext cx="819801" cy="426149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17" y="4017654"/>
            <a:ext cx="835199" cy="521999"/>
          </a:xfrm>
          <a:prstGeom prst="rect">
            <a:avLst/>
          </a:prstGeom>
        </p:spPr>
      </p:pic>
      <p:sp>
        <p:nvSpPr>
          <p:cNvPr id="20" name="Flèche vers le bas 19"/>
          <p:cNvSpPr/>
          <p:nvPr/>
        </p:nvSpPr>
        <p:spPr>
          <a:xfrm>
            <a:off x="366847" y="2495740"/>
            <a:ext cx="589935" cy="1248697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GB" dirty="0" smtClean="0"/>
          </a:p>
        </p:txBody>
      </p:sp>
      <p:sp>
        <p:nvSpPr>
          <p:cNvPr id="26" name="Flèche vers le bas 25"/>
          <p:cNvSpPr/>
          <p:nvPr/>
        </p:nvSpPr>
        <p:spPr>
          <a:xfrm>
            <a:off x="11209428" y="2581911"/>
            <a:ext cx="589935" cy="1248697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3302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3313" y="946794"/>
            <a:ext cx="6363212" cy="5642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300"/>
              </a:spcAft>
              <a:buClr>
                <a:srgbClr val="FF0000"/>
              </a:buClr>
            </a:pPr>
            <a:r>
              <a:rPr lang="en-GB" u="sng" dirty="0" smtClean="0"/>
              <a:t>Product team :</a:t>
            </a:r>
            <a:r>
              <a:rPr lang="en-GB" dirty="0" smtClean="0"/>
              <a:t> </a:t>
            </a:r>
            <a:r>
              <a:rPr lang="en-US" dirty="0" smtClean="0"/>
              <a:t>2022 </a:t>
            </a:r>
            <a:r>
              <a:rPr lang="en-US" dirty="0"/>
              <a:t>the 2 experts have </a:t>
            </a:r>
            <a:r>
              <a:rPr lang="en-US" dirty="0" smtClean="0"/>
              <a:t>retired</a:t>
            </a:r>
            <a:endParaRPr lang="en-GB" u="sng" dirty="0"/>
          </a:p>
          <a:p>
            <a:pPr marL="285750" indent="-285750">
              <a:lnSpc>
                <a:spcPct val="110000"/>
              </a:lnSpc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1 developer</a:t>
            </a:r>
          </a:p>
          <a:p>
            <a:pPr marL="285750" indent="-285750">
              <a:lnSpc>
                <a:spcPct val="110000"/>
              </a:lnSpc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3</a:t>
            </a:r>
            <a:r>
              <a:rPr lang="en-GB" dirty="0" smtClean="0"/>
              <a:t> people </a:t>
            </a:r>
            <a:r>
              <a:rPr lang="en-GB" dirty="0"/>
              <a:t>in charge of operational </a:t>
            </a:r>
            <a:r>
              <a:rPr lang="en-GB" dirty="0" smtClean="0"/>
              <a:t>support</a:t>
            </a:r>
          </a:p>
          <a:p>
            <a:pPr marL="285750" indent="-285750">
              <a:lnSpc>
                <a:spcPct val="110000"/>
              </a:lnSpc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Maintenance to keep operational until </a:t>
            </a:r>
            <a:r>
              <a:rPr lang="en-US" dirty="0" smtClean="0">
                <a:solidFill>
                  <a:schemeClr val="tx2"/>
                </a:solidFill>
              </a:rPr>
              <a:t>2032</a:t>
            </a:r>
            <a:endParaRPr lang="en-GB" dirty="0">
              <a:solidFill>
                <a:schemeClr val="tx2"/>
              </a:solidFill>
            </a:endParaRPr>
          </a:p>
          <a:p>
            <a:pPr>
              <a:spcAft>
                <a:spcPts val="300"/>
              </a:spcAft>
              <a:buClr>
                <a:srgbClr val="FF0000"/>
              </a:buClr>
            </a:pPr>
            <a:endParaRPr lang="fr-FR" u="sng" dirty="0" smtClean="0"/>
          </a:p>
          <a:p>
            <a:pPr>
              <a:spcAft>
                <a:spcPts val="300"/>
              </a:spcAft>
              <a:buClr>
                <a:srgbClr val="FF0000"/>
              </a:buClr>
            </a:pPr>
            <a:r>
              <a:rPr lang="fr-FR" u="sng" dirty="0" smtClean="0"/>
              <a:t>Installations : </a:t>
            </a:r>
          </a:p>
          <a:p>
            <a:pPr marL="285750" indent="-285750"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C00000"/>
                </a:solidFill>
              </a:rPr>
              <a:t>90 </a:t>
            </a:r>
            <a:r>
              <a:rPr lang="en-GB" dirty="0" smtClean="0"/>
              <a:t>servers</a:t>
            </a:r>
          </a:p>
          <a:p>
            <a:pPr marL="285750" indent="-285750"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20 </a:t>
            </a:r>
            <a:r>
              <a:rPr lang="en-GB" dirty="0" smtClean="0"/>
              <a:t>projects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smtClean="0"/>
              <a:t>on CEA site</a:t>
            </a:r>
          </a:p>
          <a:p>
            <a:pPr marL="285750" indent="-285750"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18 </a:t>
            </a:r>
            <a:r>
              <a:rPr lang="en-GB" dirty="0" smtClean="0"/>
              <a:t>facilities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smtClean="0"/>
              <a:t>off site</a:t>
            </a:r>
          </a:p>
          <a:p>
            <a:pPr marL="285750" indent="-285750"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en-GB" dirty="0" smtClean="0"/>
              <a:t> facilities supervised with EPICS</a:t>
            </a:r>
            <a:endParaRPr lang="en-GB" dirty="0"/>
          </a:p>
          <a:p>
            <a:pPr marL="285750" indent="-285750"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u="sng" dirty="0" smtClean="0"/>
          </a:p>
          <a:p>
            <a:pPr>
              <a:spcAft>
                <a:spcPts val="300"/>
              </a:spcAft>
              <a:buClr>
                <a:srgbClr val="FF0000"/>
              </a:buClr>
            </a:pPr>
            <a:r>
              <a:rPr lang="en-GB" u="sng" dirty="0" smtClean="0"/>
              <a:t>Support tracking</a:t>
            </a:r>
            <a:r>
              <a:rPr lang="en-GB" u="sng" dirty="0"/>
              <a:t> </a:t>
            </a:r>
            <a:r>
              <a:rPr lang="en-GB" u="sng" dirty="0" smtClean="0"/>
              <a:t>for 2024 :</a:t>
            </a:r>
          </a:p>
          <a:p>
            <a:pPr marL="285750" indent="-285750">
              <a:lnSpc>
                <a:spcPct val="110000"/>
              </a:lnSpc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185</a:t>
            </a:r>
            <a:r>
              <a:rPr lang="en-GB" dirty="0" smtClean="0"/>
              <a:t> services tickets opened</a:t>
            </a:r>
          </a:p>
          <a:p>
            <a:pPr marL="285750" indent="-285750">
              <a:lnSpc>
                <a:spcPct val="110000"/>
              </a:lnSpc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62</a:t>
            </a:r>
            <a:r>
              <a:rPr lang="en-GB" dirty="0"/>
              <a:t> </a:t>
            </a:r>
            <a:r>
              <a:rPr lang="en-GB" dirty="0" smtClean="0"/>
              <a:t>service requests </a:t>
            </a:r>
          </a:p>
          <a:p>
            <a:pPr marL="285750" indent="-285750">
              <a:lnSpc>
                <a:spcPct val="110000"/>
              </a:lnSpc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17</a:t>
            </a:r>
            <a:r>
              <a:rPr lang="en-GB" dirty="0" smtClean="0"/>
              <a:t> issues</a:t>
            </a:r>
          </a:p>
          <a:p>
            <a:pPr marL="285750" indent="-285750">
              <a:lnSpc>
                <a:spcPct val="110000"/>
              </a:lnSpc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75</a:t>
            </a:r>
            <a:r>
              <a:rPr lang="en-GB" dirty="0" smtClean="0"/>
              <a:t> issues on site</a:t>
            </a:r>
          </a:p>
          <a:p>
            <a:pPr marL="285750" indent="-285750">
              <a:lnSpc>
                <a:spcPct val="110000"/>
              </a:lnSpc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46</a:t>
            </a:r>
            <a:r>
              <a:rPr lang="en-GB" dirty="0" smtClean="0"/>
              <a:t> outside the site (certificate expirations)</a:t>
            </a:r>
          </a:p>
        </p:txBody>
      </p:sp>
      <p:sp>
        <p:nvSpPr>
          <p:cNvPr id="50" name="Espace réservé du numéro de diapositive 6">
            <a:extLst>
              <a:ext uri="{FF2B5EF4-FFF2-40B4-BE49-F238E27FC236}">
                <a16:creationId xmlns:a16="http://schemas.microsoft.com/office/drawing/2014/main" id="{C9B0E96E-CC02-3FED-3FAF-F96BE8D9AE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76801" y="6459926"/>
            <a:ext cx="693738" cy="365125"/>
          </a:xfrm>
          <a:prstGeom prst="rect">
            <a:avLst/>
          </a:prstGeom>
        </p:spPr>
        <p:txBody>
          <a:bodyPr/>
          <a:lstStyle/>
          <a:p>
            <a:pPr algn="ctr"/>
            <a:fld id="{0CBC77A0-1F4E-42FF-9FFC-F45C3A64AF90}" type="slidenum">
              <a:rPr lang="fr-FR" sz="1200" b="1" smtClean="0">
                <a:solidFill>
                  <a:schemeClr val="tx2"/>
                </a:solidFill>
              </a:rPr>
              <a:pPr algn="ctr"/>
              <a:t>6</a:t>
            </a:fld>
            <a:r>
              <a:rPr lang="fr-FR" dirty="0"/>
              <a:t> / 16</a:t>
            </a:r>
            <a:endParaRPr lang="fr-FR" sz="1200" b="1" dirty="0">
              <a:solidFill>
                <a:schemeClr val="tx2"/>
              </a:solidFill>
            </a:endParaRPr>
          </a:p>
        </p:txBody>
      </p:sp>
      <p:sp>
        <p:nvSpPr>
          <p:cNvPr id="39" name="Titre 2"/>
          <p:cNvSpPr txBox="1">
            <a:spLocks/>
          </p:cNvSpPr>
          <p:nvPr/>
        </p:nvSpPr>
        <p:spPr>
          <a:xfrm>
            <a:off x="167148" y="74670"/>
            <a:ext cx="12024852" cy="70818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/>
              <a:t>MUSCADE KEY FIGURES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4370" y="2466194"/>
            <a:ext cx="1322135" cy="1500802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8895" y="3969978"/>
            <a:ext cx="1125295" cy="360556"/>
          </a:xfrm>
          <a:prstGeom prst="rect">
            <a:avLst/>
          </a:prstGeom>
        </p:spPr>
      </p:pic>
      <p:sp>
        <p:nvSpPr>
          <p:cNvPr id="45" name="ZoneTexte 44"/>
          <p:cNvSpPr txBox="1"/>
          <p:nvPr/>
        </p:nvSpPr>
        <p:spPr>
          <a:xfrm>
            <a:off x="10048374" y="4253367"/>
            <a:ext cx="1521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DESI – </a:t>
            </a:r>
            <a:r>
              <a:rPr lang="fr-FR" sz="1400" dirty="0" err="1" smtClean="0"/>
              <a:t>Kitt</a:t>
            </a:r>
            <a:r>
              <a:rPr lang="fr-FR" sz="1400" dirty="0" smtClean="0"/>
              <a:t> Peak</a:t>
            </a:r>
            <a:endParaRPr lang="fr-FR" sz="1400" dirty="0"/>
          </a:p>
          <a:p>
            <a:pPr algn="ctr"/>
            <a:r>
              <a:rPr lang="fr-FR" sz="1400" dirty="0" smtClean="0"/>
              <a:t>Arizona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4587" y="4822300"/>
            <a:ext cx="1749075" cy="1079907"/>
          </a:xfrm>
          <a:prstGeom prst="rect">
            <a:avLst/>
          </a:prstGeom>
        </p:spPr>
      </p:pic>
      <p:sp>
        <p:nvSpPr>
          <p:cNvPr id="49" name="ZoneTexte 48"/>
          <p:cNvSpPr txBox="1"/>
          <p:nvPr/>
        </p:nvSpPr>
        <p:spPr>
          <a:xfrm>
            <a:off x="9830681" y="5892730"/>
            <a:ext cx="2018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err="1" smtClean="0"/>
              <a:t>ArTémis</a:t>
            </a:r>
            <a:r>
              <a:rPr lang="fr-FR" sz="1400" smtClean="0"/>
              <a:t> camera APEX</a:t>
            </a:r>
            <a:endParaRPr lang="fr-FR" sz="1400" dirty="0"/>
          </a:p>
          <a:p>
            <a:pPr algn="ctr"/>
            <a:r>
              <a:rPr lang="fr-FR" sz="1400" dirty="0" smtClean="0"/>
              <a:t>Chili</a:t>
            </a:r>
          </a:p>
        </p:txBody>
      </p:sp>
      <p:sp>
        <p:nvSpPr>
          <p:cNvPr id="3" name="Rectangle 2"/>
          <p:cNvSpPr/>
          <p:nvPr/>
        </p:nvSpPr>
        <p:spPr>
          <a:xfrm>
            <a:off x="7001709" y="1016690"/>
            <a:ext cx="127482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solidFill>
                  <a:srgbClr val="7030A0"/>
                </a:solidFill>
              </a:rPr>
              <a:t>On site</a:t>
            </a:r>
          </a:p>
          <a:p>
            <a:endParaRPr lang="en-US" sz="1400" dirty="0" smtClean="0">
              <a:solidFill>
                <a:srgbClr val="4850CE"/>
              </a:solidFill>
            </a:endParaRPr>
          </a:p>
          <a:p>
            <a:r>
              <a:rPr lang="en-US" sz="1400" dirty="0" smtClean="0">
                <a:solidFill>
                  <a:srgbClr val="4850CE"/>
                </a:solidFill>
              </a:rPr>
              <a:t>ARIELIX</a:t>
            </a:r>
            <a:endParaRPr lang="en-US" sz="1400" dirty="0">
              <a:solidFill>
                <a:srgbClr val="4850CE"/>
              </a:solidFill>
            </a:endParaRPr>
          </a:p>
          <a:p>
            <a:r>
              <a:rPr lang="en-US" sz="1400" dirty="0" smtClean="0">
                <a:solidFill>
                  <a:srgbClr val="4850CE"/>
                </a:solidFill>
              </a:rPr>
              <a:t>ATLAS</a:t>
            </a:r>
            <a:endParaRPr lang="en-US" sz="1400" dirty="0">
              <a:solidFill>
                <a:srgbClr val="4850CE"/>
              </a:solidFill>
            </a:endParaRPr>
          </a:p>
          <a:p>
            <a:r>
              <a:rPr lang="en-US" sz="1400" dirty="0" smtClean="0">
                <a:solidFill>
                  <a:srgbClr val="4850CE"/>
                </a:solidFill>
              </a:rPr>
              <a:t>CHYMENE</a:t>
            </a:r>
            <a:endParaRPr lang="en-US" sz="1400" dirty="0">
              <a:solidFill>
                <a:srgbClr val="4850CE"/>
              </a:solidFill>
            </a:endParaRPr>
          </a:p>
          <a:p>
            <a:r>
              <a:rPr lang="en-US" sz="1400" dirty="0">
                <a:solidFill>
                  <a:srgbClr val="4850CE"/>
                </a:solidFill>
              </a:rPr>
              <a:t>CLAS12</a:t>
            </a:r>
          </a:p>
          <a:p>
            <a:r>
              <a:rPr lang="en-US" sz="1400" dirty="0" smtClean="0">
                <a:solidFill>
                  <a:srgbClr val="4850CE"/>
                </a:solidFill>
              </a:rPr>
              <a:t>EUCLID</a:t>
            </a:r>
            <a:endParaRPr lang="en-US" sz="1400" dirty="0">
              <a:solidFill>
                <a:srgbClr val="4850CE"/>
              </a:solidFill>
            </a:endParaRPr>
          </a:p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IPHI*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1400" dirty="0">
                <a:solidFill>
                  <a:srgbClr val="4850CE"/>
                </a:solidFill>
              </a:rPr>
              <a:t>ISEULT</a:t>
            </a:r>
          </a:p>
          <a:p>
            <a:r>
              <a:rPr lang="en-US" sz="1400" dirty="0">
                <a:solidFill>
                  <a:srgbClr val="4850CE"/>
                </a:solidFill>
              </a:rPr>
              <a:t>JT60 </a:t>
            </a:r>
          </a:p>
          <a:p>
            <a:r>
              <a:rPr lang="en-US" sz="1400" dirty="0">
                <a:solidFill>
                  <a:srgbClr val="4850CE"/>
                </a:solidFill>
              </a:rPr>
              <a:t>LIQUE 4003 </a:t>
            </a:r>
          </a:p>
          <a:p>
            <a:r>
              <a:rPr lang="en-US" sz="1400" dirty="0">
                <a:solidFill>
                  <a:srgbClr val="4850CE"/>
                </a:solidFill>
              </a:rPr>
              <a:t>LIQUE 4008 </a:t>
            </a:r>
          </a:p>
          <a:p>
            <a:r>
              <a:rPr lang="en-US" sz="1400" dirty="0">
                <a:solidFill>
                  <a:srgbClr val="4850CE"/>
                </a:solidFill>
              </a:rPr>
              <a:t>LIQUE 4012</a:t>
            </a:r>
          </a:p>
          <a:p>
            <a:r>
              <a:rPr lang="en-US" sz="1400" dirty="0">
                <a:solidFill>
                  <a:srgbClr val="4850CE"/>
                </a:solidFill>
              </a:rPr>
              <a:t>LOTUS</a:t>
            </a:r>
          </a:p>
          <a:p>
            <a:r>
              <a:rPr lang="en-US" sz="1400" dirty="0">
                <a:solidFill>
                  <a:srgbClr val="4850CE"/>
                </a:solidFill>
              </a:rPr>
              <a:t>MAQUETTE</a:t>
            </a:r>
          </a:p>
          <a:p>
            <a:r>
              <a:rPr lang="en-US" sz="1400" dirty="0" smtClean="0">
                <a:solidFill>
                  <a:srgbClr val="4850CE"/>
                </a:solidFill>
              </a:rPr>
              <a:t>MGB2</a:t>
            </a:r>
            <a:endParaRPr lang="en-US" sz="1400" dirty="0">
              <a:solidFill>
                <a:srgbClr val="4850CE"/>
              </a:solidFill>
            </a:endParaRPr>
          </a:p>
          <a:p>
            <a:r>
              <a:rPr lang="en-US" sz="1400" dirty="0">
                <a:solidFill>
                  <a:srgbClr val="4850CE"/>
                </a:solidFill>
              </a:rPr>
              <a:t>MINOS</a:t>
            </a:r>
          </a:p>
          <a:p>
            <a:r>
              <a:rPr lang="en-US" sz="1400" dirty="0">
                <a:solidFill>
                  <a:srgbClr val="4850CE"/>
                </a:solidFill>
              </a:rPr>
              <a:t>MIRIM</a:t>
            </a:r>
          </a:p>
          <a:p>
            <a:r>
              <a:rPr lang="en-US" sz="1400" dirty="0" smtClean="0">
                <a:solidFill>
                  <a:srgbClr val="4850CE"/>
                </a:solidFill>
              </a:rPr>
              <a:t>SCHEMA</a:t>
            </a:r>
            <a:endParaRPr lang="en-US" sz="1400" dirty="0">
              <a:solidFill>
                <a:srgbClr val="4850CE"/>
              </a:solidFill>
            </a:endParaRPr>
          </a:p>
          <a:p>
            <a:r>
              <a:rPr lang="en-US" sz="1400" dirty="0">
                <a:solidFill>
                  <a:srgbClr val="4850CE"/>
                </a:solidFill>
              </a:rPr>
              <a:t>SOPHI</a:t>
            </a:r>
          </a:p>
          <a:p>
            <a:r>
              <a:rPr lang="en-US" sz="1400" dirty="0" smtClean="0">
                <a:solidFill>
                  <a:srgbClr val="4850CE"/>
                </a:solidFill>
              </a:rPr>
              <a:t>STAARQ</a:t>
            </a:r>
            <a:endParaRPr lang="en-US" sz="1400" dirty="0">
              <a:solidFill>
                <a:srgbClr val="4850CE"/>
              </a:solidFill>
            </a:endParaRPr>
          </a:p>
          <a:p>
            <a:r>
              <a:rPr lang="en-US" sz="1400" dirty="0" smtClean="0">
                <a:solidFill>
                  <a:srgbClr val="4850CE"/>
                </a:solidFill>
              </a:rPr>
              <a:t>LILIT</a:t>
            </a:r>
            <a:endParaRPr lang="en-US" sz="1400" dirty="0">
              <a:solidFill>
                <a:srgbClr val="4850CE"/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10343676" y="2026766"/>
            <a:ext cx="890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ISEULT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6"/>
          <a:srcRect t="14479"/>
          <a:stretch/>
        </p:blipFill>
        <p:spPr>
          <a:xfrm>
            <a:off x="9934587" y="685925"/>
            <a:ext cx="1533686" cy="1041727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4370" y="1731881"/>
            <a:ext cx="1200775" cy="360513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8302370" y="1034776"/>
            <a:ext cx="127482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7030A0"/>
                </a:solidFill>
              </a:rPr>
              <a:t>Off site</a:t>
            </a:r>
          </a:p>
          <a:p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AGATA</a:t>
            </a:r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*</a:t>
            </a:r>
            <a:endParaRPr lang="en-US" sz="1400" dirty="0">
              <a:solidFill>
                <a:srgbClr val="4850CE"/>
              </a:solidFill>
            </a:endParaRPr>
          </a:p>
          <a:p>
            <a:r>
              <a:rPr lang="en-US" sz="1400" dirty="0" smtClean="0">
                <a:solidFill>
                  <a:srgbClr val="4850CE"/>
                </a:solidFill>
              </a:rPr>
              <a:t>ARTEMIS</a:t>
            </a:r>
            <a:endParaRPr lang="en-US" sz="1400" dirty="0">
              <a:solidFill>
                <a:srgbClr val="4850CE"/>
              </a:solidFill>
            </a:endParaRPr>
          </a:p>
          <a:p>
            <a:r>
              <a:rPr lang="en-US" sz="1400" dirty="0" smtClean="0">
                <a:solidFill>
                  <a:srgbClr val="4850CE"/>
                </a:solidFill>
              </a:rPr>
              <a:t>CMS-CDS</a:t>
            </a:r>
            <a:endParaRPr lang="en-US" sz="1400" dirty="0">
              <a:solidFill>
                <a:srgbClr val="4850CE"/>
              </a:solidFill>
            </a:endParaRPr>
          </a:p>
          <a:p>
            <a:r>
              <a:rPr lang="en-US" sz="1400" dirty="0">
                <a:solidFill>
                  <a:srgbClr val="4850CE"/>
                </a:solidFill>
              </a:rPr>
              <a:t>COCOTIER</a:t>
            </a:r>
          </a:p>
          <a:p>
            <a:r>
              <a:rPr lang="en-US" sz="1400" dirty="0">
                <a:solidFill>
                  <a:srgbClr val="4850CE"/>
                </a:solidFill>
              </a:rPr>
              <a:t>COMPASS</a:t>
            </a:r>
          </a:p>
          <a:p>
            <a:r>
              <a:rPr lang="en-US" sz="1400" dirty="0">
                <a:solidFill>
                  <a:srgbClr val="4850CE"/>
                </a:solidFill>
              </a:rPr>
              <a:t>DESI</a:t>
            </a:r>
          </a:p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ESS</a:t>
            </a:r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*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1400" dirty="0" smtClean="0">
                <a:solidFill>
                  <a:srgbClr val="4850CE"/>
                </a:solidFill>
              </a:rPr>
              <a:t>GBAR</a:t>
            </a:r>
            <a:endParaRPr lang="en-US" sz="1400" dirty="0">
              <a:solidFill>
                <a:srgbClr val="4850CE"/>
              </a:solidFill>
            </a:endParaRPr>
          </a:p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IFMIF</a:t>
            </a:r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*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1400" dirty="0" smtClean="0">
                <a:solidFill>
                  <a:srgbClr val="4850CE"/>
                </a:solidFill>
              </a:rPr>
              <a:t>ISEULT</a:t>
            </a:r>
            <a:endParaRPr lang="en-US" sz="1400" dirty="0">
              <a:solidFill>
                <a:srgbClr val="4850CE"/>
              </a:solidFill>
            </a:endParaRPr>
          </a:p>
          <a:p>
            <a:r>
              <a:rPr lang="en-US" sz="1400" dirty="0" smtClean="0">
                <a:solidFill>
                  <a:srgbClr val="4850CE"/>
                </a:solidFill>
              </a:rPr>
              <a:t>MEGACAM</a:t>
            </a:r>
            <a:endParaRPr lang="en-US" sz="1400" dirty="0">
              <a:solidFill>
                <a:srgbClr val="4850CE"/>
              </a:solidFill>
            </a:endParaRPr>
          </a:p>
          <a:p>
            <a:r>
              <a:rPr lang="en-US" sz="1400" dirty="0" smtClean="0">
                <a:solidFill>
                  <a:srgbClr val="4850CE"/>
                </a:solidFill>
              </a:rPr>
              <a:t>NFS</a:t>
            </a:r>
            <a:endParaRPr lang="en-US" sz="1400" dirty="0">
              <a:solidFill>
                <a:srgbClr val="4850CE"/>
              </a:solidFill>
            </a:endParaRPr>
          </a:p>
          <a:p>
            <a:r>
              <a:rPr lang="en-US" sz="1400" dirty="0">
                <a:solidFill>
                  <a:srgbClr val="4850CE"/>
                </a:solidFill>
              </a:rPr>
              <a:t>R3B</a:t>
            </a:r>
          </a:p>
          <a:p>
            <a:r>
              <a:rPr lang="en-US" sz="1400" dirty="0">
                <a:solidFill>
                  <a:srgbClr val="4850CE"/>
                </a:solidFill>
              </a:rPr>
              <a:t>SARAF</a:t>
            </a:r>
          </a:p>
          <a:p>
            <a:r>
              <a:rPr lang="en-US" sz="1400" dirty="0">
                <a:solidFill>
                  <a:srgbClr val="4850CE"/>
                </a:solidFill>
              </a:rPr>
              <a:t>S3</a:t>
            </a:r>
          </a:p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SPIRAL2</a:t>
            </a:r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*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1400" dirty="0" smtClean="0">
                <a:solidFill>
                  <a:srgbClr val="4850CE"/>
                </a:solidFill>
              </a:rPr>
              <a:t>TAR</a:t>
            </a:r>
            <a:endParaRPr lang="en-US" sz="1400" dirty="0">
              <a:solidFill>
                <a:srgbClr val="4850CE"/>
              </a:solidFill>
            </a:endParaRPr>
          </a:p>
          <a:p>
            <a:r>
              <a:rPr lang="en-US" sz="1400" dirty="0" smtClean="0">
                <a:solidFill>
                  <a:srgbClr val="4850CE"/>
                </a:solidFill>
              </a:rPr>
              <a:t>W7X-C1</a:t>
            </a:r>
            <a:endParaRPr lang="en-US" sz="1400" dirty="0">
              <a:solidFill>
                <a:srgbClr val="4850CE"/>
              </a:solidFill>
            </a:endParaRPr>
          </a:p>
        </p:txBody>
      </p:sp>
      <p:pic>
        <p:nvPicPr>
          <p:cNvPr id="26" name="Espace réservé du contenu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23" y="6034137"/>
            <a:ext cx="627484" cy="570744"/>
          </a:xfrm>
          <a:prstGeom prst="rect">
            <a:avLst/>
          </a:prstGeom>
        </p:spPr>
      </p:pic>
      <p:pic>
        <p:nvPicPr>
          <p:cNvPr id="27" name="Picture 2" descr="muscad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823" y="2665111"/>
            <a:ext cx="1102968" cy="110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17376" y="5917357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* On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37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7</a:t>
            </a:fld>
            <a:r>
              <a:rPr lang="fr-FR" dirty="0"/>
              <a:t> / 16</a:t>
            </a:r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" y="198712"/>
            <a:ext cx="11223943" cy="623582"/>
          </a:xfrm>
        </p:spPr>
        <p:txBody>
          <a:bodyPr>
            <a:normAutofit/>
          </a:bodyPr>
          <a:lstStyle/>
          <a:p>
            <a:pPr algn="ctr"/>
            <a:r>
              <a:rPr lang="da-DK" dirty="0" smtClean="0"/>
              <a:t>developments @ IRFU CEA</a:t>
            </a:r>
            <a:endParaRPr lang="da-DK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" y="6348694"/>
            <a:ext cx="777240" cy="36979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176" y="265460"/>
            <a:ext cx="1112155" cy="8542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1746" y="1540770"/>
            <a:ext cx="747355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E60019"/>
                </a:solidFill>
              </a:rPr>
              <a:t>1993</a:t>
            </a:r>
            <a:r>
              <a:rPr lang="en-US" sz="2000" dirty="0" smtClean="0">
                <a:cs typeface="Calibri" panose="020F0502020204030204" pitchFamily="34" charset="0"/>
              </a:rPr>
              <a:t> </a:t>
            </a:r>
            <a:r>
              <a:rPr lang="en-GB" sz="2000" dirty="0" smtClean="0">
                <a:cs typeface="Calibri" panose="020F0502020204030204" pitchFamily="34" charset="0"/>
              </a:rPr>
              <a:t>TESLA test facility injector </a:t>
            </a:r>
            <a:r>
              <a:rPr lang="en-GB" sz="2000" dirty="0">
                <a:cs typeface="Calibri" panose="020F0502020204030204" pitchFamily="34" charset="0"/>
              </a:rPr>
              <a:t>- </a:t>
            </a:r>
            <a:r>
              <a:rPr lang="en-GB" sz="2000" dirty="0" err="1" smtClean="0">
                <a:cs typeface="Calibri" panose="020F0502020204030204" pitchFamily="34" charset="0"/>
              </a:rPr>
              <a:t>Desy</a:t>
            </a:r>
            <a:r>
              <a:rPr lang="en-GB" sz="2000" dirty="0" smtClean="0">
                <a:cs typeface="Calibri" panose="020F0502020204030204" pitchFamily="34" charset="0"/>
              </a:rPr>
              <a:t> </a:t>
            </a:r>
            <a:r>
              <a:rPr lang="en-GB" sz="2000" dirty="0">
                <a:cs typeface="Calibri" panose="020F0502020204030204" pitchFamily="34" charset="0"/>
              </a:rPr>
              <a:t>- </a:t>
            </a:r>
            <a:r>
              <a:rPr lang="en-GB" sz="2000" dirty="0" smtClean="0">
                <a:cs typeface="Calibri" panose="020F0502020204030204" pitchFamily="34" charset="0"/>
              </a:rPr>
              <a:t>GERMANY</a:t>
            </a:r>
            <a:endParaRPr lang="en-GB" sz="2000" dirty="0">
              <a:cs typeface="Calibri" panose="020F0502020204030204" pitchFamily="34" charset="0"/>
            </a:endParaRPr>
          </a:p>
          <a:p>
            <a:endParaRPr lang="en-US" sz="2000" dirty="0" smtClean="0">
              <a:solidFill>
                <a:srgbClr val="E60019"/>
              </a:solidFill>
            </a:endParaRPr>
          </a:p>
          <a:p>
            <a:r>
              <a:rPr lang="en-US" sz="2000" dirty="0" smtClean="0">
                <a:solidFill>
                  <a:srgbClr val="E60019"/>
                </a:solidFill>
              </a:rPr>
              <a:t>2011</a:t>
            </a:r>
            <a:r>
              <a:rPr lang="en-US" sz="2000" dirty="0" smtClean="0">
                <a:cs typeface="Calibri" panose="020F0502020204030204" pitchFamily="34" charset="0"/>
              </a:rPr>
              <a:t> </a:t>
            </a:r>
            <a:r>
              <a:rPr lang="en-GB" sz="2000" dirty="0" smtClean="0">
                <a:cs typeface="Calibri" panose="020F0502020204030204" pitchFamily="34" charset="0"/>
              </a:rPr>
              <a:t>SPIRAL 2 Heavy-ion sources - </a:t>
            </a:r>
            <a:r>
              <a:rPr lang="en-GB" sz="2000" dirty="0" err="1" smtClean="0">
                <a:cs typeface="Calibri" panose="020F0502020204030204" pitchFamily="34" charset="0"/>
              </a:rPr>
              <a:t>Ganil</a:t>
            </a:r>
            <a:r>
              <a:rPr lang="en-GB" sz="2000" dirty="0" smtClean="0">
                <a:cs typeface="Calibri" panose="020F0502020204030204" pitchFamily="34" charset="0"/>
              </a:rPr>
              <a:t> - FRANCE</a:t>
            </a:r>
          </a:p>
          <a:p>
            <a:endParaRPr lang="en-GB" sz="2000" dirty="0" smtClean="0"/>
          </a:p>
          <a:p>
            <a:r>
              <a:rPr lang="en-GB" sz="2000" dirty="0" smtClean="0">
                <a:solidFill>
                  <a:srgbClr val="E60019"/>
                </a:solidFill>
              </a:rPr>
              <a:t>2013</a:t>
            </a:r>
            <a:r>
              <a:rPr lang="en-GB" sz="2000" dirty="0" smtClean="0">
                <a:cs typeface="Calibri" panose="020F0502020204030204" pitchFamily="34" charset="0"/>
              </a:rPr>
              <a:t> IFMIF </a:t>
            </a:r>
            <a:r>
              <a:rPr lang="en-GB" sz="2000" dirty="0" err="1" smtClean="0">
                <a:cs typeface="Calibri" panose="020F0502020204030204" pitchFamily="34" charset="0"/>
              </a:rPr>
              <a:t>Lipac</a:t>
            </a:r>
            <a:r>
              <a:rPr lang="en-GB" sz="2000" dirty="0" smtClean="0">
                <a:cs typeface="Calibri" panose="020F0502020204030204" pitchFamily="34" charset="0"/>
              </a:rPr>
              <a:t> Accelerator </a:t>
            </a:r>
            <a:r>
              <a:rPr lang="en-GB" sz="2000" dirty="0">
                <a:cs typeface="Calibri" panose="020F0502020204030204" pitchFamily="34" charset="0"/>
              </a:rPr>
              <a:t>- </a:t>
            </a:r>
            <a:r>
              <a:rPr lang="en-GB" sz="2000" dirty="0" err="1">
                <a:cs typeface="Calibri" panose="020F0502020204030204" pitchFamily="34" charset="0"/>
              </a:rPr>
              <a:t>Rokkasho</a:t>
            </a:r>
            <a:r>
              <a:rPr lang="en-GB" sz="2000" dirty="0">
                <a:cs typeface="Calibri" panose="020F0502020204030204" pitchFamily="34" charset="0"/>
              </a:rPr>
              <a:t> JAPAN</a:t>
            </a:r>
          </a:p>
          <a:p>
            <a:endParaRPr lang="en-GB" sz="2000" dirty="0" smtClean="0">
              <a:solidFill>
                <a:srgbClr val="E60019"/>
              </a:solidFill>
            </a:endParaRPr>
          </a:p>
          <a:p>
            <a:r>
              <a:rPr lang="en-GB" sz="2000" dirty="0" smtClean="0">
                <a:solidFill>
                  <a:srgbClr val="E60019"/>
                </a:solidFill>
                <a:cs typeface="Calibri" panose="020F0502020204030204" pitchFamily="34" charset="0"/>
              </a:rPr>
              <a:t>2014</a:t>
            </a:r>
            <a:r>
              <a:rPr lang="en-GB" sz="2000" dirty="0" smtClean="0">
                <a:cs typeface="Calibri" panose="020F0502020204030204" pitchFamily="34" charset="0"/>
              </a:rPr>
              <a:t> </a:t>
            </a:r>
            <a:r>
              <a:rPr lang="en-GB" sz="2000" dirty="0">
                <a:cs typeface="Calibri" panose="020F0502020204030204" pitchFamily="34" charset="0"/>
              </a:rPr>
              <a:t>ESS spallation source – Lund SUEDEN</a:t>
            </a:r>
          </a:p>
          <a:p>
            <a:endParaRPr lang="en-GB" sz="2000" dirty="0" smtClean="0">
              <a:solidFill>
                <a:srgbClr val="E60019"/>
              </a:solidFill>
            </a:endParaRPr>
          </a:p>
          <a:p>
            <a:r>
              <a:rPr lang="en-GB" sz="2000" dirty="0" smtClean="0">
                <a:solidFill>
                  <a:srgbClr val="E60019"/>
                </a:solidFill>
              </a:rPr>
              <a:t>2017</a:t>
            </a:r>
            <a:r>
              <a:rPr lang="en-GB" sz="2000" dirty="0" smtClean="0"/>
              <a:t> </a:t>
            </a:r>
            <a:r>
              <a:rPr lang="en-GB" sz="2000" dirty="0" smtClean="0"/>
              <a:t>SARAF Accelerator - </a:t>
            </a:r>
            <a:r>
              <a:rPr lang="en-GB" sz="2000" dirty="0" err="1" smtClean="0">
                <a:cs typeface="Calibri" panose="020F0502020204030204" pitchFamily="34" charset="0"/>
              </a:rPr>
              <a:t>Soreq</a:t>
            </a:r>
            <a:r>
              <a:rPr lang="en-GB" sz="2000" dirty="0" smtClean="0">
                <a:cs typeface="Calibri" panose="020F0502020204030204" pitchFamily="34" charset="0"/>
              </a:rPr>
              <a:t> - ISRAEL</a:t>
            </a:r>
          </a:p>
          <a:p>
            <a:endParaRPr lang="en-GB" sz="2000" dirty="0" smtClean="0">
              <a:cs typeface="Calibri" panose="020F0502020204030204" pitchFamily="34" charset="0"/>
            </a:endParaRPr>
          </a:p>
          <a:p>
            <a:r>
              <a:rPr lang="en-GB" sz="2000" dirty="0" smtClean="0">
                <a:solidFill>
                  <a:srgbClr val="E60019"/>
                </a:solidFill>
              </a:rPr>
              <a:t>2021</a:t>
            </a:r>
            <a:r>
              <a:rPr lang="en-GB" sz="2000" dirty="0" smtClean="0">
                <a:cs typeface="Calibri" panose="020F0502020204030204" pitchFamily="34" charset="0"/>
              </a:rPr>
              <a:t> AGATA detector - </a:t>
            </a:r>
            <a:r>
              <a:rPr lang="en-GB" sz="2000" dirty="0" err="1" smtClean="0">
                <a:cs typeface="Calibri" panose="020F0502020204030204" pitchFamily="34" charset="0"/>
              </a:rPr>
              <a:t>Fermilab</a:t>
            </a:r>
            <a:r>
              <a:rPr lang="en-GB" sz="2000" dirty="0" smtClean="0">
                <a:cs typeface="Calibri" panose="020F0502020204030204" pitchFamily="34" charset="0"/>
              </a:rPr>
              <a:t> - ITALY</a:t>
            </a:r>
          </a:p>
          <a:p>
            <a:endParaRPr lang="en-GB" sz="2000" dirty="0" smtClean="0">
              <a:cs typeface="Calibri" panose="020F0502020204030204" pitchFamily="34" charset="0"/>
            </a:endParaRPr>
          </a:p>
          <a:p>
            <a:r>
              <a:rPr lang="en-GB" sz="2000" dirty="0" smtClean="0">
                <a:solidFill>
                  <a:srgbClr val="E60019"/>
                </a:solidFill>
                <a:cs typeface="Calibri" panose="020F0502020204030204" pitchFamily="34" charset="0"/>
              </a:rPr>
              <a:t>2024</a:t>
            </a:r>
            <a:r>
              <a:rPr lang="en-GB" sz="2000" dirty="0" smtClean="0">
                <a:cs typeface="Calibri" panose="020F0502020204030204" pitchFamily="34" charset="0"/>
              </a:rPr>
              <a:t> PIP II accelerator - </a:t>
            </a:r>
            <a:r>
              <a:rPr lang="en-GB" sz="2000" dirty="0" err="1" smtClean="0">
                <a:cs typeface="Calibri" panose="020F0502020204030204" pitchFamily="34" charset="0"/>
              </a:rPr>
              <a:t>Fermilab</a:t>
            </a:r>
            <a:r>
              <a:rPr lang="en-GB" sz="2000" dirty="0" smtClean="0">
                <a:cs typeface="Calibri" panose="020F0502020204030204" pitchFamily="34" charset="0"/>
              </a:rPr>
              <a:t> - ITALY</a:t>
            </a:r>
          </a:p>
          <a:p>
            <a:endParaRPr lang="en-GB" sz="2000" dirty="0" smtClean="0">
              <a:cs typeface="Calibri" panose="020F0502020204030204" pitchFamily="34" charset="0"/>
            </a:endParaRPr>
          </a:p>
          <a:p>
            <a:r>
              <a:rPr lang="en-GB" sz="2000" dirty="0" smtClean="0">
                <a:solidFill>
                  <a:srgbClr val="E60019"/>
                </a:solidFill>
                <a:cs typeface="Calibri" panose="020F0502020204030204" pitchFamily="34" charset="0"/>
              </a:rPr>
              <a:t>2025</a:t>
            </a:r>
            <a:r>
              <a:rPr lang="en-GB" sz="2000" dirty="0" smtClean="0">
                <a:cs typeface="Calibri" panose="020F0502020204030204" pitchFamily="34" charset="0"/>
              </a:rPr>
              <a:t> </a:t>
            </a:r>
            <a:r>
              <a:rPr lang="en-GB" sz="2000" dirty="0" smtClean="0"/>
              <a:t>SEASON detector – </a:t>
            </a:r>
            <a:r>
              <a:rPr lang="en-GB" sz="2000" dirty="0" err="1" smtClean="0"/>
              <a:t>Igisol</a:t>
            </a:r>
            <a:r>
              <a:rPr lang="en-GB" sz="2000" dirty="0" smtClean="0"/>
              <a:t> FINLAND</a:t>
            </a:r>
            <a:endParaRPr lang="en-GB" sz="2000" dirty="0">
              <a:cs typeface="Calibri" panose="020F0502020204030204" pitchFamily="34" charset="0"/>
            </a:endParaRPr>
          </a:p>
        </p:txBody>
      </p:sp>
      <p:pic>
        <p:nvPicPr>
          <p:cNvPr id="20" name="Picture 2" descr="Spiral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31" b="11569"/>
          <a:stretch/>
        </p:blipFill>
        <p:spPr bwMode="auto">
          <a:xfrm>
            <a:off x="9054103" y="1275026"/>
            <a:ext cx="1938340" cy="64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LINAC12 Proceedings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383" y="4654573"/>
            <a:ext cx="2275704" cy="80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undefined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941" y="3267339"/>
            <a:ext cx="2137332" cy="115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www.fnal.gov/faw/designstandards/filesfordownload/FNAL-Logo-NAL-Blue.jpg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58" y="5473962"/>
            <a:ext cx="3413345" cy="72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om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557" y="2318757"/>
            <a:ext cx="882340" cy="119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FMIF/EVE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64716" y="2366835"/>
            <a:ext cx="3748454" cy="852183"/>
          </a:xfrm>
          <a:prstGeom prst="rect">
            <a:avLst/>
          </a:prstGeom>
        </p:spPr>
      </p:pic>
      <p:pic>
        <p:nvPicPr>
          <p:cNvPr id="7172" name="Picture 4" descr="SEASON  : Spectroscopy of Electron and Alpha in Silicon bOx couNter"/>
          <p:cNvPicPr>
            <a:picLocks noChangeAspect="1" noChangeArrowheads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" t="1723" r="5013" b="2247"/>
          <a:stretch/>
        </p:blipFill>
        <p:spPr bwMode="auto">
          <a:xfrm>
            <a:off x="10389474" y="3761230"/>
            <a:ext cx="1303598" cy="129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06481" y="1084209"/>
            <a:ext cx="1136105" cy="105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8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8</a:t>
            </a:fld>
            <a:r>
              <a:rPr lang="fr-FR" dirty="0"/>
              <a:t> / 16</a:t>
            </a:r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Mains goals</a:t>
            </a:r>
            <a:endParaRPr lang="en-US" dirty="0"/>
          </a:p>
        </p:txBody>
      </p:sp>
      <p:sp>
        <p:nvSpPr>
          <p:cNvPr id="12" name="Pentagone 11"/>
          <p:cNvSpPr/>
          <p:nvPr/>
        </p:nvSpPr>
        <p:spPr>
          <a:xfrm>
            <a:off x="731838" y="1363426"/>
            <a:ext cx="9582201" cy="623793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r>
              <a:rPr lang="en-US" sz="2400" dirty="0"/>
              <a:t>Provide an intuitive tool to generate COM without requiring IT </a:t>
            </a:r>
            <a:r>
              <a:rPr lang="en-US" sz="2400" dirty="0" smtClean="0"/>
              <a:t>skills</a:t>
            </a:r>
            <a:endParaRPr lang="en-US" sz="2400" dirty="0"/>
          </a:p>
        </p:txBody>
      </p:sp>
      <p:sp>
        <p:nvSpPr>
          <p:cNvPr id="13" name="Pentagone 12"/>
          <p:cNvSpPr/>
          <p:nvPr/>
        </p:nvSpPr>
        <p:spPr>
          <a:xfrm>
            <a:off x="731837" y="2305431"/>
            <a:ext cx="7605918" cy="623793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r>
              <a:rPr lang="en-US" sz="2400" dirty="0"/>
              <a:t>Reduce human errors and accelerate development</a:t>
            </a:r>
            <a:endParaRPr lang="en-US" sz="2400" b="1" dirty="0"/>
          </a:p>
        </p:txBody>
      </p:sp>
      <p:sp>
        <p:nvSpPr>
          <p:cNvPr id="14" name="Pentagone 13"/>
          <p:cNvSpPr/>
          <p:nvPr/>
        </p:nvSpPr>
        <p:spPr>
          <a:xfrm>
            <a:off x="731837" y="3357128"/>
            <a:ext cx="5265840" cy="623793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r>
              <a:rPr lang="en-US" sz="2400" dirty="0"/>
              <a:t>Empower the user with autonomy</a:t>
            </a:r>
          </a:p>
        </p:txBody>
      </p:sp>
      <p:sp>
        <p:nvSpPr>
          <p:cNvPr id="8" name="Pentagone 7"/>
          <p:cNvSpPr/>
          <p:nvPr/>
        </p:nvSpPr>
        <p:spPr>
          <a:xfrm>
            <a:off x="731837" y="4408825"/>
            <a:ext cx="7728250" cy="1116235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r>
              <a:rPr lang="en-US" sz="2800" b="1" dirty="0" smtClean="0"/>
              <a:t>TO RELY </a:t>
            </a:r>
            <a:r>
              <a:rPr lang="en-US" sz="2800" b="1" dirty="0"/>
              <a:t>on a </a:t>
            </a:r>
            <a:r>
              <a:rPr lang="en-US" sz="2800" b="1" dirty="0" smtClean="0"/>
              <a:t>TEAM </a:t>
            </a:r>
            <a:endParaRPr lang="en-US" sz="2800" b="1" dirty="0"/>
          </a:p>
          <a:p>
            <a:r>
              <a:rPr lang="en-US" sz="2800" b="1" dirty="0" smtClean="0"/>
              <a:t>Eliminate </a:t>
            </a:r>
            <a:r>
              <a:rPr lang="en-US" sz="2800" b="1" dirty="0"/>
              <a:t>the need for unique </a:t>
            </a:r>
            <a:r>
              <a:rPr lang="en-US" sz="2800" b="1" dirty="0" smtClean="0"/>
              <a:t>expertise</a:t>
            </a:r>
            <a:endParaRPr lang="en-US" sz="2800" b="1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765" y="4302089"/>
            <a:ext cx="1892070" cy="132970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966" y="2164782"/>
            <a:ext cx="1530106" cy="171509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28935" y="5955504"/>
            <a:ext cx="99341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0000FF"/>
                </a:solidFill>
              </a:rPr>
              <a:t>“Because alone we go faster but together we go further” </a:t>
            </a:r>
            <a:endParaRPr lang="en-GB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35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AutoShape 8" descr="synchrotron_soleil_nec_active_circle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6" name="Picture 2" descr="muscad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39" y="1253513"/>
            <a:ext cx="1119936" cy="111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Supported </a:t>
            </a:r>
            <a:r>
              <a:rPr lang="en-US" sz="3200" dirty="0" smtClean="0"/>
              <a:t>drivers in both SCADA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588037" y="2672358"/>
            <a:ext cx="82373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sz="2800" dirty="0" smtClean="0">
                <a:cs typeface="Calibri" panose="020F0502020204030204" pitchFamily="34" charset="0"/>
              </a:rPr>
              <a:t>Modbus Mark Rivers (Based on </a:t>
            </a:r>
            <a:r>
              <a:rPr lang="en-GB" sz="2800" dirty="0" err="1" smtClean="0">
                <a:cs typeface="Calibri" panose="020F0502020204030204" pitchFamily="34" charset="0"/>
              </a:rPr>
              <a:t>Asyn</a:t>
            </a:r>
            <a:r>
              <a:rPr lang="en-GB" sz="2800" dirty="0" smtClean="0">
                <a:cs typeface="Calibri" panose="020F0502020204030204" pitchFamily="34" charset="0"/>
              </a:rPr>
              <a:t>)</a:t>
            </a:r>
          </a:p>
          <a:p>
            <a:pPr marL="457200" indent="-457200" algn="ctr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sz="2800" dirty="0" smtClean="0">
                <a:cs typeface="Calibri" panose="020F0502020204030204" pitchFamily="34" charset="0"/>
              </a:rPr>
              <a:t>S7PLC Dirk </a:t>
            </a:r>
            <a:r>
              <a:rPr lang="en-GB" sz="2800" dirty="0" err="1" smtClean="0">
                <a:cs typeface="Calibri" panose="020F0502020204030204" pitchFamily="34" charset="0"/>
              </a:rPr>
              <a:t>Zimoch</a:t>
            </a:r>
            <a:r>
              <a:rPr lang="en-GB" sz="2800" dirty="0" smtClean="0">
                <a:cs typeface="Calibri" panose="020F0502020204030204" pitchFamily="34" charset="0"/>
              </a:rPr>
              <a:t> </a:t>
            </a:r>
          </a:p>
          <a:p>
            <a:pPr marL="457200" indent="-457200" algn="ctr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sz="2800" dirty="0" smtClean="0">
                <a:cs typeface="Calibri" panose="020F0502020204030204" pitchFamily="34" charset="0"/>
              </a:rPr>
              <a:t>S7 CEA support </a:t>
            </a:r>
            <a:r>
              <a:rPr lang="en-GB" sz="2800" dirty="0" smtClean="0">
                <a:cs typeface="Calibri" panose="020F0502020204030204" pitchFamily="34" charset="0"/>
              </a:rPr>
              <a:t>2020 in house dev CEA </a:t>
            </a:r>
          </a:p>
          <a:p>
            <a:pPr marL="457200" indent="-457200" algn="ctr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sz="2800" b="1" dirty="0" smtClean="0">
                <a:solidFill>
                  <a:srgbClr val="0070C0"/>
                </a:solidFill>
                <a:cs typeface="Calibri" panose="020F0502020204030204" pitchFamily="34" charset="0"/>
              </a:rPr>
              <a:t>OPCUA</a:t>
            </a:r>
            <a:r>
              <a:rPr lang="en-GB" sz="2800" dirty="0" smtClean="0">
                <a:solidFill>
                  <a:srgbClr val="0070C0"/>
                </a:solidFill>
                <a:cs typeface="Calibri" panose="020F0502020204030204" pitchFamily="34" charset="0"/>
              </a:rPr>
              <a:t> support 2023 dev ITER </a:t>
            </a:r>
            <a:r>
              <a:rPr lang="en-GB" sz="2800" dirty="0" smtClean="0">
                <a:solidFill>
                  <a:srgbClr val="0070C0"/>
                </a:solidFill>
              </a:rPr>
              <a:t>Ralph Lange </a:t>
            </a:r>
            <a:endParaRPr lang="en-GB" sz="2800" dirty="0" smtClean="0">
              <a:solidFill>
                <a:srgbClr val="0070C0"/>
              </a:solidFill>
              <a:cs typeface="Calibri" panose="020F050202020403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398" y="1317356"/>
            <a:ext cx="1205353" cy="925815"/>
          </a:xfrm>
          <a:prstGeom prst="rect">
            <a:avLst/>
          </a:prstGeom>
        </p:spPr>
      </p:pic>
      <p:pic>
        <p:nvPicPr>
          <p:cNvPr id="2058" name="Picture 10" descr="ITER Organization searching for a new Director-General - Fusion for Energ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9" t="-1237" r="20785" b="16851"/>
          <a:stretch/>
        </p:blipFill>
        <p:spPr bwMode="auto">
          <a:xfrm>
            <a:off x="6763536" y="5412331"/>
            <a:ext cx="1886306" cy="93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162" y="2602571"/>
            <a:ext cx="2091563" cy="713385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162" y="3490486"/>
            <a:ext cx="2183625" cy="477144"/>
          </a:xfrm>
          <a:prstGeom prst="rect">
            <a:avLst/>
          </a:prstGeom>
        </p:spPr>
      </p:pic>
      <p:pic>
        <p:nvPicPr>
          <p:cNvPr id="2060" name="Picture 12" descr="https://b3112770.smushcdn.com/3112770/wp-content/uploads/2019/11/opcualogo-1024x189.png?lossy=0&amp;strip=1&amp;webp=1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46" y="4951762"/>
            <a:ext cx="2157722" cy="39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0896533" y="6350173"/>
            <a:ext cx="928809" cy="365125"/>
          </a:xfrm>
          <a:prstGeom prst="rect">
            <a:avLst/>
          </a:prstGeom>
        </p:spPr>
        <p:txBody>
          <a:bodyPr/>
          <a:lstStyle/>
          <a:p>
            <a:pPr algn="r"/>
            <a:fld id="{0CBC77A0-1F4E-42FF-9FFC-F45C3A64AF90}" type="slidenum">
              <a:rPr lang="fr-FR" sz="1200" b="1">
                <a:solidFill>
                  <a:schemeClr val="tx2"/>
                </a:solidFill>
              </a:rPr>
              <a:pPr algn="r"/>
              <a:t>9</a:t>
            </a:fld>
            <a:r>
              <a:rPr lang="fr-FR" sz="1200" b="1" dirty="0">
                <a:solidFill>
                  <a:schemeClr val="tx2"/>
                </a:solidFill>
              </a:rPr>
              <a:t> / 16</a:t>
            </a:r>
          </a:p>
        </p:txBody>
      </p:sp>
      <p:sp>
        <p:nvSpPr>
          <p:cNvPr id="5" name="Rectangle 4"/>
          <p:cNvSpPr/>
          <p:nvPr/>
        </p:nvSpPr>
        <p:spPr>
          <a:xfrm>
            <a:off x="759544" y="4194604"/>
            <a:ext cx="17361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cs typeface="Calibri" panose="020F0502020204030204" pitchFamily="34" charset="0"/>
              </a:rPr>
              <a:t>S7 CEA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5515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-CEA final-V5.potx" id="{8CEE0DFF-1C06-4716-850E-804B5EEE4D0F}" vid="{3A69881D-C6CB-41F7-A0C0-1CB4B9E5CEE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 bureautique" ma:contentTypeID="0x0101009AC65FE4C57B4241B7BB126C82049321006502EDEDC0136B40BE1694CA6DFB09E5" ma:contentTypeVersion="20" ma:contentTypeDescription="Crée un document." ma:contentTypeScope="" ma:versionID="f1b05a092d0904e6962f83cebf818255">
  <xsd:schema xmlns:xsd="http://www.w3.org/2001/XMLSchema" xmlns:xs="http://www.w3.org/2001/XMLSchema" xmlns:p="http://schemas.microsoft.com/office/2006/metadata/properties" xmlns:ns1="http://schemas.microsoft.com/sharepoint/v3" xmlns:ns2="582fa2ad-bcfb-4c30-8490-7bbd511b1880" xmlns:ns3="151dffeb-2989-4a61-aef8-844a993007f8" targetNamespace="http://schemas.microsoft.com/office/2006/metadata/properties" ma:root="true" ma:fieldsID="7c3819e88b0869059371fc3b24198fff" ns1:_="" ns2:_="" ns3:_="">
    <xsd:import namespace="http://schemas.microsoft.com/sharepoint/v3"/>
    <xsd:import namespace="582fa2ad-bcfb-4c30-8490-7bbd511b1880"/>
    <xsd:import namespace="151dffeb-2989-4a61-aef8-844a993007f8"/>
    <xsd:element name="properties">
      <xsd:complexType>
        <xsd:sequence>
          <xsd:element name="documentManagement">
            <xsd:complexType>
              <xsd:all>
                <xsd:element ref="ns1:Language" minOccurs="0"/>
                <xsd:element ref="ns2:BackwardLinks" minOccurs="0"/>
                <xsd:element ref="ns2:ThematicsTaxHTField0" minOccurs="0"/>
                <xsd:element ref="ns3:TaxCatchAll" minOccurs="0"/>
                <xsd:element ref="ns3:TaxCatchAllLabel" minOccurs="0"/>
                <xsd:element ref="ns2:CenterAndUnitTaxHTField0" minOccurs="0"/>
                <xsd:element ref="ns3:TaxKeywordTaxHTField" minOccurs="0"/>
                <xsd:element ref="ns2:TypologyTaxHTField0" minOccurs="0"/>
                <xsd:element ref="ns2:OrganisationTaxHTField0" minOccurs="0"/>
                <xsd:element ref="ns2:PublicTaxHTField0" minOccurs="0"/>
                <xsd:element ref="ns2:Summary" minOccurs="0"/>
                <xsd:element ref="ns2:ThumbnailImage" minOccurs="0"/>
                <xsd:element ref="ns2:ThumbnailImageUrl" minOccurs="0"/>
                <xsd:element ref="ns2:BigPicture" minOccurs="0"/>
                <xsd:element ref="ns2:BigPictureUrl" minOccurs="0"/>
                <xsd:element ref="ns2:ManualDate" minOccurs="0"/>
                <xsd:element ref="ns2:Displaye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5" nillable="true" ma:displayName="Langue" ma:default="Français (France)" ma:internalName="Language">
      <xsd:simpleType>
        <xsd:union memberTypes="dms:Text">
          <xsd:simpleType>
            <xsd:restriction base="dms:Choice">
              <xsd:enumeration value="Arabe (Arabie saoudite)"/>
              <xsd:enumeration value="Bulgare (Bulgarie)"/>
              <xsd:enumeration value="Chinois (R.A.S. de Hong Kong)"/>
              <xsd:enumeration value="Chinois (République populaire de Chine)"/>
              <xsd:enumeration value="Chinois (Taïwan)"/>
              <xsd:enumeration value="Croate (Croatie)"/>
              <xsd:enumeration value="Tchèque (République tchèque)"/>
              <xsd:enumeration value="Danois (Danemark)"/>
              <xsd:enumeration value="Néerlandais (Pays-Bas)"/>
              <xsd:enumeration value="Anglais"/>
              <xsd:enumeration value="Estonien (Estonie)"/>
              <xsd:enumeration value="Finnois (Finlande)"/>
              <xsd:enumeration value="Français (France)"/>
              <xsd:enumeration value="Allemand (Allemagne)"/>
              <xsd:enumeration value="Grec (Grèce)"/>
              <xsd:enumeration value="Hébreu (Israël)"/>
              <xsd:enumeration value="Hindi (Inde)"/>
              <xsd:enumeration value="Hongrois (Hongrie)"/>
              <xsd:enumeration value="Indonésien (Indonésie)"/>
              <xsd:enumeration value="Italien (Italie)"/>
              <xsd:enumeration value="Japonais (Japon)"/>
              <xsd:enumeration value="Coréen (Corée)"/>
              <xsd:enumeration value="Letton (Lettonie)"/>
              <xsd:enumeration value="Lituanien (Lituanie)"/>
              <xsd:enumeration value="Malais (Malaisie)"/>
              <xsd:enumeration value="Norvégien (Bokmal) (Norvège)"/>
              <xsd:enumeration value="Polonais (Pologne)"/>
              <xsd:enumeration value="Portugais (Brésil)"/>
              <xsd:enumeration value="Portugais (Portugal)"/>
              <xsd:enumeration value="Roumain (Roumanie)"/>
              <xsd:enumeration value="Russe (Russie)"/>
              <xsd:enumeration value="Serbe (Latin, Serbie)"/>
              <xsd:enumeration value="Slovaque (Slovaquie)"/>
              <xsd:enumeration value="Slovène (Slovénie)"/>
              <xsd:enumeration value="Espagnol (Espagne)"/>
              <xsd:enumeration value="Suédois (Suède)"/>
              <xsd:enumeration value="Thaï (Thaïlande)"/>
              <xsd:enumeration value="Turc (Turquie)"/>
              <xsd:enumeration value="Ukrainien (Ukraine)"/>
              <xsd:enumeration value="Ourdou (République islamique du Pakistan)"/>
              <xsd:enumeration value="Vietnamien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fa2ad-bcfb-4c30-8490-7bbd511b1880" elementFormDefault="qualified">
    <xsd:import namespace="http://schemas.microsoft.com/office/2006/documentManagement/types"/>
    <xsd:import namespace="http://schemas.microsoft.com/office/infopath/2007/PartnerControls"/>
    <xsd:element name="BackwardLinks" ma:index="6" nillable="true" ma:displayName="Liens entrants" ma:internalName="BackwardLinks" ma:readOnly="false">
      <xsd:simpleType>
        <xsd:restriction base="dms:Text"/>
      </xsd:simpleType>
    </xsd:element>
    <xsd:element name="ThematicsTaxHTField0" ma:index="8" nillable="true" ma:taxonomy="true" ma:internalName="ThematicsTaxHTField0" ma:taxonomyFieldName="Thematics" ma:displayName="Thématiques" ma:fieldId="{c4af68e9-307a-4318-8504-f93285936fc7}" ma:taxonomyMulti="true" ma:sspId="a6e70cbb-a60f-4600-a53f-b7ff8cffd0af" ma:termSetId="a10a44d9-d1f6-48e5-bb68-cccd1ea072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nterAndUnitTaxHTField0" ma:index="12" nillable="true" ma:taxonomy="true" ma:internalName="CenterAndUnitTaxHTField0" ma:taxonomyFieldName="CenterAndUnit" ma:displayName="Centre et unité" ma:fieldId="{facf9d3d-8cf6-4fab-8f4b-dfbbe29f3a4b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ypologyTaxHTField0" ma:index="18" nillable="true" ma:taxonomy="true" ma:internalName="TypologyTaxHTField0" ma:taxonomyFieldName="Typology" ma:displayName="Type de contenu" ma:readOnly="false" ma:default="" ma:fieldId="{fca8d298-920d-4815-a20b-c1a36091f1f7}" ma:taxonomyMulti="true" ma:sspId="a6e70cbb-a60f-4600-a53f-b7ff8cffd0af" ma:termSetId="092849f7-9260-4df9-99c4-635fefe8f6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ganisationTaxHTField0" ma:index="20" nillable="true" ma:taxonomy="true" ma:internalName="OrganisationTaxHTField0" ma:taxonomyFieldName="Organisation" ma:displayName="Organisation" ma:readOnly="false" ma:fieldId="{dacc8977-bae2-4cdb-ba56-0a020a4af99a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ublicTaxHTField0" ma:index="22" nillable="true" ma:taxonomy="true" ma:internalName="PublicTaxHTField0" ma:taxonomyFieldName="Public" ma:displayName="Public" ma:readOnly="false" ma:fieldId="{7196c7f4-9f00-45cf-9674-ae6fd7f8c9dc}" ma:taxonomyMulti="true" ma:sspId="a6e70cbb-a60f-4600-a53f-b7ff8cffd0af" ma:termSetId="d1bb7582-47f0-4b95-a8a0-54d382c043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ummary" ma:index="24" nillable="true" ma:displayName="Résumé" ma:internalName="Summary" ma:readOnly="false">
      <xsd:simpleType>
        <xsd:restriction base="dms:Note">
          <xsd:maxLength value="255"/>
        </xsd:restriction>
      </xsd:simpleType>
    </xsd:element>
    <xsd:element name="ThumbnailImage" ma:index="25" nillable="true" ma:displayName="Image poster" ma:internalName="ThumbnailImage" ma:readOnly="false">
      <xsd:simpleType>
        <xsd:restriction base="dms:Unknown"/>
      </xsd:simpleType>
    </xsd:element>
    <xsd:element name="ThumbnailImageUrl" ma:index="26" nillable="true" ma:displayName="ThumbnailImageUrl" ma:hidden="true" ma:internalName="ThumbnailImageUrl" ma:readOnly="false" ma:showField="FALSE">
      <xsd:simpleType>
        <xsd:restriction base="dms:Text"/>
      </xsd:simpleType>
    </xsd:element>
    <xsd:element name="BigPicture" ma:index="27" nillable="true" ma:displayName="Grande image" ma:internalName="BigPicture" ma:readOnly="false">
      <xsd:simpleType>
        <xsd:restriction base="dms:Unknown"/>
      </xsd:simpleType>
    </xsd:element>
    <xsd:element name="BigPictureUrl" ma:index="28" nillable="true" ma:displayName="BigPictureUrl" ma:hidden="true" ma:internalName="BigPictureUrl" ma:readOnly="false" ma:showField="FALSE">
      <xsd:simpleType>
        <xsd:restriction base="dms:Text"/>
      </xsd:simpleType>
    </xsd:element>
    <xsd:element name="ManualDate" ma:index="29" nillable="true" ma:displayName="Date manuelle" ma:format="DateTime" ma:LCID="1036" ma:internalName="ManualDate" ma:readOnly="false">
      <xsd:simpleType>
        <xsd:restriction base="dms:DateTime"/>
      </xsd:simpleType>
    </xsd:element>
    <xsd:element name="DisplayedDate" ma:index="30" nillable="true" ma:displayName="Date affichée" ma:format="DateTime" ma:LCID="1036" ma:internalName="Displayed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dffeb-2989-4a61-aef8-844a993007f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3ac70b-b933-4e26-b91d-fb6c0c0cea2a}" ma:internalName="TaxCatchAll" ma:showField="CatchAllData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3ac70b-b933-4e26-b91d-fb6c0c0cea2a}" ma:internalName="TaxCatchAllLabel" ma:readOnly="true" ma:showField="CatchAllDataLabel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Mots clés d’entreprise" ma:fieldId="{23f27201-bee3-471e-b2e7-b64fd8b7ca38}" ma:taxonomyMulti="true" ma:sspId="a6e70cbb-a60f-4600-a53f-b7ff8cffd0a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Français (France)</Language>
    <TypologyTaxHTField0 xmlns="582fa2ad-bcfb-4c30-8490-7bbd511b1880">
      <Terms xmlns="http://schemas.microsoft.com/office/infopath/2007/PartnerControls"/>
    </TypologyTaxHTField0>
    <PublicTaxHTField0 xmlns="582fa2ad-bcfb-4c30-8490-7bbd511b1880">
      <Terms xmlns="http://schemas.microsoft.com/office/infopath/2007/PartnerControls"/>
    </PublicTaxHTField0>
    <Summary xmlns="582fa2ad-bcfb-4c30-8490-7bbd511b1880" xsi:nil="true"/>
    <ManualDate xmlns="582fa2ad-bcfb-4c30-8490-7bbd511b1880" xsi:nil="true"/>
    <TaxKeywordTaxHTField xmlns="151dffeb-2989-4a61-aef8-844a993007f8">
      <Terms xmlns="http://schemas.microsoft.com/office/infopath/2007/PartnerControls"/>
    </TaxKeywordTaxHTField>
    <ThumbnailImageUrl xmlns="582fa2ad-bcfb-4c30-8490-7bbd511b1880" xsi:nil="true"/>
    <TaxCatchAll xmlns="151dffeb-2989-4a61-aef8-844a993007f8"/>
    <ThumbnailImage xmlns="582fa2ad-bcfb-4c30-8490-7bbd511b1880" xsi:nil="true"/>
    <OrganisationTaxHTField0 xmlns="582fa2ad-bcfb-4c30-8490-7bbd511b1880">
      <Terms xmlns="http://schemas.microsoft.com/office/infopath/2007/PartnerControls"/>
    </OrganisationTaxHTField0>
    <BigPictureUrl xmlns="582fa2ad-bcfb-4c30-8490-7bbd511b1880" xsi:nil="true"/>
    <BigPicture xmlns="582fa2ad-bcfb-4c30-8490-7bbd511b1880" xsi:nil="true"/>
    <BackwardLinks xmlns="582fa2ad-bcfb-4c30-8490-7bbd511b1880">2</BackwardLinks>
    <ThematicsTaxHTField0 xmlns="582fa2ad-bcfb-4c30-8490-7bbd511b1880">
      <Terms xmlns="http://schemas.microsoft.com/office/infopath/2007/PartnerControls"/>
    </ThematicsTaxHTField0>
    <CenterAndUnitTaxHTField0 xmlns="582fa2ad-bcfb-4c30-8490-7bbd511b1880">
      <Terms xmlns="http://schemas.microsoft.com/office/infopath/2007/PartnerControls"/>
    </CenterAndUnitTaxHTField0>
    <DisplayedDate xmlns="582fa2ad-bcfb-4c30-8490-7bbd511b1880">2023-01-25T10:00:27+00:00</DisplayedDat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Office document_ItemAdded</Name>
    <Synchronization>Synchronous</Synchronization>
    <Type>10001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  <Receiver>
    <Name>Office document_ItemUpdated</Name>
    <Synchronization>Synchronous</Synchronization>
    <Type>10002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</spe:Receivers>
</file>

<file path=customXml/itemProps1.xml><?xml version="1.0" encoding="utf-8"?>
<ds:datastoreItem xmlns:ds="http://schemas.openxmlformats.org/officeDocument/2006/customXml" ds:itemID="{76654F01-D451-414A-9EDC-9425484D2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2fa2ad-bcfb-4c30-8490-7bbd511b1880"/>
    <ds:schemaRef ds:uri="151dffeb-2989-4a61-aef8-844a99300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5003DA-E900-47F2-BA91-7AD870D471EB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51dffeb-2989-4a61-aef8-844a993007f8"/>
    <ds:schemaRef ds:uri="http://purl.org/dc/elements/1.1/"/>
    <ds:schemaRef ds:uri="http://schemas.microsoft.com/office/2006/metadata/properties"/>
    <ds:schemaRef ds:uri="582fa2ad-bcfb-4c30-8490-7bbd511b188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F971FD6-17CC-4F23-9DB3-D1FB3A6D1EC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EC6F6A1-DBB8-49CB-9A01-6DDECDCC9EE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PPT-CEA final-V5</Template>
  <TotalTime>12826</TotalTime>
  <Words>920</Words>
  <Application>Microsoft Office PowerPoint</Application>
  <PresentationFormat>Grand écran</PresentationFormat>
  <Paragraphs>214</Paragraphs>
  <Slides>17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Verdana</vt:lpstr>
      <vt:lpstr>Wingdings</vt:lpstr>
      <vt:lpstr>Thème Office</vt:lpstr>
      <vt:lpstr>PLC PARSER TOOL EPICS Database generator </vt:lpstr>
      <vt:lpstr>Technical context</vt:lpstr>
      <vt:lpstr>The needs in 1996</vt:lpstr>
      <vt:lpstr>MUSCADE : µ Embedded SCADA</vt:lpstr>
      <vt:lpstr>TOOLKITS to build server and supervision gui</vt:lpstr>
      <vt:lpstr>Présentation PowerPoint</vt:lpstr>
      <vt:lpstr>developments @ IRFU CEA</vt:lpstr>
      <vt:lpstr>Mains goals</vt:lpstr>
      <vt:lpstr>Supported drivers in both SCADA</vt:lpstr>
      <vt:lpstr>Strong points </vt:lpstr>
      <vt:lpstr>PLC PARSER TOOL General principle</vt:lpstr>
      <vt:lpstr>Présentation PowerPoint</vt:lpstr>
      <vt:lpstr>2 OPCUA TIA Portal XML File</vt:lpstr>
      <vt:lpstr>Présentation PowerPoint</vt:lpstr>
      <vt:lpstr>4 EPICS database and configuration generation</vt:lpstr>
      <vt:lpstr>Next steps for GUI developments</vt:lpstr>
      <vt:lpstr>Any questions ?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PlcParserTool OPCUA</dc:title>
  <dc:creator>katy.saintin@cea.fr</dc:creator>
  <cp:lastModifiedBy>SAINTIN Katy</cp:lastModifiedBy>
  <cp:revision>908</cp:revision>
  <dcterms:created xsi:type="dcterms:W3CDTF">2023-01-13T15:17:34Z</dcterms:created>
  <dcterms:modified xsi:type="dcterms:W3CDTF">2025-04-07T18:19:22Z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0x0101009AC65FE4C57B4241B7BB126C82049321006502EDEDC0136B40BE1694CA6DFB09E5</vt:lpwstr>
  </property>
  <property fmtid="{D5CDD505-2E9C-101B-9397-08002B2CF9AE}" pid="3" name="TaxKeyword">
    <vt:lpwstr/>
  </property>
  <property fmtid="{D5CDD505-2E9C-101B-9397-08002B2CF9AE}" pid="4" name="I2ICODE">
    <vt:lpwstr>WEB</vt:lpwstr>
  </property>
  <property fmtid="{D5CDD505-2E9C-101B-9397-08002B2CF9AE}" pid="5" name="WebApplicationID">
    <vt:lpwstr>3f72b11a-dedf-47a1-b48a-dfd7b45017bd</vt:lpwstr>
  </property>
  <property fmtid="{D5CDD505-2E9C-101B-9397-08002B2CF9AE}" pid="6" name="I2ISITECODE">
    <vt:lpwstr/>
  </property>
</Properties>
</file>