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309" r:id="rId6"/>
    <p:sldId id="373" r:id="rId7"/>
    <p:sldId id="374" r:id="rId8"/>
    <p:sldId id="375" r:id="rId9"/>
    <p:sldId id="376" r:id="rId10"/>
    <p:sldId id="378" r:id="rId11"/>
    <p:sldId id="377" r:id="rId12"/>
    <p:sldId id="358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850CE"/>
    <a:srgbClr val="000000"/>
    <a:srgbClr val="3E4A83"/>
    <a:srgbClr val="E60019"/>
    <a:srgbClr val="BD987A"/>
    <a:srgbClr val="A558A0"/>
    <a:srgbClr val="993D3F"/>
    <a:srgbClr val="E18B76"/>
    <a:srgbClr val="D18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5" autoAdjust="0"/>
    <p:restoredTop sz="84139" autoAdjust="0"/>
  </p:normalViewPr>
  <p:slideViewPr>
    <p:cSldViewPr snapToGrid="0">
      <p:cViewPr varScale="1">
        <p:scale>
          <a:sx n="97" d="100"/>
          <a:sy n="97" d="100"/>
        </p:scale>
        <p:origin x="1056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8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52" d="100"/>
          <a:sy n="52" d="100"/>
        </p:scale>
        <p:origin x="2680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05/04/2025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0726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8083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4267075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smtClean="0"/>
              <a:t>Cliquez sur </a:t>
            </a:r>
            <a:r>
              <a:rPr lang="fr-FR" i="1" baseline="0" dirty="0" smtClean="0"/>
              <a:t>Insertion</a:t>
            </a:r>
            <a:r>
              <a:rPr lang="fr-FR" baseline="0" dirty="0" smtClean="0"/>
              <a:t> puis </a:t>
            </a:r>
            <a:r>
              <a:rPr lang="fr-FR" i="1" baseline="0" dirty="0" smtClean="0"/>
              <a:t>En-tête/Pied</a:t>
            </a:r>
            <a:r>
              <a:rPr lang="fr-FR" baseline="0" dirty="0" smtClean="0"/>
              <a:t> pour saisir les champs « </a:t>
            </a:r>
            <a:r>
              <a:rPr lang="fr-FR" b="1" baseline="0" dirty="0" smtClean="0"/>
              <a:t>Evènement – Date</a:t>
            </a:r>
            <a:r>
              <a:rPr lang="fr-FR" baseline="0" dirty="0" smtClean="0"/>
              <a:t> » et «</a:t>
            </a:r>
            <a:r>
              <a:rPr lang="fr-FR" b="1" baseline="0" dirty="0" smtClean="0"/>
              <a:t> Service</a:t>
            </a:r>
            <a:r>
              <a:rPr lang="fr-FR" baseline="0" dirty="0" smtClean="0"/>
              <a:t> » ; puis cliquer sur </a:t>
            </a:r>
            <a:r>
              <a:rPr lang="fr-FR" i="1" baseline="0" dirty="0" smtClean="0"/>
              <a:t>Appliquer partout. </a:t>
            </a:r>
          </a:p>
        </p:txBody>
      </p:sp>
    </p:spTree>
    <p:extLst>
      <p:ext uri="{BB962C8B-B14F-4D97-AF65-F5344CB8AC3E}">
        <p14:creationId xmlns:p14="http://schemas.microsoft.com/office/powerpoint/2010/main" val="1985182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592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8000" y="1256885"/>
            <a:ext cx="10896619" cy="4968552"/>
          </a:xfrm>
          <a:prstGeom prst="rect">
            <a:avLst/>
          </a:prstGeom>
        </p:spPr>
        <p:txBody>
          <a:bodyPr/>
          <a:lstStyle>
            <a:lvl1pPr>
              <a:spcAft>
                <a:spcPts val="600"/>
              </a:spcAft>
              <a:defRPr cap="none" baseline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270000" indent="-270000">
              <a:lnSpc>
                <a:spcPct val="100000"/>
              </a:lnSpc>
              <a:spcAft>
                <a:spcPts val="400"/>
              </a:spcAft>
              <a:buSzPct val="60000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60000">
              <a:lnSpc>
                <a:spcPct val="100000"/>
              </a:lnSpc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628650" indent="-276225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SzPct val="30000"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630000" indent="0">
              <a:lnSpc>
                <a:spcPct val="100000"/>
              </a:lnSpc>
              <a:defRPr sz="12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809625" indent="-180975">
              <a:spcBef>
                <a:spcPts val="0"/>
              </a:spcBef>
              <a:defRPr sz="1200" baseline="0"/>
            </a:lvl6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1842805" y="52752"/>
            <a:ext cx="9053728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>
              <a:defRPr sz="2400" cap="small" baseline="0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768002" y="6465733"/>
            <a:ext cx="3465333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IRFU/Service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45423" y="6465733"/>
            <a:ext cx="101919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4436535" y="6465733"/>
            <a:ext cx="5508976" cy="32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b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Evènement -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191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Exemple de pied de page (A modifier dans l'onglet "Insertion"/"En-tête/Pied"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Exemple de pied de page (A modifier dans l'onglet "Insertion"/"En-tête/Pied"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2" cstate="screen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  <p:sldLayoutId id="2147483697" r:id="rId3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3.png"/><Relationship Id="rId5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katy.saintin@cea.fr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70496"/>
            <a:ext cx="6278562" cy="1587501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CSS Phoebus</a:t>
            </a:r>
            <a:br>
              <a:rPr lang="en-US" sz="4400" b="1" dirty="0" smtClean="0">
                <a:solidFill>
                  <a:srgbClr val="FF0000"/>
                </a:solidFill>
              </a:rPr>
            </a:br>
            <a:r>
              <a:rPr lang="en-US" sz="4400" b="1" dirty="0" smtClean="0">
                <a:solidFill>
                  <a:srgbClr val="FF0000"/>
                </a:solidFill>
              </a:rPr>
              <a:t>For MUSCADE</a:t>
            </a:r>
            <a:endParaRPr lang="fr-FR" sz="3200" b="1" dirty="0">
              <a:solidFill>
                <a:srgbClr val="FF0000"/>
              </a:solidFill>
            </a:endParaRPr>
          </a:p>
        </p:txBody>
      </p:sp>
      <p:sp>
        <p:nvSpPr>
          <p:cNvPr id="2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383720"/>
            <a:ext cx="5294312" cy="9471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b="1" dirty="0" smtClean="0"/>
              <a:t>Katy SAINTIN</a:t>
            </a:r>
          </a:p>
          <a:p>
            <a:pPr>
              <a:spcBef>
                <a:spcPts val="0"/>
              </a:spcBef>
            </a:pPr>
            <a:r>
              <a:rPr lang="fr-FR" sz="1600" dirty="0" smtClean="0"/>
              <a:t>IRFU</a:t>
            </a:r>
            <a:r>
              <a:rPr lang="fr-FR" sz="1600" dirty="0"/>
              <a:t>, CEA, </a:t>
            </a:r>
            <a:r>
              <a:rPr lang="fr-FR" sz="1600" dirty="0" smtClean="0"/>
              <a:t>France</a:t>
            </a:r>
            <a:endParaRPr lang="fr-FR" sz="1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509" y="732231"/>
            <a:ext cx="3809681" cy="1812543"/>
          </a:xfrm>
          <a:prstGeom prst="rect">
            <a:avLst/>
          </a:prstGeom>
        </p:spPr>
      </p:pic>
      <p:pic>
        <p:nvPicPr>
          <p:cNvPr id="7" name="Espace réservé pour une image  6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27" y="0"/>
            <a:ext cx="6675120" cy="6858000"/>
          </a:xfrm>
        </p:spPr>
      </p:pic>
      <p:sp>
        <p:nvSpPr>
          <p:cNvPr id="8" name="Rectangle 7"/>
          <p:cNvSpPr/>
          <p:nvPr/>
        </p:nvSpPr>
        <p:spPr>
          <a:xfrm>
            <a:off x="601286" y="6043762"/>
            <a:ext cx="4786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/>
              <a:t>EPICS Collaboration Meeting - April 7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- 11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 2025</a:t>
            </a:r>
          </a:p>
          <a:p>
            <a:r>
              <a:rPr lang="en-GB" sz="1600" i="1" dirty="0" smtClean="0"/>
              <a:t>ISIS Neutron and Muon Source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22285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 dirty="0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334987"/>
            <a:ext cx="10870228" cy="871827"/>
          </a:xfrm>
        </p:spPr>
        <p:txBody>
          <a:bodyPr>
            <a:normAutofit/>
          </a:bodyPr>
          <a:lstStyle/>
          <a:p>
            <a:pPr algn="ctr"/>
            <a:r>
              <a:rPr lang="da-DK" dirty="0" smtClean="0"/>
              <a:t>MUSCADE : µ Embedded SCADA</a:t>
            </a:r>
            <a:endParaRPr lang="da-DK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" y="6348694"/>
            <a:ext cx="777240" cy="3697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63324" y="2458449"/>
            <a:ext cx="6065351" cy="2742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872" y="2935307"/>
            <a:ext cx="1172783" cy="732989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616" y="3829857"/>
            <a:ext cx="695296" cy="611144"/>
          </a:xfrm>
          <a:prstGeom prst="rect">
            <a:avLst/>
          </a:prstGeom>
        </p:spPr>
      </p:pic>
      <p:pic>
        <p:nvPicPr>
          <p:cNvPr id="14" name="Picture 2" descr="musca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735" y="1467428"/>
            <a:ext cx="1467879" cy="14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93" y="4518904"/>
            <a:ext cx="1062142" cy="552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51836" y="1368375"/>
            <a:ext cx="717792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Embedded in one device</a:t>
            </a:r>
          </a:p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In-house solution @CEA</a:t>
            </a:r>
          </a:p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2 developers</a:t>
            </a:r>
          </a:p>
          <a:p>
            <a:pPr marL="4743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Full Java solution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Windows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OS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SIEMENS PLC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Optimized archiving system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Advanced alarms management system</a:t>
            </a: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ü"/>
            </a:pP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Secured remote </a:t>
            </a:r>
            <a:r>
              <a:rPr 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 </a:t>
            </a:r>
            <a:r>
              <a:rPr lang="en-US" sz="2800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certificates</a:t>
            </a:r>
          </a:p>
        </p:txBody>
      </p:sp>
    </p:spTree>
    <p:extLst>
      <p:ext uri="{BB962C8B-B14F-4D97-AF65-F5344CB8AC3E}">
        <p14:creationId xmlns:p14="http://schemas.microsoft.com/office/powerpoint/2010/main" val="11952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99" y="4355290"/>
            <a:ext cx="2077975" cy="56089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5045"/>
            <a:ext cx="12250994" cy="908720"/>
          </a:xfrm>
        </p:spPr>
        <p:txBody>
          <a:bodyPr/>
          <a:lstStyle/>
          <a:p>
            <a:pPr algn="ctr"/>
            <a:r>
              <a:rPr lang="fr-FR" sz="3200" dirty="0" smtClean="0"/>
              <a:t>TOOLKITS </a:t>
            </a:r>
            <a:r>
              <a:rPr lang="en-US" sz="3200" dirty="0"/>
              <a:t>to build </a:t>
            </a:r>
            <a:r>
              <a:rPr lang="en-US" sz="3200" dirty="0" smtClean="0"/>
              <a:t>supervision </a:t>
            </a:r>
            <a:r>
              <a:rPr lang="en-US" sz="3200" dirty="0" err="1"/>
              <a:t>gui</a:t>
            </a:r>
            <a:endParaRPr lang="fr-FR" sz="3200" dirty="0"/>
          </a:p>
        </p:txBody>
      </p:sp>
      <p:sp>
        <p:nvSpPr>
          <p:cNvPr id="14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3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51" y="4139032"/>
            <a:ext cx="1308867" cy="1308867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16" y="2671691"/>
            <a:ext cx="5839916" cy="359145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75" y="1325728"/>
            <a:ext cx="4841823" cy="2691926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0445" y="1551728"/>
            <a:ext cx="1072580" cy="670362"/>
          </a:xfrm>
          <a:prstGeom prst="rect">
            <a:avLst/>
          </a:prstGeom>
        </p:spPr>
      </p:pic>
      <p:sp>
        <p:nvSpPr>
          <p:cNvPr id="15" name="Flèche à angle droit 14"/>
          <p:cNvSpPr/>
          <p:nvPr/>
        </p:nvSpPr>
        <p:spPr>
          <a:xfrm rot="10800000" flipH="1">
            <a:off x="5758503" y="1442970"/>
            <a:ext cx="2357837" cy="1054424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22" name="Picture 2" descr="muscad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78" y="5397829"/>
            <a:ext cx="775411" cy="7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6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799" y="4355290"/>
            <a:ext cx="2077975" cy="560891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0" y="45045"/>
            <a:ext cx="12250994" cy="908720"/>
          </a:xfrm>
        </p:spPr>
        <p:txBody>
          <a:bodyPr/>
          <a:lstStyle/>
          <a:p>
            <a:pPr algn="ctr"/>
            <a:r>
              <a:rPr lang="en-GB" sz="3200" dirty="0" smtClean="0"/>
              <a:t>DXF2BOB convertor development</a:t>
            </a:r>
            <a:endParaRPr lang="en-GB" sz="3200" dirty="0"/>
          </a:p>
        </p:txBody>
      </p:sp>
      <p:sp>
        <p:nvSpPr>
          <p:cNvPr id="14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4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51" y="4139032"/>
            <a:ext cx="1308867" cy="1308867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" y="1170023"/>
            <a:ext cx="4841823" cy="2691926"/>
          </a:xfrm>
          <a:prstGeom prst="rect">
            <a:avLst/>
          </a:prstGeom>
        </p:spPr>
      </p:pic>
      <p:sp>
        <p:nvSpPr>
          <p:cNvPr id="15" name="Flèche à angle droit 14"/>
          <p:cNvSpPr/>
          <p:nvPr/>
        </p:nvSpPr>
        <p:spPr>
          <a:xfrm rot="10800000" flipH="1">
            <a:off x="5621125" y="1472467"/>
            <a:ext cx="2357837" cy="1054424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22" name="Picture 2" descr="muscad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78" y="5397829"/>
            <a:ext cx="775411" cy="7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26" y="2661859"/>
            <a:ext cx="5853120" cy="368369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73732" y="1372210"/>
            <a:ext cx="2325602" cy="94191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42" y="5210431"/>
            <a:ext cx="776987" cy="72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9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5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000026"/>
            <a:ext cx="7735326" cy="502996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819" y="1410283"/>
            <a:ext cx="6528253" cy="19944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4819" y="3714861"/>
            <a:ext cx="6574291" cy="2008497"/>
          </a:xfrm>
          <a:prstGeom prst="rect">
            <a:avLst/>
          </a:prstGeom>
        </p:spPr>
      </p:pic>
      <p:sp>
        <p:nvSpPr>
          <p:cNvPr id="12" name="Titre 2"/>
          <p:cNvSpPr txBox="1">
            <a:spLocks/>
          </p:cNvSpPr>
          <p:nvPr/>
        </p:nvSpPr>
        <p:spPr>
          <a:xfrm>
            <a:off x="0" y="191417"/>
            <a:ext cx="12250994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Prefill rules, widgets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513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6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88" y="2476596"/>
            <a:ext cx="5429074" cy="2516106"/>
          </a:xfrm>
          <a:prstGeom prst="rect">
            <a:avLst/>
          </a:prstGeom>
        </p:spPr>
      </p:pic>
      <p:sp>
        <p:nvSpPr>
          <p:cNvPr id="5" name="Titre 2"/>
          <p:cNvSpPr txBox="1">
            <a:spLocks/>
          </p:cNvSpPr>
          <p:nvPr/>
        </p:nvSpPr>
        <p:spPr>
          <a:xfrm>
            <a:off x="0" y="322046"/>
            <a:ext cx="12250994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err="1" smtClean="0"/>
              <a:t>MuscadePV</a:t>
            </a:r>
            <a:r>
              <a:rPr lang="en-GB" dirty="0" smtClean="0"/>
              <a:t> Factory development </a:t>
            </a:r>
            <a:endParaRPr lang="en-GB" dirty="0"/>
          </a:p>
        </p:txBody>
      </p:sp>
      <p:sp>
        <p:nvSpPr>
          <p:cNvPr id="3" name="ZoneTexte 2"/>
          <p:cNvSpPr txBox="1"/>
          <p:nvPr/>
        </p:nvSpPr>
        <p:spPr>
          <a:xfrm>
            <a:off x="283468" y="1716255"/>
            <a:ext cx="492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MUSCADE settings for Phoebus</a:t>
            </a:r>
            <a:endParaRPr lang="en-GB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31" y="1103836"/>
            <a:ext cx="6056950" cy="560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30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/>
          <a:lstStyle/>
          <a:p>
            <a:pPr algn="r"/>
            <a:fld id="{0CBC77A0-1F4E-42FF-9FFC-F45C3A64AF90}" type="slidenum">
              <a:rPr lang="fr-FR" sz="1200" b="1">
                <a:solidFill>
                  <a:schemeClr val="tx2"/>
                </a:solidFill>
              </a:rPr>
              <a:pPr algn="r"/>
              <a:t>7</a:t>
            </a:fld>
            <a:endParaRPr lang="fr-FR" sz="1200" b="1" dirty="0">
              <a:solidFill>
                <a:schemeClr val="tx2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22" y="1059394"/>
            <a:ext cx="4910921" cy="28857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2857" y="2225126"/>
            <a:ext cx="6250215" cy="4004677"/>
          </a:xfrm>
          <a:prstGeom prst="rect">
            <a:avLst/>
          </a:prstGeom>
        </p:spPr>
      </p:pic>
      <p:pic>
        <p:nvPicPr>
          <p:cNvPr id="5" name="Picture 2" descr="muscad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593" y="4526972"/>
            <a:ext cx="775411" cy="77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682" y="4632021"/>
            <a:ext cx="1072580" cy="670362"/>
          </a:xfrm>
          <a:prstGeom prst="rect">
            <a:avLst/>
          </a:prstGeom>
        </p:spPr>
      </p:pic>
      <p:sp>
        <p:nvSpPr>
          <p:cNvPr id="8" name="Flèche à angle droit 7"/>
          <p:cNvSpPr/>
          <p:nvPr/>
        </p:nvSpPr>
        <p:spPr>
          <a:xfrm rot="10800000" flipH="1">
            <a:off x="5646819" y="1262228"/>
            <a:ext cx="2161868" cy="962898"/>
          </a:xfrm>
          <a:prstGeom prst="bentUp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649" y="1169369"/>
            <a:ext cx="2325602" cy="94191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00" y="1383069"/>
            <a:ext cx="776987" cy="721213"/>
          </a:xfrm>
          <a:prstGeom prst="rect">
            <a:avLst/>
          </a:prstGeom>
        </p:spPr>
      </p:pic>
      <p:sp>
        <p:nvSpPr>
          <p:cNvPr id="11" name="Titre 2"/>
          <p:cNvSpPr txBox="1">
            <a:spLocks/>
          </p:cNvSpPr>
          <p:nvPr/>
        </p:nvSpPr>
        <p:spPr>
          <a:xfrm>
            <a:off x="0" y="322046"/>
            <a:ext cx="12250994" cy="90872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 smtClean="0"/>
              <a:t>Results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52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20">
            <a:extLst>
              <a:ext uri="{FF2B5EF4-FFF2-40B4-BE49-F238E27FC236}">
                <a16:creationId xmlns:a16="http://schemas.microsoft.com/office/drawing/2014/main" id="{EC09EAA1-3B49-B5DB-9EA2-DEA2331CC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8978" y="2447817"/>
            <a:ext cx="6278562" cy="1587501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Any questions ?</a:t>
            </a:r>
            <a:endParaRPr lang="fr-FR" sz="3600" b="1" dirty="0">
              <a:solidFill>
                <a:srgbClr val="FF0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79" y="732231"/>
            <a:ext cx="3809681" cy="1812543"/>
          </a:xfrm>
          <a:prstGeom prst="rect">
            <a:avLst/>
          </a:prstGeom>
        </p:spPr>
      </p:pic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5540126" y="0"/>
            <a:ext cx="6651873" cy="6858000"/>
          </a:xfrm>
        </p:spPr>
      </p:sp>
      <p:pic>
        <p:nvPicPr>
          <p:cNvPr id="8" name="Espace réservé pour une image 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27" y="0"/>
            <a:ext cx="667512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</p:pic>
      <p:sp>
        <p:nvSpPr>
          <p:cNvPr id="12" name="Sous-titre 21">
            <a:extLst>
              <a:ext uri="{FF2B5EF4-FFF2-40B4-BE49-F238E27FC236}">
                <a16:creationId xmlns:a16="http://schemas.microsoft.com/office/drawing/2014/main" id="{174D6F32-81C3-0EAB-06AC-2E9AAB850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8979" y="3938360"/>
            <a:ext cx="5294312" cy="13014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/>
              <a:t>Thank you for your attention</a:t>
            </a:r>
          </a:p>
          <a:p>
            <a:pPr>
              <a:spcBef>
                <a:spcPts val="0"/>
              </a:spcBef>
            </a:pPr>
            <a:endParaRPr lang="en-GB" sz="2400" dirty="0" smtClean="0"/>
          </a:p>
          <a:p>
            <a:pPr>
              <a:spcBef>
                <a:spcPts val="0"/>
              </a:spcBef>
            </a:pPr>
            <a:r>
              <a:rPr lang="fr-FR" sz="2400" dirty="0">
                <a:hlinkClick r:id="rId5"/>
              </a:rPr>
              <a:t>katy.saintin@cea.fr</a:t>
            </a:r>
            <a:r>
              <a:rPr lang="fr-FR" sz="2400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1286" y="6105739"/>
            <a:ext cx="4786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i="1" dirty="0" smtClean="0"/>
              <a:t>EPICS Collaboration Meeting - April 7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- 11</a:t>
            </a:r>
            <a:r>
              <a:rPr lang="en-GB" sz="1600" i="1" baseline="30000" dirty="0" smtClean="0"/>
              <a:t>th</a:t>
            </a:r>
            <a:r>
              <a:rPr lang="en-GB" sz="1600" i="1" dirty="0" smtClean="0"/>
              <a:t>  2025</a:t>
            </a:r>
          </a:p>
          <a:p>
            <a:r>
              <a:rPr lang="en-GB" sz="1600" i="1" dirty="0" smtClean="0"/>
              <a:t>ISIS Neutron and Muon Source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28559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/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5003DA-E900-47F2-BA91-7AD870D471E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151dffeb-2989-4a61-aef8-844a993007f8"/>
    <ds:schemaRef ds:uri="http://purl.org/dc/terms/"/>
    <ds:schemaRef ds:uri="http://schemas.microsoft.com/sharepoint/v3"/>
    <ds:schemaRef ds:uri="582fa2ad-bcfb-4c30-8490-7bbd511b188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15442</TotalTime>
  <Words>173</Words>
  <Application>Microsoft Office PowerPoint</Application>
  <PresentationFormat>Grand écran</PresentationFormat>
  <Paragraphs>39</Paragraphs>
  <Slides>8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Calibri</vt:lpstr>
      <vt:lpstr>Verdana</vt:lpstr>
      <vt:lpstr>Wingdings</vt:lpstr>
      <vt:lpstr>Thème Office</vt:lpstr>
      <vt:lpstr>CSS Phoebus For MUSCADE</vt:lpstr>
      <vt:lpstr>MUSCADE : µ Embedded SCADA</vt:lpstr>
      <vt:lpstr>TOOLKITS to build supervision gui</vt:lpstr>
      <vt:lpstr>DXF2BOB convertor development</vt:lpstr>
      <vt:lpstr>Présentation PowerPoint</vt:lpstr>
      <vt:lpstr>Présentation PowerPoint</vt:lpstr>
      <vt:lpstr>Présentation PowerPoint</vt:lpstr>
      <vt:lpstr>Any questions ?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Phoebus For Muscade</dc:title>
  <dc:creator>katy.saintin@cea.fr</dc:creator>
  <cp:lastModifiedBy>SAINTIN Katy</cp:lastModifiedBy>
  <cp:revision>763</cp:revision>
  <dcterms:created xsi:type="dcterms:W3CDTF">2023-01-13T15:17:34Z</dcterms:created>
  <dcterms:modified xsi:type="dcterms:W3CDTF">2025-04-05T21:06:12Z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