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97" r:id="rId3"/>
    <p:sldId id="684" r:id="rId4"/>
    <p:sldId id="683" r:id="rId5"/>
    <p:sldId id="697" r:id="rId6"/>
    <p:sldId id="698" r:id="rId7"/>
    <p:sldId id="699" r:id="rId8"/>
    <p:sldId id="686" r:id="rId9"/>
    <p:sldId id="700" r:id="rId10"/>
    <p:sldId id="687" r:id="rId11"/>
    <p:sldId id="693" r:id="rId12"/>
    <p:sldId id="702" r:id="rId13"/>
    <p:sldId id="703" r:id="rId14"/>
    <p:sldId id="704" r:id="rId15"/>
    <p:sldId id="706" r:id="rId16"/>
    <p:sldId id="719" r:id="rId17"/>
    <p:sldId id="707" r:id="rId18"/>
    <p:sldId id="708" r:id="rId19"/>
    <p:sldId id="714" r:id="rId20"/>
    <p:sldId id="709" r:id="rId21"/>
    <p:sldId id="710" r:id="rId22"/>
    <p:sldId id="711" r:id="rId23"/>
    <p:sldId id="712" r:id="rId24"/>
    <p:sldId id="713" r:id="rId25"/>
    <p:sldId id="715" r:id="rId26"/>
    <p:sldId id="716" r:id="rId27"/>
    <p:sldId id="717" r:id="rId28"/>
    <p:sldId id="718" r:id="rId29"/>
    <p:sldId id="691" r:id="rId30"/>
    <p:sldId id="648" r:id="rId3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5E68"/>
    <a:srgbClr val="1679BA"/>
    <a:srgbClr val="2A3454"/>
    <a:srgbClr val="C0C0C0"/>
    <a:srgbClr val="777777"/>
    <a:srgbClr val="5F5F5F"/>
    <a:srgbClr val="3E4C54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86486" autoAdjust="0"/>
  </p:normalViewPr>
  <p:slideViewPr>
    <p:cSldViewPr>
      <p:cViewPr varScale="1">
        <p:scale>
          <a:sx n="85" d="100"/>
          <a:sy n="85" d="100"/>
        </p:scale>
        <p:origin x="6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EC23304-08D0-466B-95B0-922593CD5E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29C0354-68AC-4025-9AF5-8B75BD77F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1EA34CF-6747-41F7-BE5D-27B64CD46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47E74F2-F8C1-4FF6-9457-87CB3C81E5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AAD3B4-54BF-41BF-980E-3B2CD69322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7A83858-FCF9-42B9-8B0C-A915E26B7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DA05F0-45BA-4358-95E9-11209B9ABA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D2A361-0CF8-4D69-90EF-73BA9DD21A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9EFEB3F-AF50-48B9-A2E8-BB28E12184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FA39DAA2-765B-4064-8AB6-9DD38E615B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D654FD2B-2F19-4D16-B3AD-3FA134457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3430C3-BA70-47EE-801F-1284A4F008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">
            <a:extLst>
              <a:ext uri="{FF2B5EF4-FFF2-40B4-BE49-F238E27FC236}">
                <a16:creationId xmlns:a16="http://schemas.microsoft.com/office/drawing/2014/main" id="{85DB742D-21BA-4257-B98B-66B713B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8374D3F-DF31-4EBC-8731-2293050E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" name="Picture 6" descr="CSSppt母板首页">
            <a:extLst>
              <a:ext uri="{FF2B5EF4-FFF2-40B4-BE49-F238E27FC236}">
                <a16:creationId xmlns:a16="http://schemas.microsoft.com/office/drawing/2014/main" id="{0BFFC0D4-EF9B-49AE-81F1-8A8B2280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  <a:noFill/>
        </p:spPr>
        <p:txBody>
          <a:bodyPr/>
          <a:lstStyle>
            <a:lvl1pPr algn="ctr">
              <a:defRPr sz="3600" b="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13388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E95A51-159B-44EF-831F-D53843C94C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4167-DA94-473C-8E2C-D56C3573646D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5699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838200"/>
            <a:ext cx="266700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838200"/>
            <a:ext cx="77978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BB511DB-7A57-4241-8158-4BAAADDD05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FD44-FAC5-45D5-874B-73C6A57EBB8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1586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>
            <a:extLst>
              <a:ext uri="{FF2B5EF4-FFF2-40B4-BE49-F238E27FC236}">
                <a16:creationId xmlns:a16="http://schemas.microsoft.com/office/drawing/2014/main" id="{EE821673-BD3C-4454-9983-8C5722FE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1FEF96C-E93C-4D13-9DEC-64901AAA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82454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EA14E-9A81-42D3-802B-B4DFFBA97F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A0D3-592F-4E49-977B-DD079D92A3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23291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0B8185-A272-42F2-9627-E09F716EF7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9A87-073E-467E-AD3A-91477E3DC8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7230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2AFE10-E1D9-4B87-8D68-F3FFB25681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21E5-99E3-4B3E-8F61-FA8B216EAA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1255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C360D7-7AD3-49B1-9E19-0E25E2628F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71F4-BC8D-425D-88BE-C01AF8D968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7323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AE721-1DE9-4094-B0E1-6808B814AF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36CC-ABA6-4DD6-881E-8925BE06AD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66447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FCA966F-C5AF-461A-A040-9120284172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EA9C-D145-4E4F-8143-57F041EE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3855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52074-F69B-46D0-8FFE-4F2232B1DF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45D-52A5-4DB8-9F99-5267E497B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330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C6414D0-EF98-4A91-BE6E-08557B9325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4137-0A92-4A85-8271-AB30BAF9FCD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368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C094C-45B2-4F78-BB93-4B255A544A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F48A-6458-4CF3-BAD6-905584A4E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25859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8DB9BA-44A2-48B6-9996-E6E4C3B42A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4C94-F80A-4CDE-AE40-1773C30F9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8141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BBAEC1-C9A5-4033-8247-0B47CBF6DA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7B25-7213-454C-9FCB-F82DC67A3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074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339418" y="14478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339418" y="40005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437AE-34D1-4B1D-848C-F39296497C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CEAA-FCEE-4F89-BB3A-FF4B8A3B8A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2894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12800" y="1447800"/>
            <a:ext cx="10852151" cy="49530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464FDE-9618-4A72-84D8-D6B38DDD7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076C-1A0E-426B-ABFF-3863F8B9B2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2838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2449F5-1A72-4A3E-A7E0-E487363457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DBD4-093A-4D0B-A527-09030C8E63F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2034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426599A-7CE8-47A5-9BE6-5DF7808A81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E192-BE7B-45A3-BA77-8D7521CDE10E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556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F4784B0-E546-431B-83D7-632568653A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6FF0-1A9A-4B55-872E-E0AC3C8F9635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874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7781AA7-46A3-4387-8622-FB70B55B2A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4678-6D6B-4FDD-88A2-8865300CB284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531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8BB9C04C-B7F5-4319-BBDE-2A3ED93FD3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ED36-A59D-45CC-98FC-AFD40FAADDC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7139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47C5F46-CC74-4410-A5FB-8E1F463214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77E3-B122-4EFA-932E-92BAF01B8BA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1611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FC4B264-07BC-4528-8BCC-FE54BFAB7D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1C0F-F1AB-4C0E-9D7B-28AFC4223681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8726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CSSppt母板正文">
            <a:extLst>
              <a:ext uri="{FF2B5EF4-FFF2-40B4-BE49-F238E27FC236}">
                <a16:creationId xmlns:a16="http://schemas.microsoft.com/office/drawing/2014/main" id="{91062318-3C3E-46FF-B95B-D6C25DB1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>
            <a:extLst>
              <a:ext uri="{FF2B5EF4-FFF2-40B4-BE49-F238E27FC236}">
                <a16:creationId xmlns:a16="http://schemas.microsoft.com/office/drawing/2014/main" id="{1D78B067-B28A-49EC-8FA2-90146174D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10668000" cy="4572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05EA7BAA-C1F0-4B9F-BFC3-3F568E941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46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8245" name="Rectangle 1029">
            <a:extLst>
              <a:ext uri="{FF2B5EF4-FFF2-40B4-BE49-F238E27FC236}">
                <a16:creationId xmlns:a16="http://schemas.microsoft.com/office/drawing/2014/main" id="{F93BAB2A-954A-4B23-A4BE-9BA34E0649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6400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299028A5-02DB-4AE4-82F8-BD10AC4AA35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  <p:sp>
        <p:nvSpPr>
          <p:cNvPr id="1030" name="Rectangle 1030">
            <a:extLst>
              <a:ext uri="{FF2B5EF4-FFF2-40B4-BE49-F238E27FC236}">
                <a16:creationId xmlns:a16="http://schemas.microsoft.com/office/drawing/2014/main" id="{8A6FEF10-B4AC-46C0-99DC-1CE110E3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1031" name="Rectangle 1031">
            <a:extLst>
              <a:ext uri="{FF2B5EF4-FFF2-40B4-BE49-F238E27FC236}">
                <a16:creationId xmlns:a16="http://schemas.microsoft.com/office/drawing/2014/main" id="{4E7DE105-16FF-425C-A935-B91D2C74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13513"/>
            <a:ext cx="508000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   </a:t>
            </a:r>
            <a:fld id="{0879E6D6-67FB-4841-9B96-DE12FD4338F5}" type="datetime4">
              <a:rPr kumimoji="0" lang="en-US" altLang="zh-CN" sz="900" b="0" smtClean="0">
                <a:solidFill>
                  <a:schemeClr val="bg1"/>
                </a:solidFill>
                <a:latin typeface="Impact" pitchFamily="34" charset="0"/>
              </a:rPr>
              <a:pPr>
                <a:defRPr/>
              </a:pPr>
              <a:t>April 5, 2025</a:t>
            </a:fld>
            <a:endParaRPr kumimoji="0" lang="en-US" altLang="zh-CN" sz="900" b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32" name="Picture 1032" descr="CSSppt母板正文">
            <a:extLst>
              <a:ext uri="{FF2B5EF4-FFF2-40B4-BE49-F238E27FC236}">
                <a16:creationId xmlns:a16="http://schemas.microsoft.com/office/drawing/2014/main" id="{E4EAB376-6105-4EBE-803E-E3C0EA0A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85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2">
            <a:extLst>
              <a:ext uri="{FF2B5EF4-FFF2-40B4-BE49-F238E27FC236}">
                <a16:creationId xmlns:a16="http://schemas.microsoft.com/office/drawing/2014/main" id="{C528339E-91F9-4974-B5B1-2CEF4F85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25F3AFA-D44F-4339-8CBD-0374FE4D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D29ADE9-5BF4-4CA0-86DB-EBE56F492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id="{F0A2516A-03B0-4A39-9C68-0044E6E42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4813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13CEF459-C958-4EC4-8FD2-4095944F5C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E24DABA-C7A3-4C47-B0B7-CC4823F4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DAA6CEC-5165-497F-B9DC-2B07E879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524625"/>
            <a:ext cx="5080000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900" b="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  </a:t>
            </a:r>
            <a:fld id="{C9F880E0-3016-4018-9163-E0E89B611E65}" type="datetime4">
              <a:rPr kumimoji="0" lang="en-US" altLang="zh-CN" sz="900" b="0" smtClean="0">
                <a:solidFill>
                  <a:schemeClr val="bg1"/>
                </a:solidFill>
                <a:latin typeface="Impact" panose="020B0806030902050204" pitchFamily="34" charset="0"/>
              </a:rPr>
              <a:pPr>
                <a:defRPr/>
              </a:pPr>
              <a:t>April 5, 2025</a:t>
            </a:fld>
            <a:endParaRPr kumimoji="0" lang="zh-CN" altLang="en-US" sz="900" b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  <p:sldLayoutId id="2147486283" r:id="rId12"/>
    <p:sldLayoutId id="2147486284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web-pvtools/blob/master/pvwa/src/main/java/pvwa/controller/PVReadController.java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web-pvtools/blob/master/pvwa/src/main/java/pvwa/controller/PVWriteController.java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web-pvtool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5" Type="http://schemas.openxmlformats.org/officeDocument/2006/relationships/hyperlink" Target="mailto:zhangyl@ihep.ac.cn" TargetMode="External"/><Relationship Id="rId4" Type="http://schemas.openxmlformats.org/officeDocument/2006/relationships/hyperlink" Target="mailto:wanglin@ihep.ac.c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365E4E-BC60-44E1-8384-8705BE5FD9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395" y="260648"/>
            <a:ext cx="11425237" cy="1326009"/>
          </a:xfrm>
        </p:spPr>
        <p:txBody>
          <a:bodyPr/>
          <a:lstStyle/>
          <a:p>
            <a:pPr eaLnBrk="1" hangingPunct="1"/>
            <a:r>
              <a:rPr lang="en-US" altLang="zh-CN" sz="4400" b="0" dirty="0"/>
              <a:t>web-</a:t>
            </a:r>
            <a:r>
              <a:rPr lang="en-US" altLang="zh-CN" sz="4400" b="0" dirty="0" err="1"/>
              <a:t>pvtools</a:t>
            </a:r>
            <a:r>
              <a:rPr lang="en-US" altLang="zh-CN" sz="4400" b="0" dirty="0"/>
              <a:t> - PV client tools for web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DF3C9-4BAF-45C3-98F0-1F9BE67349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3696" y="1699394"/>
            <a:ext cx="9862864" cy="352980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Lin Wang</a:t>
            </a:r>
          </a:p>
          <a:p>
            <a:pPr eaLnBrk="1" hangingPunct="1"/>
            <a:r>
              <a:rPr lang="en-US" altLang="zh-CN" sz="2400" dirty="0"/>
              <a:t>wanglin@ihep.ac.cn</a:t>
            </a:r>
          </a:p>
          <a:p>
            <a:pPr eaLnBrk="1" hangingPunct="1"/>
            <a:r>
              <a:rPr lang="en-US" altLang="zh-CN" sz="2400" dirty="0"/>
              <a:t>Controls Group, Accelerator System Division, CSNS</a:t>
            </a:r>
          </a:p>
          <a:p>
            <a:pPr eaLnBrk="1" hangingPunct="1"/>
            <a:r>
              <a:rPr lang="en-US" altLang="en-US" sz="2400" dirty="0"/>
              <a:t>Dongguan Campus of IHEP (Institute of High Energy Physics)</a:t>
            </a:r>
            <a:endParaRPr lang="en-US" altLang="zh-CN" sz="2400" dirty="0"/>
          </a:p>
          <a:p>
            <a:pPr eaLnBrk="1" hangingPunct="1"/>
            <a:endParaRPr lang="en-US" altLang="zh-CN" sz="1800" dirty="0"/>
          </a:p>
          <a:p>
            <a:pPr eaLnBrk="1" hangingPunct="1"/>
            <a:endParaRPr lang="en-US" altLang="zh-CN" sz="1800" dirty="0"/>
          </a:p>
          <a:p>
            <a:pPr eaLnBrk="1" hangingPunct="1"/>
            <a:r>
              <a:rPr lang="en-US" altLang="zh-CN" sz="1800" dirty="0"/>
              <a:t>Spring 2025 EPICS Collaboration Meeting</a:t>
            </a:r>
          </a:p>
          <a:p>
            <a:pPr eaLnBrk="1" hangingPunct="1"/>
            <a:r>
              <a:rPr lang="en-US" altLang="zh-CN" sz="1800" dirty="0"/>
              <a:t>Apr 7 – 11, 2025, held at ISIS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955576"/>
            <a:ext cx="6768132" cy="457200"/>
          </a:xfrm>
        </p:spPr>
        <p:txBody>
          <a:bodyPr/>
          <a:lstStyle/>
          <a:p>
            <a:r>
              <a:rPr lang="en-US" altLang="en-US" sz="2600" dirty="0"/>
              <a:t>Backend customization: Spring Boot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448544"/>
            <a:ext cx="11377092" cy="5364832"/>
          </a:xfrm>
        </p:spPr>
        <p:txBody>
          <a:bodyPr/>
          <a:lstStyle/>
          <a:p>
            <a:r>
              <a:rPr lang="en-US" altLang="zh-CN" sz="2000" dirty="0"/>
              <a:t>Refactor using Spring Boot framework</a:t>
            </a:r>
          </a:p>
          <a:p>
            <a:pPr lvl="1"/>
            <a:r>
              <a:rPr lang="en-US" altLang="zh-CN" sz="1800" dirty="0"/>
              <a:t>Add Spring Boot related dependencies and plugins to pom.xml</a:t>
            </a:r>
          </a:p>
          <a:p>
            <a:pPr lvl="1"/>
            <a:r>
              <a:rPr lang="en-US" altLang="zh-CN" sz="1800" dirty="0"/>
              <a:t>Add Spring Boot application entry point</a:t>
            </a:r>
          </a:p>
          <a:p>
            <a:pPr lvl="1"/>
            <a:r>
              <a:rPr lang="en-US" altLang="zh-CN" sz="1800" dirty="0"/>
              <a:t>Add @Component annotation to WebSocket.java to enable Java WebSocket API in Spring Boot</a:t>
            </a:r>
          </a:p>
          <a:p>
            <a:pPr lvl="1"/>
            <a:r>
              <a:rPr lang="en-US" altLang="zh-CN" sz="1800" dirty="0"/>
              <a:t>Replace Servlet with Spring Boot REST API</a:t>
            </a:r>
          </a:p>
          <a:p>
            <a:r>
              <a:rPr lang="en-US" altLang="zh-CN" sz="2000" dirty="0"/>
              <a:t>JAR file instead of WAR is generated when building</a:t>
            </a:r>
          </a:p>
          <a:p>
            <a:r>
              <a:rPr lang="en-US" altLang="zh-CN" sz="2000" dirty="0"/>
              <a:t>The JAR file can be run using the java -jar command</a:t>
            </a:r>
          </a:p>
          <a:p>
            <a:pPr lvl="1"/>
            <a:r>
              <a:rPr lang="en-US" altLang="zh-CN" sz="1800" dirty="0"/>
              <a:t>$ java -jar pvwa-0.0.1-SNAPSHOT.jar</a:t>
            </a:r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B05579-68B7-4517-96F7-ACEE5A8D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5388375"/>
            <a:ext cx="1152128" cy="1121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4F3A78-9EF7-4F55-95A0-A6A6CDA31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5557684"/>
            <a:ext cx="1696058" cy="9376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391467-E6E7-4DA1-81E2-F3C576C2B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3356992"/>
            <a:ext cx="4389500" cy="31016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F678C4D-3C97-44AC-B605-6718E9232404}"/>
              </a:ext>
            </a:extLst>
          </p:cNvPr>
          <p:cNvSpPr txBox="1"/>
          <p:nvPr/>
        </p:nvSpPr>
        <p:spPr>
          <a:xfrm>
            <a:off x="7248128" y="647482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Spring Boot dependencies in pom.xml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465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883568"/>
            <a:ext cx="6768132" cy="457200"/>
          </a:xfrm>
        </p:spPr>
        <p:txBody>
          <a:bodyPr/>
          <a:lstStyle/>
          <a:p>
            <a:r>
              <a:rPr lang="en-US" altLang="en-US" sz="2600" dirty="0"/>
              <a:t>Backend customization: </a:t>
            </a:r>
            <a:r>
              <a:rPr lang="en-US" altLang="en-US" sz="2600" dirty="0" err="1"/>
              <a:t>caget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04528"/>
            <a:ext cx="11737132" cy="5364832"/>
          </a:xfrm>
        </p:spPr>
        <p:txBody>
          <a:bodyPr/>
          <a:lstStyle/>
          <a:p>
            <a:r>
              <a:rPr lang="en-US" altLang="zh-CN" sz="2000" dirty="0"/>
              <a:t>Critical problem after 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org</a:t>
            </a:r>
            <a:r>
              <a:rPr lang="en-US" altLang="zh-CN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phoebus</a:t>
            </a:r>
            <a:r>
              <a:rPr lang="en-US" altLang="zh-CN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altLang="zh-CN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PVPool</a:t>
            </a:r>
            <a:r>
              <a:rPr lang="en-US" altLang="zh-CN" sz="2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getPV</a:t>
            </a:r>
            <a:r>
              <a:rPr lang="en-US" altLang="zh-CN" sz="2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altLang="zh-CN" sz="2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altLang="zh-CN" sz="1600" b="1" dirty="0" err="1"/>
              <a:t>org.phoebus.pv.PV.</a:t>
            </a:r>
            <a:r>
              <a:rPr lang="en-US" altLang="zh-CN" sz="1600" dirty="0" err="1"/>
              <a:t>r</a:t>
            </a:r>
            <a:r>
              <a:rPr lang="en-US" altLang="zh-CN" sz="1600" b="1" dirty="0" err="1"/>
              <a:t>ead</a:t>
            </a:r>
            <a:r>
              <a:rPr lang="en-US" altLang="zh-CN" sz="1600" b="1" dirty="0"/>
              <a:t>() returns null if connection is not established</a:t>
            </a:r>
          </a:p>
          <a:p>
            <a:pPr lvl="1"/>
            <a:r>
              <a:rPr lang="en-US" altLang="zh-CN" sz="1600" b="1" dirty="0" err="1"/>
              <a:t>org.phoebus.pv.PV.asyncRead</a:t>
            </a:r>
            <a:r>
              <a:rPr lang="en-US" altLang="zh-CN" sz="1600" b="1" dirty="0"/>
              <a:t>() throws an exception if connection is not established</a:t>
            </a:r>
          </a:p>
          <a:p>
            <a:r>
              <a:rPr lang="en-US" altLang="zh-CN" sz="1800" dirty="0"/>
              <a:t>Solution</a:t>
            </a:r>
          </a:p>
          <a:p>
            <a:pPr lvl="1"/>
            <a:r>
              <a:rPr lang="en-US" altLang="zh-CN" sz="1600" b="1" dirty="0"/>
              <a:t>Split the timeout into time slices and iterate </a:t>
            </a:r>
            <a:r>
              <a:rPr lang="en-US" altLang="zh-CN" sz="1600" dirty="0"/>
              <a:t>to make multiple attempts</a:t>
            </a:r>
            <a:endParaRPr lang="en-US" altLang="zh-CN" sz="1600" b="1" dirty="0"/>
          </a:p>
          <a:p>
            <a:pPr lvl="1"/>
            <a:r>
              <a:rPr lang="en-US" altLang="zh-CN" sz="1500" b="1" dirty="0">
                <a:hlinkClick r:id="rId3"/>
              </a:rPr>
              <a:t>https://github.com/wanglin86769/web-pvtools/blob/master/pvwa/src/main/java/pvwa/controller/PVReadController.java</a:t>
            </a:r>
            <a:r>
              <a:rPr lang="en-US" altLang="zh-CN" sz="1500" b="1" dirty="0"/>
              <a:t> </a:t>
            </a:r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BF55B1-EABC-4F75-991E-AD622513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894180"/>
            <a:ext cx="4824536" cy="26311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FE3A27-8CCE-45B5-B604-4179B1FDF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3894179"/>
            <a:ext cx="5843820" cy="26278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E69404-C6DB-4A3D-80A4-0A26BFFF7F12}"/>
              </a:ext>
            </a:extLst>
          </p:cNvPr>
          <p:cNvSpPr txBox="1"/>
          <p:nvPr/>
        </p:nvSpPr>
        <p:spPr>
          <a:xfrm>
            <a:off x="7913543" y="6513168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Data format for </a:t>
            </a:r>
            <a:r>
              <a:rPr lang="en-US" altLang="zh-CN" sz="1600" dirty="0" err="1"/>
              <a:t>caget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7153F5-1FB6-4CF9-AE6A-842CA3CC4985}"/>
              </a:ext>
            </a:extLst>
          </p:cNvPr>
          <p:cNvSpPr txBox="1"/>
          <p:nvPr/>
        </p:nvSpPr>
        <p:spPr>
          <a:xfrm>
            <a:off x="2236083" y="6525345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asyncRead</a:t>
            </a:r>
            <a:r>
              <a:rPr lang="en-US" altLang="zh-CN" sz="1600" dirty="0"/>
              <a:t>() iteration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975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908720"/>
            <a:ext cx="6768132" cy="457200"/>
          </a:xfrm>
        </p:spPr>
        <p:txBody>
          <a:bodyPr/>
          <a:lstStyle/>
          <a:p>
            <a:r>
              <a:rPr lang="en-US" altLang="en-US" sz="2600" dirty="0"/>
              <a:t>Backend customization: caput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40768"/>
            <a:ext cx="11665124" cy="5364832"/>
          </a:xfrm>
        </p:spPr>
        <p:txBody>
          <a:bodyPr/>
          <a:lstStyle/>
          <a:p>
            <a:r>
              <a:rPr lang="en-US" altLang="zh-CN" sz="2000" dirty="0"/>
              <a:t>Critical problem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altLang="zh-CN" sz="1600" b="1" dirty="0" err="1"/>
              <a:t>pv.read</a:t>
            </a:r>
            <a:r>
              <a:rPr lang="en-US" altLang="zh-CN" sz="1600" b="1" dirty="0"/>
              <a:t>() after </a:t>
            </a:r>
            <a:r>
              <a:rPr lang="en-US" altLang="zh-CN" sz="1600" b="1" dirty="0" err="1"/>
              <a:t>pv.write</a:t>
            </a:r>
            <a:r>
              <a:rPr lang="en-US" altLang="zh-CN" sz="1600" b="1" dirty="0"/>
              <a:t>() may return old value instead of new value using </a:t>
            </a:r>
            <a:r>
              <a:rPr lang="en-US" altLang="zh-CN" sz="1600" b="1" dirty="0" err="1"/>
              <a:t>org.phoebus.pv.PV</a:t>
            </a:r>
            <a:endParaRPr lang="en-US" altLang="zh-CN" sz="1600" b="1" dirty="0"/>
          </a:p>
          <a:p>
            <a:r>
              <a:rPr lang="en-US" altLang="zh-CN" sz="1800" dirty="0"/>
              <a:t>Solution</a:t>
            </a:r>
          </a:p>
          <a:p>
            <a:pPr lvl="1"/>
            <a:r>
              <a:rPr lang="en-US" altLang="zh-CN" sz="1600" b="1" dirty="0"/>
              <a:t>Use “async” variant of write() to await completion of the write</a:t>
            </a:r>
          </a:p>
          <a:p>
            <a:pPr lvl="1"/>
            <a:r>
              <a:rPr lang="en-US" altLang="zh-CN" sz="1500" b="1" dirty="0">
                <a:hlinkClick r:id="rId3"/>
              </a:rPr>
              <a:t>https://github.com/wanglin86769/web-pvtools/blob/master/pvwa/src/main/java/pvwa/controller/PVWriteController.java</a:t>
            </a:r>
            <a:r>
              <a:rPr lang="en-US" altLang="zh-CN" sz="1500" b="1" dirty="0"/>
              <a:t> </a:t>
            </a:r>
          </a:p>
          <a:p>
            <a:r>
              <a:rPr lang="en-US" altLang="zh-CN" sz="1800" dirty="0"/>
              <a:t>caput returns both old value and new value</a:t>
            </a:r>
          </a:p>
          <a:p>
            <a:r>
              <a:rPr lang="en-US" altLang="zh-CN" sz="1800" b="1" dirty="0"/>
              <a:t>The execution order of read and write operations</a:t>
            </a:r>
          </a:p>
          <a:p>
            <a:pPr lvl="1"/>
            <a:r>
              <a:rPr lang="en-US" altLang="zh-CN" sz="1600" dirty="0"/>
              <a:t>1. </a:t>
            </a:r>
            <a:r>
              <a:rPr lang="en-US" altLang="zh-CN" sz="1600" dirty="0" err="1"/>
              <a:t>asyncRead</a:t>
            </a:r>
            <a:r>
              <a:rPr lang="en-US" altLang="zh-CN" sz="1600" dirty="0"/>
              <a:t>(): read old value</a:t>
            </a:r>
          </a:p>
          <a:p>
            <a:pPr lvl="1"/>
            <a:r>
              <a:rPr lang="en-US" altLang="zh-CN" sz="1600" b="1" dirty="0"/>
              <a:t>2. </a:t>
            </a:r>
            <a:r>
              <a:rPr lang="en-US" altLang="zh-CN" sz="1600" b="1" dirty="0" err="1"/>
              <a:t>asyncWrite</a:t>
            </a:r>
            <a:r>
              <a:rPr lang="en-US" altLang="zh-CN" sz="1600" b="1" dirty="0"/>
              <a:t>(): write new value</a:t>
            </a:r>
          </a:p>
          <a:p>
            <a:pPr lvl="1"/>
            <a:r>
              <a:rPr lang="en-US" altLang="zh-CN" sz="1600" dirty="0"/>
              <a:t>3. read(): readback new value</a:t>
            </a:r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E69404-C6DB-4A3D-80A4-0A26BFFF7F12}"/>
              </a:ext>
            </a:extLst>
          </p:cNvPr>
          <p:cNvSpPr txBox="1"/>
          <p:nvPr/>
        </p:nvSpPr>
        <p:spPr>
          <a:xfrm>
            <a:off x="8009909" y="6474822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Data format for caput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7153F5-1FB6-4CF9-AE6A-842CA3CC4985}"/>
              </a:ext>
            </a:extLst>
          </p:cNvPr>
          <p:cNvSpPr txBox="1"/>
          <p:nvPr/>
        </p:nvSpPr>
        <p:spPr>
          <a:xfrm>
            <a:off x="1864871" y="6453336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asyncWrite</a:t>
            </a:r>
            <a:r>
              <a:rPr lang="en-US" altLang="zh-CN" sz="1600" dirty="0"/>
              <a:t>() invocation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0BE95E-943B-4A17-BC96-82A0B1BD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47" y="3429000"/>
            <a:ext cx="5064811" cy="30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E16DE3-2020-44CC-8E5C-4E754DF5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5551435"/>
            <a:ext cx="5908513" cy="901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465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48544"/>
            <a:ext cx="11377092" cy="5364832"/>
          </a:xfrm>
        </p:spPr>
        <p:txBody>
          <a:bodyPr/>
          <a:lstStyle/>
          <a:p>
            <a:r>
              <a:rPr lang="en-US" altLang="zh-CN" sz="2000" dirty="0"/>
              <a:t>Web pages for PV tools</a:t>
            </a:r>
          </a:p>
          <a:p>
            <a:pPr lvl="1"/>
            <a:r>
              <a:rPr lang="en-US" altLang="zh-CN" sz="1800" dirty="0"/>
              <a:t>Home (PV Status Monitor)</a:t>
            </a:r>
          </a:p>
          <a:p>
            <a:pPr lvl="1"/>
            <a:r>
              <a:rPr lang="en-US" altLang="zh-CN" sz="1800" dirty="0" err="1"/>
              <a:t>caget</a:t>
            </a:r>
            <a:endParaRPr lang="en-US" altLang="zh-CN" sz="1800" dirty="0"/>
          </a:p>
          <a:p>
            <a:pPr lvl="1"/>
            <a:r>
              <a:rPr lang="en-US" altLang="zh-CN" sz="1800" dirty="0"/>
              <a:t>caput</a:t>
            </a:r>
          </a:p>
          <a:p>
            <a:pPr lvl="1"/>
            <a:r>
              <a:rPr lang="en-US" altLang="zh-CN" sz="1800" dirty="0" err="1"/>
              <a:t>camonitor</a:t>
            </a:r>
            <a:endParaRPr lang="en-US" altLang="zh-CN" sz="1800" dirty="0"/>
          </a:p>
          <a:p>
            <a:pPr lvl="1"/>
            <a:r>
              <a:rPr lang="en-US" altLang="zh-CN" sz="1800" dirty="0" err="1"/>
              <a:t>cainfo</a:t>
            </a:r>
            <a:endParaRPr lang="en-US" altLang="zh-CN" sz="1800" dirty="0"/>
          </a:p>
          <a:p>
            <a:pPr lvl="1"/>
            <a:r>
              <a:rPr lang="en-US" altLang="zh-CN" sz="1800" dirty="0"/>
              <a:t>probe</a:t>
            </a:r>
          </a:p>
          <a:p>
            <a:pPr lvl="1"/>
            <a:r>
              <a:rPr lang="en-US" altLang="zh-CN" sz="1800" dirty="0" err="1"/>
              <a:t>StripTool</a:t>
            </a:r>
            <a:endParaRPr lang="en-US" altLang="zh-CN" sz="1800" dirty="0"/>
          </a:p>
          <a:p>
            <a:pPr lvl="1"/>
            <a:r>
              <a:rPr lang="en-US" altLang="zh-CN" sz="1800" dirty="0"/>
              <a:t>X/Y Plot</a:t>
            </a:r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E69404-C6DB-4A3D-80A4-0A26BFFF7F12}"/>
              </a:ext>
            </a:extLst>
          </p:cNvPr>
          <p:cNvSpPr txBox="1"/>
          <p:nvPr/>
        </p:nvSpPr>
        <p:spPr>
          <a:xfrm>
            <a:off x="7075994" y="6381328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Web pages in frontend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3C8DCA-684D-48E5-A8DB-B84AAA3A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556792"/>
            <a:ext cx="7496950" cy="482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8682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PV Status Monitor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4680" y="1448544"/>
            <a:ext cx="4680520" cy="4734398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600" dirty="0"/>
              <a:t>Monitors PV status using WebSocket</a:t>
            </a:r>
          </a:p>
          <a:p>
            <a:pPr lvl="1"/>
            <a:r>
              <a:rPr lang="en-US" altLang="zh-CN" sz="1600" dirty="0"/>
              <a:t>Supports both CA and PVA</a:t>
            </a:r>
          </a:p>
          <a:p>
            <a:pPr lvl="1"/>
            <a:r>
              <a:rPr lang="en-US" altLang="zh-CN" sz="1600" dirty="0"/>
              <a:t>Supports both scalar and waveform</a:t>
            </a:r>
          </a:p>
          <a:p>
            <a:pPr lvl="1"/>
            <a:r>
              <a:rPr lang="en-US" altLang="zh-CN" sz="1600" dirty="0"/>
              <a:t>PV list are stored in </a:t>
            </a:r>
            <a:r>
              <a:rPr lang="en-US" altLang="zh-CN" sz="1600" dirty="0" err="1"/>
              <a:t>LocalStorage</a:t>
            </a:r>
            <a:r>
              <a:rPr lang="en-US" altLang="zh-CN" sz="1600" dirty="0"/>
              <a:t> and can be loaded when refreshing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600" dirty="0"/>
              <a:t>CA and PVA can be selected</a:t>
            </a:r>
          </a:p>
          <a:p>
            <a:pPr lvl="1"/>
            <a:r>
              <a:rPr lang="en-US" altLang="zh-CN" sz="1600" dirty="0"/>
              <a:t>PVs can be added or deleted</a:t>
            </a:r>
          </a:p>
          <a:p>
            <a:pPr lvl="1"/>
            <a:r>
              <a:rPr lang="en-US" altLang="zh-CN" sz="1600" dirty="0"/>
              <a:t>Type, value and timestamp of PVs are displayed</a:t>
            </a:r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3BCBD0-E857-4AD0-BEE7-D510A500C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628800"/>
            <a:ext cx="7599331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6480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PV Status Monitor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340768"/>
            <a:ext cx="11593288" cy="4734398"/>
          </a:xfrm>
        </p:spPr>
        <p:txBody>
          <a:bodyPr/>
          <a:lstStyle/>
          <a:p>
            <a:r>
              <a:rPr lang="en-US" altLang="zh-CN" sz="2000" dirty="0"/>
              <a:t>Multiple PVs can be added at once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F11C65-9202-4844-B864-45F6D1D5B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844824"/>
            <a:ext cx="8394033" cy="4856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50292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caget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58898"/>
            <a:ext cx="11305084" cy="4734398"/>
          </a:xfrm>
        </p:spPr>
        <p:txBody>
          <a:bodyPr/>
          <a:lstStyle/>
          <a:p>
            <a:r>
              <a:rPr lang="en-US" altLang="zh-CN" sz="2000" dirty="0"/>
              <a:t>Fetch PV value using REST API 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E74E58-FA77-4DC2-96EE-F29E8487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873198"/>
            <a:ext cx="9021962" cy="4832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030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55576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caput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30906"/>
            <a:ext cx="4464324" cy="4734398"/>
          </a:xfrm>
        </p:spPr>
        <p:txBody>
          <a:bodyPr/>
          <a:lstStyle/>
          <a:p>
            <a:r>
              <a:rPr lang="en-US" altLang="zh-CN" sz="2000" dirty="0"/>
              <a:t>Write PV value using REST API</a:t>
            </a:r>
          </a:p>
          <a:p>
            <a:pPr lvl="1"/>
            <a:endParaRPr lang="en-US" altLang="zh-CN" sz="18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FD82A-1FEA-4254-891D-533BC566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944704"/>
            <a:ext cx="8856984" cy="4776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44216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caput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305084" cy="4734398"/>
          </a:xfrm>
        </p:spPr>
        <p:txBody>
          <a:bodyPr/>
          <a:lstStyle/>
          <a:p>
            <a:r>
              <a:rPr lang="en-US" altLang="zh-CN" sz="2000" dirty="0"/>
              <a:t>Support array data separated by commas or spaces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22DA14-6E4B-4F94-BCFA-0B16C612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906178"/>
            <a:ext cx="8798628" cy="473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91247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camonitor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30905"/>
            <a:ext cx="3960268" cy="4929545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600" dirty="0"/>
              <a:t>Behaves like </a:t>
            </a:r>
            <a:r>
              <a:rPr lang="en-US" altLang="zh-CN" sz="1600" dirty="0" err="1"/>
              <a:t>camonitor</a:t>
            </a:r>
            <a:r>
              <a:rPr lang="en-US" altLang="zh-CN" sz="1600" dirty="0"/>
              <a:t> CLI using WebSocket.</a:t>
            </a:r>
          </a:p>
          <a:p>
            <a:pPr lvl="1"/>
            <a:r>
              <a:rPr lang="en-US" altLang="zh-CN" sz="1600" dirty="0"/>
              <a:t>Uses a string array to store the data to display.</a:t>
            </a:r>
          </a:p>
          <a:p>
            <a:pPr lvl="1"/>
            <a:r>
              <a:rPr lang="en-US" altLang="zh-CN" sz="1600" dirty="0"/>
              <a:t>A key point: ensure the data display updated, then move the scrollbar to the bottom.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600" dirty="0"/>
              <a:t>CA and PVA can be selected</a:t>
            </a:r>
          </a:p>
          <a:p>
            <a:pPr lvl="1"/>
            <a:r>
              <a:rPr lang="en-US" altLang="zh-CN" sz="1600" dirty="0"/>
              <a:t>Click “Start” to start monitor</a:t>
            </a:r>
          </a:p>
          <a:p>
            <a:pPr lvl="1"/>
            <a:r>
              <a:rPr lang="en-US" altLang="zh-CN" sz="1600" dirty="0"/>
              <a:t>Click “Stop” to stop monitor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4EA69C-44E2-42BB-826A-041923FB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67" y="1537618"/>
            <a:ext cx="7920395" cy="4699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8234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69E45DA-5CEE-417C-ACB3-486B0F4CA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80728"/>
            <a:ext cx="7272337" cy="457200"/>
          </a:xfrm>
        </p:spPr>
        <p:txBody>
          <a:bodyPr/>
          <a:lstStyle/>
          <a:p>
            <a:r>
              <a:rPr lang="en-US" altLang="en-US" sz="2600" dirty="0"/>
              <a:t>Content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A35F2EE-1766-4812-BC1D-A34F951E1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850" y="1556792"/>
            <a:ext cx="11333163" cy="5135563"/>
          </a:xfrm>
        </p:spPr>
        <p:txBody>
          <a:bodyPr/>
          <a:lstStyle/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</a:t>
            </a:r>
            <a:r>
              <a:rPr lang="en-US" altLang="zh-CN" sz="2200" dirty="0"/>
              <a:t>Scenario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</a:t>
            </a:r>
            <a:r>
              <a:rPr lang="en-US" altLang="zh-CN" sz="2200" dirty="0"/>
              <a:t>Design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</a:t>
            </a:r>
            <a:r>
              <a:rPr lang="en-US" altLang="zh-CN" sz="2200" dirty="0"/>
              <a:t>Implementation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4</a:t>
            </a:r>
            <a:r>
              <a:rPr lang="zh-CN" altLang="en-US" sz="2200" dirty="0"/>
              <a:t>）</a:t>
            </a:r>
            <a:r>
              <a:rPr lang="en-US" altLang="zh-CN" sz="2200" dirty="0"/>
              <a:t>Deployment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5</a:t>
            </a:r>
            <a:r>
              <a:rPr lang="zh-CN" altLang="en-US" sz="2200" dirty="0"/>
              <a:t>）</a:t>
            </a:r>
            <a:r>
              <a:rPr lang="en-US" altLang="zh-CN" sz="2200" dirty="0"/>
              <a:t>Use cases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6</a:t>
            </a:r>
            <a:r>
              <a:rPr lang="zh-CN" altLang="en-US" sz="2200" dirty="0"/>
              <a:t>）</a:t>
            </a:r>
            <a:r>
              <a:rPr lang="en-US" altLang="zh-CN" sz="2200" dirty="0"/>
              <a:t>Summary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11857A6-32A0-40C6-B7FD-3E69C720F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CC6E350-506C-4CB6-B12A-0CD59040539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cainfo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58898"/>
            <a:ext cx="11305084" cy="4734398"/>
          </a:xfrm>
        </p:spPr>
        <p:txBody>
          <a:bodyPr/>
          <a:lstStyle/>
          <a:p>
            <a:r>
              <a:rPr lang="en-US" altLang="zh-CN" sz="2000" dirty="0"/>
              <a:t>Fetch PV info using REST API</a:t>
            </a:r>
            <a:endParaRPr lang="en-US" altLang="zh-CN" sz="1800" dirty="0"/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969D3E-E550-4E37-BEB7-854CFE705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916832"/>
            <a:ext cx="7673929" cy="480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97705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55576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probe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502914"/>
            <a:ext cx="4752528" cy="4734398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600" dirty="0"/>
              <a:t>Fetch PV value using REST API</a:t>
            </a:r>
          </a:p>
          <a:p>
            <a:pPr lvl="1"/>
            <a:r>
              <a:rPr lang="en-US" altLang="zh-CN" sz="1600" dirty="0"/>
              <a:t>Fetch PV info using REST API</a:t>
            </a:r>
          </a:p>
          <a:p>
            <a:pPr lvl="1"/>
            <a:r>
              <a:rPr lang="en-US" altLang="zh-CN" sz="1600" dirty="0"/>
              <a:t>Write to PV using REST API</a:t>
            </a:r>
          </a:p>
          <a:p>
            <a:pPr lvl="1"/>
            <a:r>
              <a:rPr lang="en-US" altLang="zh-CN" sz="1600" dirty="0"/>
              <a:t>Monitor PV value using WebSocket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600" dirty="0"/>
              <a:t>CA and PVA can be selected</a:t>
            </a:r>
          </a:p>
          <a:p>
            <a:pPr lvl="1"/>
            <a:r>
              <a:rPr lang="en-US" altLang="zh-CN" sz="1600" dirty="0"/>
              <a:t>Press “Enter ” to fetch PV value </a:t>
            </a:r>
          </a:p>
          <a:p>
            <a:pPr lvl="1"/>
            <a:r>
              <a:rPr lang="en-US" altLang="zh-CN" sz="1600" dirty="0"/>
              <a:t>Click “Start” to start monitor</a:t>
            </a:r>
          </a:p>
          <a:p>
            <a:pPr lvl="1"/>
            <a:r>
              <a:rPr lang="en-US" altLang="zh-CN" sz="1600" dirty="0"/>
              <a:t>Click “Stop” to stop monitor</a:t>
            </a:r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183836-DFC1-4968-B4DD-D755BC45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84" y="1700808"/>
            <a:ext cx="7707096" cy="4104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80646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probe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4734398"/>
          </a:xfrm>
        </p:spPr>
        <p:txBody>
          <a:bodyPr/>
          <a:lstStyle/>
          <a:p>
            <a:r>
              <a:rPr lang="en-US" altLang="zh-CN" sz="2000" dirty="0"/>
              <a:t>Click “Info” button to fetch PV info and display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D5AE8B-316D-42B9-957F-80F960A5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909914"/>
            <a:ext cx="7579978" cy="4795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6070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probe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4734398"/>
          </a:xfrm>
        </p:spPr>
        <p:txBody>
          <a:bodyPr/>
          <a:lstStyle/>
          <a:p>
            <a:r>
              <a:rPr lang="en-US" altLang="zh-CN" sz="2000" dirty="0"/>
              <a:t>Open “Write” panel to perform write operation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3A7919-8869-45E2-96D0-C7D71005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916832"/>
            <a:ext cx="8064896" cy="4725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2588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StripTool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1412776"/>
            <a:ext cx="4392488" cy="5184576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600" dirty="0"/>
              <a:t>Monitor the curve of PV changes over time</a:t>
            </a:r>
          </a:p>
          <a:p>
            <a:pPr lvl="1"/>
            <a:r>
              <a:rPr lang="en-US" altLang="zh-CN" sz="1600" dirty="0"/>
              <a:t>Uses </a:t>
            </a:r>
            <a:r>
              <a:rPr lang="en-US" altLang="zh-CN" sz="1600" dirty="0" err="1"/>
              <a:t>ApexCharts</a:t>
            </a:r>
            <a:r>
              <a:rPr lang="en-US" altLang="zh-CN" sz="1600" dirty="0"/>
              <a:t> charting library</a:t>
            </a:r>
          </a:p>
          <a:p>
            <a:pPr lvl="1"/>
            <a:r>
              <a:rPr lang="en-US" altLang="zh-CN" sz="1600" dirty="0"/>
              <a:t>Set type field of </a:t>
            </a:r>
            <a:r>
              <a:rPr lang="en-US" altLang="zh-CN" sz="1600" dirty="0" err="1"/>
              <a:t>xaxis</a:t>
            </a:r>
            <a:r>
              <a:rPr lang="en-US" altLang="zh-CN" sz="1600" dirty="0"/>
              <a:t> to “datetime” to represent timestamp</a:t>
            </a:r>
          </a:p>
          <a:p>
            <a:pPr lvl="1"/>
            <a:r>
              <a:rPr lang="en-US" altLang="zh-CN" sz="1600" dirty="0"/>
              <a:t>Updates the curve and extend the x-axis if needed when new data arrives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600" dirty="0"/>
              <a:t>CA and PVA can be selected</a:t>
            </a:r>
          </a:p>
          <a:p>
            <a:pPr lvl="1"/>
            <a:r>
              <a:rPr lang="en-US" altLang="zh-CN" sz="1600" dirty="0"/>
              <a:t>PVs can be added, removed, started, stopped</a:t>
            </a:r>
          </a:p>
          <a:p>
            <a:pPr lvl="1"/>
            <a:endParaRPr lang="en-US" altLang="zh-CN" sz="18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787923-5EBA-4456-AA24-90A839BA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911" y="1772816"/>
            <a:ext cx="7474753" cy="432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7726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55576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X/Y Plot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484784"/>
            <a:ext cx="4248472" cy="5220816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600" dirty="0"/>
              <a:t>Monitor the curve of waveform PV using WebSocket</a:t>
            </a:r>
          </a:p>
          <a:p>
            <a:pPr lvl="1"/>
            <a:r>
              <a:rPr lang="en-US" altLang="zh-CN" sz="1600" dirty="0"/>
              <a:t>Uses </a:t>
            </a:r>
            <a:r>
              <a:rPr lang="en-US" altLang="zh-CN" sz="1600" dirty="0" err="1"/>
              <a:t>ApexCharts</a:t>
            </a:r>
            <a:r>
              <a:rPr lang="en-US" altLang="zh-CN" sz="1600" dirty="0"/>
              <a:t> charting library</a:t>
            </a:r>
          </a:p>
          <a:p>
            <a:pPr lvl="1"/>
            <a:r>
              <a:rPr lang="en-US" altLang="zh-CN" sz="1600" dirty="0"/>
              <a:t>Set categories field of </a:t>
            </a:r>
            <a:r>
              <a:rPr lang="en-US" altLang="zh-CN" sz="1600" dirty="0" err="1"/>
              <a:t>xaxis</a:t>
            </a:r>
            <a:r>
              <a:rPr lang="en-US" altLang="zh-CN" sz="1600" dirty="0"/>
              <a:t> to represent the number of points in the waveform</a:t>
            </a:r>
          </a:p>
          <a:p>
            <a:pPr lvl="1"/>
            <a:r>
              <a:rPr lang="en-US" altLang="zh-CN" sz="1600" dirty="0"/>
              <a:t>Updates the curve and the x-axis when new data arrives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600" dirty="0"/>
              <a:t>CA and PVA can be selected</a:t>
            </a:r>
          </a:p>
          <a:p>
            <a:pPr lvl="1"/>
            <a:r>
              <a:rPr lang="en-US" altLang="zh-CN" sz="1600" dirty="0"/>
              <a:t>PVs can be added, removed, started, stopped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B56DC2-1EC1-4320-B043-2980F850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42" y="1775556"/>
            <a:ext cx="7835422" cy="4533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9306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Deployment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457200"/>
          </a:xfrm>
        </p:spPr>
        <p:txBody>
          <a:bodyPr/>
          <a:lstStyle/>
          <a:p>
            <a:r>
              <a:rPr lang="en-US" altLang="zh-CN" sz="2000" dirty="0"/>
              <a:t>Deployment with Apache http server and Oracle JDK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FA986B-71E0-4550-B218-FCBCF91FD6E8}"/>
              </a:ext>
            </a:extLst>
          </p:cNvPr>
          <p:cNvSpPr txBox="1"/>
          <p:nvPr/>
        </p:nvSpPr>
        <p:spPr>
          <a:xfrm>
            <a:off x="839416" y="1991742"/>
            <a:ext cx="338437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D5E68"/>
                </a:solidFill>
              </a:rPr>
              <a:t>$ cd </a:t>
            </a:r>
            <a:r>
              <a:rPr lang="en-US" altLang="zh-CN" sz="1600" dirty="0" err="1">
                <a:solidFill>
                  <a:srgbClr val="4D5E68"/>
                </a:solidFill>
              </a:rPr>
              <a:t>webclient</a:t>
            </a:r>
            <a:endParaRPr lang="en-US" altLang="zh-CN" sz="1600" dirty="0">
              <a:solidFill>
                <a:srgbClr val="4D5E68"/>
              </a:solidFill>
            </a:endParaRPr>
          </a:p>
          <a:p>
            <a:r>
              <a:rPr lang="en-US" altLang="zh-CN" sz="1600" dirty="0">
                <a:solidFill>
                  <a:srgbClr val="4D5E68"/>
                </a:solidFill>
              </a:rPr>
              <a:t>$ </a:t>
            </a:r>
            <a:r>
              <a:rPr lang="en-US" altLang="zh-CN" sz="1600" dirty="0" err="1">
                <a:solidFill>
                  <a:srgbClr val="4D5E68"/>
                </a:solidFill>
              </a:rPr>
              <a:t>npm</a:t>
            </a:r>
            <a:r>
              <a:rPr lang="en-US" altLang="zh-CN" sz="1600" dirty="0">
                <a:solidFill>
                  <a:srgbClr val="4D5E68"/>
                </a:solidFill>
              </a:rPr>
              <a:t> ci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$ </a:t>
            </a:r>
            <a:r>
              <a:rPr lang="en-US" altLang="zh-CN" sz="1600" dirty="0" err="1">
                <a:solidFill>
                  <a:srgbClr val="4D5E68"/>
                </a:solidFill>
              </a:rPr>
              <a:t>npm</a:t>
            </a:r>
            <a:r>
              <a:rPr lang="en-US" altLang="zh-CN" sz="1600" dirty="0">
                <a:solidFill>
                  <a:srgbClr val="4D5E68"/>
                </a:solidFill>
              </a:rPr>
              <a:t> run build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$ cp -r </a:t>
            </a:r>
            <a:r>
              <a:rPr lang="en-US" altLang="zh-CN" sz="1600" dirty="0" err="1">
                <a:solidFill>
                  <a:srgbClr val="4D5E68"/>
                </a:solidFill>
              </a:rPr>
              <a:t>dist</a:t>
            </a:r>
            <a:r>
              <a:rPr lang="en-US" altLang="zh-CN" sz="1600" dirty="0">
                <a:solidFill>
                  <a:srgbClr val="4D5E68"/>
                </a:solidFill>
              </a:rPr>
              <a:t>/* /var/www/html</a:t>
            </a:r>
            <a:endParaRPr lang="zh-CN" altLang="en-US" sz="1600" dirty="0">
              <a:solidFill>
                <a:srgbClr val="4D5E6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3B0ACE-5AFC-4C17-B0A4-2962BB57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3187824"/>
            <a:ext cx="118811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kumimoji="0" lang="en-US" altLang="zh-CN" sz="2000" kern="0" dirty="0"/>
              <a:t>Deployment with Docker</a:t>
            </a:r>
          </a:p>
          <a:p>
            <a:endParaRPr kumimoji="0" lang="en-US" altLang="zh-CN" sz="1600" kern="0" dirty="0"/>
          </a:p>
          <a:p>
            <a:pPr lvl="1"/>
            <a:endParaRPr kumimoji="0" lang="en-US" altLang="zh-CN" sz="1600" kern="0" dirty="0"/>
          </a:p>
          <a:p>
            <a:pPr lvl="1"/>
            <a:endParaRPr kumimoji="0" lang="en-US" altLang="zh-CN" sz="1800" kern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49E793-93A4-4102-BF22-44A77D08D969}"/>
              </a:ext>
            </a:extLst>
          </p:cNvPr>
          <p:cNvSpPr txBox="1"/>
          <p:nvPr/>
        </p:nvSpPr>
        <p:spPr>
          <a:xfrm>
            <a:off x="5519936" y="1988840"/>
            <a:ext cx="45365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D5E68"/>
                </a:solidFill>
              </a:rPr>
              <a:t>$ cd </a:t>
            </a:r>
            <a:r>
              <a:rPr lang="en-US" altLang="zh-CN" sz="1600" dirty="0" err="1">
                <a:solidFill>
                  <a:srgbClr val="4D5E68"/>
                </a:solidFill>
              </a:rPr>
              <a:t>pvwa</a:t>
            </a:r>
            <a:endParaRPr lang="en-US" altLang="zh-CN" sz="1600" dirty="0">
              <a:solidFill>
                <a:srgbClr val="4D5E68"/>
              </a:solidFill>
            </a:endParaRPr>
          </a:p>
          <a:p>
            <a:r>
              <a:rPr lang="en-US" altLang="zh-CN" sz="1600" dirty="0">
                <a:solidFill>
                  <a:srgbClr val="4D5E68"/>
                </a:solidFill>
              </a:rPr>
              <a:t>$ </a:t>
            </a:r>
            <a:r>
              <a:rPr lang="en-US" altLang="zh-CN" sz="1600" dirty="0" err="1">
                <a:solidFill>
                  <a:srgbClr val="4D5E68"/>
                </a:solidFill>
              </a:rPr>
              <a:t>mvn</a:t>
            </a:r>
            <a:r>
              <a:rPr lang="en-US" altLang="zh-CN" sz="1600" dirty="0">
                <a:solidFill>
                  <a:srgbClr val="4D5E68"/>
                </a:solidFill>
              </a:rPr>
              <a:t> clean install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$ java -jar target/pvwa-0.0.1-SNAPSHOT.jar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BC65FF-3DB0-4A5C-B92B-9E7F968042CC}"/>
              </a:ext>
            </a:extLst>
          </p:cNvPr>
          <p:cNvSpPr txBox="1"/>
          <p:nvPr/>
        </p:nvSpPr>
        <p:spPr>
          <a:xfrm>
            <a:off x="839416" y="3789040"/>
            <a:ext cx="45365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D5E68"/>
                </a:solidFill>
              </a:rPr>
              <a:t>$ cd web-</a:t>
            </a:r>
            <a:r>
              <a:rPr lang="en-US" altLang="zh-CN" sz="1600" dirty="0" err="1">
                <a:solidFill>
                  <a:srgbClr val="4D5E68"/>
                </a:solidFill>
              </a:rPr>
              <a:t>pvtools</a:t>
            </a:r>
            <a:endParaRPr lang="en-US" altLang="zh-CN" sz="1600" dirty="0">
              <a:solidFill>
                <a:srgbClr val="4D5E68"/>
              </a:solidFill>
            </a:endParaRPr>
          </a:p>
          <a:p>
            <a:r>
              <a:rPr lang="en-US" altLang="zh-CN" sz="1600" dirty="0">
                <a:solidFill>
                  <a:srgbClr val="4D5E68"/>
                </a:solidFill>
              </a:rPr>
              <a:t># docker compose build --no-cache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# docker compose up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9D20EA-A58C-4D3C-B0A9-9DF67306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725144"/>
            <a:ext cx="5400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kumimoji="0" lang="en-US" altLang="zh-CN" sz="2000" kern="0" dirty="0"/>
              <a:t>Configurations</a:t>
            </a:r>
            <a:endParaRPr kumimoji="0" lang="en-US" altLang="zh-CN" sz="1800" kern="0" dirty="0"/>
          </a:p>
          <a:p>
            <a:pPr lvl="1"/>
            <a:r>
              <a:rPr kumimoji="0" lang="en-US" altLang="zh-CN" sz="1800" kern="0" dirty="0"/>
              <a:t>If </a:t>
            </a:r>
            <a:r>
              <a:rPr kumimoji="0" lang="en-US" altLang="zh-CN" sz="1600" kern="0" dirty="0">
                <a:solidFill>
                  <a:srgbClr val="00B050"/>
                </a:solidFill>
              </a:rPr>
              <a:t>writable</a:t>
            </a:r>
            <a:r>
              <a:rPr kumimoji="0" lang="en-US" altLang="zh-CN" sz="1600" kern="0" dirty="0"/>
              <a:t> is false, caput page and write panel inside probe page are not available.</a:t>
            </a:r>
          </a:p>
          <a:p>
            <a:pPr lvl="1"/>
            <a:endParaRPr kumimoji="0" lang="en-US" altLang="zh-CN" sz="1600" kern="0" dirty="0"/>
          </a:p>
          <a:p>
            <a:pPr lvl="1"/>
            <a:endParaRPr kumimoji="0" lang="en-US" altLang="zh-CN" sz="1800" kern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722E4A-68EB-4EB6-BE6F-FC55AAD4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284984"/>
            <a:ext cx="4909258" cy="3095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3501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Use cases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565181"/>
          </a:xfrm>
        </p:spPr>
        <p:txBody>
          <a:bodyPr/>
          <a:lstStyle/>
          <a:p>
            <a:r>
              <a:rPr lang="en-US" altLang="zh-CN" sz="2000" dirty="0">
                <a:solidFill>
                  <a:srgbClr val="00B050"/>
                </a:solidFill>
              </a:rPr>
              <a:t>web-</a:t>
            </a:r>
            <a:r>
              <a:rPr lang="en-US" altLang="zh-CN" sz="2000" dirty="0" err="1">
                <a:solidFill>
                  <a:srgbClr val="00B050"/>
                </a:solidFill>
              </a:rPr>
              <a:t>pvtools</a:t>
            </a:r>
            <a:r>
              <a:rPr lang="en-US" altLang="zh-CN" sz="2000" dirty="0"/>
              <a:t> has been deployed at CSNS office network</a:t>
            </a:r>
            <a:endParaRPr lang="en-US" altLang="zh-CN" sz="1800" dirty="0"/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3A1500-9E47-4DA9-9B38-F523DA91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132856"/>
            <a:ext cx="6171129" cy="37328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7E7A18-D9AF-4285-B5F8-AB89D763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16" y="1934962"/>
            <a:ext cx="5976492" cy="43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kumimoji="0" lang="en-US" altLang="zh-CN" sz="2000" kern="0" dirty="0"/>
              <a:t>Use case #1</a:t>
            </a:r>
          </a:p>
          <a:p>
            <a:pPr lvl="1"/>
            <a:r>
              <a:rPr kumimoji="0" lang="en-US" altLang="zh-CN" sz="1800" kern="0" dirty="0"/>
              <a:t>Archiver users provide PV list to archive</a:t>
            </a:r>
          </a:p>
          <a:p>
            <a:pPr lvl="1"/>
            <a:r>
              <a:rPr kumimoji="0" lang="en-US" altLang="zh-CN" sz="1800" kern="0" dirty="0"/>
              <a:t>Check the status of multiple PVs at once before archiving</a:t>
            </a:r>
          </a:p>
          <a:p>
            <a:r>
              <a:rPr kumimoji="0" lang="en-US" altLang="zh-CN" sz="2000" kern="0" dirty="0"/>
              <a:t>Use case #2</a:t>
            </a:r>
          </a:p>
          <a:p>
            <a:pPr lvl="1"/>
            <a:r>
              <a:rPr kumimoji="0" lang="en-US" altLang="zh-CN" sz="1800" kern="0" dirty="0"/>
              <a:t>Other high level applications want to fetch current PV value via one HTTP request</a:t>
            </a:r>
          </a:p>
          <a:p>
            <a:pPr lvl="1"/>
            <a:r>
              <a:rPr kumimoji="0" lang="en-US" altLang="zh-CN" sz="1800" kern="0" dirty="0"/>
              <a:t>REST API is more straightforward and easy-to-use compared to WebSocket</a:t>
            </a:r>
          </a:p>
          <a:p>
            <a:endParaRPr kumimoji="0" lang="en-US" altLang="zh-CN" sz="2000" kern="0" dirty="0"/>
          </a:p>
          <a:p>
            <a:endParaRPr kumimoji="0" lang="en-US" altLang="zh-CN" sz="1600" kern="0" dirty="0"/>
          </a:p>
          <a:p>
            <a:pPr lvl="1"/>
            <a:endParaRPr kumimoji="0" lang="en-US" altLang="zh-CN" sz="1600" kern="0" dirty="0"/>
          </a:p>
          <a:p>
            <a:pPr lvl="1"/>
            <a:endParaRPr kumimoji="0" lang="en-US" altLang="zh-CN" sz="1800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7D9B54-B528-4E42-84FA-13D5878424C5}"/>
              </a:ext>
            </a:extLst>
          </p:cNvPr>
          <p:cNvSpPr txBox="1"/>
          <p:nvPr/>
        </p:nvSpPr>
        <p:spPr>
          <a:xfrm>
            <a:off x="7536160" y="5877272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web-</a:t>
            </a:r>
            <a:r>
              <a:rPr lang="en-US" altLang="zh-CN" sz="1600" dirty="0" err="1"/>
              <a:t>pvtools</a:t>
            </a:r>
            <a:r>
              <a:rPr lang="en-US" altLang="zh-CN" sz="1600" dirty="0"/>
              <a:t> deployment at CSNS</a:t>
            </a:r>
            <a:endParaRPr lang="zh-CN" altLang="en-US" sz="16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FDF2180-0A06-4BC9-BF01-C2BA87AFE9E3}"/>
              </a:ext>
            </a:extLst>
          </p:cNvPr>
          <p:cNvCxnSpPr/>
          <p:nvPr/>
        </p:nvCxnSpPr>
        <p:spPr bwMode="auto">
          <a:xfrm flipV="1">
            <a:off x="8904312" y="5157192"/>
            <a:ext cx="1450940" cy="498256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8980369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400"/>
              <a:t>Summary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503363"/>
            <a:ext cx="11449224" cy="5021262"/>
          </a:xfrm>
        </p:spPr>
        <p:txBody>
          <a:bodyPr/>
          <a:lstStyle/>
          <a:p>
            <a:r>
              <a:rPr lang="en-US" altLang="zh-CN" sz="1800" dirty="0">
                <a:solidFill>
                  <a:srgbClr val="00B050"/>
                </a:solidFill>
              </a:rPr>
              <a:t>web-</a:t>
            </a:r>
            <a:r>
              <a:rPr lang="en-US" altLang="zh-CN" sz="1800" dirty="0" err="1">
                <a:solidFill>
                  <a:srgbClr val="00B050"/>
                </a:solidFill>
              </a:rPr>
              <a:t>pvtools</a:t>
            </a:r>
            <a:r>
              <a:rPr lang="en-US" altLang="zh-CN" sz="1800" dirty="0"/>
              <a:t> includes a series of PV client tools that can access IOCs via web browsers.</a:t>
            </a:r>
          </a:p>
          <a:p>
            <a:r>
              <a:rPr lang="en-US" altLang="zh-CN" sz="1800" dirty="0"/>
              <a:t>This work is inspired by </a:t>
            </a:r>
            <a:r>
              <a:rPr lang="en-US" altLang="zh-CN" sz="1800" dirty="0">
                <a:solidFill>
                  <a:srgbClr val="00B050"/>
                </a:solidFill>
              </a:rPr>
              <a:t>epics2web</a:t>
            </a:r>
            <a:r>
              <a:rPr lang="en-US" altLang="zh-CN" sz="1800" dirty="0"/>
              <a:t> and </a:t>
            </a:r>
            <a:r>
              <a:rPr lang="en-US" altLang="zh-CN" sz="1800" dirty="0" err="1">
                <a:solidFill>
                  <a:srgbClr val="00B050"/>
                </a:solidFill>
              </a:rPr>
              <a:t>pvws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It was developed in 2024.</a:t>
            </a:r>
          </a:p>
          <a:p>
            <a:r>
              <a:rPr lang="en-US" altLang="zh-CN" sz="1800" dirty="0"/>
              <a:t>It supports both </a:t>
            </a:r>
            <a:r>
              <a:rPr lang="en-US" altLang="zh-CN" sz="1800" dirty="0">
                <a:solidFill>
                  <a:srgbClr val="00B050"/>
                </a:solidFill>
              </a:rPr>
              <a:t>Channel Access </a:t>
            </a:r>
            <a:r>
              <a:rPr lang="en-US" altLang="zh-CN" sz="1800" dirty="0"/>
              <a:t>and </a:t>
            </a:r>
            <a:r>
              <a:rPr lang="en-US" altLang="zh-CN" sz="1800" dirty="0">
                <a:solidFill>
                  <a:srgbClr val="00B050"/>
                </a:solidFill>
              </a:rPr>
              <a:t>PV Access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Deployed at CSNS to check PV status before archiving and</a:t>
            </a:r>
            <a:r>
              <a:rPr lang="zh-CN" altLang="en-US" sz="1800" dirty="0"/>
              <a:t> </a:t>
            </a:r>
            <a:r>
              <a:rPr lang="en-US" altLang="zh-CN" sz="1800" dirty="0"/>
              <a:t>provide</a:t>
            </a:r>
            <a:r>
              <a:rPr lang="zh-CN" altLang="en-US" sz="1800" dirty="0"/>
              <a:t> </a:t>
            </a:r>
            <a:r>
              <a:rPr lang="en-US" altLang="zh-CN" sz="1800" dirty="0"/>
              <a:t>REST</a:t>
            </a:r>
            <a:r>
              <a:rPr lang="zh-CN" altLang="en-US" sz="1800" dirty="0"/>
              <a:t> </a:t>
            </a:r>
            <a:r>
              <a:rPr lang="en-US" altLang="zh-CN" sz="1800" dirty="0"/>
              <a:t>API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other</a:t>
            </a:r>
            <a:r>
              <a:rPr lang="zh-CN" altLang="en-US" sz="1800" dirty="0"/>
              <a:t> </a:t>
            </a:r>
            <a:r>
              <a:rPr lang="en-US" altLang="zh-CN" sz="1800" dirty="0"/>
              <a:t>applications.</a:t>
            </a:r>
          </a:p>
          <a:p>
            <a:r>
              <a:rPr lang="en-US" altLang="zh-CN" sz="1800" dirty="0" err="1"/>
              <a:t>Github</a:t>
            </a:r>
            <a:r>
              <a:rPr lang="en-US" altLang="zh-CN" sz="1800" dirty="0"/>
              <a:t> link</a:t>
            </a:r>
            <a:endParaRPr lang="en-US" altLang="zh-CN" sz="1600" dirty="0"/>
          </a:p>
          <a:p>
            <a:pPr lvl="1"/>
            <a:r>
              <a:rPr lang="en-US" altLang="zh-CN" sz="1600" dirty="0">
                <a:hlinkClick r:id="rId3"/>
              </a:rPr>
              <a:t>https://github.com/wanglin86769/web-pvtools</a:t>
            </a:r>
            <a:r>
              <a:rPr lang="en-US" altLang="zh-CN" sz="1600" dirty="0"/>
              <a:t> </a:t>
            </a:r>
          </a:p>
          <a:p>
            <a:r>
              <a:rPr lang="en-US" altLang="zh-CN" sz="1800" dirty="0"/>
              <a:t>Development team</a:t>
            </a:r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Design &amp; Implementation:</a:t>
            </a:r>
            <a:r>
              <a:rPr lang="en-US" altLang="zh-CN" sz="1600" dirty="0"/>
              <a:t>    Lin Wang     </a:t>
            </a:r>
            <a:r>
              <a:rPr lang="en-US" altLang="zh-CN" sz="1600" dirty="0">
                <a:hlinkClick r:id="rId4"/>
              </a:rPr>
              <a:t>wanglin@ihep.ac.cn</a:t>
            </a:r>
            <a:endParaRPr lang="en-US" altLang="zh-CN" sz="1600" dirty="0"/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Line Manager:</a:t>
            </a:r>
            <a:r>
              <a:rPr lang="en-US" altLang="zh-CN" sz="1600" dirty="0"/>
              <a:t>    </a:t>
            </a:r>
            <a:r>
              <a:rPr lang="en-US" altLang="zh-CN" sz="1600" dirty="0" err="1"/>
              <a:t>Yuliang</a:t>
            </a:r>
            <a:r>
              <a:rPr lang="en-US" altLang="zh-CN" sz="1600" dirty="0"/>
              <a:t> Zhang    </a:t>
            </a:r>
            <a:r>
              <a:rPr lang="en-US" altLang="zh-CN" sz="1600" dirty="0">
                <a:hlinkClick r:id="rId5"/>
              </a:rPr>
              <a:t>zhangyl@ihep.ac.cn</a:t>
            </a:r>
            <a:endParaRPr lang="en-US" altLang="zh-CN" sz="18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83502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06883B2E-0B8F-4F27-9E11-8A8CD03B1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6DD367E-10CF-47FD-8556-CBCBC3D7AA7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877B33-0DCB-4C9B-9F28-12391FA35455}"/>
              </a:ext>
            </a:extLst>
          </p:cNvPr>
          <p:cNvSpPr/>
          <p:nvPr/>
        </p:nvSpPr>
        <p:spPr>
          <a:xfrm>
            <a:off x="2351584" y="3284984"/>
            <a:ext cx="70567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Thanks for your attention!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/>
              <a:t>Scenario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12776"/>
            <a:ext cx="11089183" cy="5292824"/>
          </a:xfrm>
        </p:spPr>
        <p:txBody>
          <a:bodyPr/>
          <a:lstStyle/>
          <a:p>
            <a:r>
              <a:rPr lang="en-US" altLang="zh-CN" sz="2200" dirty="0"/>
              <a:t>Motivation</a:t>
            </a:r>
          </a:p>
          <a:p>
            <a:pPr lvl="1"/>
            <a:r>
              <a:rPr lang="en-US" altLang="zh-CN" sz="2000" dirty="0"/>
              <a:t>Interested in developing web-based EPICS tools</a:t>
            </a:r>
          </a:p>
          <a:p>
            <a:pPr lvl="1"/>
            <a:r>
              <a:rPr lang="en-US" altLang="zh-CN" sz="2000" dirty="0"/>
              <a:t>Based on web development experience</a:t>
            </a:r>
          </a:p>
          <a:p>
            <a:pPr lvl="1"/>
            <a:r>
              <a:rPr lang="en-US" altLang="zh-CN" sz="2000" dirty="0"/>
              <a:t>Based on EPICS usage experience</a:t>
            </a:r>
          </a:p>
          <a:p>
            <a:pPr lvl="1"/>
            <a:r>
              <a:rPr lang="en-US" altLang="zh-CN" sz="2000" dirty="0"/>
              <a:t>But not easy to develop from scratch</a:t>
            </a:r>
          </a:p>
          <a:p>
            <a:r>
              <a:rPr lang="en-US" altLang="zh-CN" sz="2200" dirty="0"/>
              <a:t>Inspiration</a:t>
            </a:r>
          </a:p>
          <a:p>
            <a:pPr lvl="1"/>
            <a:r>
              <a:rPr lang="en-US" altLang="zh-CN" sz="2000" dirty="0"/>
              <a:t>epics2web</a:t>
            </a:r>
          </a:p>
          <a:p>
            <a:pPr lvl="2"/>
            <a:r>
              <a:rPr lang="en-US" altLang="zh-CN" b="0" dirty="0">
                <a:solidFill>
                  <a:srgbClr val="1F2328"/>
                </a:solidFill>
                <a:latin typeface="-apple-system"/>
              </a:rPr>
              <a:t>M</a:t>
            </a:r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onitors EPICS Channel Access over the web</a:t>
            </a:r>
          </a:p>
          <a:p>
            <a:pPr lvl="2"/>
            <a:r>
              <a:rPr lang="en-US" altLang="zh-CN" b="0" u="sng" dirty="0">
                <a:solidFill>
                  <a:srgbClr val="1679BA"/>
                </a:solidFill>
              </a:rPr>
              <a:t>https://github.com/JeffersonLab/epics2web</a:t>
            </a:r>
          </a:p>
          <a:p>
            <a:pPr lvl="1"/>
            <a:r>
              <a:rPr lang="en-US" altLang="zh-CN" sz="2000" dirty="0" err="1"/>
              <a:t>pvws</a:t>
            </a:r>
            <a:endParaRPr lang="en-US" altLang="zh-CN" sz="2000" dirty="0"/>
          </a:p>
          <a:p>
            <a:pPr lvl="2"/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Web Socket for PVs</a:t>
            </a:r>
          </a:p>
          <a:p>
            <a:pPr lvl="2"/>
            <a:r>
              <a:rPr lang="en-US" altLang="zh-CN" b="0" u="sng" dirty="0">
                <a:solidFill>
                  <a:srgbClr val="1679BA"/>
                </a:solidFill>
              </a:rPr>
              <a:t>https://github.com/ornl-epics/pvws</a:t>
            </a:r>
          </a:p>
          <a:p>
            <a:pPr lvl="2"/>
            <a:endParaRPr lang="en-US" altLang="zh-CN" sz="19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4AC414-34D3-457E-B302-A74A53F3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95" y="986180"/>
            <a:ext cx="3707205" cy="24981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6FAAAA-EFB2-4C70-B1B8-6A66DBDD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95" y="4005064"/>
            <a:ext cx="3707205" cy="24981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2DD0486-F0B2-4C35-BC5A-A61317672A32}"/>
              </a:ext>
            </a:extLst>
          </p:cNvPr>
          <p:cNvSpPr txBox="1"/>
          <p:nvPr/>
        </p:nvSpPr>
        <p:spPr>
          <a:xfrm>
            <a:off x="8400256" y="3450486"/>
            <a:ext cx="319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GitHub page for epics2web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A98A75-09FD-4277-BD7D-DB0D9041724D}"/>
              </a:ext>
            </a:extLst>
          </p:cNvPr>
          <p:cNvSpPr txBox="1"/>
          <p:nvPr/>
        </p:nvSpPr>
        <p:spPr>
          <a:xfrm>
            <a:off x="8544272" y="6453336"/>
            <a:ext cx="319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GitHub page for </a:t>
            </a:r>
            <a:r>
              <a:rPr lang="en-US" altLang="zh-CN" sz="1600" dirty="0" err="1"/>
              <a:t>pvws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5113337" cy="457200"/>
          </a:xfrm>
        </p:spPr>
        <p:txBody>
          <a:bodyPr/>
          <a:lstStyle/>
          <a:p>
            <a:r>
              <a:rPr lang="en-US" altLang="en-US" sz="2600" dirty="0"/>
              <a:t>epics2web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340768"/>
            <a:ext cx="5761981" cy="3240360"/>
          </a:xfrm>
        </p:spPr>
        <p:txBody>
          <a:bodyPr/>
          <a:lstStyle/>
          <a:p>
            <a:r>
              <a:rPr lang="en-US" altLang="zh-CN" sz="1800" dirty="0"/>
              <a:t>Runs on Apache Tomcat</a:t>
            </a:r>
          </a:p>
          <a:p>
            <a:r>
              <a:rPr lang="en-US" altLang="zh-CN" sz="1800" dirty="0"/>
              <a:t>Supports Channel Access using JCA library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com.cosylab.epics.caj.CAJContext</a:t>
            </a:r>
            <a:r>
              <a:rPr lang="en-US" altLang="zh-CN" sz="1400" dirty="0"/>
              <a:t>;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gov.aps.jca.CAException</a:t>
            </a:r>
            <a:r>
              <a:rPr lang="en-US" altLang="zh-CN" sz="1400" dirty="0"/>
              <a:t>;</a:t>
            </a:r>
            <a:endParaRPr lang="en-US" altLang="zh-CN" sz="2000" dirty="0"/>
          </a:p>
          <a:p>
            <a:r>
              <a:rPr lang="en-US" altLang="zh-CN" sz="1800" dirty="0"/>
              <a:t>Provides </a:t>
            </a:r>
            <a:r>
              <a:rPr lang="en-US" altLang="zh-CN" sz="1800" dirty="0" err="1"/>
              <a:t>camonitor</a:t>
            </a:r>
            <a:r>
              <a:rPr lang="en-US" altLang="zh-CN" sz="1800" dirty="0"/>
              <a:t> using WebSocket</a:t>
            </a:r>
          </a:p>
          <a:p>
            <a:r>
              <a:rPr lang="en-US" altLang="zh-CN" sz="1800" dirty="0"/>
              <a:t>Provides </a:t>
            </a:r>
            <a:r>
              <a:rPr lang="en-US" altLang="zh-CN" sz="1800" dirty="0" err="1"/>
              <a:t>caget</a:t>
            </a:r>
            <a:r>
              <a:rPr lang="en-US" altLang="zh-CN" sz="1800" dirty="0"/>
              <a:t> using REST service</a:t>
            </a:r>
          </a:p>
          <a:p>
            <a:r>
              <a:rPr lang="en-US" altLang="zh-CN" sz="1800" dirty="0"/>
              <a:t>Provides JSP web pages to perform </a:t>
            </a:r>
            <a:r>
              <a:rPr lang="en-US" altLang="zh-CN" sz="1800" dirty="0" err="1"/>
              <a:t>caget</a:t>
            </a:r>
            <a:r>
              <a:rPr lang="en-US" altLang="zh-CN" sz="1800" dirty="0"/>
              <a:t> and </a:t>
            </a:r>
            <a:r>
              <a:rPr lang="en-US" altLang="zh-CN" sz="1800" dirty="0" err="1"/>
              <a:t>camonitor</a:t>
            </a:r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A90211-5331-4649-91E8-B6DBA4B9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4" y="4725144"/>
            <a:ext cx="5251104" cy="1800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E46BF1-67B5-4EA1-A274-2BE7ED5A4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31" y="3733760"/>
            <a:ext cx="5472317" cy="271957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F96DBAD-FAD4-4DCE-93BA-8FF023D13DDF}"/>
              </a:ext>
            </a:extLst>
          </p:cNvPr>
          <p:cNvSpPr txBox="1"/>
          <p:nvPr/>
        </p:nvSpPr>
        <p:spPr>
          <a:xfrm>
            <a:off x="2573088" y="647482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Home page</a:t>
            </a:r>
            <a:endParaRPr lang="zh-CN" altLang="en-US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B00EEE-5D1E-4ED2-A1D4-68A2948CAB59}"/>
              </a:ext>
            </a:extLst>
          </p:cNvPr>
          <p:cNvSpPr txBox="1"/>
          <p:nvPr/>
        </p:nvSpPr>
        <p:spPr>
          <a:xfrm>
            <a:off x="10056440" y="321297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caget</a:t>
            </a:r>
            <a:r>
              <a:rPr lang="en-US" altLang="zh-CN" sz="1600" dirty="0"/>
              <a:t> response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9C4144-8BC5-42FA-AD39-7B432E111B67}"/>
              </a:ext>
            </a:extLst>
          </p:cNvPr>
          <p:cNvSpPr txBox="1"/>
          <p:nvPr/>
        </p:nvSpPr>
        <p:spPr>
          <a:xfrm>
            <a:off x="8544563" y="645333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camonitor</a:t>
            </a:r>
            <a:r>
              <a:rPr lang="en-US" altLang="zh-CN" sz="1600" dirty="0"/>
              <a:t> page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A3935D-15A1-4667-B309-D8A086D2D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008" y="981874"/>
            <a:ext cx="2849917" cy="2218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180A4D-5329-40E6-9301-DDEC4B5BB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178" y="981874"/>
            <a:ext cx="2891923" cy="22185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CEE2C08-4164-43D4-83C5-AFC2632C22F2}"/>
              </a:ext>
            </a:extLst>
          </p:cNvPr>
          <p:cNvSpPr txBox="1"/>
          <p:nvPr/>
        </p:nvSpPr>
        <p:spPr>
          <a:xfrm>
            <a:off x="7104112" y="321297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caget</a:t>
            </a:r>
            <a:r>
              <a:rPr lang="en-US" altLang="zh-CN" sz="1600" dirty="0"/>
              <a:t> page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1053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 err="1"/>
              <a:t>pvws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484784"/>
            <a:ext cx="6266573" cy="4680520"/>
          </a:xfrm>
        </p:spPr>
        <p:txBody>
          <a:bodyPr/>
          <a:lstStyle/>
          <a:p>
            <a:r>
              <a:rPr lang="en-US" altLang="zh-CN" sz="2000" dirty="0"/>
              <a:t>Runs on Apache Tomcat</a:t>
            </a:r>
          </a:p>
          <a:p>
            <a:r>
              <a:rPr lang="en-US" altLang="zh-CN" sz="2000" dirty="0"/>
              <a:t>Supports CA and PVA using Phoebus core-</a:t>
            </a:r>
            <a:r>
              <a:rPr lang="en-US" altLang="zh-CN" sz="2000" dirty="0" err="1"/>
              <a:t>pv</a:t>
            </a:r>
            <a:endParaRPr lang="en-US" altLang="zh-CN" sz="2000" dirty="0"/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org.phoebus.pv.PV</a:t>
            </a:r>
            <a:r>
              <a:rPr lang="en-US" altLang="zh-CN" sz="1400" dirty="0"/>
              <a:t>;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org.phoebus.pv.PVPool</a:t>
            </a:r>
            <a:r>
              <a:rPr lang="en-US" altLang="zh-CN" sz="1400" dirty="0"/>
              <a:t>;</a:t>
            </a:r>
          </a:p>
          <a:p>
            <a:r>
              <a:rPr lang="en-US" altLang="zh-CN" sz="2000" dirty="0"/>
              <a:t>Supports both scalar and array data</a:t>
            </a:r>
          </a:p>
          <a:p>
            <a:r>
              <a:rPr lang="en-US" altLang="zh-CN" sz="2000" dirty="0"/>
              <a:t>Provides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 using WebSocket</a:t>
            </a:r>
          </a:p>
          <a:p>
            <a:r>
              <a:rPr lang="en-US" altLang="zh-CN" sz="2000" dirty="0"/>
              <a:t>Provides caput using WebSocket</a:t>
            </a:r>
          </a:p>
          <a:p>
            <a:r>
              <a:rPr lang="en-US" altLang="zh-CN" sz="2000" dirty="0"/>
              <a:t>Provides </a:t>
            </a:r>
            <a:r>
              <a:rPr lang="en-US" altLang="zh-CN" sz="2000" dirty="0" err="1"/>
              <a:t>pvws</a:t>
            </a:r>
            <a:r>
              <a:rPr lang="en-US" altLang="zh-CN" sz="2000" dirty="0"/>
              <a:t> summary using REST service</a:t>
            </a:r>
          </a:p>
          <a:p>
            <a:r>
              <a:rPr lang="en-US" altLang="zh-CN" sz="2000" dirty="0"/>
              <a:t>Provides JSP web pages to demonstrate usage</a:t>
            </a:r>
          </a:p>
          <a:p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B00EEE-5D1E-4ED2-A1D4-68A2948CAB59}"/>
              </a:ext>
            </a:extLst>
          </p:cNvPr>
          <p:cNvSpPr txBox="1"/>
          <p:nvPr/>
        </p:nvSpPr>
        <p:spPr>
          <a:xfrm>
            <a:off x="7896200" y="5525389"/>
            <a:ext cx="2951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Accessing </a:t>
            </a:r>
            <a:r>
              <a:rPr lang="en-US" altLang="zh-CN" sz="1600" dirty="0" err="1"/>
              <a:t>pvws</a:t>
            </a:r>
            <a:r>
              <a:rPr lang="en-US" altLang="zh-CN" sz="1600" dirty="0"/>
              <a:t> using Postman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F7236E-6E2D-42A8-A692-57D40E6F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33" y="1484784"/>
            <a:ext cx="5470731" cy="4014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0954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08720"/>
            <a:ext cx="6552108" cy="457200"/>
          </a:xfrm>
        </p:spPr>
        <p:txBody>
          <a:bodyPr/>
          <a:lstStyle/>
          <a:p>
            <a:r>
              <a:rPr lang="en-US" altLang="en-US" sz="2600" dirty="0"/>
              <a:t>What are the goals of </a:t>
            </a:r>
            <a:r>
              <a:rPr lang="en-US" altLang="en-US" sz="2600" dirty="0">
                <a:solidFill>
                  <a:srgbClr val="00B050"/>
                </a:solidFill>
              </a:rPr>
              <a:t>web-</a:t>
            </a:r>
            <a:r>
              <a:rPr lang="en-US" altLang="en-US" sz="2600" dirty="0" err="1">
                <a:solidFill>
                  <a:srgbClr val="00B050"/>
                </a:solidFill>
              </a:rPr>
              <a:t>pvtools</a:t>
            </a:r>
            <a:r>
              <a:rPr lang="en-US" altLang="en-US" sz="2600" dirty="0"/>
              <a:t>? 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016" y="1413495"/>
            <a:ext cx="12000656" cy="5444505"/>
          </a:xfrm>
        </p:spPr>
        <p:txBody>
          <a:bodyPr/>
          <a:lstStyle/>
          <a:p>
            <a:r>
              <a:rPr lang="en-US" altLang="zh-CN" sz="2000" dirty="0"/>
              <a:t>Provide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 using WebSocket in backend</a:t>
            </a:r>
          </a:p>
          <a:p>
            <a:pPr lvl="1"/>
            <a:r>
              <a:rPr lang="en-US" altLang="zh-CN" sz="1600" dirty="0"/>
              <a:t>Both epics2web and </a:t>
            </a:r>
            <a:r>
              <a:rPr lang="en-US" altLang="zh-CN" sz="1600" dirty="0" err="1"/>
              <a:t>pvws</a:t>
            </a:r>
            <a:r>
              <a:rPr lang="en-US" altLang="zh-CN" sz="1600" dirty="0"/>
              <a:t> feature</a:t>
            </a:r>
          </a:p>
          <a:p>
            <a:r>
              <a:rPr lang="en-US" altLang="zh-CN" sz="2000" dirty="0"/>
              <a:t>Provide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 and caput using REST service in backend</a:t>
            </a:r>
          </a:p>
          <a:p>
            <a:pPr lvl="1"/>
            <a:r>
              <a:rPr lang="en-US" altLang="zh-CN" sz="1600" dirty="0"/>
              <a:t>epics2web feature</a:t>
            </a:r>
          </a:p>
          <a:p>
            <a:r>
              <a:rPr lang="en-US" altLang="zh-CN" sz="2000" dirty="0"/>
              <a:t>Support both Channel Access and PV Access in backend</a:t>
            </a:r>
          </a:p>
          <a:p>
            <a:pPr lvl="1"/>
            <a:r>
              <a:rPr lang="en-US" altLang="zh-CN" sz="1600" dirty="0" err="1"/>
              <a:t>pvws</a:t>
            </a:r>
            <a:r>
              <a:rPr lang="en-US" altLang="zh-CN" sz="1600" dirty="0"/>
              <a:t> feature</a:t>
            </a:r>
          </a:p>
          <a:p>
            <a:r>
              <a:rPr lang="en-US" altLang="zh-CN" sz="2000" dirty="0"/>
              <a:t>Support both Scalar and Waveform PVs in backend</a:t>
            </a:r>
          </a:p>
          <a:p>
            <a:pPr lvl="1"/>
            <a:r>
              <a:rPr lang="en-US" altLang="zh-CN" sz="1600" dirty="0" err="1"/>
              <a:t>pvws</a:t>
            </a:r>
            <a:r>
              <a:rPr lang="en-US" altLang="zh-CN" sz="1600" dirty="0"/>
              <a:t> feature</a:t>
            </a:r>
          </a:p>
          <a:p>
            <a:r>
              <a:rPr lang="en-US" altLang="zh-CN" sz="2000" dirty="0"/>
              <a:t>Provide web tool for PV Status Monitor in frontend</a:t>
            </a:r>
          </a:p>
          <a:p>
            <a:pPr lvl="1"/>
            <a:r>
              <a:rPr lang="en-US" altLang="zh-CN" sz="1600" dirty="0"/>
              <a:t>Epics2web feature</a:t>
            </a:r>
          </a:p>
          <a:p>
            <a:r>
              <a:rPr lang="en-US" altLang="zh-CN" sz="2000" dirty="0"/>
              <a:t>Provide other web tools: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, caput,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cainfo</a:t>
            </a:r>
            <a:r>
              <a:rPr lang="en-US" altLang="zh-CN" sz="2000" dirty="0"/>
              <a:t>, probe, </a:t>
            </a:r>
            <a:r>
              <a:rPr lang="en-US" altLang="zh-CN" sz="2000" dirty="0" err="1"/>
              <a:t>StripTool</a:t>
            </a:r>
            <a:r>
              <a:rPr lang="en-US" altLang="zh-CN" sz="2000" dirty="0"/>
              <a:t>, X/Y Plot in frontend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New feature</a:t>
            </a:r>
          </a:p>
          <a:p>
            <a:pPr marL="0" indent="0">
              <a:buNone/>
            </a:pPr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81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5113337" cy="457200"/>
          </a:xfrm>
        </p:spPr>
        <p:txBody>
          <a:bodyPr/>
          <a:lstStyle/>
          <a:p>
            <a:r>
              <a:rPr lang="en-US" altLang="en-US" sz="2400" dirty="0"/>
              <a:t>Design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340768"/>
            <a:ext cx="11089183" cy="5544616"/>
          </a:xfrm>
        </p:spPr>
        <p:txBody>
          <a:bodyPr/>
          <a:lstStyle/>
          <a:p>
            <a:r>
              <a:rPr lang="en-US" altLang="zh-CN" sz="2000" dirty="0">
                <a:solidFill>
                  <a:srgbClr val="00B050"/>
                </a:solidFill>
              </a:rPr>
              <a:t>web-</a:t>
            </a:r>
            <a:r>
              <a:rPr lang="en-US" altLang="zh-CN" sz="2000" dirty="0" err="1">
                <a:solidFill>
                  <a:srgbClr val="00B050"/>
                </a:solidFill>
              </a:rPr>
              <a:t>pvtools</a:t>
            </a:r>
            <a:r>
              <a:rPr lang="en-US" altLang="zh-CN" sz="2000" dirty="0"/>
              <a:t> uses a frontend and backend separation architecture</a:t>
            </a:r>
          </a:p>
          <a:p>
            <a:r>
              <a:rPr lang="en-US" altLang="zh-CN" sz="2000" dirty="0"/>
              <a:t>Backend</a:t>
            </a:r>
          </a:p>
          <a:p>
            <a:pPr lvl="1"/>
            <a:r>
              <a:rPr lang="en-US" altLang="zh-CN" sz="1800" dirty="0"/>
              <a:t>Interacts with IOC using CA and PVA</a:t>
            </a:r>
          </a:p>
          <a:p>
            <a:pPr lvl="1"/>
            <a:r>
              <a:rPr lang="en-US" altLang="zh-CN" sz="1800" dirty="0"/>
              <a:t>Provides WebSocket server and REST service to frontend</a:t>
            </a:r>
          </a:p>
          <a:p>
            <a:r>
              <a:rPr lang="en-US" altLang="zh-CN" sz="2000" dirty="0"/>
              <a:t>Frontend</a:t>
            </a:r>
          </a:p>
          <a:p>
            <a:pPr lvl="1"/>
            <a:r>
              <a:rPr lang="en-US" altLang="zh-CN" sz="1800" dirty="0"/>
              <a:t>Interact with backend using HTTP and WebSocket</a:t>
            </a:r>
          </a:p>
          <a:p>
            <a:pPr lvl="1"/>
            <a:r>
              <a:rPr lang="en-US" altLang="zh-CN" sz="1800" dirty="0"/>
              <a:t>Provides web pages for different PV tools</a:t>
            </a:r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Alt text">
            <a:extLst>
              <a:ext uri="{FF2B5EF4-FFF2-40B4-BE49-F238E27FC236}">
                <a16:creationId xmlns:a16="http://schemas.microsoft.com/office/drawing/2014/main" id="{09DA1D3F-C722-4A94-9879-4581C6A8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637049"/>
            <a:ext cx="7623143" cy="20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176CD13-1B61-4CF6-B21F-C80DA0E8A47B}"/>
              </a:ext>
            </a:extLst>
          </p:cNvPr>
          <p:cNvSpPr txBox="1"/>
          <p:nvPr/>
        </p:nvSpPr>
        <p:spPr>
          <a:xfrm>
            <a:off x="9552384" y="618679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Architecture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9320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5113337" cy="457200"/>
          </a:xfrm>
        </p:spPr>
        <p:txBody>
          <a:bodyPr/>
          <a:lstStyle/>
          <a:p>
            <a:r>
              <a:rPr lang="en-US" altLang="zh-CN" sz="2600" dirty="0"/>
              <a:t>Design of b</a:t>
            </a:r>
            <a:r>
              <a:rPr lang="en-US" altLang="en-US" sz="2600" dirty="0"/>
              <a:t>ackend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484784"/>
            <a:ext cx="5400551" cy="5292824"/>
          </a:xfrm>
        </p:spPr>
        <p:txBody>
          <a:bodyPr/>
          <a:lstStyle/>
          <a:p>
            <a:r>
              <a:rPr lang="en-US" altLang="zh-CN" sz="2000" dirty="0"/>
              <a:t>Customized version of </a:t>
            </a:r>
            <a:r>
              <a:rPr lang="en-US" altLang="zh-CN" sz="2000" dirty="0" err="1"/>
              <a:t>pvws</a:t>
            </a:r>
            <a:endParaRPr lang="en-US" altLang="zh-CN" sz="2000" dirty="0"/>
          </a:p>
          <a:p>
            <a:r>
              <a:rPr lang="en-US" altLang="zh-CN" sz="2000" dirty="0"/>
              <a:t>Refactor using Spring Boot framework</a:t>
            </a:r>
          </a:p>
          <a:p>
            <a:pPr lvl="1"/>
            <a:r>
              <a:rPr lang="en-US" altLang="zh-CN" sz="1600" dirty="0"/>
              <a:t>Simplify REST service implementation</a:t>
            </a:r>
          </a:p>
          <a:p>
            <a:pPr lvl="1"/>
            <a:r>
              <a:rPr lang="en-US" altLang="zh-CN" sz="1600" dirty="0"/>
              <a:t>Include embedded Tomcat server</a:t>
            </a:r>
          </a:p>
          <a:p>
            <a:pPr lvl="1"/>
            <a:r>
              <a:rPr lang="en-US" altLang="zh-CN" sz="1600" dirty="0"/>
              <a:t>Run as standalone JAR file</a:t>
            </a:r>
          </a:p>
          <a:p>
            <a:r>
              <a:rPr lang="en-US" altLang="zh-CN" sz="2000" dirty="0"/>
              <a:t>Add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 / caput in REST service</a:t>
            </a:r>
          </a:p>
          <a:p>
            <a:r>
              <a:rPr lang="en-US" altLang="zh-CN" sz="2000" dirty="0"/>
              <a:t>Replace the Base64 encoding of array value with raw data</a:t>
            </a:r>
          </a:p>
          <a:p>
            <a:r>
              <a:rPr lang="en-US" altLang="zh-CN" sz="2000" dirty="0"/>
              <a:t>Add more fields in WebSocket data</a:t>
            </a:r>
          </a:p>
          <a:p>
            <a:pPr lvl="1"/>
            <a:r>
              <a:rPr lang="en-US" altLang="zh-CN" sz="1600" dirty="0"/>
              <a:t>connected, </a:t>
            </a:r>
            <a:r>
              <a:rPr lang="en-US" altLang="zh-CN" sz="1600" dirty="0" err="1"/>
              <a:t>pv_type</a:t>
            </a:r>
            <a:r>
              <a:rPr lang="en-US" altLang="zh-CN" sz="1600" dirty="0"/>
              <a:t>, size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Alt text">
            <a:extLst>
              <a:ext uri="{FF2B5EF4-FFF2-40B4-BE49-F238E27FC236}">
                <a16:creationId xmlns:a16="http://schemas.microsoft.com/office/drawing/2014/main" id="{510AB938-8A07-4354-B91F-D4B5E221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022521"/>
            <a:ext cx="6001986" cy="31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95F492-53A4-4CB9-BCD0-BD7DD20666AD}"/>
              </a:ext>
            </a:extLst>
          </p:cNvPr>
          <p:cNvSpPr txBox="1"/>
          <p:nvPr/>
        </p:nvSpPr>
        <p:spPr>
          <a:xfrm>
            <a:off x="7608168" y="4098558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Block diagram for backend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49CC55-DA50-4F32-B794-84270E7EF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121" y="4581128"/>
            <a:ext cx="6003399" cy="18722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5B41B0-2C37-429B-8372-28534E1535A7}"/>
              </a:ext>
            </a:extLst>
          </p:cNvPr>
          <p:cNvSpPr txBox="1"/>
          <p:nvPr/>
        </p:nvSpPr>
        <p:spPr>
          <a:xfrm>
            <a:off x="7841535" y="6453336"/>
            <a:ext cx="257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Update from backend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3256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5113337" cy="457200"/>
          </a:xfrm>
        </p:spPr>
        <p:txBody>
          <a:bodyPr/>
          <a:lstStyle/>
          <a:p>
            <a:r>
              <a:rPr lang="en-US" altLang="en-US" sz="2600" dirty="0"/>
              <a:t>Design of frontend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48544"/>
            <a:ext cx="11089183" cy="5292824"/>
          </a:xfrm>
        </p:spPr>
        <p:txBody>
          <a:bodyPr/>
          <a:lstStyle/>
          <a:p>
            <a:r>
              <a:rPr lang="en-US" altLang="zh-CN" sz="2000" dirty="0"/>
              <a:t>Single Page Applications framework: Vue.js </a:t>
            </a:r>
          </a:p>
          <a:p>
            <a:pPr lvl="1"/>
            <a:r>
              <a:rPr lang="en-US" altLang="zh-CN" sz="1600" dirty="0"/>
              <a:t>Two-way data binding</a:t>
            </a:r>
          </a:p>
          <a:p>
            <a:pPr lvl="1"/>
            <a:r>
              <a:rPr lang="en-US" altLang="zh-CN" sz="1600" dirty="0"/>
              <a:t>Various component libraries available to choose from</a:t>
            </a:r>
          </a:p>
          <a:p>
            <a:r>
              <a:rPr lang="en-US" altLang="zh-CN" sz="2000" dirty="0"/>
              <a:t>Component library: </a:t>
            </a:r>
            <a:r>
              <a:rPr lang="en-US" altLang="zh-CN" sz="2000" dirty="0" err="1"/>
              <a:t>PrimeVue</a:t>
            </a:r>
            <a:endParaRPr lang="en-US" altLang="zh-CN" sz="2000" dirty="0"/>
          </a:p>
          <a:p>
            <a:r>
              <a:rPr lang="en-US" altLang="zh-CN" sz="2000" dirty="0"/>
              <a:t>HTTP client library: </a:t>
            </a:r>
            <a:r>
              <a:rPr lang="en-US" altLang="zh-CN" sz="2000" dirty="0" err="1"/>
              <a:t>Axios</a:t>
            </a:r>
            <a:endParaRPr lang="en-US" altLang="zh-CN" sz="2000" dirty="0"/>
          </a:p>
          <a:p>
            <a:r>
              <a:rPr lang="en-US" altLang="zh-CN" sz="2000" dirty="0"/>
              <a:t>Charting library: </a:t>
            </a:r>
            <a:r>
              <a:rPr lang="en-US" altLang="zh-CN" sz="2000" dirty="0" err="1"/>
              <a:t>ApexCharts</a:t>
            </a:r>
            <a:endParaRPr lang="en-US" altLang="zh-CN" sz="20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7CA4ED-9477-4B56-9A62-EFBCAC4C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293096"/>
            <a:ext cx="8308486" cy="22809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CB9B032-1EE3-46FA-B2CB-2F232F37BB83}"/>
              </a:ext>
            </a:extLst>
          </p:cNvPr>
          <p:cNvSpPr txBox="1"/>
          <p:nvPr/>
        </p:nvSpPr>
        <p:spPr>
          <a:xfrm>
            <a:off x="8849647" y="6186790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Textual block diagram for frontend</a:t>
            </a:r>
            <a:endParaRPr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C199DB-8DFC-410C-926D-38B3D600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579" y="2837075"/>
            <a:ext cx="1775614" cy="434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98DBCB-9168-4683-B1C3-F0E445BB7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823" y="2876890"/>
            <a:ext cx="1531753" cy="4801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4687CD-E151-4AE8-A026-31B87B72A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579" y="1663450"/>
            <a:ext cx="1696279" cy="5122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2DB2948-2C8E-4017-9E94-226B01DE5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5241" y="1663451"/>
            <a:ext cx="2085415" cy="573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79389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heme/theme1.xml><?xml version="1.0" encoding="utf-8"?>
<a:theme xmlns:a="http://schemas.openxmlformats.org/drawingml/2006/main" name="演示文稿1">
  <a:themeElements>
    <a:clrScheme name="演示文稿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演示文稿1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74816</TotalTime>
  <Words>1472</Words>
  <Application>Microsoft Office PowerPoint</Application>
  <PresentationFormat>宽屏</PresentationFormat>
  <Paragraphs>297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-apple-system</vt:lpstr>
      <vt:lpstr>Arial</vt:lpstr>
      <vt:lpstr>Consolas</vt:lpstr>
      <vt:lpstr>Impact</vt:lpstr>
      <vt:lpstr>Times New Roman</vt:lpstr>
      <vt:lpstr>Wingdings</vt:lpstr>
      <vt:lpstr>演示文稿1</vt:lpstr>
      <vt:lpstr>1_CSNS讲演稿母板</vt:lpstr>
      <vt:lpstr>web-pvtools - PV client tools for web</vt:lpstr>
      <vt:lpstr>Content</vt:lpstr>
      <vt:lpstr>Scenario</vt:lpstr>
      <vt:lpstr>epics2web</vt:lpstr>
      <vt:lpstr>pvws</vt:lpstr>
      <vt:lpstr>What are the goals of web-pvtools? </vt:lpstr>
      <vt:lpstr>Design</vt:lpstr>
      <vt:lpstr>Design of backend</vt:lpstr>
      <vt:lpstr>Design of frontend</vt:lpstr>
      <vt:lpstr>Backend customization: Spring Boot</vt:lpstr>
      <vt:lpstr>Backend customization: caget</vt:lpstr>
      <vt:lpstr>Backend customization: caput</vt:lpstr>
      <vt:lpstr>Frontend implementation</vt:lpstr>
      <vt:lpstr>Frontend implementation: PV Status Monitor</vt:lpstr>
      <vt:lpstr>Frontend implementation: PV Status Monitor</vt:lpstr>
      <vt:lpstr>Frontend implementation: caget</vt:lpstr>
      <vt:lpstr>Frontend implementation: caput</vt:lpstr>
      <vt:lpstr>Frontend implementation: caput</vt:lpstr>
      <vt:lpstr>Frontend implementation: camonitor</vt:lpstr>
      <vt:lpstr>Frontend implementation: cainfo</vt:lpstr>
      <vt:lpstr>Frontend implementation: probe</vt:lpstr>
      <vt:lpstr>Frontend implementation: probe</vt:lpstr>
      <vt:lpstr>Frontend implementation: probe</vt:lpstr>
      <vt:lpstr>Frontend implementation: StripTool</vt:lpstr>
      <vt:lpstr>Frontend implementation: X/Y Plot</vt:lpstr>
      <vt:lpstr>Deployment</vt:lpstr>
      <vt:lpstr>Use cases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GanQ</dc:creator>
  <cp:lastModifiedBy>wanglin</cp:lastModifiedBy>
  <cp:revision>1764</cp:revision>
  <cp:lastPrinted>1601-01-01T00:00:00Z</cp:lastPrinted>
  <dcterms:created xsi:type="dcterms:W3CDTF">2007-01-27T11:50:30Z</dcterms:created>
  <dcterms:modified xsi:type="dcterms:W3CDTF">2025-04-05T09:11:29Z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