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Lst>
  <p:notesMasterIdLst>
    <p:notesMasterId r:id="rId38"/>
  </p:notesMasterIdLst>
  <p:sldIdLst>
    <p:sldId id="256" r:id="rId2"/>
    <p:sldId id="649" r:id="rId3"/>
    <p:sldId id="685" r:id="rId4"/>
    <p:sldId id="655" r:id="rId5"/>
    <p:sldId id="656" r:id="rId6"/>
    <p:sldId id="651" r:id="rId7"/>
    <p:sldId id="652" r:id="rId8"/>
    <p:sldId id="657" r:id="rId9"/>
    <p:sldId id="658" r:id="rId10"/>
    <p:sldId id="659" r:id="rId11"/>
    <p:sldId id="650" r:id="rId12"/>
    <p:sldId id="662" r:id="rId13"/>
    <p:sldId id="506" r:id="rId14"/>
    <p:sldId id="660" r:id="rId15"/>
    <p:sldId id="663" r:id="rId16"/>
    <p:sldId id="664" r:id="rId17"/>
    <p:sldId id="666" r:id="rId18"/>
    <p:sldId id="665" r:id="rId19"/>
    <p:sldId id="667" r:id="rId20"/>
    <p:sldId id="668" r:id="rId21"/>
    <p:sldId id="669" r:id="rId22"/>
    <p:sldId id="661" r:id="rId23"/>
    <p:sldId id="671" r:id="rId24"/>
    <p:sldId id="670" r:id="rId25"/>
    <p:sldId id="672" r:id="rId26"/>
    <p:sldId id="689" r:id="rId27"/>
    <p:sldId id="687" r:id="rId28"/>
    <p:sldId id="690" r:id="rId29"/>
    <p:sldId id="673" r:id="rId30"/>
    <p:sldId id="674" r:id="rId31"/>
    <p:sldId id="686" r:id="rId32"/>
    <p:sldId id="642" r:id="rId33"/>
    <p:sldId id="644" r:id="rId34"/>
    <p:sldId id="499" r:id="rId35"/>
    <p:sldId id="648" r:id="rId36"/>
    <p:sldId id="643"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明涛 李" initials="明涛" lastIdx="2" clrIdx="0">
    <p:extLst>
      <p:ext uri="{19B8F6BF-5375-455C-9EA6-DF929625EA0E}">
        <p15:presenceInfo xmlns:p15="http://schemas.microsoft.com/office/powerpoint/2012/main" userId="edc0c40d7aac2d4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D1CE"/>
    <a:srgbClr val="0000FF"/>
    <a:srgbClr val="92D050"/>
    <a:srgbClr val="1B0C64"/>
    <a:srgbClr val="071F65"/>
    <a:srgbClr val="C0C5CE"/>
    <a:srgbClr val="BDD3FF"/>
    <a:srgbClr val="6F7B91"/>
    <a:srgbClr val="BDDFE1"/>
    <a:srgbClr val="8DC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8034E78-7F5D-4C2E-B375-FC64B27BC917}" styleName="深色样式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深色样式 1 - 强调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深色样式 1 - 强调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深色样式 1 - 强调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深色样式 1 - 强调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深色样式 1 - 强调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深色样式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16DA210-FB5B-4158-B5E0-FEB733F419BA}" styleName="浅色样式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浅色样式 3 - 强调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483" autoAdjust="0"/>
    <p:restoredTop sz="81956" autoAdjust="0"/>
  </p:normalViewPr>
  <p:slideViewPr>
    <p:cSldViewPr snapToGrid="0">
      <p:cViewPr varScale="1">
        <p:scale>
          <a:sx n="102" d="100"/>
          <a:sy n="102" d="100"/>
        </p:scale>
        <p:origin x="288" y="184"/>
      </p:cViewPr>
      <p:guideLst>
        <p:guide orient="horz" pos="2160"/>
        <p:guide pos="3840"/>
      </p:guideLst>
    </p:cSldViewPr>
  </p:slideViewPr>
  <p:outlineViewPr>
    <p:cViewPr>
      <p:scale>
        <a:sx n="33" d="100"/>
        <a:sy n="33" d="100"/>
      </p:scale>
      <p:origin x="0" y="15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8691A-493D-4F77-BB59-AF9323853594}" type="datetimeFigureOut">
              <a:rPr lang="zh-CN" altLang="en-US" smtClean="0"/>
              <a:t>2025/4/8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CE92B7-0882-48A0-95C5-39A8371B447B}" type="slidenum">
              <a:rPr lang="zh-CN" altLang="en-US" smtClean="0"/>
              <a:t>‹#›</a:t>
            </a:fld>
            <a:endParaRPr lang="zh-CN" altLang="en-US"/>
          </a:p>
        </p:txBody>
      </p:sp>
    </p:spTree>
    <p:extLst>
      <p:ext uri="{BB962C8B-B14F-4D97-AF65-F5344CB8AC3E}">
        <p14:creationId xmlns:p14="http://schemas.microsoft.com/office/powerpoint/2010/main" val="2829529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1CE92B7-0882-48A0-95C5-39A8371B447B}" type="slidenum">
              <a:rPr lang="zh-CN" altLang="en-US" smtClean="0"/>
              <a:t>1</a:t>
            </a:fld>
            <a:endParaRPr lang="zh-CN" altLang="en-US"/>
          </a:p>
        </p:txBody>
      </p:sp>
    </p:spTree>
    <p:extLst>
      <p:ext uri="{BB962C8B-B14F-4D97-AF65-F5344CB8AC3E}">
        <p14:creationId xmlns:p14="http://schemas.microsoft.com/office/powerpoint/2010/main" val="2975693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WeChat WhatsApp Instant messaging software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operation and maintenance </a:t>
            </a:r>
            <a:r>
              <a:rPr lang="en-US" altLang="zh-CN" b="0" i="0" dirty="0">
                <a:effectLst/>
                <a:latin typeface="Inter"/>
              </a:rPr>
              <a:t>O&amp;M</a:t>
            </a:r>
          </a:p>
          <a:p>
            <a:endParaRPr kumimoji="1" lang="en-US" altLang="zh-CN" b="0" i="0" dirty="0">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Save the time for fault diagnosis and relay of information from operation personnel to the maintenance personnel</a:t>
            </a:r>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12</a:t>
            </a:fld>
            <a:endParaRPr lang="zh-CN" altLang="en-US"/>
          </a:p>
        </p:txBody>
      </p:sp>
    </p:spTree>
    <p:extLst>
      <p:ext uri="{BB962C8B-B14F-4D97-AF65-F5344CB8AC3E}">
        <p14:creationId xmlns:p14="http://schemas.microsoft.com/office/powerpoint/2010/main" val="273228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13</a:t>
            </a:fld>
            <a:endParaRPr lang="zh-CN" altLang="en-US"/>
          </a:p>
        </p:txBody>
      </p:sp>
    </p:spTree>
    <p:extLst>
      <p:ext uri="{BB962C8B-B14F-4D97-AF65-F5344CB8AC3E}">
        <p14:creationId xmlns:p14="http://schemas.microsoft.com/office/powerpoint/2010/main" val="1873797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14</a:t>
            </a:fld>
            <a:endParaRPr lang="zh-CN" altLang="en-US"/>
          </a:p>
        </p:txBody>
      </p:sp>
    </p:spTree>
    <p:extLst>
      <p:ext uri="{BB962C8B-B14F-4D97-AF65-F5344CB8AC3E}">
        <p14:creationId xmlns:p14="http://schemas.microsoft.com/office/powerpoint/2010/main" val="2129244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15</a:t>
            </a:fld>
            <a:endParaRPr lang="zh-CN" altLang="en-US"/>
          </a:p>
        </p:txBody>
      </p:sp>
    </p:spTree>
    <p:extLst>
      <p:ext uri="{BB962C8B-B14F-4D97-AF65-F5344CB8AC3E}">
        <p14:creationId xmlns:p14="http://schemas.microsoft.com/office/powerpoint/2010/main" val="1993654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DataBrowser has some Modification Items including</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16</a:t>
            </a:fld>
            <a:endParaRPr lang="zh-CN" altLang="en-US"/>
          </a:p>
        </p:txBody>
      </p:sp>
    </p:spTree>
    <p:extLst>
      <p:ext uri="{BB962C8B-B14F-4D97-AF65-F5344CB8AC3E}">
        <p14:creationId xmlns:p14="http://schemas.microsoft.com/office/powerpoint/2010/main" val="138385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In some cases, We still want to view the data of channel archiver. The question is how to view them in </a:t>
            </a:r>
            <a:r>
              <a:rPr kumimoji="1" lang="en-US" altLang="zh-CN" dirty="0" err="1"/>
              <a:t>phoebus</a:t>
            </a:r>
            <a:r>
              <a:rPr kumimoji="1" lang="en-US" altLang="zh-CN" dirty="0"/>
              <a:t>.</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17</a:t>
            </a:fld>
            <a:endParaRPr lang="zh-CN" altLang="en-US"/>
          </a:p>
        </p:txBody>
      </p:sp>
    </p:spTree>
    <p:extLst>
      <p:ext uri="{BB962C8B-B14F-4D97-AF65-F5344CB8AC3E}">
        <p14:creationId xmlns:p14="http://schemas.microsoft.com/office/powerpoint/2010/main" val="3939426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18</a:t>
            </a:fld>
            <a:endParaRPr lang="zh-CN" altLang="en-US"/>
          </a:p>
        </p:txBody>
      </p:sp>
    </p:spTree>
    <p:extLst>
      <p:ext uri="{BB962C8B-B14F-4D97-AF65-F5344CB8AC3E}">
        <p14:creationId xmlns:p14="http://schemas.microsoft.com/office/powerpoint/2010/main" val="2721666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The archived data subtracted by the moving avg would result in the noise </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19</a:t>
            </a:fld>
            <a:endParaRPr lang="zh-CN" altLang="en-US"/>
          </a:p>
        </p:txBody>
      </p:sp>
    </p:spTree>
    <p:extLst>
      <p:ext uri="{BB962C8B-B14F-4D97-AF65-F5344CB8AC3E}">
        <p14:creationId xmlns:p14="http://schemas.microsoft.com/office/powerpoint/2010/main" val="35437964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algn="l" rtl="0"/>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Statistics tools mean/Median/σ/Min/Max in </a:t>
            </a:r>
            <a:endParaRPr lang="en-US" altLang="zh-CN" b="1" i="0" dirty="0">
              <a:solidFill>
                <a:srgbClr val="1F2329"/>
              </a:solidFill>
              <a:effectLst/>
              <a:latin typeface="Inter"/>
            </a:endParaRPr>
          </a:p>
          <a:p>
            <a:pPr algn="l" rtl="0"/>
            <a:endParaRPr lang="en-US" altLang="zh-CN" b="1" i="0" dirty="0">
              <a:solidFill>
                <a:srgbClr val="1F2329"/>
              </a:solidFill>
              <a:effectLst/>
              <a:latin typeface="Inter"/>
            </a:endParaRPr>
          </a:p>
          <a:p>
            <a:pPr algn="l" rtl="0"/>
            <a:r>
              <a:rPr lang="en-US" altLang="zh-CN" b="1" i="0" dirty="0">
                <a:solidFill>
                  <a:srgbClr val="1F2329"/>
                </a:solidFill>
                <a:effectLst/>
                <a:latin typeface="Inter"/>
              </a:rPr>
              <a:t>Limitations in information</a:t>
            </a:r>
            <a:r>
              <a:rPr lang="en-US" altLang="zh-CN" b="0" i="0" dirty="0">
                <a:solidFill>
                  <a:srgbClr val="1F2329"/>
                </a:solidFill>
                <a:effectLst/>
                <a:latin typeface="Inter"/>
              </a:rPr>
              <a:t>: They can only provide partial characteristics of the data and are unable to display the distribution pattern of the data. For instance, just knowing the mean and the standard deviation, it is impossible to understand whether the data follows a uniform distribution, a normal distribution, or a skewed distribution, and so on.</a:t>
            </a:r>
          </a:p>
          <a:p>
            <a:pPr algn="l"/>
            <a:r>
              <a:rPr lang="en-US" altLang="zh-CN" b="0" i="0" dirty="0">
                <a:solidFill>
                  <a:srgbClr val="1D2A57"/>
                </a:solidFill>
                <a:effectLst/>
                <a:latin typeface="Arial" panose="020B0604020202020204" pitchFamily="34" charset="0"/>
              </a:rPr>
              <a:t>skewed /</a:t>
            </a:r>
            <a:r>
              <a:rPr lang="en-US" altLang="zh-CN" b="0" i="0" dirty="0" err="1">
                <a:solidFill>
                  <a:srgbClr val="1D2A57"/>
                </a:solidFill>
                <a:effectLst/>
                <a:latin typeface="Arial" panose="020B0604020202020204" pitchFamily="34" charset="0"/>
              </a:rPr>
              <a:t>skjuːd</a:t>
            </a:r>
            <a:r>
              <a:rPr lang="en-US" altLang="zh-CN" b="0" i="0" dirty="0">
                <a:solidFill>
                  <a:srgbClr val="1D2A57"/>
                </a:solidFill>
                <a:effectLst/>
                <a:latin typeface="Arial" panose="020B0604020202020204" pitchFamily="34" charset="0"/>
              </a:rPr>
              <a:t>/</a:t>
            </a:r>
            <a:br>
              <a:rPr lang="en-US" altLang="zh-CN" b="0" i="0" dirty="0">
                <a:solidFill>
                  <a:srgbClr val="1F2329"/>
                </a:solidFill>
                <a:effectLst/>
                <a:latin typeface="Inter"/>
              </a:rPr>
            </a:br>
            <a:r>
              <a:rPr lang="en-US" altLang="zh-CN" b="1" i="0" dirty="0">
                <a:solidFill>
                  <a:srgbClr val="1F2329"/>
                </a:solidFill>
                <a:effectLst/>
                <a:latin typeface="Inter"/>
              </a:rPr>
              <a:t>Vulnerability to extreme values</a:t>
            </a:r>
            <a:r>
              <a:rPr lang="en-US" altLang="zh-CN" b="0" i="0" dirty="0">
                <a:solidFill>
                  <a:srgbClr val="1F2329"/>
                </a:solidFill>
                <a:effectLst/>
                <a:latin typeface="Inter"/>
              </a:rPr>
              <a:t>: The mean, in particular, is highly </a:t>
            </a:r>
            <a:r>
              <a:rPr lang="en-US" altLang="zh-CN" b="0" i="0" dirty="0" err="1">
                <a:solidFill>
                  <a:srgbClr val="1F2329"/>
                </a:solidFill>
                <a:effectLst/>
                <a:latin typeface="Inter"/>
              </a:rPr>
              <a:t>influencd</a:t>
            </a:r>
            <a:r>
              <a:rPr lang="en-US" altLang="zh-CN" b="0" i="0" dirty="0">
                <a:solidFill>
                  <a:srgbClr val="1F2329"/>
                </a:solidFill>
                <a:effectLst/>
                <a:latin typeface="Inter"/>
              </a:rPr>
              <a:t> by extreme values, which leads to insufficient representativeness of the central tendency of the data. For example, when there are a few extremely large or small values in the dataset, the mean may be pulled towards these extreme values and fail to accurately reflect the true level of the majority of the data.</a:t>
            </a:r>
          </a:p>
          <a:p>
            <a:pPr algn="l" rtl="0"/>
            <a:br>
              <a:rPr lang="en-US" altLang="zh-CN" b="0" i="0" dirty="0">
                <a:solidFill>
                  <a:srgbClr val="1F2329"/>
                </a:solidFill>
                <a:effectLst/>
                <a:latin typeface="Inter"/>
              </a:rPr>
            </a:br>
            <a:r>
              <a:rPr lang="en-US" altLang="zh-CN" b="1" i="0" dirty="0">
                <a:solidFill>
                  <a:srgbClr val="1F2329"/>
                </a:solidFill>
                <a:effectLst/>
                <a:latin typeface="Inter"/>
              </a:rPr>
              <a:t>Lack of intuitiveness </a:t>
            </a:r>
            <a:r>
              <a:rPr lang="en-US" altLang="zh-CN" b="0" i="0" dirty="0">
                <a:solidFill>
                  <a:srgbClr val="1D2A57"/>
                </a:solidFill>
                <a:effectLst/>
                <a:latin typeface="Arial" panose="020B0604020202020204" pitchFamily="34" charset="0"/>
              </a:rPr>
              <a:t> /</a:t>
            </a:r>
            <a:r>
              <a:rPr lang="en-US" altLang="zh-CN" b="0" i="0" dirty="0" err="1">
                <a:solidFill>
                  <a:srgbClr val="1D2A57"/>
                </a:solidFill>
                <a:effectLst/>
                <a:latin typeface="Arial" panose="020B0604020202020204" pitchFamily="34" charset="0"/>
              </a:rPr>
              <a:t>ɪnˈtʃu</a:t>
            </a:r>
            <a:r>
              <a:rPr lang="en-US" altLang="zh-CN" b="0" i="0" dirty="0">
                <a:solidFill>
                  <a:srgbClr val="1D2A57"/>
                </a:solidFill>
                <a:effectLst/>
                <a:latin typeface="Arial" panose="020B0604020202020204" pitchFamily="34" charset="0"/>
              </a:rPr>
              <a:t>ː.</a:t>
            </a:r>
            <a:r>
              <a:rPr lang="en-US" altLang="zh-CN" b="0" i="0" dirty="0" err="1">
                <a:solidFill>
                  <a:srgbClr val="1D2A57"/>
                </a:solidFill>
                <a:effectLst/>
                <a:latin typeface="Arial" panose="020B0604020202020204" pitchFamily="34" charset="0"/>
              </a:rPr>
              <a:t>ɪ.tɪv.nəs</a:t>
            </a:r>
            <a:r>
              <a:rPr lang="en-US" altLang="zh-CN" b="0" i="0" dirty="0">
                <a:solidFill>
                  <a:srgbClr val="1D2A57"/>
                </a:solidFill>
                <a:effectLst/>
                <a:latin typeface="Arial" panose="020B0604020202020204" pitchFamily="34" charset="0"/>
              </a:rPr>
              <a:t>/</a:t>
            </a:r>
            <a:r>
              <a:rPr lang="en-US" altLang="zh-CN" b="0" i="0" dirty="0">
                <a:solidFill>
                  <a:srgbClr val="1F2329"/>
                </a:solidFill>
                <a:effectLst/>
                <a:latin typeface="Inter"/>
              </a:rPr>
              <a:t>: For non-professionals, these statistical measures may be rather abstract, making it difficult to </a:t>
            </a:r>
            <a:r>
              <a:rPr lang="en-US" altLang="zh-CN" b="0" i="0" dirty="0" err="1">
                <a:solidFill>
                  <a:srgbClr val="1F2329"/>
                </a:solidFill>
                <a:effectLst/>
                <a:latin typeface="Inter"/>
              </a:rPr>
              <a:t>iunderstand</a:t>
            </a:r>
            <a:r>
              <a:rPr lang="en-US" altLang="zh-CN" b="0" i="0" dirty="0">
                <a:solidFill>
                  <a:srgbClr val="1F2329"/>
                </a:solidFill>
                <a:effectLst/>
                <a:latin typeface="Inter"/>
              </a:rPr>
              <a:t> the distribution of the data. In contrast, graphical presentation methods such as distribution histograms can enable people to more intuitively feel the distribution characteristics of the data.</a:t>
            </a:r>
          </a:p>
          <a:p>
            <a:pPr algn="l" rtl="0"/>
            <a:endParaRPr lang="en-US" altLang="zh-CN" b="0" i="0" dirty="0">
              <a:solidFill>
                <a:srgbClr val="1F2329"/>
              </a:solidFill>
              <a:effectLst/>
              <a:latin typeface="Inter"/>
            </a:endParaRPr>
          </a:p>
          <a:p>
            <a:pPr algn="l" rtl="0"/>
            <a:r>
              <a:rPr lang="en-US" altLang="zh-CN" b="0" i="0" dirty="0">
                <a:solidFill>
                  <a:srgbClr val="1F2329"/>
                </a:solidFill>
                <a:effectLst/>
                <a:latin typeface="Inter"/>
              </a:rPr>
              <a:t>If we press this </a:t>
            </a:r>
            <a:r>
              <a:rPr lang="en-US" altLang="zh-CN" b="0" i="0" dirty="0" err="1">
                <a:solidFill>
                  <a:srgbClr val="1F2329"/>
                </a:solidFill>
                <a:effectLst/>
                <a:latin typeface="Inter"/>
              </a:rPr>
              <a:t>menuitem</a:t>
            </a:r>
            <a:r>
              <a:rPr lang="en-US" altLang="zh-CN" b="0" i="0" dirty="0">
                <a:solidFill>
                  <a:srgbClr val="1F2329"/>
                </a:solidFill>
                <a:effectLst/>
                <a:latin typeface="Inter"/>
              </a:rPr>
              <a:t>, the histogram of the distribution of the </a:t>
            </a:r>
            <a:r>
              <a:rPr lang="en-US" altLang="zh-CN" b="0" i="0" dirty="0" err="1">
                <a:solidFill>
                  <a:srgbClr val="1F2329"/>
                </a:solidFill>
                <a:effectLst/>
                <a:latin typeface="Inter"/>
              </a:rPr>
              <a:t>crchivered</a:t>
            </a:r>
            <a:r>
              <a:rPr lang="en-US" altLang="zh-CN" b="0" i="0" dirty="0">
                <a:solidFill>
                  <a:srgbClr val="1F2329"/>
                </a:solidFill>
                <a:effectLst/>
                <a:latin typeface="Inter"/>
              </a:rPr>
              <a:t> data of the </a:t>
            </a:r>
            <a:r>
              <a:rPr lang="en-US" altLang="zh-CN" b="0" i="0" dirty="0" err="1">
                <a:solidFill>
                  <a:srgbClr val="1F2329"/>
                </a:solidFill>
                <a:effectLst/>
                <a:latin typeface="Inter"/>
              </a:rPr>
              <a:t>pv</a:t>
            </a:r>
            <a:r>
              <a:rPr lang="en-US" altLang="zh-CN" b="0" i="0" dirty="0">
                <a:solidFill>
                  <a:srgbClr val="1F2329"/>
                </a:solidFill>
                <a:effectLst/>
                <a:latin typeface="Inter"/>
              </a:rPr>
              <a:t> is shown in this plot. We know it is a shewed distribution</a:t>
            </a:r>
            <a:br>
              <a:rPr lang="zh-CN" altLang="en-US" b="0" i="0" dirty="0">
                <a:solidFill>
                  <a:srgbClr val="1F2329"/>
                </a:solidFill>
                <a:effectLst/>
                <a:latin typeface="Inter"/>
              </a:rPr>
            </a:b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20</a:t>
            </a:fld>
            <a:endParaRPr lang="zh-CN" altLang="en-US"/>
          </a:p>
        </p:txBody>
      </p:sp>
    </p:spTree>
    <p:extLst>
      <p:ext uri="{BB962C8B-B14F-4D97-AF65-F5344CB8AC3E}">
        <p14:creationId xmlns:p14="http://schemas.microsoft.com/office/powerpoint/2010/main" val="348746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b="0" i="0" dirty="0">
              <a:solidFill>
                <a:srgbClr val="1F2329"/>
              </a:solidFill>
              <a:effectLst/>
              <a:latin typeface="Inter"/>
            </a:endParaRPr>
          </a:p>
          <a:p>
            <a:r>
              <a:rPr lang="en-US" altLang="zh-CN" b="0" i="0" dirty="0">
                <a:solidFill>
                  <a:srgbClr val="767676"/>
                </a:solidFill>
                <a:effectLst/>
                <a:latin typeface="Arial" panose="020B0604020202020204" pitchFamily="34" charset="0"/>
              </a:rPr>
              <a:t>[</a:t>
            </a:r>
            <a:r>
              <a:rPr lang="en-US" altLang="zh-CN" b="0" i="0" dirty="0" err="1">
                <a:solidFill>
                  <a:srgbClr val="767676"/>
                </a:solidFill>
                <a:effectLst/>
                <a:latin typeface="Arial" panose="020B0604020202020204" pitchFamily="34" charset="0"/>
              </a:rPr>
              <a:t>əˈsɪləˌskəʊp</a:t>
            </a:r>
            <a:r>
              <a:rPr lang="en-US" altLang="zh-CN" b="0" i="0" dirty="0">
                <a:solidFill>
                  <a:srgbClr val="767676"/>
                </a:solidFill>
                <a:effectLst/>
                <a:latin typeface="Arial" panose="020B0604020202020204" pitchFamily="34" charset="0"/>
              </a:rPr>
              <a:t>]</a:t>
            </a:r>
          </a:p>
          <a:p>
            <a:r>
              <a:rPr lang="en-US" altLang="zh-CN" b="0" i="0" dirty="0">
                <a:solidFill>
                  <a:srgbClr val="767676"/>
                </a:solidFill>
                <a:effectLst/>
                <a:latin typeface="Arial" panose="020B0604020202020204" pitchFamily="34" charset="0"/>
              </a:rPr>
              <a:t>we know, In Databrowser, for waveform </a:t>
            </a:r>
            <a:r>
              <a:rPr lang="en-US" altLang="zh-CN" b="0" i="0" dirty="0" err="1">
                <a:solidFill>
                  <a:srgbClr val="767676"/>
                </a:solidFill>
                <a:effectLst/>
                <a:latin typeface="Arial" panose="020B0604020202020204" pitchFamily="34" charset="0"/>
              </a:rPr>
              <a:t>pvs</a:t>
            </a:r>
            <a:r>
              <a:rPr lang="en-US" altLang="zh-CN" b="0" i="0" dirty="0">
                <a:solidFill>
                  <a:srgbClr val="767676"/>
                </a:solidFill>
                <a:effectLst/>
                <a:latin typeface="Arial" panose="020B0604020202020204" pitchFamily="34" charset="0"/>
              </a:rPr>
              <a:t>, the first point is shown in databrowser.</a:t>
            </a:r>
          </a:p>
          <a:p>
            <a:r>
              <a:rPr lang="en-US" altLang="zh-CN" b="0" i="0" dirty="0">
                <a:solidFill>
                  <a:srgbClr val="767676"/>
                </a:solidFill>
                <a:effectLst/>
                <a:latin typeface="Arial" panose="020B0604020202020204" pitchFamily="34" charset="0"/>
              </a:rPr>
              <a:t>In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the </a:t>
            </a:r>
            <a:r>
              <a:rPr lang="en-US" altLang="zh-CN" sz="1200" i="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Inspect Waveforms, we </a:t>
            </a:r>
            <a:r>
              <a:rPr lang="en" altLang="zh-CN" sz="1200" b="0" i="0" dirty="0">
                <a:solidFill>
                  <a:srgbClr val="4E4E4E"/>
                </a:solidFill>
                <a:effectLst/>
                <a:latin typeface="-apple-system"/>
                <a:ea typeface="微软雅黑" panose="020B0503020204020204" pitchFamily="34" charset="-122"/>
                <a:cs typeface="Times New Roman" panose="02020603050405020304" pitchFamily="18" charset="0"/>
              </a:rPr>
              <a:t>d</a:t>
            </a:r>
            <a:r>
              <a:rPr lang="en" altLang="zh-CN" b="0" i="0" dirty="0">
                <a:solidFill>
                  <a:srgbClr val="4E4E4E"/>
                </a:solidFill>
                <a:effectLst/>
                <a:latin typeface="-apple-system"/>
              </a:rPr>
              <a:t>rag the slider to show the archived data of waveform </a:t>
            </a:r>
            <a:r>
              <a:rPr lang="en" altLang="zh-CN" b="0" i="0" dirty="0" err="1">
                <a:solidFill>
                  <a:srgbClr val="4E4E4E"/>
                </a:solidFill>
                <a:effectLst/>
                <a:latin typeface="-apple-system"/>
              </a:rPr>
              <a:t>pv</a:t>
            </a:r>
            <a:r>
              <a:rPr lang="en" altLang="zh-CN" b="0" i="0" dirty="0">
                <a:solidFill>
                  <a:srgbClr val="4E4E4E"/>
                </a:solidFill>
                <a:effectLst/>
                <a:latin typeface="-apple-system"/>
              </a:rPr>
              <a:t> at different time.</a:t>
            </a:r>
            <a:br>
              <a:rPr lang="zh-CN" altLang="en-US" b="0" i="0" dirty="0">
                <a:solidFill>
                  <a:srgbClr val="1F2329"/>
                </a:solidFill>
                <a:effectLst/>
                <a:latin typeface="Inter"/>
              </a:rPr>
            </a:b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21</a:t>
            </a:fld>
            <a:endParaRPr lang="zh-CN" altLang="en-US"/>
          </a:p>
        </p:txBody>
      </p:sp>
    </p:spTree>
    <p:extLst>
      <p:ext uri="{BB962C8B-B14F-4D97-AF65-F5344CB8AC3E}">
        <p14:creationId xmlns:p14="http://schemas.microsoft.com/office/powerpoint/2010/main" val="38442604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3</a:t>
            </a:fld>
            <a:endParaRPr lang="zh-CN" altLang="en-US"/>
          </a:p>
        </p:txBody>
      </p:sp>
    </p:spTree>
    <p:extLst>
      <p:ext uri="{BB962C8B-B14F-4D97-AF65-F5344CB8AC3E}">
        <p14:creationId xmlns:p14="http://schemas.microsoft.com/office/powerpoint/2010/main" val="28413598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Beam commissioning and operation at CSNS began at 2015.</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XAL is utilized as a flexible application framework for developing accelerator physics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latin typeface="Inter"/>
              </a:rPr>
              <a:t>two thousand plus snapshots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effectLst/>
                <a:latin typeface="Inter"/>
                <a:ea typeface="微软雅黑" panose="020B0503020204020204" pitchFamily="34" charset="-122"/>
                <a:cs typeface="Times New Roman" panose="02020603050405020304" pitchFamily="18" charset="0"/>
              </a:rPr>
              <a:t>All functions are executed </a:t>
            </a:r>
            <a:r>
              <a:rPr lang="en" altLang="zh-CN" b="0" i="0" dirty="0">
                <a:solidFill>
                  <a:srgbClr val="333333"/>
                </a:solidFill>
                <a:effectLst/>
                <a:latin typeface="Arial" panose="020B0604020202020204" pitchFamily="34" charset="0"/>
              </a:rPr>
              <a:t>[ˈ</a:t>
            </a:r>
            <a:r>
              <a:rPr lang="en" altLang="zh-CN" b="0" i="0" dirty="0" err="1">
                <a:solidFill>
                  <a:srgbClr val="333333"/>
                </a:solidFill>
                <a:effectLst/>
                <a:latin typeface="Arial" panose="020B0604020202020204" pitchFamily="34" charset="0"/>
              </a:rPr>
              <a:t>eksɪkjuːtɪd</a:t>
            </a:r>
            <a:r>
              <a:rPr lang="en" altLang="zh-CN" b="0" i="0" dirty="0">
                <a:solidFill>
                  <a:srgbClr val="333333"/>
                </a:solidFill>
                <a:effectLst/>
                <a:latin typeface="Arial" panose="020B0604020202020204" pitchFamily="34" charset="0"/>
              </a:rPr>
              <a:t>]</a:t>
            </a:r>
            <a:r>
              <a:rPr lang="en-US" altLang="zh-CN" sz="1200" b="0" i="0" dirty="0">
                <a:effectLst/>
                <a:latin typeface="Inter"/>
                <a:ea typeface="微软雅黑" panose="020B0503020204020204" pitchFamily="34" charset="-122"/>
                <a:cs typeface="Times New Roman" panose="02020603050405020304" pitchFamily="18" charset="0"/>
              </a:rPr>
              <a:t> in one program, including</a:t>
            </a: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285750" indent="-285750">
              <a:spcBef>
                <a:spcPts val="60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Database operations with  JDBC</a:t>
            </a:r>
          </a:p>
          <a:p>
            <a:pPr marL="285750" indent="-285750">
              <a:spcBef>
                <a:spcPts val="60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PVs connection, read and written.</a:t>
            </a:r>
          </a:p>
          <a:p>
            <a:pPr marL="285750" indent="-285750">
              <a:spcBef>
                <a:spcPts val="600"/>
              </a:spcBef>
              <a:buFont typeface="Arial" panose="020B0604020202020204" pitchFamily="34" charset="0"/>
              <a:buChar cha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UI display, refresh, and operations</a:t>
            </a:r>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22</a:t>
            </a:fld>
            <a:endParaRPr lang="zh-CN" altLang="en-US"/>
          </a:p>
        </p:txBody>
      </p:sp>
    </p:spTree>
    <p:extLst>
      <p:ext uri="{BB962C8B-B14F-4D97-AF65-F5344CB8AC3E}">
        <p14:creationId xmlns:p14="http://schemas.microsoft.com/office/powerpoint/2010/main" val="5442957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err="1"/>
              <a:t>Socre</a:t>
            </a:r>
            <a:r>
              <a:rPr lang="en-US" altLang="zh-CN" dirty="0"/>
              <a:t> has some </a:t>
            </a:r>
            <a:r>
              <a:rPr lang="en-US" altLang="zh-CN" dirty="0" err="1"/>
              <a:t>drawcacks</a:t>
            </a:r>
            <a:endParaRPr lang="en-US" altLang="zh-CN"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There are 5000 PVs in a snapshot.</a:t>
            </a:r>
            <a:endParaRPr lang="en" altLang="zh-CN" b="0" i="0" dirty="0">
              <a:solidFill>
                <a:srgbClr val="4E4E4E"/>
              </a:solidFill>
              <a:effectLst/>
              <a:latin typeface="-apple-system"/>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b="0" i="0" dirty="0">
                <a:effectLst/>
                <a:latin typeface="Inter"/>
              </a:rPr>
              <a:t>CRUD Create, Read, Update, Delete</a:t>
            </a:r>
          </a:p>
          <a:p>
            <a:r>
              <a:rPr lang="en" altLang="zh-CN" b="0" i="0" dirty="0">
                <a:solidFill>
                  <a:srgbClr val="4E4E4E"/>
                </a:solidFill>
                <a:effectLst/>
                <a:latin typeface="-apple-system"/>
              </a:rPr>
              <a:t>The architecture of score is antiquated, devoid of advanced technologies and frameworks</a:t>
            </a: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23</a:t>
            </a:fld>
            <a:endParaRPr lang="zh-CN" altLang="en-US"/>
          </a:p>
        </p:txBody>
      </p:sp>
    </p:spTree>
    <p:extLst>
      <p:ext uri="{BB962C8B-B14F-4D97-AF65-F5344CB8AC3E}">
        <p14:creationId xmlns:p14="http://schemas.microsoft.com/office/powerpoint/2010/main" val="24346773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 altLang="zh-CN" b="0" i="0" dirty="0">
                <a:solidFill>
                  <a:srgbClr val="4E4E4E"/>
                </a:solidFill>
                <a:effectLst/>
                <a:latin typeface="-apple-system"/>
              </a:rPr>
              <a:t>Motivated</a:t>
            </a:r>
            <a:r>
              <a:rPr lang="zh-CN" altLang="en-US" b="0" i="0" dirty="0">
                <a:solidFill>
                  <a:srgbClr val="4E4E4E"/>
                </a:solidFill>
                <a:effectLst/>
                <a:latin typeface="-apple-system"/>
              </a:rPr>
              <a:t> </a:t>
            </a:r>
            <a:r>
              <a:rPr lang="en-US" altLang="zh-CN" b="0" i="0" dirty="0">
                <a:solidFill>
                  <a:srgbClr val="4E4E4E"/>
                </a:solidFill>
                <a:effectLst/>
                <a:latin typeface="-apple-system"/>
              </a:rPr>
              <a:t>by</a:t>
            </a:r>
            <a:r>
              <a:rPr lang="zh-CN" altLang="en-US" b="0" i="0" dirty="0">
                <a:solidFill>
                  <a:srgbClr val="4E4E4E"/>
                </a:solidFill>
                <a:effectLst/>
                <a:latin typeface="-apple-system"/>
              </a:rPr>
              <a:t> </a:t>
            </a:r>
            <a:r>
              <a:rPr lang="en-US" altLang="zh-CN" b="0" i="0" dirty="0">
                <a:solidFill>
                  <a:srgbClr val="4E4E4E"/>
                </a:solidFill>
                <a:effectLst/>
                <a:latin typeface="-apple-system"/>
              </a:rPr>
              <a:t>save</a:t>
            </a:r>
            <a:r>
              <a:rPr lang="zh-CN" altLang="en-US" b="0" i="0" dirty="0">
                <a:solidFill>
                  <a:srgbClr val="4E4E4E"/>
                </a:solidFill>
                <a:effectLst/>
                <a:latin typeface="-apple-system"/>
              </a:rPr>
              <a:t> </a:t>
            </a:r>
            <a:r>
              <a:rPr lang="en-US" altLang="zh-CN" b="0" i="0" dirty="0">
                <a:solidFill>
                  <a:srgbClr val="4E4E4E"/>
                </a:solidFill>
                <a:effectLst/>
                <a:latin typeface="-apple-system"/>
              </a:rPr>
              <a:t>&amp;</a:t>
            </a:r>
            <a:r>
              <a:rPr lang="zh-CN" altLang="en-US" b="0" i="0" dirty="0">
                <a:solidFill>
                  <a:srgbClr val="4E4E4E"/>
                </a:solidFill>
                <a:effectLst/>
                <a:latin typeface="-apple-system"/>
              </a:rPr>
              <a:t> </a:t>
            </a:r>
            <a:r>
              <a:rPr lang="en-US" altLang="zh-CN" b="0" i="0" dirty="0">
                <a:solidFill>
                  <a:srgbClr val="4E4E4E"/>
                </a:solidFill>
                <a:effectLst/>
                <a:latin typeface="-apple-system"/>
              </a:rPr>
              <a:t>restore in </a:t>
            </a:r>
            <a:r>
              <a:rPr lang="en-US" altLang="zh-CN" b="0" i="0" dirty="0" err="1">
                <a:solidFill>
                  <a:srgbClr val="4E4E4E"/>
                </a:solidFill>
                <a:effectLst/>
                <a:latin typeface="-apple-system"/>
              </a:rPr>
              <a:t>phoebus</a:t>
            </a:r>
            <a:endParaRPr lang="en-US" altLang="zh-CN" b="0" i="0" dirty="0">
              <a:solidFill>
                <a:srgbClr val="4E4E4E"/>
              </a:solidFill>
              <a:effectLs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b="0" i="0" dirty="0">
                <a:effectLst/>
                <a:latin typeface="微软雅黑" panose="020B0503020204020204" pitchFamily="34" charset="-122"/>
                <a:ea typeface="微软雅黑" panose="020B0503020204020204" pitchFamily="34" charset="-122"/>
                <a:cs typeface="Times New Roman" panose="02020603050405020304" pitchFamily="18" charset="0"/>
              </a:rPr>
              <a:t>Its </a:t>
            </a:r>
            <a:r>
              <a:rPr lang="en-US" altLang="zh-CN" sz="1200" b="0" i="0" dirty="0" err="1">
                <a:effectLst/>
                <a:latin typeface="微软雅黑" panose="020B0503020204020204" pitchFamily="34" charset="-122"/>
                <a:ea typeface="微软雅黑" panose="020B0503020204020204" pitchFamily="34" charset="-122"/>
                <a:cs typeface="Times New Roman" panose="02020603050405020304" pitchFamily="18" charset="0"/>
              </a:rPr>
              <a:t>perpose</a:t>
            </a:r>
            <a:r>
              <a:rPr lang="en-US" altLang="zh-CN" sz="1200" b="0" i="0" dirty="0">
                <a:effectLst/>
                <a:latin typeface="微软雅黑" panose="020B0503020204020204" pitchFamily="34" charset="-122"/>
                <a:ea typeface="微软雅黑" panose="020B0503020204020204" pitchFamily="34" charset="-122"/>
                <a:cs typeface="Times New Roman" panose="02020603050405020304" pitchFamily="18" charset="0"/>
              </a:rPr>
              <a:t> is to </a:t>
            </a:r>
            <a:r>
              <a:rPr lang="en-US" altLang="zh-CN" sz="1200" b="0" i="0" dirty="0">
                <a:effectLst/>
                <a:latin typeface="Inter"/>
              </a:rPr>
              <a:t> reduce network connections</a:t>
            </a:r>
          </a:p>
          <a:p>
            <a:endParaRPr kumimoji="1" lang="en-US" altLang="zh-CN" b="0" i="0" dirty="0">
              <a:solidFill>
                <a:srgbClr val="4E4E4E"/>
              </a:solidFill>
              <a:effectLst/>
              <a:latin typeface="-apple-system"/>
            </a:endParaRPr>
          </a:p>
          <a:p>
            <a:r>
              <a:rPr lang="en-US" altLang="zh-CN" sz="12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UI</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 focus solely on interface </a:t>
            </a:r>
          </a:p>
          <a:p>
            <a:r>
              <a:rPr kumimoji="1" lang="en-US" altLang="zh-CN" sz="1200" b="0" i="0" dirty="0">
                <a:effectLst/>
                <a:latin typeface="Inter"/>
              </a:rPr>
              <a:t>In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Save &amp; Restore in Phoebus, PV connection &amp; operation is in frontend</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24</a:t>
            </a:fld>
            <a:endParaRPr lang="zh-CN" altLang="en-US"/>
          </a:p>
        </p:txBody>
      </p:sp>
    </p:spTree>
    <p:extLst>
      <p:ext uri="{BB962C8B-B14F-4D97-AF65-F5344CB8AC3E}">
        <p14:creationId xmlns:p14="http://schemas.microsoft.com/office/powerpoint/2010/main" val="6976401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rtl="0"/>
            <a:r>
              <a:rPr lang="en-US" altLang="zh-CN" b="0" dirty="0">
                <a:effectLst/>
              </a:rPr>
              <a:t>Respecting users' habits is crucial for improving user satisfaction.</a:t>
            </a: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25</a:t>
            </a:fld>
            <a:endParaRPr lang="zh-CN" altLang="en-US"/>
          </a:p>
        </p:txBody>
      </p:sp>
    </p:spTree>
    <p:extLst>
      <p:ext uri="{BB962C8B-B14F-4D97-AF65-F5344CB8AC3E}">
        <p14:creationId xmlns:p14="http://schemas.microsoft.com/office/powerpoint/2010/main" val="31302110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effectLst/>
            </a:endParaRP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26</a:t>
            </a:fld>
            <a:endParaRPr lang="zh-CN" altLang="en-US"/>
          </a:p>
        </p:txBody>
      </p:sp>
    </p:spTree>
    <p:extLst>
      <p:ext uri="{BB962C8B-B14F-4D97-AF65-F5344CB8AC3E}">
        <p14:creationId xmlns:p14="http://schemas.microsoft.com/office/powerpoint/2010/main" val="9647511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effectLst/>
            </a:endParaRP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27</a:t>
            </a:fld>
            <a:endParaRPr lang="zh-CN" altLang="en-US"/>
          </a:p>
        </p:txBody>
      </p:sp>
    </p:spTree>
    <p:extLst>
      <p:ext uri="{BB962C8B-B14F-4D97-AF65-F5344CB8AC3E}">
        <p14:creationId xmlns:p14="http://schemas.microsoft.com/office/powerpoint/2010/main" val="926893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rtl="0"/>
            <a:r>
              <a:rPr lang="en-US" altLang="zh-CN" b="0" dirty="0">
                <a:effectLst/>
              </a:rPr>
              <a:t>Difference from save &amp; restore in </a:t>
            </a:r>
            <a:r>
              <a:rPr lang="en-US" altLang="zh-CN" b="0" dirty="0" err="1">
                <a:effectLst/>
              </a:rPr>
              <a:t>phoebus</a:t>
            </a:r>
            <a:r>
              <a:rPr lang="en-US" altLang="zh-CN" b="0" dirty="0">
                <a:effectLst/>
              </a:rPr>
              <a:t>, We show the data from two snapshots in one table, and also show the differences by percent</a:t>
            </a: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28</a:t>
            </a:fld>
            <a:endParaRPr lang="zh-CN" altLang="en-US"/>
          </a:p>
        </p:txBody>
      </p:sp>
    </p:spTree>
    <p:extLst>
      <p:ext uri="{BB962C8B-B14F-4D97-AF65-F5344CB8AC3E}">
        <p14:creationId xmlns:p14="http://schemas.microsoft.com/office/powerpoint/2010/main" val="31951244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pPr rtl="0"/>
            <a:endParaRPr lang="en-US" altLang="zh-CN" b="0" dirty="0">
              <a:effectLst/>
            </a:endParaRPr>
          </a:p>
          <a:p>
            <a:pPr rtl="0"/>
            <a:endParaRPr lang="en-US" altLang="zh-CN" b="0" dirty="0">
              <a:effectLst/>
            </a:endParaRPr>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29</a:t>
            </a:fld>
            <a:endParaRPr lang="zh-CN" altLang="en-US"/>
          </a:p>
        </p:txBody>
      </p:sp>
    </p:spTree>
    <p:extLst>
      <p:ext uri="{BB962C8B-B14F-4D97-AF65-F5344CB8AC3E}">
        <p14:creationId xmlns:p14="http://schemas.microsoft.com/office/powerpoint/2010/main" val="3934471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30</a:t>
            </a:fld>
            <a:endParaRPr lang="zh-CN" altLang="en-US"/>
          </a:p>
        </p:txBody>
      </p:sp>
    </p:spTree>
    <p:extLst>
      <p:ext uri="{BB962C8B-B14F-4D97-AF65-F5344CB8AC3E}">
        <p14:creationId xmlns:p14="http://schemas.microsoft.com/office/powerpoint/2010/main" val="27701793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34</a:t>
            </a:fld>
            <a:endParaRPr lang="zh-CN" altLang="en-US"/>
          </a:p>
        </p:txBody>
      </p:sp>
    </p:spTree>
    <p:extLst>
      <p:ext uri="{BB962C8B-B14F-4D97-AF65-F5344CB8AC3E}">
        <p14:creationId xmlns:p14="http://schemas.microsoft.com/office/powerpoint/2010/main" val="950051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facility have one 80mev linac and a 1.6gev rapid cycling synchrotron.</a:t>
            </a:r>
          </a:p>
          <a:p>
            <a:endParaRPr lang="en-US" altLang="zh-CN"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This is the Layout of the ongoing  upgrade project</a:t>
            </a:r>
            <a:endParaRPr lang="en-US" altLang="zh-CN" dirty="0"/>
          </a:p>
          <a:p>
            <a:r>
              <a:rPr lang="en-US" altLang="zh-CN" dirty="0"/>
              <a:t>some  superconduct cavities would be installed in the linac to increase the energy form 80mev to 300mev.The beam power would be increased to 500Kw</a:t>
            </a:r>
          </a:p>
          <a:p>
            <a:r>
              <a:rPr lang="en-US" altLang="zh-CN" dirty="0"/>
              <a:t>More than 10 new beamlines will be built.</a:t>
            </a:r>
            <a:endParaRPr lang="zh-CN" altLang="en-US" dirty="0"/>
          </a:p>
        </p:txBody>
      </p:sp>
      <p:sp>
        <p:nvSpPr>
          <p:cNvPr id="4" name="灯片编号占位符 3"/>
          <p:cNvSpPr>
            <a:spLocks noGrp="1"/>
          </p:cNvSpPr>
          <p:nvPr>
            <p:ph type="sldNum" sz="quarter" idx="5"/>
          </p:nvPr>
        </p:nvSpPr>
        <p:spPr/>
        <p:txBody>
          <a:bodyPr/>
          <a:lstStyle/>
          <a:p>
            <a:fld id="{D1CE92B7-0882-48A0-95C5-39A8371B447B}" type="slidenum">
              <a:rPr lang="zh-CN" altLang="en-US" smtClean="0"/>
              <a:t>5</a:t>
            </a:fld>
            <a:endParaRPr lang="zh-CN" altLang="en-US"/>
          </a:p>
        </p:txBody>
      </p:sp>
    </p:spTree>
    <p:extLst>
      <p:ext uri="{BB962C8B-B14F-4D97-AF65-F5344CB8AC3E}">
        <p14:creationId xmlns:p14="http://schemas.microsoft.com/office/powerpoint/2010/main" val="92054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b="0" i="0" dirty="0">
                <a:effectLst/>
                <a:latin typeface="Inter"/>
              </a:rPr>
              <a:t>new features in V7 are not commonly used</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35</a:t>
            </a:fld>
            <a:endParaRPr lang="zh-CN" altLang="en-US"/>
          </a:p>
        </p:txBody>
      </p:sp>
    </p:spTree>
    <p:extLst>
      <p:ext uri="{BB962C8B-B14F-4D97-AF65-F5344CB8AC3E}">
        <p14:creationId xmlns:p14="http://schemas.microsoft.com/office/powerpoint/2010/main" val="27684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kumimoji="1" lang="en-US" altLang="zh-CN" dirty="0"/>
              <a:t>Upgrade of CSNS is undergone</a:t>
            </a:r>
          </a:p>
          <a:p>
            <a:r>
              <a:rPr lang="en-US" altLang="zh-CN" b="0" i="0" dirty="0">
                <a:effectLst/>
                <a:latin typeface="Inter"/>
              </a:rPr>
              <a:t>Superconducting Accelerating Cavity</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36</a:t>
            </a:fld>
            <a:endParaRPr lang="zh-CN" altLang="en-US"/>
          </a:p>
        </p:txBody>
      </p:sp>
    </p:spTree>
    <p:extLst>
      <p:ext uri="{BB962C8B-B14F-4D97-AF65-F5344CB8AC3E}">
        <p14:creationId xmlns:p14="http://schemas.microsoft.com/office/powerpoint/2010/main" val="2444937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From 2022, we began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Software Transition.</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 the </a:t>
            </a:r>
            <a:r>
              <a:rPr kumimoji="1" lang="en-US" altLang="zh-CN" dirty="0" err="1"/>
              <a:t>css</a:t>
            </a:r>
            <a:r>
              <a:rPr kumimoji="1" lang="en-US" altLang="zh-CN" dirty="0"/>
              <a:t> began to be replaced by </a:t>
            </a:r>
            <a:r>
              <a:rPr kumimoji="1" lang="en-US" altLang="zh-CN" dirty="0" err="1"/>
              <a:t>phoebus</a:t>
            </a:r>
            <a:r>
              <a:rPr kumimoji="1" lang="en-US" altLang="zh-CN" dirty="0"/>
              <a:t>.</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zh-CN" dirty="0"/>
              <a:t>Channel archiver is replaced by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Archiver Appliance</a:t>
            </a:r>
            <a:endParaRPr lang="en-US" altLang="zh-CN"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6</a:t>
            </a:fld>
            <a:endParaRPr lang="zh-CN" altLang="en-US"/>
          </a:p>
        </p:txBody>
      </p:sp>
    </p:spTree>
    <p:extLst>
      <p:ext uri="{BB962C8B-B14F-4D97-AF65-F5344CB8AC3E}">
        <p14:creationId xmlns:p14="http://schemas.microsoft.com/office/powerpoint/2010/main" val="2919249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7</a:t>
            </a:fld>
            <a:endParaRPr lang="zh-CN" altLang="en-US"/>
          </a:p>
        </p:txBody>
      </p:sp>
    </p:spTree>
    <p:extLst>
      <p:ext uri="{BB962C8B-B14F-4D97-AF65-F5344CB8AC3E}">
        <p14:creationId xmlns:p14="http://schemas.microsoft.com/office/powerpoint/2010/main" val="751997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8</a:t>
            </a:fld>
            <a:endParaRPr lang="zh-CN" altLang="en-US"/>
          </a:p>
        </p:txBody>
      </p:sp>
    </p:spTree>
    <p:extLst>
      <p:ext uri="{BB962C8B-B14F-4D97-AF65-F5344CB8AC3E}">
        <p14:creationId xmlns:p14="http://schemas.microsoft.com/office/powerpoint/2010/main" val="12050550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9</a:t>
            </a:fld>
            <a:endParaRPr lang="zh-CN" altLang="en-US"/>
          </a:p>
        </p:txBody>
      </p:sp>
    </p:spTree>
    <p:extLst>
      <p:ext uri="{BB962C8B-B14F-4D97-AF65-F5344CB8AC3E}">
        <p14:creationId xmlns:p14="http://schemas.microsoft.com/office/powerpoint/2010/main" val="647481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We have difficulty in Chinese </a:t>
            </a:r>
            <a:r>
              <a:rPr lang="en-US" altLang="zh-CN" sz="1200" dirty="0" err="1">
                <a:latin typeface="微软雅黑" panose="020B0503020204020204" pitchFamily="34" charset="-122"/>
                <a:ea typeface="微软雅黑" panose="020B0503020204020204" pitchFamily="34" charset="-122"/>
                <a:cs typeface="Times New Roman" panose="02020603050405020304" pitchFamily="18" charset="0"/>
              </a:rPr>
              <a:t>tts</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  with </a:t>
            </a:r>
            <a:r>
              <a:rPr lang="en-US" altLang="zh-CN" sz="1200" dirty="0" err="1">
                <a:latin typeface="微软雅黑" panose="020B0503020204020204" pitchFamily="34" charset="-122"/>
                <a:ea typeface="微软雅黑" panose="020B0503020204020204" pitchFamily="34" charset="-122"/>
                <a:cs typeface="Times New Roman" panose="02020603050405020304" pitchFamily="18" charset="0"/>
              </a:rPr>
              <a:t>freetts</a:t>
            </a: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 altLang="zh-CN" sz="1200" dirty="0">
                <a:latin typeface="微软雅黑" panose="020B0503020204020204" pitchFamily="34" charset="-122"/>
                <a:ea typeface="微软雅黑" panose="020B0503020204020204" pitchFamily="34" charset="-122"/>
                <a:cs typeface="Times New Roman" panose="02020603050405020304" pitchFamily="18" charset="0"/>
              </a:rPr>
              <a:t>Based on the fast development of AI, </a:t>
            </a:r>
          </a:p>
          <a:p>
            <a:pPr marL="0" marR="0" indent="0" algn="l" defTabSz="914400" rtl="0" eaLnBrk="1" fontAlgn="auto" latinLnBrk="0" hangingPunct="1">
              <a:lnSpc>
                <a:spcPct val="100000"/>
              </a:lnSpc>
              <a:spcBef>
                <a:spcPts val="0"/>
              </a:spcBef>
              <a:spcAft>
                <a:spcPts val="0"/>
              </a:spcAft>
              <a:buClrTx/>
              <a:buSzTx/>
              <a:buFontTx/>
              <a:buNone/>
              <a:tabLst/>
              <a:defRPr/>
            </a:pPr>
            <a:endParaRPr lang="en" altLang="zh-CN" sz="1200" b="0" i="0" dirty="0">
              <a:solidFill>
                <a:srgbClr val="333333"/>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 altLang="zh-CN" sz="1200" b="0" i="0" dirty="0">
              <a:solidFill>
                <a:srgbClr val="333333"/>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i="0" dirty="0">
              <a:solidFill>
                <a:srgbClr val="333333"/>
              </a:solidFill>
              <a:effectLst/>
              <a:latin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a:p>
            <a:r>
              <a:rPr lang="en-US" altLang="zh-CN" b="0" i="0" dirty="0">
                <a:effectLst/>
                <a:latin typeface="Inter"/>
              </a:rPr>
              <a:t>Speech Application Programming Interface SAPI</a:t>
            </a:r>
          </a:p>
          <a:p>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 It uses the Java Native Interface (JNI) technology to enable Java programs to call COM components</a:t>
            </a:r>
          </a:p>
          <a:p>
            <a:r>
              <a:rPr lang="en-US" altLang="zh-CN" b="0" i="0" dirty="0">
                <a:effectLst/>
                <a:latin typeface="Inter"/>
              </a:rPr>
              <a:t>The Chinese Text - to - Speech (TTS) technology, which mainly leverages Windows - only components, is intrinsically bound to the Windows operating system. Therefore, it cannot be deployed on Linux or macOS systems. This restricts the cross - platform flexibility of TTS applications, limiting their reach to Windows - only environments.</a:t>
            </a:r>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10</a:t>
            </a:fld>
            <a:endParaRPr lang="zh-CN" altLang="en-US"/>
          </a:p>
        </p:txBody>
      </p:sp>
    </p:spTree>
    <p:extLst>
      <p:ext uri="{BB962C8B-B14F-4D97-AF65-F5344CB8AC3E}">
        <p14:creationId xmlns:p14="http://schemas.microsoft.com/office/powerpoint/2010/main" val="2195376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Alarm UIs  are running in this machine.</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Other bobs are running on these two machines.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a:t>We use three annunciators to make sure </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sure all faults are addressed promptly by operators</a:t>
            </a:r>
            <a:r>
              <a:rPr lang="en-US" altLang="zh-CN" sz="1200" b="1" i="0" dirty="0">
                <a:effectLst/>
                <a:latin typeface="Inter"/>
              </a:rPr>
              <a:t> </a:t>
            </a: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1CE92B7-0882-48A0-95C5-39A8371B447B}" type="slidenum">
              <a:rPr lang="zh-CN" altLang="en-US" smtClean="0"/>
              <a:t>11</a:t>
            </a:fld>
            <a:endParaRPr lang="zh-CN" altLang="en-US"/>
          </a:p>
        </p:txBody>
      </p:sp>
    </p:spTree>
    <p:extLst>
      <p:ext uri="{BB962C8B-B14F-4D97-AF65-F5344CB8AC3E}">
        <p14:creationId xmlns:p14="http://schemas.microsoft.com/office/powerpoint/2010/main" val="1443452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4652E756-CFBE-4DB4-9769-AC8800052947}" type="datetimeFigureOut">
              <a:rPr lang="zh-CN" altLang="en-US" smtClean="0"/>
              <a:t>2025/4/8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AAE203A2-D78F-4469-96D9-FE4450EF57DC}" type="slidenum">
              <a:rPr lang="zh-CN" altLang="en-US" smtClean="0"/>
              <a:t>‹#›</a:t>
            </a:fld>
            <a:endParaRPr lang="zh-CN" altLang="en-US"/>
          </a:p>
        </p:txBody>
      </p:sp>
    </p:spTree>
    <p:extLst>
      <p:ext uri="{BB962C8B-B14F-4D97-AF65-F5344CB8AC3E}">
        <p14:creationId xmlns:p14="http://schemas.microsoft.com/office/powerpoint/2010/main" val="2663148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09338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879322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
    <p:spTree>
      <p:nvGrpSpPr>
        <p:cNvPr id="1" name=""/>
        <p:cNvGrpSpPr/>
        <p:nvPr/>
      </p:nvGrpSpPr>
      <p:grpSpPr>
        <a:xfrm>
          <a:off x="0" y="0"/>
          <a:ext cx="0" cy="0"/>
          <a:chOff x="0" y="0"/>
          <a:chExt cx="0" cy="0"/>
        </a:xfrm>
      </p:grpSpPr>
      <p:sp>
        <p:nvSpPr>
          <p:cNvPr id="6" name="矩形 5"/>
          <p:cNvSpPr/>
          <p:nvPr userDrawn="1"/>
        </p:nvSpPr>
        <p:spPr>
          <a:xfrm>
            <a:off x="0" y="0"/>
            <a:ext cx="12192000" cy="764704"/>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4" name="Title 1"/>
          <p:cNvSpPr>
            <a:spLocks noGrp="1"/>
          </p:cNvSpPr>
          <p:nvPr>
            <p:ph type="title"/>
          </p:nvPr>
        </p:nvSpPr>
        <p:spPr>
          <a:xfrm>
            <a:off x="523973" y="182086"/>
            <a:ext cx="10479275" cy="582619"/>
          </a:xfrm>
        </p:spPr>
        <p:txBody>
          <a:bodyPr>
            <a:normAutofit/>
          </a:bodyPr>
          <a:lstStyle>
            <a:lvl1pPr>
              <a:defRPr sz="3200">
                <a:solidFill>
                  <a:schemeClr val="bg1"/>
                </a:solidFill>
                <a:latin typeface="Arial Black" panose="020B0A04020102020204" pitchFamily="34" charset="0"/>
              </a:defRPr>
            </a:lvl1pPr>
          </a:lstStyle>
          <a:p>
            <a:endParaRPr lang="en-US" altLang="zh-CN" dirty="0"/>
          </a:p>
        </p:txBody>
      </p:sp>
      <p:pic>
        <p:nvPicPr>
          <p:cNvPr id="4" name="图片 3"/>
          <p:cNvPicPr>
            <a:picLocks noChangeAspect="1"/>
          </p:cNvPicPr>
          <p:nvPr userDrawn="1"/>
        </p:nvPicPr>
        <p:blipFill>
          <a:blip r:embed="rId2">
            <a:clrChange>
              <a:clrFrom>
                <a:srgbClr val="FFFFFF"/>
              </a:clrFrom>
              <a:clrTo>
                <a:srgbClr val="FFFFFF">
                  <a:alpha val="0"/>
                </a:srgbClr>
              </a:clrTo>
            </a:clrChange>
            <a:biLevel thresh="25000"/>
          </a:blip>
          <a:stretch>
            <a:fillRect/>
          </a:stretch>
        </p:blipFill>
        <p:spPr>
          <a:xfrm>
            <a:off x="10641267" y="160423"/>
            <a:ext cx="1281828" cy="517999"/>
          </a:xfrm>
          <a:prstGeom prst="rect">
            <a:avLst/>
          </a:prstGeom>
        </p:spPr>
      </p:pic>
    </p:spTree>
    <p:extLst>
      <p:ext uri="{BB962C8B-B14F-4D97-AF65-F5344CB8AC3E}">
        <p14:creationId xmlns:p14="http://schemas.microsoft.com/office/powerpoint/2010/main" val="1306391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4/8/25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950773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4/8/25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92156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4/8/25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844451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4/8/25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82732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4/8/25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884733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4/8/25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1AE75BC7-9F60-42AE-98CD-0B0BD60C8F5B}" type="slidenum">
              <a:rPr lang="en-US" altLang="zh-CN" smtClean="0"/>
              <a:pPr>
                <a:defRPr/>
              </a:pPr>
              <a:t>‹#›</a:t>
            </a:fld>
            <a:endParaRPr lang="en-US" altLang="zh-CN"/>
          </a:p>
        </p:txBody>
      </p:sp>
    </p:spTree>
    <p:extLst>
      <p:ext uri="{BB962C8B-B14F-4D97-AF65-F5344CB8AC3E}">
        <p14:creationId xmlns:p14="http://schemas.microsoft.com/office/powerpoint/2010/main" val="30682145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4/8/25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8996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4/8/25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6199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4/8/25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矩形 6"/>
          <p:cNvSpPr/>
          <p:nvPr userDrawn="1"/>
        </p:nvSpPr>
        <p:spPr>
          <a:xfrm>
            <a:off x="11566577" y="6534677"/>
            <a:ext cx="372218" cy="276999"/>
          </a:xfrm>
          <a:prstGeom prst="rect">
            <a:avLst/>
          </a:prstGeom>
        </p:spPr>
        <p:txBody>
          <a:bodyPr wrap="none">
            <a:spAutoFit/>
          </a:bodyPr>
          <a:lstStyle/>
          <a:p>
            <a:pPr marL="0" algn="r" defTabSz="914400" rtl="0" eaLnBrk="1" latinLnBrk="0" hangingPunct="1"/>
            <a:fld id="{AAE203A2-D78F-4469-96D9-FE4450EF57DC}" type="slidenum">
              <a:rPr lang="zh-CN" altLang="en-US" sz="1200" kern="1200" cap="all" smtClean="0">
                <a:solidFill>
                  <a:srgbClr val="C0C5CE"/>
                </a:solidFill>
                <a:latin typeface="Arial" panose="020B0604020202020204" pitchFamily="34" charset="0"/>
                <a:ea typeface="+mn-ea"/>
                <a:cs typeface="Arial" panose="020B0604020202020204" pitchFamily="34" charset="0"/>
              </a:rPr>
              <a:pPr marL="0" algn="r" defTabSz="914400" rtl="0" eaLnBrk="1" latinLnBrk="0" hangingPunct="1"/>
              <a:t>‹#›</a:t>
            </a:fld>
            <a:endParaRPr lang="zh-CN" altLang="en-US" sz="1200" kern="1200" cap="all" dirty="0">
              <a:solidFill>
                <a:srgbClr val="C0C5CE"/>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614929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stretch>
            <a:fillRect/>
          </a:stretch>
        </p:blipFill>
        <p:spPr>
          <a:xfrm>
            <a:off x="0" y="-799"/>
            <a:ext cx="12192000" cy="2444416"/>
          </a:xfrm>
          <a:prstGeom prst="rect">
            <a:avLst/>
          </a:prstGeom>
        </p:spPr>
      </p:pic>
      <p:sp>
        <p:nvSpPr>
          <p:cNvPr id="8" name="矩形 7"/>
          <p:cNvSpPr/>
          <p:nvPr/>
        </p:nvSpPr>
        <p:spPr>
          <a:xfrm>
            <a:off x="0" y="2444670"/>
            <a:ext cx="12191999" cy="3151989"/>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6D265"/>
              </a:solidFill>
            </a:endParaRPr>
          </a:p>
        </p:txBody>
      </p:sp>
      <p:sp>
        <p:nvSpPr>
          <p:cNvPr id="11" name="文本框 10"/>
          <p:cNvSpPr txBox="1"/>
          <p:nvPr/>
        </p:nvSpPr>
        <p:spPr>
          <a:xfrm>
            <a:off x="1889708" y="4149854"/>
            <a:ext cx="8412582" cy="1434047"/>
          </a:xfrm>
          <a:prstGeom prst="rect">
            <a:avLst/>
          </a:prstGeom>
          <a:noFill/>
        </p:spPr>
        <p:txBody>
          <a:bodyPr wrap="square" rtlCol="0">
            <a:spAutoFit/>
            <a:scene3d>
              <a:camera prst="orthographicFront"/>
              <a:lightRig rig="threePt" dir="t"/>
            </a:scene3d>
            <a:sp3d contourW="12700"/>
          </a:bodyPr>
          <a:lstStyle/>
          <a:p>
            <a:pPr algn="ctr">
              <a:lnSpc>
                <a:spcPct val="125000"/>
              </a:lnSpc>
            </a:pPr>
            <a:r>
              <a:rPr lang="en-US" altLang="zh-CN" sz="2400" b="1" dirty="0" err="1">
                <a:solidFill>
                  <a:schemeClr val="bg1"/>
                </a:solidFill>
                <a:latin typeface="Times New Roman" panose="02020603050405020304" pitchFamily="18" charset="0"/>
                <a:cs typeface="Times New Roman" panose="02020603050405020304" pitchFamily="18" charset="0"/>
              </a:rPr>
              <a:t>Mingtao</a:t>
            </a:r>
            <a:r>
              <a:rPr lang="en-US" altLang="zh-CN" sz="2400" b="1" dirty="0">
                <a:solidFill>
                  <a:schemeClr val="bg1"/>
                </a:solidFill>
                <a:latin typeface="Times New Roman" panose="02020603050405020304" pitchFamily="18" charset="0"/>
                <a:cs typeface="Times New Roman" panose="02020603050405020304" pitchFamily="18" charset="0"/>
              </a:rPr>
              <a:t> Li </a:t>
            </a:r>
          </a:p>
          <a:p>
            <a:pPr algn="ctr">
              <a:lnSpc>
                <a:spcPct val="125000"/>
              </a:lnSpc>
            </a:pPr>
            <a:r>
              <a:rPr lang="en-US" altLang="zh-CN" sz="2400" b="1" dirty="0">
                <a:solidFill>
                  <a:schemeClr val="bg1"/>
                </a:solidFill>
              </a:rPr>
              <a:t>China Spallation Neutron Source</a:t>
            </a:r>
          </a:p>
          <a:p>
            <a:pPr algn="ctr">
              <a:lnSpc>
                <a:spcPct val="125000"/>
              </a:lnSpc>
            </a:pPr>
            <a:r>
              <a:rPr lang="en-US" altLang="zh-CN" sz="2400" b="1" dirty="0">
                <a:solidFill>
                  <a:schemeClr val="bg1"/>
                </a:solidFill>
                <a:latin typeface="Times New Roman" panose="02020603050405020304" pitchFamily="18" charset="0"/>
                <a:cs typeface="Times New Roman" panose="02020603050405020304" pitchFamily="18" charset="0"/>
              </a:rPr>
              <a:t>April 8</a:t>
            </a:r>
            <a:r>
              <a:rPr lang="en-US" altLang="zh-CN" sz="2400" b="1" baseline="30000" dirty="0">
                <a:solidFill>
                  <a:schemeClr val="bg1"/>
                </a:solidFill>
                <a:latin typeface="Times New Roman" panose="02020603050405020304" pitchFamily="18" charset="0"/>
                <a:cs typeface="Times New Roman" panose="02020603050405020304" pitchFamily="18" charset="0"/>
              </a:rPr>
              <a:t>th</a:t>
            </a:r>
            <a:r>
              <a:rPr lang="en-US" altLang="zh-CN" sz="2400" b="1" dirty="0">
                <a:solidFill>
                  <a:schemeClr val="bg1"/>
                </a:solidFill>
                <a:latin typeface="Times New Roman" panose="02020603050405020304" pitchFamily="18" charset="0"/>
                <a:cs typeface="Times New Roman" panose="02020603050405020304" pitchFamily="18" charset="0"/>
              </a:rPr>
              <a:t>, 2025</a:t>
            </a:r>
            <a:endParaRPr lang="zh-CN" altLang="en-US" sz="2400" b="1" dirty="0">
              <a:solidFill>
                <a:schemeClr val="bg1"/>
              </a:solidFill>
              <a:latin typeface="Times New Roman" panose="02020603050405020304" pitchFamily="18" charset="0"/>
              <a:cs typeface="Times New Roman" panose="02020603050405020304" pitchFamily="18" charset="0"/>
            </a:endParaRPr>
          </a:p>
        </p:txBody>
      </p:sp>
      <p:sp>
        <p:nvSpPr>
          <p:cNvPr id="4" name="标题 3"/>
          <p:cNvSpPr>
            <a:spLocks noGrp="1"/>
          </p:cNvSpPr>
          <p:nvPr>
            <p:ph type="ctrTitle"/>
          </p:nvPr>
        </p:nvSpPr>
        <p:spPr>
          <a:xfrm>
            <a:off x="266701" y="2497543"/>
            <a:ext cx="11153774" cy="1765864"/>
          </a:xfrm>
        </p:spPr>
        <p:txBody>
          <a:bodyPr>
            <a:noAutofit/>
          </a:bodyPr>
          <a:lstStyle/>
          <a:p>
            <a:pPr>
              <a:lnSpc>
                <a:spcPct val="100000"/>
              </a:lnSpc>
            </a:pPr>
            <a:r>
              <a:rPr lang="en-US" altLang="zh-CN" sz="4800" b="1" dirty="0">
                <a:solidFill>
                  <a:schemeClr val="bg1"/>
                </a:solidFill>
              </a:rPr>
              <a:t>Phoebus</a:t>
            </a:r>
            <a:r>
              <a:rPr lang="zh-CN" altLang="en-US" sz="4800" b="1" dirty="0">
                <a:solidFill>
                  <a:schemeClr val="bg1"/>
                </a:solidFill>
              </a:rPr>
              <a:t> </a:t>
            </a:r>
            <a:r>
              <a:rPr lang="en-US" altLang="zh-CN" sz="4800" b="1" dirty="0">
                <a:solidFill>
                  <a:schemeClr val="bg1"/>
                </a:solidFill>
              </a:rPr>
              <a:t>Customization at</a:t>
            </a:r>
            <a:r>
              <a:rPr lang="zh-CN" altLang="en-US" sz="4800" b="1" dirty="0">
                <a:solidFill>
                  <a:schemeClr val="bg1"/>
                </a:solidFill>
              </a:rPr>
              <a:t> </a:t>
            </a:r>
            <a:r>
              <a:rPr lang="en-US" altLang="zh-CN" sz="4800" b="1" dirty="0">
                <a:solidFill>
                  <a:schemeClr val="bg1"/>
                </a:solidFill>
              </a:rPr>
              <a:t>China Spallation Neutron Source </a:t>
            </a:r>
            <a:endParaRPr lang="zh-CN" altLang="en-US" sz="4800" dirty="0">
              <a:solidFill>
                <a:schemeClr val="bg1"/>
              </a:solidFill>
              <a:latin typeface="Times New Roman"/>
              <a:cs typeface="Times New Roman"/>
            </a:endParaRPr>
          </a:p>
        </p:txBody>
      </p:sp>
      <p:pic>
        <p:nvPicPr>
          <p:cNvPr id="10" name="图片 9"/>
          <p:cNvPicPr>
            <a:picLocks noChangeAspect="1"/>
          </p:cNvPicPr>
          <p:nvPr/>
        </p:nvPicPr>
        <p:blipFill>
          <a:blip r:embed="rId4">
            <a:clrChange>
              <a:clrFrom>
                <a:srgbClr val="FFFFFF"/>
              </a:clrFrom>
              <a:clrTo>
                <a:srgbClr val="FFFFFF">
                  <a:alpha val="0"/>
                </a:srgbClr>
              </a:clrTo>
            </a:clrChange>
          </a:blip>
          <a:stretch>
            <a:fillRect/>
          </a:stretch>
        </p:blipFill>
        <p:spPr>
          <a:xfrm>
            <a:off x="0" y="61816"/>
            <a:ext cx="1512300" cy="814847"/>
          </a:xfrm>
          <a:prstGeom prst="rect">
            <a:avLst/>
          </a:prstGeom>
        </p:spPr>
      </p:pic>
      <p:sp>
        <p:nvSpPr>
          <p:cNvPr id="13" name="矩形 12"/>
          <p:cNvSpPr/>
          <p:nvPr/>
        </p:nvSpPr>
        <p:spPr>
          <a:xfrm>
            <a:off x="1609725" y="6036908"/>
            <a:ext cx="9144000" cy="461665"/>
          </a:xfrm>
          <a:prstGeom prst="rect">
            <a:avLst/>
          </a:prstGeom>
          <a:noFill/>
        </p:spPr>
        <p:txBody>
          <a:bodyPr wrap="square">
            <a:spAutoFit/>
          </a:bodyPr>
          <a:lstStyle/>
          <a:p>
            <a:pPr algn="ctr"/>
            <a:r>
              <a:rPr lang="en-US" altLang="zh-CN" sz="2400" b="1" dirty="0"/>
              <a:t>2025 Spring EPICS Collaboration Meeting,</a:t>
            </a:r>
            <a:r>
              <a:rPr lang="zh-CN" altLang="en-US" sz="2400" b="1" dirty="0"/>
              <a:t> </a:t>
            </a:r>
            <a:r>
              <a:rPr lang="en-US" altLang="zh-CN" sz="2400" b="1" dirty="0"/>
              <a:t>Oxford</a:t>
            </a:r>
            <a:endParaRPr lang="zh-CN" altLang="en-US" sz="2400" cap="all" dirty="0">
              <a:solidFill>
                <a:srgbClr val="C0C5CE"/>
              </a:solidFill>
              <a:latin typeface="Arial Black" panose="020B0A04020102020204" pitchFamily="34" charset="0"/>
            </a:endParaRPr>
          </a:p>
        </p:txBody>
      </p:sp>
    </p:spTree>
    <p:extLst>
      <p:ext uri="{BB962C8B-B14F-4D97-AF65-F5344CB8AC3E}">
        <p14:creationId xmlns:p14="http://schemas.microsoft.com/office/powerpoint/2010/main" val="662762021"/>
      </p:ext>
    </p:extLst>
  </p:cSld>
  <p:clrMapOvr>
    <a:masterClrMapping/>
  </p:clrMapOvr>
  <mc:AlternateContent xmlns:mc="http://schemas.openxmlformats.org/markup-compatibility/2006" xmlns:p14="http://schemas.microsoft.com/office/powerpoint/2010/main">
    <mc:Choice Requires="p14">
      <p:transition spd="slow" p14:dur="2000" advTm="13775"/>
    </mc:Choice>
    <mc:Fallback xmlns="">
      <p:transition spd="slow" advTm="137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Modification of  Alarm System: Annunciator</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6032421"/>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Motivation</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 support the Chinese text-to speech(TTS)</a:t>
            </a:r>
          </a:p>
          <a:p>
            <a:pPr marL="742950" lvl="1" indent="-285750">
              <a:spcBef>
                <a:spcPts val="600"/>
              </a:spcBef>
              <a:buFont typeface="Arial" panose="020B0604020202020204" pitchFamily="34" charset="0"/>
              <a:buChar char="•"/>
            </a:pP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FreeTTS</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Jacob: a bridge between Java programs and COM components in the Windows system</a:t>
            </a:r>
          </a:p>
          <a:p>
            <a:pPr lvl="2">
              <a:spcBef>
                <a:spcPts val="600"/>
              </a:spcBef>
            </a:pPr>
            <a:r>
              <a:rPr lang="en-US" altLang="zh-CN" sz="1600" b="0" i="0" dirty="0">
                <a:solidFill>
                  <a:srgbClr val="999999"/>
                </a:solidFill>
                <a:effectLst/>
                <a:latin typeface="Source Code Pro" panose="020B0509030403020204" pitchFamily="49" charset="0"/>
              </a:rPr>
              <a:t>&lt;</a:t>
            </a:r>
            <a:r>
              <a:rPr lang="en-US" altLang="zh-CN" sz="1600" b="0" i="0" dirty="0">
                <a:solidFill>
                  <a:srgbClr val="E06C75"/>
                </a:solidFill>
                <a:effectLst/>
                <a:latin typeface="Source Code Pro" panose="020B0509030403020204" pitchFamily="49" charset="0"/>
              </a:rPr>
              <a:t>dependency</a:t>
            </a:r>
            <a:r>
              <a:rPr lang="en-US" altLang="zh-CN" sz="1600" b="0" i="0" dirty="0">
                <a:solidFill>
                  <a:srgbClr val="999999"/>
                </a:solidFill>
                <a:effectLst/>
                <a:latin typeface="Source Code Pro" panose="020B0509030403020204" pitchFamily="49" charset="0"/>
              </a:rPr>
              <a:t>&gt;</a:t>
            </a:r>
            <a:r>
              <a:rPr lang="en-US" altLang="zh-CN" sz="1600" b="0" i="0" dirty="0">
                <a:solidFill>
                  <a:srgbClr val="ABB2BF"/>
                </a:solidFill>
                <a:effectLst/>
                <a:latin typeface="Source Code Pro" panose="020B0509030403020204" pitchFamily="49" charset="0"/>
              </a:rPr>
              <a:t> </a:t>
            </a:r>
          </a:p>
          <a:p>
            <a:pPr lvl="3">
              <a:spcBef>
                <a:spcPts val="600"/>
              </a:spcBef>
            </a:pPr>
            <a:r>
              <a:rPr lang="en-US" altLang="zh-CN" sz="1600" b="0" i="0" dirty="0">
                <a:solidFill>
                  <a:srgbClr val="999999"/>
                </a:solidFill>
                <a:effectLst/>
                <a:latin typeface="Source Code Pro" panose="020B0509030403020204" pitchFamily="49" charset="0"/>
              </a:rPr>
              <a:t>&lt;</a:t>
            </a:r>
            <a:r>
              <a:rPr lang="en-US" altLang="zh-CN" sz="1600" b="0" i="0" dirty="0" err="1">
                <a:solidFill>
                  <a:srgbClr val="E06C75"/>
                </a:solidFill>
                <a:effectLst/>
                <a:latin typeface="Source Code Pro" panose="020B0509030403020204" pitchFamily="49" charset="0"/>
              </a:rPr>
              <a:t>groupId</a:t>
            </a:r>
            <a:r>
              <a:rPr lang="en-US" altLang="zh-CN" sz="1600" b="0" i="0" dirty="0">
                <a:solidFill>
                  <a:srgbClr val="999999"/>
                </a:solidFill>
                <a:effectLst/>
                <a:latin typeface="Source Code Pro" panose="020B0509030403020204" pitchFamily="49" charset="0"/>
              </a:rPr>
              <a:t>&gt;</a:t>
            </a:r>
            <a:r>
              <a:rPr lang="en-US" altLang="zh-CN" sz="1600" b="0" i="0" dirty="0" err="1">
                <a:solidFill>
                  <a:srgbClr val="ABB2BF"/>
                </a:solidFill>
                <a:effectLst/>
                <a:latin typeface="Source Code Pro" panose="020B0509030403020204" pitchFamily="49" charset="0"/>
              </a:rPr>
              <a:t>com.hynnet</a:t>
            </a:r>
            <a:r>
              <a:rPr lang="en-US" altLang="zh-CN" sz="1600" b="0" i="0" dirty="0">
                <a:solidFill>
                  <a:srgbClr val="999999"/>
                </a:solidFill>
                <a:effectLst/>
                <a:latin typeface="Source Code Pro" panose="020B0509030403020204" pitchFamily="49" charset="0"/>
              </a:rPr>
              <a:t>&lt;/</a:t>
            </a:r>
            <a:r>
              <a:rPr lang="en-US" altLang="zh-CN" sz="1600" b="0" i="0" dirty="0" err="1">
                <a:solidFill>
                  <a:srgbClr val="E06C75"/>
                </a:solidFill>
                <a:effectLst/>
                <a:latin typeface="Source Code Pro" panose="020B0509030403020204" pitchFamily="49" charset="0"/>
              </a:rPr>
              <a:t>groupId</a:t>
            </a:r>
            <a:r>
              <a:rPr lang="en-US" altLang="zh-CN" sz="1600" b="0" i="0" dirty="0">
                <a:solidFill>
                  <a:srgbClr val="999999"/>
                </a:solidFill>
                <a:effectLst/>
                <a:latin typeface="Source Code Pro" panose="020B0509030403020204" pitchFamily="49" charset="0"/>
              </a:rPr>
              <a:t>&gt;</a:t>
            </a:r>
            <a:r>
              <a:rPr lang="en-US" altLang="zh-CN" sz="1600" b="0" i="0" dirty="0">
                <a:solidFill>
                  <a:srgbClr val="ABB2BF"/>
                </a:solidFill>
                <a:effectLst/>
                <a:latin typeface="Source Code Pro" panose="020B0509030403020204" pitchFamily="49" charset="0"/>
              </a:rPr>
              <a:t> </a:t>
            </a:r>
          </a:p>
          <a:p>
            <a:pPr lvl="3">
              <a:spcBef>
                <a:spcPts val="600"/>
              </a:spcBef>
            </a:pPr>
            <a:r>
              <a:rPr lang="en-US" altLang="zh-CN" sz="1600" b="0" i="0" dirty="0">
                <a:solidFill>
                  <a:srgbClr val="999999"/>
                </a:solidFill>
                <a:effectLst/>
                <a:latin typeface="Source Code Pro" panose="020B0509030403020204" pitchFamily="49" charset="0"/>
              </a:rPr>
              <a:t>&lt;</a:t>
            </a:r>
            <a:r>
              <a:rPr lang="en-US" altLang="zh-CN" sz="1600" b="0" i="0" dirty="0" err="1">
                <a:solidFill>
                  <a:srgbClr val="E06C75"/>
                </a:solidFill>
                <a:effectLst/>
                <a:latin typeface="Source Code Pro" panose="020B0509030403020204" pitchFamily="49" charset="0"/>
              </a:rPr>
              <a:t>artifactId</a:t>
            </a:r>
            <a:r>
              <a:rPr lang="en-US" altLang="zh-CN" sz="1600" b="0" i="0" dirty="0">
                <a:solidFill>
                  <a:srgbClr val="999999"/>
                </a:solidFill>
                <a:effectLst/>
                <a:latin typeface="Source Code Pro" panose="020B0509030403020204" pitchFamily="49" charset="0"/>
              </a:rPr>
              <a:t>&gt;</a:t>
            </a:r>
            <a:r>
              <a:rPr lang="en-US" altLang="zh-CN" sz="1600" b="0" i="0" dirty="0" err="1">
                <a:solidFill>
                  <a:srgbClr val="ABB2BF"/>
                </a:solidFill>
                <a:effectLst/>
                <a:latin typeface="Source Code Pro" panose="020B0509030403020204" pitchFamily="49" charset="0"/>
              </a:rPr>
              <a:t>jacob</a:t>
            </a:r>
            <a:r>
              <a:rPr lang="en-US" altLang="zh-CN" sz="1600" b="0" i="0" dirty="0">
                <a:solidFill>
                  <a:srgbClr val="999999"/>
                </a:solidFill>
                <a:effectLst/>
                <a:latin typeface="Source Code Pro" panose="020B0509030403020204" pitchFamily="49" charset="0"/>
              </a:rPr>
              <a:t>&lt;/</a:t>
            </a:r>
            <a:r>
              <a:rPr lang="en-US" altLang="zh-CN" sz="1600" b="0" i="0" dirty="0" err="1">
                <a:solidFill>
                  <a:srgbClr val="E06C75"/>
                </a:solidFill>
                <a:effectLst/>
                <a:latin typeface="Source Code Pro" panose="020B0509030403020204" pitchFamily="49" charset="0"/>
              </a:rPr>
              <a:t>artifactId</a:t>
            </a:r>
            <a:r>
              <a:rPr lang="en-US" altLang="zh-CN" sz="1600" b="0" i="0" dirty="0">
                <a:solidFill>
                  <a:srgbClr val="999999"/>
                </a:solidFill>
                <a:effectLst/>
                <a:latin typeface="Source Code Pro" panose="020B0509030403020204" pitchFamily="49" charset="0"/>
              </a:rPr>
              <a:t>&gt;</a:t>
            </a:r>
            <a:r>
              <a:rPr lang="en-US" altLang="zh-CN" sz="1600" b="0" i="0" dirty="0">
                <a:solidFill>
                  <a:srgbClr val="ABB2BF"/>
                </a:solidFill>
                <a:effectLst/>
                <a:latin typeface="Source Code Pro" panose="020B0509030403020204" pitchFamily="49" charset="0"/>
              </a:rPr>
              <a:t> </a:t>
            </a:r>
          </a:p>
          <a:p>
            <a:pPr lvl="3">
              <a:spcBef>
                <a:spcPts val="600"/>
              </a:spcBef>
            </a:pPr>
            <a:r>
              <a:rPr lang="en-US" altLang="zh-CN" sz="1600" b="0" i="0" dirty="0">
                <a:solidFill>
                  <a:srgbClr val="999999"/>
                </a:solidFill>
                <a:effectLst/>
                <a:latin typeface="Source Code Pro" panose="020B0509030403020204" pitchFamily="49" charset="0"/>
              </a:rPr>
              <a:t>&lt;</a:t>
            </a:r>
            <a:r>
              <a:rPr lang="en-US" altLang="zh-CN" sz="1600" b="0" i="0" dirty="0">
                <a:solidFill>
                  <a:srgbClr val="E06C75"/>
                </a:solidFill>
                <a:effectLst/>
                <a:latin typeface="Source Code Pro" panose="020B0509030403020204" pitchFamily="49" charset="0"/>
              </a:rPr>
              <a:t>version</a:t>
            </a:r>
            <a:r>
              <a:rPr lang="en-US" altLang="zh-CN" sz="1600" b="0" i="0" dirty="0">
                <a:solidFill>
                  <a:srgbClr val="999999"/>
                </a:solidFill>
                <a:effectLst/>
                <a:latin typeface="Source Code Pro" panose="020B0509030403020204" pitchFamily="49" charset="0"/>
              </a:rPr>
              <a:t>&gt;</a:t>
            </a:r>
            <a:r>
              <a:rPr lang="en-US" altLang="zh-CN" sz="1600" b="0" i="0" dirty="0">
                <a:solidFill>
                  <a:srgbClr val="ABB2BF"/>
                </a:solidFill>
                <a:effectLst/>
                <a:latin typeface="Source Code Pro" panose="020B0509030403020204" pitchFamily="49" charset="0"/>
              </a:rPr>
              <a:t>1.20</a:t>
            </a:r>
            <a:r>
              <a:rPr lang="en-US" altLang="zh-CN" sz="1600" b="0" i="0" dirty="0">
                <a:solidFill>
                  <a:srgbClr val="999999"/>
                </a:solidFill>
                <a:effectLst/>
                <a:latin typeface="Source Code Pro" panose="020B0509030403020204" pitchFamily="49" charset="0"/>
              </a:rPr>
              <a:t>&lt;/</a:t>
            </a:r>
            <a:r>
              <a:rPr lang="en-US" altLang="zh-CN" sz="1600" b="0" i="0" dirty="0">
                <a:solidFill>
                  <a:srgbClr val="E06C75"/>
                </a:solidFill>
                <a:effectLst/>
                <a:latin typeface="Source Code Pro" panose="020B0509030403020204" pitchFamily="49" charset="0"/>
              </a:rPr>
              <a:t>version</a:t>
            </a:r>
            <a:r>
              <a:rPr lang="en-US" altLang="zh-CN" sz="1600" b="0" i="0" dirty="0">
                <a:solidFill>
                  <a:srgbClr val="999999"/>
                </a:solidFill>
                <a:effectLst/>
                <a:latin typeface="Source Code Pro" panose="020B0509030403020204" pitchFamily="49" charset="0"/>
              </a:rPr>
              <a:t>&gt;</a:t>
            </a:r>
            <a:r>
              <a:rPr lang="en-US" altLang="zh-CN" sz="1600" b="0" i="0" dirty="0">
                <a:solidFill>
                  <a:srgbClr val="ABB2BF"/>
                </a:solidFill>
                <a:effectLst/>
                <a:latin typeface="Source Code Pro" panose="020B0509030403020204" pitchFamily="49" charset="0"/>
              </a:rPr>
              <a:t> </a:t>
            </a:r>
          </a:p>
          <a:p>
            <a:pPr lvl="2">
              <a:spcBef>
                <a:spcPts val="600"/>
              </a:spcBef>
            </a:pPr>
            <a:r>
              <a:rPr lang="en-US" altLang="zh-CN" sz="1600" b="0" i="0" dirty="0">
                <a:solidFill>
                  <a:srgbClr val="999999"/>
                </a:solidFill>
                <a:effectLst/>
                <a:latin typeface="Source Code Pro" panose="020B0509030403020204" pitchFamily="49" charset="0"/>
              </a:rPr>
              <a:t>&lt;/</a:t>
            </a:r>
            <a:r>
              <a:rPr lang="en-US" altLang="zh-CN" sz="1600" b="0" i="0" dirty="0">
                <a:solidFill>
                  <a:srgbClr val="E06C75"/>
                </a:solidFill>
                <a:effectLst/>
                <a:latin typeface="Source Code Pro" panose="020B0509030403020204" pitchFamily="49" charset="0"/>
              </a:rPr>
              <a:t>dependency</a:t>
            </a:r>
            <a:r>
              <a:rPr lang="en-US" altLang="zh-CN" sz="1600" b="0" i="0" dirty="0">
                <a:solidFill>
                  <a:srgbClr val="999999"/>
                </a:solidFill>
                <a:effectLst/>
                <a:latin typeface="Source Code Pro" panose="020B0509030403020204" pitchFamily="49" charset="0"/>
              </a:rPr>
              <a:t>&gt;</a:t>
            </a:r>
          </a:p>
          <a:p>
            <a:pPr lvl="2">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jacob-1.20-x64.dll put in the system directory path</a:t>
            </a:r>
          </a:p>
          <a:p>
            <a:pPr marL="57150">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Disadvantages</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Jacob seriously undermines the cross-platform nature of Java</a:t>
            </a:r>
          </a:p>
          <a:p>
            <a:pPr marL="800100" lvl="1"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Chinese TTS is bound to Windows</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unavailable in Linux and Mac.</a:t>
            </a:r>
          </a:p>
          <a:p>
            <a:pPr marL="800100" lvl="1"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For CSNS, not serious.</a:t>
            </a:r>
          </a:p>
          <a:p>
            <a:pPr marL="57150">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Future:</a:t>
            </a:r>
          </a:p>
          <a:p>
            <a:pPr marL="800100" lvl="1" indent="-285750">
              <a:spcBef>
                <a:spcPts val="600"/>
              </a:spcBef>
              <a:buFont typeface="Arial" panose="020B0604020202020204" pitchFamily="34" charset="0"/>
              <a:buChar char="•"/>
            </a:pPr>
            <a:r>
              <a:rPr lang="en" altLang="zh-CN" sz="2000" dirty="0">
                <a:latin typeface="微软雅黑" panose="020B0503020204020204" pitchFamily="34" charset="-122"/>
                <a:ea typeface="微软雅黑" panose="020B0503020204020204" pitchFamily="34" charset="-122"/>
                <a:cs typeface="Times New Roman" panose="02020603050405020304" pitchFamily="18" charset="0"/>
              </a:rPr>
              <a:t>Based on AI, the models </a:t>
            </a:r>
            <a:r>
              <a:rPr lang="en" altLang="zh-CN" sz="2000" dirty="0" err="1">
                <a:latin typeface="微软雅黑" panose="020B0503020204020204" pitchFamily="34" charset="-122"/>
                <a:ea typeface="微软雅黑" panose="020B0503020204020204" pitchFamily="34" charset="-122"/>
                <a:cs typeface="Times New Roman" panose="02020603050405020304" pitchFamily="18" charset="0"/>
              </a:rPr>
              <a:t>FastSpeech</a:t>
            </a:r>
            <a:r>
              <a:rPr lang="en" altLang="zh-CN" sz="2000" dirty="0">
                <a:latin typeface="微软雅黑" panose="020B0503020204020204" pitchFamily="34" charset="-122"/>
                <a:ea typeface="微软雅黑" panose="020B0503020204020204" pitchFamily="34" charset="-122"/>
                <a:cs typeface="Times New Roman" panose="02020603050405020304" pitchFamily="18" charset="0"/>
              </a:rPr>
              <a:t> 2/ </a:t>
            </a:r>
            <a:r>
              <a:rPr lang="en" altLang="zh-CN" sz="2000" dirty="0" err="1">
                <a:latin typeface="微软雅黑" panose="020B0503020204020204" pitchFamily="34" charset="-122"/>
                <a:ea typeface="微软雅黑" panose="020B0503020204020204" pitchFamily="34" charset="-122"/>
                <a:cs typeface="Times New Roman" panose="02020603050405020304" pitchFamily="18" charset="0"/>
              </a:rPr>
              <a:t>TensorFlowTTS</a:t>
            </a:r>
            <a:r>
              <a:rPr lang="en" altLang="zh-CN" sz="2000" dirty="0">
                <a:latin typeface="微软雅黑" panose="020B0503020204020204" pitchFamily="34" charset="-122"/>
                <a:ea typeface="微软雅黑" panose="020B0503020204020204" pitchFamily="34" charset="-122"/>
                <a:cs typeface="Times New Roman" panose="02020603050405020304" pitchFamily="18" charset="0"/>
              </a:rPr>
              <a:t> are considered to replace Jacob.</a:t>
            </a:r>
          </a:p>
          <a:p>
            <a:pPr marL="800100" lvl="1" indent="-285750">
              <a:spcBef>
                <a:spcPts val="600"/>
              </a:spcBef>
              <a:buFont typeface="Arial" panose="020B0604020202020204" pitchFamily="34" charset="0"/>
              <a:buChar char="•"/>
            </a:pPr>
            <a:r>
              <a:rPr lang="en" altLang="zh-CN" sz="2000" dirty="0">
                <a:latin typeface="微软雅黑" panose="020B0503020204020204" pitchFamily="34" charset="-122"/>
                <a:ea typeface="微软雅黑" panose="020B0503020204020204" pitchFamily="34" charset="-122"/>
                <a:cs typeface="Times New Roman" panose="02020603050405020304" pitchFamily="18" charset="0"/>
              </a:rPr>
              <a:t>Improve the naturalness and fluency of TTS</a:t>
            </a:r>
          </a:p>
        </p:txBody>
      </p:sp>
    </p:spTree>
    <p:extLst>
      <p:ext uri="{BB962C8B-B14F-4D97-AF65-F5344CB8AC3E}">
        <p14:creationId xmlns:p14="http://schemas.microsoft.com/office/powerpoint/2010/main" val="1668289183"/>
      </p:ext>
    </p:extLst>
  </p:cSld>
  <p:clrMapOvr>
    <a:masterClrMapping/>
  </p:clrMapOvr>
  <mc:AlternateContent xmlns:mc="http://schemas.openxmlformats.org/markup-compatibility/2006" xmlns:p14="http://schemas.microsoft.com/office/powerpoint/2010/main">
    <mc:Choice Requires="p14">
      <p:transition spd="slow" p14:dur="2000" advTm="91674"/>
    </mc:Choice>
    <mc:Fallback xmlns="">
      <p:transition spd="slow" advTm="91674"/>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9712F7AA-D1CC-4270-AF4F-AB6D7411CF21}"/>
              </a:ext>
            </a:extLst>
          </p:cNvPr>
          <p:cNvSpPr/>
          <p:nvPr/>
        </p:nvSpPr>
        <p:spPr>
          <a:xfrm>
            <a:off x="523973" y="5287276"/>
            <a:ext cx="11007634" cy="78483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20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1</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Beam operation terminal</a:t>
            </a:r>
          </a:p>
          <a:p>
            <a:pPr marL="285750" indent="-285750">
              <a:spcBef>
                <a:spcPts val="600"/>
              </a:spcBef>
              <a:buFont typeface="Arial" panose="020B0604020202020204" pitchFamily="34" charset="0"/>
              <a:buChar char="•"/>
            </a:pPr>
            <a:r>
              <a:rPr lang="en-US" altLang="zh-CN" sz="2000"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2 &amp; 3</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a:t>
            </a:r>
          </a:p>
        </p:txBody>
      </p:sp>
      <p:sp>
        <p:nvSpPr>
          <p:cNvPr id="6" name="标题 5"/>
          <p:cNvSpPr>
            <a:spLocks noGrp="1"/>
          </p:cNvSpPr>
          <p:nvPr>
            <p:ph type="title"/>
          </p:nvPr>
        </p:nvSpPr>
        <p:spPr/>
        <p:txBody>
          <a:bodyPr/>
          <a:lstStyle/>
          <a:p>
            <a:pPr marL="109538"/>
            <a:r>
              <a:rPr lang="en-US" altLang="zh-CN" b="1" dirty="0">
                <a:latin typeface="Times New Roman"/>
                <a:cs typeface="Times New Roman"/>
              </a:rPr>
              <a:t>Modification of  Alarm System: Annunciator</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40011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In central control room, Annunciator is running on three different terminals.</a:t>
            </a:r>
          </a:p>
        </p:txBody>
      </p:sp>
      <p:grpSp>
        <p:nvGrpSpPr>
          <p:cNvPr id="3" name="组合 2">
            <a:extLst>
              <a:ext uri="{FF2B5EF4-FFF2-40B4-BE49-F238E27FC236}">
                <a16:creationId xmlns:a16="http://schemas.microsoft.com/office/drawing/2014/main" id="{81A90179-476B-4DC4-BDC8-4EC8CDFAAE87}"/>
              </a:ext>
            </a:extLst>
          </p:cNvPr>
          <p:cNvGrpSpPr/>
          <p:nvPr/>
        </p:nvGrpSpPr>
        <p:grpSpPr>
          <a:xfrm>
            <a:off x="896643" y="1512871"/>
            <a:ext cx="8076827" cy="3659812"/>
            <a:chOff x="989110" y="2077950"/>
            <a:chExt cx="8076827" cy="3659812"/>
          </a:xfrm>
        </p:grpSpPr>
        <p:pic>
          <p:nvPicPr>
            <p:cNvPr id="25" name="图片 5">
              <a:extLst>
                <a:ext uri="{FF2B5EF4-FFF2-40B4-BE49-F238E27FC236}">
                  <a16:creationId xmlns:a16="http://schemas.microsoft.com/office/drawing/2014/main" id="{D89176F3-076C-45D0-8CE9-2D411BBC4D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989110" y="2077950"/>
              <a:ext cx="8076827" cy="36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a:extLst>
                <a:ext uri="{FF2B5EF4-FFF2-40B4-BE49-F238E27FC236}">
                  <a16:creationId xmlns:a16="http://schemas.microsoft.com/office/drawing/2014/main" id="{6DED85DD-4959-4A87-977A-AB838BAFC005}"/>
                </a:ext>
              </a:extLst>
            </p:cNvPr>
            <p:cNvSpPr/>
            <p:nvPr/>
          </p:nvSpPr>
          <p:spPr>
            <a:xfrm>
              <a:off x="3685285" y="4166130"/>
              <a:ext cx="640134" cy="875058"/>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1</a:t>
              </a:r>
            </a:p>
          </p:txBody>
        </p:sp>
        <p:sp>
          <p:nvSpPr>
            <p:cNvPr id="7" name="矩形 6">
              <a:extLst>
                <a:ext uri="{FF2B5EF4-FFF2-40B4-BE49-F238E27FC236}">
                  <a16:creationId xmlns:a16="http://schemas.microsoft.com/office/drawing/2014/main" id="{56B5AD17-F6DC-4C30-8323-DCEC37A06FD4}"/>
                </a:ext>
              </a:extLst>
            </p:cNvPr>
            <p:cNvSpPr/>
            <p:nvPr/>
          </p:nvSpPr>
          <p:spPr>
            <a:xfrm>
              <a:off x="2666430" y="3294538"/>
              <a:ext cx="1412409" cy="875058"/>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2</a:t>
              </a:r>
            </a:p>
          </p:txBody>
        </p:sp>
        <p:sp>
          <p:nvSpPr>
            <p:cNvPr id="8" name="矩形 7">
              <a:extLst>
                <a:ext uri="{FF2B5EF4-FFF2-40B4-BE49-F238E27FC236}">
                  <a16:creationId xmlns:a16="http://schemas.microsoft.com/office/drawing/2014/main" id="{78B882AA-6620-436C-BC1E-DD3F1337857C}"/>
                </a:ext>
              </a:extLst>
            </p:cNvPr>
            <p:cNvSpPr/>
            <p:nvPr/>
          </p:nvSpPr>
          <p:spPr>
            <a:xfrm>
              <a:off x="4187005" y="3291072"/>
              <a:ext cx="1494603" cy="875058"/>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rPr>
                <a:t>3</a:t>
              </a:r>
            </a:p>
          </p:txBody>
        </p:sp>
      </p:grpSp>
      <p:sp>
        <p:nvSpPr>
          <p:cNvPr id="4" name="右大括号 3">
            <a:extLst>
              <a:ext uri="{FF2B5EF4-FFF2-40B4-BE49-F238E27FC236}">
                <a16:creationId xmlns:a16="http://schemas.microsoft.com/office/drawing/2014/main" id="{2311B27D-486E-4590-9D54-C53CC18345CF}"/>
              </a:ext>
            </a:extLst>
          </p:cNvPr>
          <p:cNvSpPr/>
          <p:nvPr/>
        </p:nvSpPr>
        <p:spPr>
          <a:xfrm>
            <a:off x="5948737" y="5435129"/>
            <a:ext cx="400692" cy="572556"/>
          </a:xfrm>
          <a:prstGeom prst="rightBrace">
            <a:avLst/>
          </a:prstGeom>
          <a:ln w="63500">
            <a:solidFill>
              <a:srgbClr val="C00000"/>
            </a:solidFill>
          </a:ln>
        </p:spPr>
        <p:txBody>
          <a:bodyPr wrap="square">
            <a:noAutofit/>
          </a:bodyPr>
          <a:lstStyle/>
          <a:p>
            <a:pPr algn="ctr">
              <a:spcBef>
                <a:spcPts val="600"/>
              </a:spcBef>
            </a:pPr>
            <a:endParaRPr lang="zh-CN" altLang="en-US" sz="3600" b="1" dirty="0">
              <a:solidFill>
                <a:srgbClr val="FF0000"/>
              </a:solidFill>
              <a:highlight>
                <a:srgbClr val="800000"/>
              </a:highlight>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矩形 11">
            <a:extLst>
              <a:ext uri="{FF2B5EF4-FFF2-40B4-BE49-F238E27FC236}">
                <a16:creationId xmlns:a16="http://schemas.microsoft.com/office/drawing/2014/main" id="{13D6012F-29D6-4066-B668-784E4B3E1F75}"/>
              </a:ext>
            </a:extLst>
          </p:cNvPr>
          <p:cNvSpPr/>
          <p:nvPr/>
        </p:nvSpPr>
        <p:spPr>
          <a:xfrm>
            <a:off x="6563091" y="5325748"/>
            <a:ext cx="4440157" cy="707886"/>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Make sure all faults are addressed promptly by operators</a:t>
            </a:r>
            <a:r>
              <a:rPr lang="en-US" altLang="zh-CN" sz="2000" b="1" i="0" dirty="0">
                <a:effectLst/>
                <a:latin typeface="Inter"/>
              </a:rPr>
              <a:t>  </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1669775957"/>
      </p:ext>
    </p:extLst>
  </p:cSld>
  <p:clrMapOvr>
    <a:masterClrMapping/>
  </p:clrMapOvr>
  <mc:AlternateContent xmlns:mc="http://schemas.openxmlformats.org/markup-compatibility/2006" xmlns:p14="http://schemas.microsoft.com/office/powerpoint/2010/main">
    <mc:Choice Requires="p14">
      <p:transition spd="slow" p14:dur="2000" advTm="30791"/>
    </mc:Choice>
    <mc:Fallback xmlns="">
      <p:transition spd="slow" advTm="3079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Modification of  Alarm System: post Alarms to IM</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352953" cy="769441"/>
          </a:xfrm>
          <a:prstGeom prst="rect">
            <a:avLst/>
          </a:prstGeom>
        </p:spPr>
        <p:txBody>
          <a:bodyPr wrap="square">
            <a:spAutoFit/>
          </a:bodyPr>
          <a:lstStyle/>
          <a:p>
            <a:pPr>
              <a:spcBef>
                <a:spcPts val="600"/>
              </a:spcBef>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Motivation</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Directly inform the </a:t>
            </a:r>
            <a:r>
              <a:rPr lang="en-US" altLang="zh-CN" sz="2000" b="0" i="0" dirty="0">
                <a:effectLst/>
                <a:latin typeface="Inter"/>
              </a:rPr>
              <a:t>O&amp;M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personnel the specific cause of the failure immediately when the failure occurs.</a:t>
            </a:r>
          </a:p>
        </p:txBody>
      </p:sp>
      <p:pic>
        <p:nvPicPr>
          <p:cNvPr id="13" name="图片 12">
            <a:extLst>
              <a:ext uri="{FF2B5EF4-FFF2-40B4-BE49-F238E27FC236}">
                <a16:creationId xmlns:a16="http://schemas.microsoft.com/office/drawing/2014/main" id="{0B7E8BFE-5EDF-4991-AA9E-9D42C5604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30" y="1643811"/>
            <a:ext cx="5697189" cy="5032103"/>
          </a:xfrm>
          <a:prstGeom prst="rect">
            <a:avLst/>
          </a:prstGeom>
        </p:spPr>
      </p:pic>
      <p:graphicFrame>
        <p:nvGraphicFramePr>
          <p:cNvPr id="14" name="表格 14">
            <a:extLst>
              <a:ext uri="{FF2B5EF4-FFF2-40B4-BE49-F238E27FC236}">
                <a16:creationId xmlns:a16="http://schemas.microsoft.com/office/drawing/2014/main" id="{44561FB4-6110-45A4-B936-C209CAB33643}"/>
              </a:ext>
            </a:extLst>
          </p:cNvPr>
          <p:cNvGraphicFramePr>
            <a:graphicFrameLocks noGrp="1"/>
          </p:cNvGraphicFramePr>
          <p:nvPr>
            <p:extLst>
              <p:ext uri="{D42A27DB-BD31-4B8C-83A1-F6EECF244321}">
                <p14:modId xmlns:p14="http://schemas.microsoft.com/office/powerpoint/2010/main" val="735896149"/>
              </p:ext>
            </p:extLst>
          </p:nvPr>
        </p:nvGraphicFramePr>
        <p:xfrm>
          <a:off x="5841019" y="1643811"/>
          <a:ext cx="3834787" cy="2392680"/>
        </p:xfrm>
        <a:graphic>
          <a:graphicData uri="http://schemas.openxmlformats.org/drawingml/2006/table">
            <a:tbl>
              <a:tblPr>
                <a:tableStyleId>{5C22544A-7EE6-4342-B048-85BDC9FD1C3A}</a:tableStyleId>
              </a:tblPr>
              <a:tblGrid>
                <a:gridCol w="1297070">
                  <a:extLst>
                    <a:ext uri="{9D8B030D-6E8A-4147-A177-3AD203B41FA5}">
                      <a16:colId xmlns:a16="http://schemas.microsoft.com/office/drawing/2014/main" val="2514728190"/>
                    </a:ext>
                  </a:extLst>
                </a:gridCol>
                <a:gridCol w="2537717">
                  <a:extLst>
                    <a:ext uri="{9D8B030D-6E8A-4147-A177-3AD203B41FA5}">
                      <a16:colId xmlns:a16="http://schemas.microsoft.com/office/drawing/2014/main" val="1104617417"/>
                    </a:ext>
                  </a:extLst>
                </a:gridCol>
              </a:tblGrid>
              <a:tr h="370840">
                <a:tc rowSpan="5">
                  <a:txBody>
                    <a:bodyPr/>
                    <a:lstStyle/>
                    <a:p>
                      <a:r>
                        <a:rPr lang="en-US" altLang="zh-CN" dirty="0">
                          <a:solidFill>
                            <a:schemeClr val="tx1"/>
                          </a:solidFill>
                        </a:rPr>
                        <a:t>PV of one Device:</a:t>
                      </a:r>
                    </a:p>
                    <a:p>
                      <a:r>
                        <a:rPr lang="en-US" altLang="zh-CN" dirty="0">
                          <a:solidFill>
                            <a:srgbClr val="FF0000"/>
                          </a:solidFill>
                        </a:rPr>
                        <a:t>Alarm</a:t>
                      </a:r>
                      <a:endParaRPr lang="zh-CN" altLang="en-US" dirty="0">
                        <a:solidFill>
                          <a:srgbClr val="FF0000"/>
                        </a:solidFill>
                      </a:endParaRPr>
                    </a:p>
                  </a:txBody>
                  <a:tcPr anchor="ctr"/>
                </a:tc>
                <a:tc>
                  <a:txBody>
                    <a:bodyPr/>
                    <a:lstStyle/>
                    <a:p>
                      <a:r>
                        <a:rPr lang="en-US" altLang="zh-CN" dirty="0">
                          <a:solidFill>
                            <a:schemeClr val="tx1"/>
                          </a:solidFill>
                        </a:rPr>
                        <a:t>Sub-Device PV 1: </a:t>
                      </a:r>
                      <a:r>
                        <a:rPr lang="en-US" altLang="zh-CN" dirty="0">
                          <a:solidFill>
                            <a:srgbClr val="00B050"/>
                          </a:solidFill>
                        </a:rPr>
                        <a:t>None</a:t>
                      </a:r>
                      <a:endParaRPr lang="zh-CN" altLang="en-US" dirty="0">
                        <a:solidFill>
                          <a:srgbClr val="00B050"/>
                        </a:solidFill>
                      </a:endParaRPr>
                    </a:p>
                  </a:txBody>
                  <a:tcPr/>
                </a:tc>
                <a:extLst>
                  <a:ext uri="{0D108BD9-81ED-4DB2-BD59-A6C34878D82A}">
                    <a16:rowId xmlns:a16="http://schemas.microsoft.com/office/drawing/2014/main" val="4010605871"/>
                  </a:ext>
                </a:extLst>
              </a:tr>
              <a:tr h="370840">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Sub-Device PV 2:</a:t>
                      </a:r>
                      <a:r>
                        <a:rPr lang="en-US" altLang="zh-CN" dirty="0">
                          <a:solidFill>
                            <a:srgbClr val="FF0000"/>
                          </a:solidFill>
                        </a:rPr>
                        <a:t>Alarm</a:t>
                      </a:r>
                      <a:endParaRPr lang="zh-CN" altLang="en-US" dirty="0">
                        <a:solidFill>
                          <a:srgbClr val="FF0000"/>
                        </a:solidFill>
                      </a:endParaRPr>
                    </a:p>
                  </a:txBody>
                  <a:tcPr/>
                </a:tc>
                <a:extLst>
                  <a:ext uri="{0D108BD9-81ED-4DB2-BD59-A6C34878D82A}">
                    <a16:rowId xmlns:a16="http://schemas.microsoft.com/office/drawing/2014/main" val="1498256232"/>
                  </a:ext>
                </a:extLst>
              </a:tr>
              <a:tr h="370840">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Sub-Device PV 3:</a:t>
                      </a:r>
                      <a:r>
                        <a:rPr lang="en-US" altLang="zh-CN" dirty="0">
                          <a:solidFill>
                            <a:srgbClr val="FF0000"/>
                          </a:solidFill>
                        </a:rPr>
                        <a:t>Alarm</a:t>
                      </a:r>
                      <a:endParaRPr lang="zh-CN" altLang="en-US" dirty="0">
                        <a:solidFill>
                          <a:srgbClr val="FF0000"/>
                        </a:solidFill>
                      </a:endParaRPr>
                    </a:p>
                  </a:txBody>
                  <a:tcPr/>
                </a:tc>
                <a:extLst>
                  <a:ext uri="{0D108BD9-81ED-4DB2-BD59-A6C34878D82A}">
                    <a16:rowId xmlns:a16="http://schemas.microsoft.com/office/drawing/2014/main" val="2910433877"/>
                  </a:ext>
                </a:extLst>
              </a:tr>
              <a:tr h="370840">
                <a:tc vMerge="1">
                  <a:txBody>
                    <a:bodyPr/>
                    <a:lstStyle/>
                    <a:p>
                      <a:endParaRPr lang="zh-CN"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a:t>
                      </a:r>
                      <a:endParaRPr lang="zh-CN" altLang="en-US" dirty="0"/>
                    </a:p>
                    <a:p>
                      <a:endParaRPr lang="zh-CN" altLang="en-US" dirty="0"/>
                    </a:p>
                  </a:txBody>
                  <a:tcPr/>
                </a:tc>
                <a:extLst>
                  <a:ext uri="{0D108BD9-81ED-4DB2-BD59-A6C34878D82A}">
                    <a16:rowId xmlns:a16="http://schemas.microsoft.com/office/drawing/2014/main" val="1878922783"/>
                  </a:ext>
                </a:extLst>
              </a:tr>
              <a:tr h="370840">
                <a:tc vMerge="1">
                  <a:txBody>
                    <a:bodyPr/>
                    <a:lstStyle/>
                    <a:p>
                      <a:endParaRPr lang="zh-CN" alt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chemeClr val="tx1"/>
                          </a:solidFill>
                        </a:rPr>
                        <a:t>Sub-Device </a:t>
                      </a:r>
                      <a:r>
                        <a:rPr lang="en-US" altLang="zh-CN" sz="1800" kern="1200" dirty="0">
                          <a:solidFill>
                            <a:schemeClr val="tx1"/>
                          </a:solidFill>
                          <a:latin typeface="+mn-lt"/>
                          <a:ea typeface="+mn-ea"/>
                          <a:cs typeface="+mn-cs"/>
                        </a:rPr>
                        <a:t>PV N</a:t>
                      </a:r>
                      <a:r>
                        <a:rPr lang="en-US" altLang="zh-CN" dirty="0">
                          <a:solidFill>
                            <a:schemeClr val="tx1"/>
                          </a:solidFill>
                        </a:rPr>
                        <a:t>: </a:t>
                      </a:r>
                      <a:r>
                        <a:rPr lang="en-US" altLang="zh-CN" dirty="0">
                          <a:solidFill>
                            <a:srgbClr val="00B050"/>
                          </a:solidFill>
                        </a:rPr>
                        <a:t>None</a:t>
                      </a:r>
                      <a:endParaRPr lang="zh-CN" altLang="en-US" sz="1800" kern="1200" dirty="0">
                        <a:solidFill>
                          <a:srgbClr val="00B050"/>
                        </a:solidFill>
                        <a:latin typeface="+mn-lt"/>
                        <a:ea typeface="+mn-ea"/>
                        <a:cs typeface="+mn-cs"/>
                      </a:endParaRPr>
                    </a:p>
                    <a:p>
                      <a:endParaRPr lang="zh-CN" altLang="en-US" dirty="0"/>
                    </a:p>
                  </a:txBody>
                  <a:tcPr/>
                </a:tc>
                <a:extLst>
                  <a:ext uri="{0D108BD9-81ED-4DB2-BD59-A6C34878D82A}">
                    <a16:rowId xmlns:a16="http://schemas.microsoft.com/office/drawing/2014/main" val="1714499387"/>
                  </a:ext>
                </a:extLst>
              </a:tr>
            </a:tbl>
          </a:graphicData>
        </a:graphic>
      </p:graphicFrame>
      <p:sp>
        <p:nvSpPr>
          <p:cNvPr id="15" name="箭头: 右 14">
            <a:extLst>
              <a:ext uri="{FF2B5EF4-FFF2-40B4-BE49-F238E27FC236}">
                <a16:creationId xmlns:a16="http://schemas.microsoft.com/office/drawing/2014/main" id="{C406D545-37DA-4FAB-997C-2C9FD73EE1E9}"/>
              </a:ext>
            </a:extLst>
          </p:cNvPr>
          <p:cNvSpPr/>
          <p:nvPr/>
        </p:nvSpPr>
        <p:spPr>
          <a:xfrm>
            <a:off x="8939449" y="2576517"/>
            <a:ext cx="1212350" cy="523982"/>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a:extLst>
              <a:ext uri="{FF2B5EF4-FFF2-40B4-BE49-F238E27FC236}">
                <a16:creationId xmlns:a16="http://schemas.microsoft.com/office/drawing/2014/main" id="{6BF0CF69-6A42-4D8E-B0B2-DA42B0E88149}"/>
              </a:ext>
            </a:extLst>
          </p:cNvPr>
          <p:cNvSpPr txBox="1"/>
          <p:nvPr/>
        </p:nvSpPr>
        <p:spPr>
          <a:xfrm>
            <a:off x="10151799" y="2376843"/>
            <a:ext cx="1725127" cy="646331"/>
          </a:xfrm>
          <a:prstGeom prst="rect">
            <a:avLst/>
          </a:prstGeom>
          <a:noFill/>
        </p:spPr>
        <p:txBody>
          <a:bodyPr wrap="square">
            <a:spAutoFit/>
          </a:bodyPr>
          <a:lstStyle/>
          <a:p>
            <a:r>
              <a:rPr lang="en-US" altLang="zh-CN" dirty="0">
                <a:solidFill>
                  <a:srgbClr val="FF0000"/>
                </a:solidFill>
              </a:rPr>
              <a:t>Post Alarm PV </a:t>
            </a:r>
          </a:p>
          <a:p>
            <a:r>
              <a:rPr lang="en-US" altLang="zh-CN" dirty="0">
                <a:solidFill>
                  <a:srgbClr val="FF0000"/>
                </a:solidFill>
              </a:rPr>
              <a:t>and PV2 &amp; PV 3</a:t>
            </a:r>
            <a:endParaRPr lang="zh-CN" altLang="en-US" dirty="0"/>
          </a:p>
        </p:txBody>
      </p:sp>
      <p:sp>
        <p:nvSpPr>
          <p:cNvPr id="8" name="矩形 7">
            <a:extLst>
              <a:ext uri="{FF2B5EF4-FFF2-40B4-BE49-F238E27FC236}">
                <a16:creationId xmlns:a16="http://schemas.microsoft.com/office/drawing/2014/main" id="{4F3AEB4B-3610-4A8E-A13C-619E67362B91}"/>
              </a:ext>
            </a:extLst>
          </p:cNvPr>
          <p:cNvSpPr/>
          <p:nvPr/>
        </p:nvSpPr>
        <p:spPr>
          <a:xfrm>
            <a:off x="3247200" y="4969197"/>
            <a:ext cx="8524386" cy="1092607"/>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If one alarming device has sub-devices broken down, then post the detailed fault information to relevant personnel</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Save the time for fault diagnosis and relay of information.</a:t>
            </a:r>
          </a:p>
        </p:txBody>
      </p:sp>
    </p:spTree>
    <p:extLst>
      <p:ext uri="{BB962C8B-B14F-4D97-AF65-F5344CB8AC3E}">
        <p14:creationId xmlns:p14="http://schemas.microsoft.com/office/powerpoint/2010/main" val="2771141268"/>
      </p:ext>
    </p:extLst>
  </p:cSld>
  <p:clrMapOvr>
    <a:masterClrMapping/>
  </p:clrMapOvr>
  <mc:AlternateContent xmlns:mc="http://schemas.openxmlformats.org/markup-compatibility/2006" xmlns:p14="http://schemas.microsoft.com/office/powerpoint/2010/main">
    <mc:Choice Requires="p14">
      <p:transition spd="slow" p14:dur="2000" advTm="1181"/>
    </mc:Choice>
    <mc:Fallback xmlns="">
      <p:transition spd="slow" advTm="118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AB35DA6-255F-4D7D-B23C-6653754B2A93}"/>
              </a:ext>
            </a:extLst>
          </p:cNvPr>
          <p:cNvGrpSpPr/>
          <p:nvPr/>
        </p:nvGrpSpPr>
        <p:grpSpPr>
          <a:xfrm>
            <a:off x="9881" y="1452463"/>
            <a:ext cx="8416634" cy="3061326"/>
            <a:chOff x="0" y="1395875"/>
            <a:chExt cx="5792833" cy="1977660"/>
          </a:xfrm>
        </p:grpSpPr>
        <p:pic>
          <p:nvPicPr>
            <p:cNvPr id="13" name="图片 12">
              <a:extLst>
                <a:ext uri="{FF2B5EF4-FFF2-40B4-BE49-F238E27FC236}">
                  <a16:creationId xmlns:a16="http://schemas.microsoft.com/office/drawing/2014/main" id="{A57C39F5-B4A4-4FCC-989C-DAB9A685813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395875"/>
              <a:ext cx="5792833" cy="1977660"/>
            </a:xfrm>
            <a:prstGeom prst="rect">
              <a:avLst/>
            </a:prstGeom>
          </p:spPr>
        </p:pic>
        <p:sp>
          <p:nvSpPr>
            <p:cNvPr id="7" name="矩形 6">
              <a:extLst>
                <a:ext uri="{FF2B5EF4-FFF2-40B4-BE49-F238E27FC236}">
                  <a16:creationId xmlns:a16="http://schemas.microsoft.com/office/drawing/2014/main" id="{B3309515-7D3C-4DCA-B137-96EFE75E5D32}"/>
                </a:ext>
              </a:extLst>
            </p:cNvPr>
            <p:cNvSpPr/>
            <p:nvPr/>
          </p:nvSpPr>
          <p:spPr>
            <a:xfrm>
              <a:off x="5123476" y="1431452"/>
              <a:ext cx="640134" cy="356383"/>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a:t>
              </a:r>
            </a:p>
          </p:txBody>
        </p:sp>
      </p:grpSp>
      <p:grpSp>
        <p:nvGrpSpPr>
          <p:cNvPr id="8" name="组合 7">
            <a:extLst>
              <a:ext uri="{FF2B5EF4-FFF2-40B4-BE49-F238E27FC236}">
                <a16:creationId xmlns:a16="http://schemas.microsoft.com/office/drawing/2014/main" id="{42157FD9-D2FC-4240-BD93-DC8195FCEBB6}"/>
              </a:ext>
            </a:extLst>
          </p:cNvPr>
          <p:cNvGrpSpPr/>
          <p:nvPr/>
        </p:nvGrpSpPr>
        <p:grpSpPr>
          <a:xfrm>
            <a:off x="3976914" y="3771270"/>
            <a:ext cx="8215086" cy="3052237"/>
            <a:chOff x="5792833" y="1395875"/>
            <a:chExt cx="6399167" cy="1997368"/>
          </a:xfrm>
        </p:grpSpPr>
        <p:pic>
          <p:nvPicPr>
            <p:cNvPr id="3" name="图片 2">
              <a:extLst>
                <a:ext uri="{FF2B5EF4-FFF2-40B4-BE49-F238E27FC236}">
                  <a16:creationId xmlns:a16="http://schemas.microsoft.com/office/drawing/2014/main" id="{C8075F77-020D-4929-9B87-AB023F874B3A}"/>
                </a:ext>
              </a:extLst>
            </p:cNvPr>
            <p:cNvPicPr>
              <a:picLocks noChangeAspect="1"/>
            </p:cNvPicPr>
            <p:nvPr/>
          </p:nvPicPr>
          <p:blipFill>
            <a:blip r:embed="rId4"/>
            <a:stretch>
              <a:fillRect/>
            </a:stretch>
          </p:blipFill>
          <p:spPr>
            <a:xfrm>
              <a:off x="5792833" y="1395875"/>
              <a:ext cx="6399167" cy="1997368"/>
            </a:xfrm>
            <a:prstGeom prst="rect">
              <a:avLst/>
            </a:prstGeom>
          </p:spPr>
        </p:pic>
        <p:sp>
          <p:nvSpPr>
            <p:cNvPr id="11" name="矩形 10">
              <a:extLst>
                <a:ext uri="{FF2B5EF4-FFF2-40B4-BE49-F238E27FC236}">
                  <a16:creationId xmlns:a16="http://schemas.microsoft.com/office/drawing/2014/main" id="{7BA74008-3F9A-40F0-B3E7-90C8555D59EC}"/>
                </a:ext>
              </a:extLst>
            </p:cNvPr>
            <p:cNvSpPr/>
            <p:nvPr/>
          </p:nvSpPr>
          <p:spPr>
            <a:xfrm>
              <a:off x="11544169" y="1461053"/>
              <a:ext cx="640134" cy="383430"/>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B</a:t>
              </a:r>
            </a:p>
          </p:txBody>
        </p:sp>
      </p:grpSp>
      <p:sp>
        <p:nvSpPr>
          <p:cNvPr id="6" name="标题 5"/>
          <p:cNvSpPr>
            <a:spLocks noGrp="1"/>
          </p:cNvSpPr>
          <p:nvPr>
            <p:ph type="title"/>
          </p:nvPr>
        </p:nvSpPr>
        <p:spPr/>
        <p:txBody>
          <a:bodyPr/>
          <a:lstStyle/>
          <a:p>
            <a:r>
              <a:rPr lang="en-US" altLang="zh-CN" b="1" dirty="0">
                <a:latin typeface="Times New Roman"/>
                <a:cs typeface="Times New Roman"/>
              </a:rPr>
              <a:t>Modification of  Alarm System: Web UI</a:t>
            </a:r>
            <a:endParaRPr lang="zh-CN" altLang="en-US" b="1" dirty="0">
              <a:latin typeface="Times New Roman"/>
              <a:cs typeface="Times New Roman"/>
            </a:endParaRPr>
          </a:p>
        </p:txBody>
      </p:sp>
      <p:sp>
        <p:nvSpPr>
          <p:cNvPr id="14" name="文本框 13">
            <a:extLst>
              <a:ext uri="{FF2B5EF4-FFF2-40B4-BE49-F238E27FC236}">
                <a16:creationId xmlns:a16="http://schemas.microsoft.com/office/drawing/2014/main" id="{D3B5EE71-7644-4263-8F2D-897548FA6921}"/>
              </a:ext>
            </a:extLst>
          </p:cNvPr>
          <p:cNvSpPr txBox="1"/>
          <p:nvPr/>
        </p:nvSpPr>
        <p:spPr>
          <a:xfrm>
            <a:off x="210228" y="887917"/>
            <a:ext cx="11341949" cy="499624"/>
          </a:xfrm>
          <a:prstGeom prst="rect">
            <a:avLst/>
          </a:prstGeom>
          <a:noFill/>
        </p:spPr>
        <p:txBody>
          <a:bodyPr wrap="square" rtlCol="0">
            <a:spAutoFit/>
          </a:bodyPr>
          <a:lstStyle/>
          <a:p>
            <a:pPr marL="342900" indent="-342900" algn="l">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Web</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page</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get</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the alarm info  from Kafka using RESTful API</a:t>
            </a:r>
          </a:p>
        </p:txBody>
      </p:sp>
      <p:sp>
        <p:nvSpPr>
          <p:cNvPr id="16" name="文本框 15">
            <a:extLst>
              <a:ext uri="{FF2B5EF4-FFF2-40B4-BE49-F238E27FC236}">
                <a16:creationId xmlns:a16="http://schemas.microsoft.com/office/drawing/2014/main" id="{7EB0D14B-3513-4CA9-B8EF-79553333D248}"/>
              </a:ext>
            </a:extLst>
          </p:cNvPr>
          <p:cNvSpPr txBox="1"/>
          <p:nvPr/>
        </p:nvSpPr>
        <p:spPr>
          <a:xfrm>
            <a:off x="9881" y="5014141"/>
            <a:ext cx="6553522" cy="1077218"/>
          </a:xfrm>
          <a:prstGeom prst="rect">
            <a:avLst/>
          </a:prstGeom>
          <a:noFill/>
        </p:spPr>
        <p:txBody>
          <a:bodyPr wrap="square">
            <a:noAutofit/>
          </a:bodyPr>
          <a:lstStyle/>
          <a:p>
            <a:pPr marL="342900" indent="-342900">
              <a:spcBef>
                <a:spcPts val="600"/>
              </a:spcBef>
              <a:buFont typeface="Arial" panose="020B0604020202020204" pitchFamily="34" charset="0"/>
              <a:buChar char="•"/>
            </a:pPr>
            <a:r>
              <a:rPr lang="en-US" altLang="zh-CN" sz="2400" dirty="0">
                <a:solidFill>
                  <a:srgbClr val="FF0000"/>
                </a:solidFill>
                <a:latin typeface="Roboto" panose="020B0604020202020204" pitchFamily="2" charset="0"/>
              </a:rPr>
              <a:t>A. Active &amp; Acknowledged Alarms</a:t>
            </a:r>
          </a:p>
          <a:p>
            <a:pPr marL="342900" indent="-342900">
              <a:spcBef>
                <a:spcPts val="600"/>
              </a:spcBef>
              <a:buFont typeface="Arial" panose="020B0604020202020204" pitchFamily="34" charset="0"/>
              <a:buChar char="•"/>
            </a:pPr>
            <a:r>
              <a:rPr lang="en-US" altLang="zh-CN" sz="2400" b="0" i="0" dirty="0">
                <a:solidFill>
                  <a:srgbClr val="FF0000"/>
                </a:solidFill>
                <a:effectLst/>
                <a:latin typeface="Roboto" panose="020B0604020202020204" pitchFamily="2" charset="0"/>
              </a:rPr>
              <a:t>B. Disabled Alarms</a:t>
            </a:r>
            <a:endParaRPr lang="en-US" altLang="zh-CN" sz="2400" dirty="0">
              <a:solidFill>
                <a:srgbClr val="FF0000"/>
              </a:solidFill>
              <a:latin typeface="Roboto" panose="020B0604020202020204" pitchFamily="2" charset="0"/>
            </a:endParaRPr>
          </a:p>
        </p:txBody>
      </p:sp>
    </p:spTree>
    <p:extLst>
      <p:ext uri="{BB962C8B-B14F-4D97-AF65-F5344CB8AC3E}">
        <p14:creationId xmlns:p14="http://schemas.microsoft.com/office/powerpoint/2010/main" val="2046418633"/>
      </p:ext>
    </p:extLst>
  </p:cSld>
  <p:clrMapOvr>
    <a:masterClrMapping/>
  </p:clrMapOvr>
  <mc:AlternateContent xmlns:mc="http://schemas.openxmlformats.org/markup-compatibility/2006" xmlns:p14="http://schemas.microsoft.com/office/powerpoint/2010/main">
    <mc:Choice Requires="p14">
      <p:transition spd="slow" p14:dur="2000" advTm="21897"/>
    </mc:Choice>
    <mc:Fallback xmlns="">
      <p:transition spd="slow" advTm="21897"/>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Modification of  Alarm Logger</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1554272"/>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Motivation:</a:t>
            </a:r>
          </a:p>
          <a:p>
            <a:pPr marL="742950" lvl="1"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The state of some PV  switches between normal and alarming continuously</a:t>
            </a:r>
          </a:p>
          <a:p>
            <a:pPr marL="742950" lvl="1"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Cannot delete or disable in alarm tree </a:t>
            </a: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B96C29F3-187F-4696-A135-9C00F8A5E39E}"/>
              </a:ext>
            </a:extLst>
          </p:cNvPr>
          <p:cNvPicPr>
            <a:picLocks noChangeAspect="1"/>
          </p:cNvPicPr>
          <p:nvPr/>
        </p:nvPicPr>
        <p:blipFill>
          <a:blip r:embed="rId3"/>
          <a:stretch>
            <a:fillRect/>
          </a:stretch>
        </p:blipFill>
        <p:spPr>
          <a:xfrm>
            <a:off x="0" y="2724889"/>
            <a:ext cx="12192000" cy="3871217"/>
          </a:xfrm>
          <a:prstGeom prst="rect">
            <a:avLst/>
          </a:prstGeom>
        </p:spPr>
      </p:pic>
    </p:spTree>
    <p:extLst>
      <p:ext uri="{BB962C8B-B14F-4D97-AF65-F5344CB8AC3E}">
        <p14:creationId xmlns:p14="http://schemas.microsoft.com/office/powerpoint/2010/main" val="1466835291"/>
      </p:ext>
    </p:extLst>
  </p:cSld>
  <p:clrMapOvr>
    <a:masterClrMapping/>
  </p:clrMapOvr>
  <mc:AlternateContent xmlns:mc="http://schemas.openxmlformats.org/markup-compatibility/2006" xmlns:p14="http://schemas.microsoft.com/office/powerpoint/2010/main">
    <mc:Choice Requires="p14">
      <p:transition spd="slow" p14:dur="2000" advTm="26738"/>
    </mc:Choice>
    <mc:Fallback xmlns="">
      <p:transition spd="slow" advTm="26738"/>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Modification of  Alarm System: </a:t>
            </a:r>
            <a:r>
              <a:rPr lang="en-US" altLang="zh-CN" sz="3200" dirty="0">
                <a:latin typeface="微软雅黑" panose="020B0503020204020204" pitchFamily="34" charset="-122"/>
                <a:ea typeface="微软雅黑" panose="020B0503020204020204" pitchFamily="34" charset="-122"/>
                <a:cs typeface="Times New Roman" panose="02020603050405020304" pitchFamily="18" charset="0"/>
              </a:rPr>
              <a:t>Alarm Logger</a:t>
            </a:r>
            <a:endParaRPr lang="en-US" altLang="zh-CN" b="1" dirty="0">
              <a:latin typeface="Times New Roman"/>
              <a:cs typeface="Times New Roman"/>
            </a:endParaRP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1862048"/>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Solution:</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Add a new </a:t>
            </a:r>
            <a:r>
              <a:rPr lang="en" altLang="zh-CN" sz="2000" dirty="0">
                <a:latin typeface="微软雅黑" panose="020B0503020204020204" pitchFamily="34" charset="-122"/>
                <a:ea typeface="微软雅黑" panose="020B0503020204020204" pitchFamily="34" charset="-122"/>
                <a:cs typeface="Times New Roman" panose="02020603050405020304" pitchFamily="18" charset="0"/>
              </a:rPr>
              <a:t>configurable property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logging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 </a:t>
            </a:r>
            <a:r>
              <a:rPr lang="en-US" altLang="zh-CN" dirty="0" err="1">
                <a:solidFill>
                  <a:srgbClr val="FF0000"/>
                </a:solidFill>
                <a:latin typeface="Consolas" panose="020B0609020204030204" pitchFamily="49" charset="0"/>
              </a:rPr>
              <a:t>AlarmClientLeaf</a:t>
            </a:r>
            <a:endParaRPr lang="en-US" altLang="zh-CN" dirty="0">
              <a:solidFill>
                <a:srgbClr val="000000"/>
              </a:solidFill>
              <a:latin typeface="Consolas" panose="020B0609020204030204" pitchFamily="49" charset="0"/>
            </a:endParaRPr>
          </a:p>
          <a:p>
            <a:pPr marL="342900" indent="-34290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Use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alarm client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 inform the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Kstream</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in </a:t>
            </a:r>
            <a:r>
              <a:rPr lang="en-US" altLang="zh-CN" sz="2000" dirty="0" err="1">
                <a:solidFill>
                  <a:srgbClr val="FF0000"/>
                </a:solidFill>
                <a:latin typeface="Consolas" panose="020B0609020204030204" pitchFamily="49" charset="0"/>
              </a:rPr>
              <a:t>AlarmMessageLogger</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whether one alarm record in Kafka should be </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recored</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into Elasticsearch or not.</a:t>
            </a:r>
          </a:p>
          <a:p>
            <a:pPr marL="742950" lvl="1"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4" name="组合 3">
            <a:extLst>
              <a:ext uri="{FF2B5EF4-FFF2-40B4-BE49-F238E27FC236}">
                <a16:creationId xmlns:a16="http://schemas.microsoft.com/office/drawing/2014/main" id="{25BBFCAB-63F8-4BDD-B517-DB785B9FFE7C}"/>
              </a:ext>
            </a:extLst>
          </p:cNvPr>
          <p:cNvGrpSpPr/>
          <p:nvPr/>
        </p:nvGrpSpPr>
        <p:grpSpPr>
          <a:xfrm>
            <a:off x="147035" y="2755021"/>
            <a:ext cx="7556101" cy="3592714"/>
            <a:chOff x="1688824" y="2225424"/>
            <a:chExt cx="7820798" cy="3871217"/>
          </a:xfrm>
        </p:grpSpPr>
        <p:pic>
          <p:nvPicPr>
            <p:cNvPr id="7" name="图片 6">
              <a:extLst>
                <a:ext uri="{FF2B5EF4-FFF2-40B4-BE49-F238E27FC236}">
                  <a16:creationId xmlns:a16="http://schemas.microsoft.com/office/drawing/2014/main" id="{B96C29F3-187F-4696-A135-9C00F8A5E3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88824" y="2225424"/>
              <a:ext cx="7820798" cy="3871217"/>
            </a:xfrm>
            <a:prstGeom prst="rect">
              <a:avLst/>
            </a:prstGeom>
          </p:spPr>
        </p:pic>
        <p:sp>
          <p:nvSpPr>
            <p:cNvPr id="3" name="流程图: 接点 2">
              <a:extLst>
                <a:ext uri="{FF2B5EF4-FFF2-40B4-BE49-F238E27FC236}">
                  <a16:creationId xmlns:a16="http://schemas.microsoft.com/office/drawing/2014/main" id="{408D2D6B-6E66-4208-8604-599A316FE713}"/>
                </a:ext>
              </a:extLst>
            </p:cNvPr>
            <p:cNvSpPr/>
            <p:nvPr/>
          </p:nvSpPr>
          <p:spPr>
            <a:xfrm>
              <a:off x="8465906" y="3565133"/>
              <a:ext cx="904126" cy="595900"/>
            </a:xfrm>
            <a:prstGeom prst="flowChartConnector">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9" name="组合 18">
            <a:extLst>
              <a:ext uri="{FF2B5EF4-FFF2-40B4-BE49-F238E27FC236}">
                <a16:creationId xmlns:a16="http://schemas.microsoft.com/office/drawing/2014/main" id="{56546358-C70A-24F3-1BF1-18CDB06A7534}"/>
              </a:ext>
            </a:extLst>
          </p:cNvPr>
          <p:cNvGrpSpPr/>
          <p:nvPr/>
        </p:nvGrpSpPr>
        <p:grpSpPr>
          <a:xfrm>
            <a:off x="8462355" y="2063678"/>
            <a:ext cx="3069252" cy="4422371"/>
            <a:chOff x="8462355" y="2542079"/>
            <a:chExt cx="2310028" cy="3908597"/>
          </a:xfrm>
        </p:grpSpPr>
        <p:sp>
          <p:nvSpPr>
            <p:cNvPr id="5" name="椭圆 4">
              <a:extLst>
                <a:ext uri="{FF2B5EF4-FFF2-40B4-BE49-F238E27FC236}">
                  <a16:creationId xmlns:a16="http://schemas.microsoft.com/office/drawing/2014/main" id="{05AFBBBA-FCA5-5B94-F0BD-EAD926BFEE00}"/>
                </a:ext>
              </a:extLst>
            </p:cNvPr>
            <p:cNvSpPr/>
            <p:nvPr/>
          </p:nvSpPr>
          <p:spPr>
            <a:xfrm>
              <a:off x="8890862" y="2542079"/>
              <a:ext cx="1453019" cy="425885"/>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Alarm</a:t>
              </a:r>
              <a:endParaRPr kumimoji="1" lang="zh-CN" altLang="en-US" sz="2400" dirty="0">
                <a:solidFill>
                  <a:schemeClr val="tx1"/>
                </a:solidFill>
              </a:endParaRPr>
            </a:p>
          </p:txBody>
        </p:sp>
        <p:sp>
          <p:nvSpPr>
            <p:cNvPr id="8" name="菱形 7">
              <a:extLst>
                <a:ext uri="{FF2B5EF4-FFF2-40B4-BE49-F238E27FC236}">
                  <a16:creationId xmlns:a16="http://schemas.microsoft.com/office/drawing/2014/main" id="{BCEEE292-B822-2EBC-DE63-48D038C884E1}"/>
                </a:ext>
              </a:extLst>
            </p:cNvPr>
            <p:cNvSpPr/>
            <p:nvPr/>
          </p:nvSpPr>
          <p:spPr>
            <a:xfrm>
              <a:off x="8462355" y="3721725"/>
              <a:ext cx="2310028" cy="673639"/>
            </a:xfrm>
            <a:prstGeom prst="diamond">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2400" dirty="0">
                  <a:solidFill>
                    <a:schemeClr val="tx1"/>
                  </a:solidFill>
                </a:rPr>
                <a:t>Logging?</a:t>
              </a:r>
              <a:endParaRPr kumimoji="1" lang="zh-CN" altLang="en-US" sz="2400" dirty="0">
                <a:solidFill>
                  <a:schemeClr val="tx1"/>
                </a:solidFill>
              </a:endParaRPr>
            </a:p>
          </p:txBody>
        </p:sp>
        <p:grpSp>
          <p:nvGrpSpPr>
            <p:cNvPr id="11" name="组合 10">
              <a:extLst>
                <a:ext uri="{FF2B5EF4-FFF2-40B4-BE49-F238E27FC236}">
                  <a16:creationId xmlns:a16="http://schemas.microsoft.com/office/drawing/2014/main" id="{EABAFF8A-6D51-490D-63CC-FE39020EB23A}"/>
                </a:ext>
              </a:extLst>
            </p:cNvPr>
            <p:cNvGrpSpPr/>
            <p:nvPr/>
          </p:nvGrpSpPr>
          <p:grpSpPr>
            <a:xfrm>
              <a:off x="8671656" y="5361727"/>
              <a:ext cx="1891430" cy="1088949"/>
              <a:chOff x="8755693" y="4417358"/>
              <a:chExt cx="1891430" cy="1444823"/>
            </a:xfrm>
          </p:grpSpPr>
          <p:pic>
            <p:nvPicPr>
              <p:cNvPr id="1026" name="Picture 2">
                <a:extLst>
                  <a:ext uri="{FF2B5EF4-FFF2-40B4-BE49-F238E27FC236}">
                    <a16:creationId xmlns:a16="http://schemas.microsoft.com/office/drawing/2014/main" id="{3BC57D2A-B8CC-3C42-C723-3CCFD65B6D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0623" y="4741993"/>
                <a:ext cx="1621567" cy="887150"/>
              </a:xfrm>
              <a:prstGeom prst="rect">
                <a:avLst/>
              </a:prstGeom>
              <a:noFill/>
              <a:extLst>
                <a:ext uri="{909E8E84-426E-40DD-AFC4-6F175D3DCCD1}">
                  <a14:hiddenFill xmlns:a14="http://schemas.microsoft.com/office/drawing/2010/main">
                    <a:solidFill>
                      <a:srgbClr val="FFFFFF"/>
                    </a:solidFill>
                  </a14:hiddenFill>
                </a:ext>
              </a:extLst>
            </p:spPr>
          </p:pic>
          <p:sp>
            <p:nvSpPr>
              <p:cNvPr id="10" name="圆柱体 9">
                <a:extLst>
                  <a:ext uri="{FF2B5EF4-FFF2-40B4-BE49-F238E27FC236}">
                    <a16:creationId xmlns:a16="http://schemas.microsoft.com/office/drawing/2014/main" id="{0191684E-1A03-5006-BED2-B0DE869771CA}"/>
                  </a:ext>
                </a:extLst>
              </p:cNvPr>
              <p:cNvSpPr/>
              <p:nvPr/>
            </p:nvSpPr>
            <p:spPr>
              <a:xfrm>
                <a:off x="8755693" y="4417358"/>
                <a:ext cx="1891430" cy="1444823"/>
              </a:xfrm>
              <a:prstGeom prst="can">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1"/>
                  </a:solidFill>
                </a:endParaRPr>
              </a:p>
            </p:txBody>
          </p:sp>
        </p:grpSp>
        <p:cxnSp>
          <p:nvCxnSpPr>
            <p:cNvPr id="13" name="直线箭头连接符 12">
              <a:extLst>
                <a:ext uri="{FF2B5EF4-FFF2-40B4-BE49-F238E27FC236}">
                  <a16:creationId xmlns:a16="http://schemas.microsoft.com/office/drawing/2014/main" id="{70837EAC-14FA-B38F-85E5-C267025B5833}"/>
                </a:ext>
              </a:extLst>
            </p:cNvPr>
            <p:cNvCxnSpPr>
              <a:cxnSpLocks/>
              <a:stCxn id="8" idx="2"/>
            </p:cNvCxnSpPr>
            <p:nvPr/>
          </p:nvCxnSpPr>
          <p:spPr>
            <a:xfrm>
              <a:off x="9617369" y="4395364"/>
              <a:ext cx="2" cy="966363"/>
            </a:xfrm>
            <a:prstGeom prst="straightConnector1">
              <a:avLst/>
            </a:prstGeom>
            <a:noFill/>
            <a:ln w="63500">
              <a:solidFill>
                <a:srgbClr val="00B050"/>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cxnSp>
          <p:nvCxnSpPr>
            <p:cNvPr id="15" name="直线箭头连接符 14">
              <a:extLst>
                <a:ext uri="{FF2B5EF4-FFF2-40B4-BE49-F238E27FC236}">
                  <a16:creationId xmlns:a16="http://schemas.microsoft.com/office/drawing/2014/main" id="{A19EC27A-9D5D-C091-C434-B822AB8FF747}"/>
                </a:ext>
              </a:extLst>
            </p:cNvPr>
            <p:cNvCxnSpPr>
              <a:stCxn id="5" idx="4"/>
              <a:endCxn id="8" idx="0"/>
            </p:cNvCxnSpPr>
            <p:nvPr/>
          </p:nvCxnSpPr>
          <p:spPr>
            <a:xfrm flipH="1">
              <a:off x="9617369" y="2967964"/>
              <a:ext cx="3" cy="753761"/>
            </a:xfrm>
            <a:prstGeom prst="straightConnector1">
              <a:avLst/>
            </a:prstGeom>
            <a:noFill/>
            <a:ln w="63500">
              <a:solidFill>
                <a:srgbClr val="00B050"/>
              </a:solidFill>
              <a:tailEnd type="triangle" w="lg" len="lg"/>
            </a:ln>
          </p:spPr>
          <p:style>
            <a:lnRef idx="2">
              <a:schemeClr val="accent1">
                <a:shade val="50000"/>
              </a:schemeClr>
            </a:lnRef>
            <a:fillRef idx="1">
              <a:schemeClr val="accent1"/>
            </a:fillRef>
            <a:effectRef idx="0">
              <a:schemeClr val="accent1"/>
            </a:effectRef>
            <a:fontRef idx="minor">
              <a:schemeClr val="lt1"/>
            </a:fontRef>
          </p:style>
        </p:cxnSp>
        <p:sp>
          <p:nvSpPr>
            <p:cNvPr id="18" name="文本框 17">
              <a:extLst>
                <a:ext uri="{FF2B5EF4-FFF2-40B4-BE49-F238E27FC236}">
                  <a16:creationId xmlns:a16="http://schemas.microsoft.com/office/drawing/2014/main" id="{484B8FAD-39BC-882C-F00D-6F1254C51D76}"/>
                </a:ext>
              </a:extLst>
            </p:cNvPr>
            <p:cNvSpPr txBox="1"/>
            <p:nvPr/>
          </p:nvSpPr>
          <p:spPr>
            <a:xfrm>
              <a:off x="9761272" y="4563690"/>
              <a:ext cx="512641" cy="369332"/>
            </a:xfrm>
            <a:prstGeom prst="rect">
              <a:avLst/>
            </a:prstGeom>
            <a:noFill/>
          </p:spPr>
          <p:txBody>
            <a:bodyPr wrap="none" rtlCol="0">
              <a:spAutoFit/>
            </a:bodyPr>
            <a:lstStyle/>
            <a:p>
              <a:r>
                <a:rPr kumimoji="1" lang="en-US" altLang="zh-CN" dirty="0"/>
                <a:t>YES</a:t>
              </a:r>
              <a:endParaRPr kumimoji="1" lang="zh-CN" altLang="en-US" dirty="0"/>
            </a:p>
          </p:txBody>
        </p:sp>
      </p:grpSp>
    </p:spTree>
    <p:extLst>
      <p:ext uri="{BB962C8B-B14F-4D97-AF65-F5344CB8AC3E}">
        <p14:creationId xmlns:p14="http://schemas.microsoft.com/office/powerpoint/2010/main" val="1069252907"/>
      </p:ext>
    </p:extLst>
  </p:cSld>
  <p:clrMapOvr>
    <a:masterClrMapping/>
  </p:clrMapOvr>
  <mc:AlternateContent xmlns:mc="http://schemas.openxmlformats.org/markup-compatibility/2006" xmlns:p14="http://schemas.microsoft.com/office/powerpoint/2010/main">
    <mc:Choice Requires="p14">
      <p:transition spd="slow" p14:dur="2000" advTm="29327"/>
    </mc:Choice>
    <mc:Fallback xmlns="">
      <p:transition spd="slow" advTm="29327"/>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Modification of  </a:t>
            </a:r>
            <a:r>
              <a:rPr lang="en-US" altLang="zh-CN" sz="3200" dirty="0">
                <a:latin typeface="微软雅黑" panose="020B0503020204020204" pitchFamily="34" charset="-122"/>
                <a:ea typeface="微软雅黑" panose="020B0503020204020204" pitchFamily="34" charset="-122"/>
                <a:cs typeface="Times New Roman" panose="02020603050405020304" pitchFamily="18" charset="0"/>
              </a:rPr>
              <a:t>DataBrowser</a:t>
            </a:r>
            <a:endParaRPr lang="en-US" altLang="zh-CN" b="1" dirty="0">
              <a:latin typeface="Times New Roman"/>
              <a:cs typeface="Times New Roman"/>
            </a:endParaRPr>
          </a:p>
        </p:txBody>
      </p:sp>
      <p:sp>
        <p:nvSpPr>
          <p:cNvPr id="8" name="矩形 7">
            <a:extLst>
              <a:ext uri="{FF2B5EF4-FFF2-40B4-BE49-F238E27FC236}">
                <a16:creationId xmlns:a16="http://schemas.microsoft.com/office/drawing/2014/main" id="{407101A2-491D-44EE-9C59-85F3B7AE5827}"/>
              </a:ext>
            </a:extLst>
          </p:cNvPr>
          <p:cNvSpPr/>
          <p:nvPr/>
        </p:nvSpPr>
        <p:spPr>
          <a:xfrm>
            <a:off x="523974" y="850315"/>
            <a:ext cx="9072090" cy="3340210"/>
          </a:xfrm>
          <a:prstGeom prst="rect">
            <a:avLst/>
          </a:prstGeom>
        </p:spPr>
        <p:txBody>
          <a:bodyPr wrap="square">
            <a:spAutoFit/>
          </a:bodyPr>
          <a:lstStyle/>
          <a:p>
            <a:pPr>
              <a:spcBef>
                <a:spcPts val="600"/>
              </a:spcBef>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Modification Items:</a:t>
            </a:r>
          </a:p>
          <a:p>
            <a:pPr marL="800100" lvl="1" indent="-342900">
              <a:lnSpc>
                <a:spcPct val="150000"/>
              </a:lnSpc>
              <a:spcBef>
                <a:spcPts val="600"/>
              </a:spcBef>
              <a:buFont typeface="Wingdings" panose="05000000000000000000" pitchFamily="2" charset="2"/>
              <a:buChar char="Ø"/>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Compatibility with Channel Archiver</a:t>
            </a:r>
          </a:p>
          <a:p>
            <a:pPr marL="800100" lvl="1" indent="-342900">
              <a:lnSpc>
                <a:spcPct val="150000"/>
              </a:lnSpc>
              <a:spcBef>
                <a:spcPts val="600"/>
              </a:spcBef>
              <a:buFont typeface="Wingdings" panose="05000000000000000000" pitchFamily="2" charset="2"/>
              <a:buChar char="Ø"/>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Moving Avg of archived data</a:t>
            </a:r>
          </a:p>
          <a:p>
            <a:pPr marL="800100" lvl="1" indent="-342900">
              <a:lnSpc>
                <a:spcPct val="150000"/>
              </a:lnSpc>
              <a:spcBef>
                <a:spcPts val="600"/>
              </a:spcBef>
              <a:buFont typeface="Wingdings" panose="05000000000000000000" pitchFamily="2" charset="2"/>
              <a:buChar char="Ø"/>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Histogram of archived data</a:t>
            </a:r>
          </a:p>
          <a:p>
            <a:pPr marL="800100" lvl="1" indent="-342900">
              <a:lnSpc>
                <a:spcPct val="150000"/>
              </a:lnSpc>
              <a:spcBef>
                <a:spcPts val="600"/>
              </a:spcBef>
              <a:buFont typeface="Wingdings" panose="05000000000000000000" pitchFamily="2" charset="2"/>
              <a:buChar char="Ø"/>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Overlap of archived data of waveform PV</a:t>
            </a:r>
          </a:p>
        </p:txBody>
      </p:sp>
    </p:spTree>
    <p:extLst>
      <p:ext uri="{BB962C8B-B14F-4D97-AF65-F5344CB8AC3E}">
        <p14:creationId xmlns:p14="http://schemas.microsoft.com/office/powerpoint/2010/main" val="2740721476"/>
      </p:ext>
    </p:extLst>
  </p:cSld>
  <p:clrMapOvr>
    <a:masterClrMapping/>
  </p:clrMapOvr>
  <mc:AlternateContent xmlns:mc="http://schemas.openxmlformats.org/markup-compatibility/2006" xmlns:p14="http://schemas.microsoft.com/office/powerpoint/2010/main">
    <mc:Choice Requires="p14">
      <p:transition spd="slow" p14:dur="2000" advTm="30616"/>
    </mc:Choice>
    <mc:Fallback xmlns="">
      <p:transition spd="slow" advTm="306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Compatibility with Channel Archiver</a:t>
            </a:r>
          </a:p>
        </p:txBody>
      </p:sp>
      <p:sp>
        <p:nvSpPr>
          <p:cNvPr id="8" name="矩形 7">
            <a:extLst>
              <a:ext uri="{FF2B5EF4-FFF2-40B4-BE49-F238E27FC236}">
                <a16:creationId xmlns:a16="http://schemas.microsoft.com/office/drawing/2014/main" id="{407101A2-491D-44EE-9C59-85F3B7AE5827}"/>
              </a:ext>
            </a:extLst>
          </p:cNvPr>
          <p:cNvSpPr/>
          <p:nvPr/>
        </p:nvSpPr>
        <p:spPr>
          <a:xfrm>
            <a:off x="523974" y="850315"/>
            <a:ext cx="9072090" cy="5001369"/>
          </a:xfrm>
          <a:prstGeom prst="rect">
            <a:avLst/>
          </a:prstGeom>
        </p:spPr>
        <p:txBody>
          <a:bodyPr wrap="square">
            <a:spAutoFit/>
          </a:bodyPr>
          <a:lstStyle/>
          <a:p>
            <a:pPr>
              <a:spcBef>
                <a:spcPts val="600"/>
              </a:spcBef>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Motivation:</a:t>
            </a:r>
          </a:p>
          <a:p>
            <a:pPr marL="800100" lvl="1" indent="-342900">
              <a:spcBef>
                <a:spcPts val="600"/>
              </a:spcBef>
              <a:buFont typeface="Wingdings" pitchFamily="2" charset="2"/>
              <a:buChar char="ü"/>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Channel Archiver</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began at 2016, and</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was replaced by Archiver Appliance in 2022.</a:t>
            </a:r>
          </a:p>
          <a:p>
            <a:pPr marL="800100" lvl="1" indent="-342900">
              <a:spcBef>
                <a:spcPts val="600"/>
              </a:spcBef>
              <a:buFont typeface="Wingdings" pitchFamily="2" charset="2"/>
              <a:buChar char="ü"/>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Our Channel Archiver have 51 different engines, cannot be opened in Phoebus</a:t>
            </a:r>
          </a:p>
          <a:p>
            <a:pPr marL="800100" lvl="1" indent="-342900">
              <a:spcBef>
                <a:spcPts val="600"/>
              </a:spcBef>
              <a:buFont typeface="Wingdings" pitchFamily="2" charset="2"/>
              <a:buChar char="ü"/>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How to view them?</a:t>
            </a:r>
          </a:p>
          <a:p>
            <a:pPr>
              <a:spcBef>
                <a:spcPts val="600"/>
              </a:spcBef>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Solution:</a:t>
            </a: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When one Channel</a:t>
            </a:r>
            <a:r>
              <a:rPr lang="zh-CN" altLang="en-US" sz="22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Archiver is </a:t>
            </a:r>
            <a:r>
              <a:rPr lang="en-US" altLang="zh-CN" sz="22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selected in the </a:t>
            </a:r>
            <a:r>
              <a:rPr lang="en-US" altLang="zh-CN" sz="2200" dirty="0">
                <a:solidFill>
                  <a:srgbClr val="000000"/>
                </a:solidFill>
                <a:latin typeface="Consolas" panose="020B0609020204030204" pitchFamily="49" charset="0"/>
              </a:rPr>
              <a:t>ArchiveListPane</a:t>
            </a: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 its engines are listed in a new Table. Once one engine is selected, then the PVs matching the pattern are listed in the</a:t>
            </a:r>
            <a:r>
              <a:rPr lang="en-US" altLang="zh-CN" sz="2200" dirty="0">
                <a:solidFill>
                  <a:srgbClr val="000000"/>
                </a:solidFill>
                <a:latin typeface="Consolas" panose="020B0609020204030204" pitchFamily="49" charset="0"/>
              </a:rPr>
              <a:t> channel_table</a:t>
            </a: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When one Archiver Appliance is selected, the Table is hidden. </a:t>
            </a: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5" name="组合 4">
            <a:extLst>
              <a:ext uri="{FF2B5EF4-FFF2-40B4-BE49-F238E27FC236}">
                <a16:creationId xmlns:a16="http://schemas.microsoft.com/office/drawing/2014/main" id="{E7F98D81-B2E0-497D-AB03-2AA7E429B551}"/>
              </a:ext>
            </a:extLst>
          </p:cNvPr>
          <p:cNvGrpSpPr/>
          <p:nvPr/>
        </p:nvGrpSpPr>
        <p:grpSpPr>
          <a:xfrm>
            <a:off x="9472772" y="562790"/>
            <a:ext cx="2719228" cy="6113124"/>
            <a:chOff x="9472772" y="2003636"/>
            <a:chExt cx="2719228" cy="4777308"/>
          </a:xfrm>
        </p:grpSpPr>
        <p:pic>
          <p:nvPicPr>
            <p:cNvPr id="9" name="内容占位符 4">
              <a:extLst>
                <a:ext uri="{FF2B5EF4-FFF2-40B4-BE49-F238E27FC236}">
                  <a16:creationId xmlns:a16="http://schemas.microsoft.com/office/drawing/2014/main" id="{AE1490F3-9C67-4530-ACBC-B8BF41E33743}"/>
                </a:ext>
              </a:extLst>
            </p:cNvPr>
            <p:cNvPicPr>
              <a:picLocks noChangeAspect="1"/>
            </p:cNvPicPr>
            <p:nvPr/>
          </p:nvPicPr>
          <p:blipFill rotWithShape="1">
            <a:blip r:embed="rId3"/>
            <a:srcRect b="33714"/>
            <a:stretch/>
          </p:blipFill>
          <p:spPr>
            <a:xfrm>
              <a:off x="9472773" y="2003636"/>
              <a:ext cx="2719227" cy="4777308"/>
            </a:xfrm>
            <a:prstGeom prst="rect">
              <a:avLst/>
            </a:prstGeom>
          </p:spPr>
        </p:pic>
        <p:sp>
          <p:nvSpPr>
            <p:cNvPr id="10" name="矩形 9">
              <a:extLst>
                <a:ext uri="{FF2B5EF4-FFF2-40B4-BE49-F238E27FC236}">
                  <a16:creationId xmlns:a16="http://schemas.microsoft.com/office/drawing/2014/main" id="{7C88DB59-3E82-4EB4-BBAD-CE954CE19401}"/>
                </a:ext>
              </a:extLst>
            </p:cNvPr>
            <p:cNvSpPr/>
            <p:nvPr/>
          </p:nvSpPr>
          <p:spPr>
            <a:xfrm>
              <a:off x="9472772" y="2688362"/>
              <a:ext cx="2719227" cy="2572008"/>
            </a:xfrm>
            <a:prstGeom prst="rect">
              <a:avLst/>
            </a:prstGeom>
            <a:ln w="63500">
              <a:solidFill>
                <a:srgbClr val="FFFF00"/>
              </a:solidFill>
            </a:ln>
          </p:spPr>
          <p:txBody>
            <a:bodyPr wrap="square">
              <a:noAutofit/>
            </a:bodyPr>
            <a:lstStyle/>
            <a:p>
              <a:pPr algn="ctr">
                <a:spcBef>
                  <a:spcPts val="600"/>
                </a:spcBef>
              </a:pPr>
              <a:endPar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Tree>
    <p:extLst>
      <p:ext uri="{BB962C8B-B14F-4D97-AF65-F5344CB8AC3E}">
        <p14:creationId xmlns:p14="http://schemas.microsoft.com/office/powerpoint/2010/main" val="1712005220"/>
      </p:ext>
    </p:extLst>
  </p:cSld>
  <p:clrMapOvr>
    <a:masterClrMapping/>
  </p:clrMapOvr>
  <mc:AlternateContent xmlns:mc="http://schemas.openxmlformats.org/markup-compatibility/2006" xmlns:p14="http://schemas.microsoft.com/office/powerpoint/2010/main">
    <mc:Choice Requires="p14">
      <p:transition spd="slow" p14:dur="2000" advTm="61612"/>
    </mc:Choice>
    <mc:Fallback xmlns="">
      <p:transition spd="slow" advTm="6161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Moving Avg of archived data</a:t>
            </a:r>
          </a:p>
        </p:txBody>
      </p:sp>
      <p:sp>
        <p:nvSpPr>
          <p:cNvPr id="8" name="矩形 7">
            <a:extLst>
              <a:ext uri="{FF2B5EF4-FFF2-40B4-BE49-F238E27FC236}">
                <a16:creationId xmlns:a16="http://schemas.microsoft.com/office/drawing/2014/main" id="{407101A2-491D-44EE-9C59-85F3B7AE5827}"/>
              </a:ext>
            </a:extLst>
          </p:cNvPr>
          <p:cNvSpPr/>
          <p:nvPr/>
        </p:nvSpPr>
        <p:spPr>
          <a:xfrm>
            <a:off x="523973" y="850315"/>
            <a:ext cx="11281033" cy="6017032"/>
          </a:xfrm>
          <a:prstGeom prst="rect">
            <a:avLst/>
          </a:prstGeom>
        </p:spPr>
        <p:txBody>
          <a:bodyPr wrap="square">
            <a:spAutoFit/>
          </a:bodyPr>
          <a:lstStyle/>
          <a:p>
            <a:pPr>
              <a:spcBef>
                <a:spcPts val="600"/>
              </a:spcBef>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Motivation:</a:t>
            </a:r>
          </a:p>
          <a:p>
            <a:pPr marL="285750" indent="-28575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Data fluctuations in high-repetition-frequency accelerator Interfere with the judgment of the data trend. Moving avg of PV value is needed in physical analysis to suppress noise.</a:t>
            </a:r>
          </a:p>
          <a:p>
            <a:pPr>
              <a:spcBef>
                <a:spcPts val="600"/>
              </a:spcBef>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Previous approach:</a:t>
            </a: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Create a series of PVs and calculate the mean value in IOC</a:t>
            </a:r>
          </a:p>
          <a:p>
            <a:pPr>
              <a:spcBef>
                <a:spcPts val="600"/>
              </a:spcBef>
            </a:pP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2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Add PV to Archiver Appliance and observe it in Databrowser</a:t>
            </a:r>
          </a:p>
          <a:p>
            <a:pPr>
              <a:spcBef>
                <a:spcPts val="600"/>
              </a:spcBef>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Disadvantages:</a:t>
            </a: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Such process is complicated and repetitive for each PV</a:t>
            </a:r>
          </a:p>
          <a:p>
            <a:pPr marL="342900" indent="-342900">
              <a:spcBef>
                <a:spcPts val="600"/>
              </a:spcBef>
              <a:buFont typeface="Arial" panose="020B0604020202020204" pitchFamily="34" charset="0"/>
              <a:buChar char="•"/>
            </a:pPr>
            <a:r>
              <a:rPr lang="en-US" altLang="zh-CN" sz="2200" dirty="0">
                <a:latin typeface="微软雅黑" panose="020B0503020204020204" pitchFamily="34" charset="-122"/>
                <a:ea typeface="微软雅黑" panose="020B0503020204020204" pitchFamily="34" charset="-122"/>
                <a:cs typeface="Times New Roman" panose="02020603050405020304" pitchFamily="18" charset="0"/>
              </a:rPr>
              <a:t>not instantaneous, and the data needs to be accumulated in Databrowser or Archiver Appliance.</a:t>
            </a:r>
          </a:p>
        </p:txBody>
      </p:sp>
      <p:sp>
        <p:nvSpPr>
          <p:cNvPr id="7" name="文本框 6">
            <a:extLst>
              <a:ext uri="{FF2B5EF4-FFF2-40B4-BE49-F238E27FC236}">
                <a16:creationId xmlns:a16="http://schemas.microsoft.com/office/drawing/2014/main" id="{EE57B465-0225-1B7E-458A-7C1566BDDD35}"/>
              </a:ext>
            </a:extLst>
          </p:cNvPr>
          <p:cNvSpPr txBox="1"/>
          <p:nvPr/>
        </p:nvSpPr>
        <p:spPr>
          <a:xfrm>
            <a:off x="8364261" y="3146902"/>
            <a:ext cx="3623625" cy="1485072"/>
          </a:xfrm>
          <a:prstGeom prst="rect">
            <a:avLst/>
          </a:prstGeom>
          <a:noFill/>
        </p:spPr>
        <p:txBody>
          <a:bodyPr wrap="square">
            <a:noAutofit/>
          </a:bodyPr>
          <a:lstStyle/>
          <a:p>
            <a:r>
              <a:rPr lang="en" altLang="zh-CN" sz="2200" b="0" dirty="0">
                <a:effectLst/>
                <a:latin typeface="Liberation Sans"/>
              </a:rPr>
              <a:t>Just as that in </a:t>
            </a:r>
            <a:r>
              <a:rPr lang="en" altLang="zh-CN" sz="2200" b="0" i="1" dirty="0">
                <a:effectLst/>
                <a:latin typeface="Liberation Sans"/>
              </a:rPr>
              <a:t>Steven Hunt‘s </a:t>
            </a:r>
            <a:r>
              <a:rPr lang="en" altLang="zh-CN" sz="2200" b="0" dirty="0">
                <a:effectLst/>
                <a:latin typeface="Liberation Sans"/>
              </a:rPr>
              <a:t>presentation </a:t>
            </a:r>
            <a:r>
              <a:rPr lang="en" altLang="zh-CN" sz="2200" b="0" dirty="0">
                <a:solidFill>
                  <a:srgbClr val="FF0000"/>
                </a:solidFill>
                <a:effectLst/>
                <a:latin typeface="Liberation Sans"/>
              </a:rPr>
              <a:t>”</a:t>
            </a:r>
            <a:r>
              <a:rPr lang="en" altLang="zh-CN" sz="2200" b="1" i="0" dirty="0">
                <a:solidFill>
                  <a:srgbClr val="202020"/>
                </a:solidFill>
                <a:effectLst/>
                <a:latin typeface="Liberation Sans"/>
              </a:rPr>
              <a:t> </a:t>
            </a:r>
            <a:r>
              <a:rPr lang="en" altLang="zh-CN" sz="2200" b="1" i="0" dirty="0">
                <a:solidFill>
                  <a:srgbClr val="FF0000"/>
                </a:solidFill>
                <a:effectLst/>
                <a:latin typeface="Liberation Sans"/>
              </a:rPr>
              <a:t>Using compress records in the real world</a:t>
            </a:r>
            <a:r>
              <a:rPr lang="en" altLang="zh-CN" sz="2200" b="0" dirty="0">
                <a:effectLst/>
                <a:latin typeface="Liberation Sans"/>
              </a:rPr>
              <a:t>”</a:t>
            </a:r>
            <a:endParaRPr lang="zh-CN" altLang="en-US" sz="2200" dirty="0"/>
          </a:p>
        </p:txBody>
      </p:sp>
      <p:grpSp>
        <p:nvGrpSpPr>
          <p:cNvPr id="4" name="组合 3">
            <a:extLst>
              <a:ext uri="{FF2B5EF4-FFF2-40B4-BE49-F238E27FC236}">
                <a16:creationId xmlns:a16="http://schemas.microsoft.com/office/drawing/2014/main" id="{F16BFABC-F586-1FBC-1B31-2CBD90EF4700}"/>
              </a:ext>
            </a:extLst>
          </p:cNvPr>
          <p:cNvGrpSpPr/>
          <p:nvPr/>
        </p:nvGrpSpPr>
        <p:grpSpPr>
          <a:xfrm>
            <a:off x="1085257" y="3130277"/>
            <a:ext cx="7096124" cy="1807483"/>
            <a:chOff x="1085257" y="3130277"/>
            <a:chExt cx="7096124" cy="2078480"/>
          </a:xfrm>
        </p:grpSpPr>
        <p:pic>
          <p:nvPicPr>
            <p:cNvPr id="12" name="图片 11">
              <a:extLst>
                <a:ext uri="{FF2B5EF4-FFF2-40B4-BE49-F238E27FC236}">
                  <a16:creationId xmlns:a16="http://schemas.microsoft.com/office/drawing/2014/main" id="{9548B7BC-1E6D-4864-91E0-BAD4782512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85257" y="3130277"/>
              <a:ext cx="7096124" cy="1857515"/>
            </a:xfrm>
            <a:prstGeom prst="rect">
              <a:avLst/>
            </a:prstGeom>
          </p:spPr>
        </p:pic>
        <p:sp>
          <p:nvSpPr>
            <p:cNvPr id="3" name="下箭头 2">
              <a:extLst>
                <a:ext uri="{FF2B5EF4-FFF2-40B4-BE49-F238E27FC236}">
                  <a16:creationId xmlns:a16="http://schemas.microsoft.com/office/drawing/2014/main" id="{F17E392A-D353-F0EF-AF62-EDDFD29C8F92}"/>
                </a:ext>
              </a:extLst>
            </p:cNvPr>
            <p:cNvSpPr/>
            <p:nvPr/>
          </p:nvSpPr>
          <p:spPr>
            <a:xfrm>
              <a:off x="1662545" y="4838007"/>
              <a:ext cx="349135" cy="370750"/>
            </a:xfrm>
            <a:prstGeom prst="downArrow">
              <a:avLst/>
            </a:prstGeom>
            <a:solidFill>
              <a:srgbClr val="FFC000"/>
            </a:solid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2400">
                <a:solidFill>
                  <a:schemeClr val="tx1"/>
                </a:solidFill>
              </a:endParaRPr>
            </a:p>
          </p:txBody>
        </p:sp>
      </p:grpSp>
    </p:spTree>
    <p:extLst>
      <p:ext uri="{BB962C8B-B14F-4D97-AF65-F5344CB8AC3E}">
        <p14:creationId xmlns:p14="http://schemas.microsoft.com/office/powerpoint/2010/main" val="3245038724"/>
      </p:ext>
    </p:extLst>
  </p:cSld>
  <p:clrMapOvr>
    <a:masterClrMapping/>
  </p:clrMapOvr>
  <mc:AlternateContent xmlns:mc="http://schemas.openxmlformats.org/markup-compatibility/2006" xmlns:p14="http://schemas.microsoft.com/office/powerpoint/2010/main">
    <mc:Choice Requires="p14">
      <p:transition spd="slow" p14:dur="2000" advTm="107163"/>
    </mc:Choice>
    <mc:Fallback xmlns="">
      <p:transition spd="slow" advTm="10716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Moving Avg of archived data</a:t>
            </a:r>
          </a:p>
        </p:txBody>
      </p:sp>
      <p:sp>
        <p:nvSpPr>
          <p:cNvPr id="8" name="矩形 7">
            <a:extLst>
              <a:ext uri="{FF2B5EF4-FFF2-40B4-BE49-F238E27FC236}">
                <a16:creationId xmlns:a16="http://schemas.microsoft.com/office/drawing/2014/main" id="{407101A2-491D-44EE-9C59-85F3B7AE5827}"/>
              </a:ext>
            </a:extLst>
          </p:cNvPr>
          <p:cNvSpPr/>
          <p:nvPr/>
        </p:nvSpPr>
        <p:spPr>
          <a:xfrm>
            <a:off x="523973" y="850315"/>
            <a:ext cx="11281033" cy="5709255"/>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New approach:</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Add a new </a:t>
            </a:r>
            <a:r>
              <a:rPr lang="en-US" altLang="zh-CN" sz="2000" i="1" dirty="0">
                <a:latin typeface="微软雅黑" panose="020B0503020204020204" pitchFamily="34" charset="-122"/>
                <a:ea typeface="微软雅黑" panose="020B0503020204020204" pitchFamily="34" charset="-122"/>
                <a:cs typeface="Times New Roman" panose="02020603050405020304" pitchFamily="18" charset="0"/>
              </a:rPr>
              <a:t>MenuItem</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MovingAvg to the </a:t>
            </a:r>
            <a:r>
              <a:rPr lang="en-US" altLang="zh-CN" sz="2000" i="1" dirty="0">
                <a:latin typeface="微软雅黑" panose="020B0503020204020204" pitchFamily="34" charset="-122"/>
                <a:ea typeface="微软雅黑" panose="020B0503020204020204" pitchFamily="34" charset="-122"/>
                <a:cs typeface="Times New Roman" panose="02020603050405020304" pitchFamily="18" charset="0"/>
              </a:rPr>
              <a:t>ContextMenu</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of DataBrowser</a:t>
            </a:r>
            <a:r>
              <a:rPr lang="en-US" altLang="zh-CN" dirty="0">
                <a:solidFill>
                  <a:srgbClr val="000000"/>
                </a:solidFill>
                <a:latin typeface="Consolas" panose="020B0609020204030204" pitchFamily="49" charset="0"/>
              </a:rPr>
              <a:t>.</a:t>
            </a:r>
            <a:r>
              <a:rPr lang="zh-CN" altLang="en-US"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 </a:t>
            </a: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Moving avg of the archived data of one PV is directly shown as a </a:t>
            </a:r>
            <a:r>
              <a:rPr lang="en-US" altLang="zh-CN" sz="2000" i="1" dirty="0">
                <a:solidFill>
                  <a:srgbClr val="000000"/>
                </a:solidFill>
                <a:latin typeface="Consolas" panose="020B0609020204030204" pitchFamily="49" charset="0"/>
              </a:rPr>
              <a:t>Tab in DataBrowser: </a:t>
            </a:r>
            <a:r>
              <a:rPr lang="en-US" altLang="zh-CN" sz="2000" i="1" dirty="0">
                <a:solidFill>
                  <a:srgbClr val="FF0000"/>
                </a:solidFill>
                <a:latin typeface="Consolas" panose="020B0609020204030204" pitchFamily="49" charset="0"/>
              </a:rPr>
              <a:t>Red </a:t>
            </a:r>
            <a:r>
              <a:rPr lang="en-US" altLang="zh-CN" sz="2000" i="1" dirty="0">
                <a:solidFill>
                  <a:srgbClr val="000000"/>
                </a:solidFill>
                <a:latin typeface="Consolas" panose="020B0609020204030204" pitchFamily="49" charset="0"/>
              </a:rPr>
              <a:t>curve</a:t>
            </a:r>
            <a:r>
              <a:rPr lang="zh-CN" altLang="en-US" sz="2000" i="1" dirty="0">
                <a:solidFill>
                  <a:srgbClr val="000000"/>
                </a:solidFill>
                <a:latin typeface="Consolas" panose="020B0609020204030204" pitchFamily="49" charset="0"/>
              </a:rPr>
              <a:t>：</a:t>
            </a:r>
            <a:r>
              <a:rPr lang="en-US" altLang="zh-CN" sz="2000" dirty="0">
                <a:solidFill>
                  <a:srgbClr val="FF0000"/>
                </a:solidFill>
              </a:rPr>
              <a:t>Moving Avg</a:t>
            </a:r>
            <a:r>
              <a:rPr lang="zh-CN" altLang="en-US" sz="2000" dirty="0"/>
              <a:t>；</a:t>
            </a:r>
            <a:r>
              <a:rPr lang="en-US" altLang="zh-CN" sz="2000" dirty="0"/>
              <a:t>black curve</a:t>
            </a:r>
            <a:r>
              <a:rPr lang="zh-CN" altLang="en-US" sz="2000" dirty="0"/>
              <a:t>：</a:t>
            </a:r>
            <a:r>
              <a:rPr lang="en-US" altLang="zh-CN" sz="2000" dirty="0"/>
              <a:t>noise.</a:t>
            </a:r>
            <a:endParaRPr lang="zh-CN" altLang="en-US" sz="2000" dirty="0"/>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nvGrpSpPr>
          <p:cNvPr id="17" name="组合 16">
            <a:extLst>
              <a:ext uri="{FF2B5EF4-FFF2-40B4-BE49-F238E27FC236}">
                <a16:creationId xmlns:a16="http://schemas.microsoft.com/office/drawing/2014/main" id="{2ACED9FB-4970-4896-A99C-B415DF2DB2D8}"/>
              </a:ext>
            </a:extLst>
          </p:cNvPr>
          <p:cNvGrpSpPr/>
          <p:nvPr/>
        </p:nvGrpSpPr>
        <p:grpSpPr>
          <a:xfrm>
            <a:off x="701657" y="1703459"/>
            <a:ext cx="11239778" cy="3708780"/>
            <a:chOff x="718283" y="2085845"/>
            <a:chExt cx="11239778" cy="3708780"/>
          </a:xfrm>
        </p:grpSpPr>
        <p:grpSp>
          <p:nvGrpSpPr>
            <p:cNvPr id="13" name="组合 12">
              <a:extLst>
                <a:ext uri="{FF2B5EF4-FFF2-40B4-BE49-F238E27FC236}">
                  <a16:creationId xmlns:a16="http://schemas.microsoft.com/office/drawing/2014/main" id="{DCD9A1EA-A97C-4688-AEA7-6A96C7E1A3F1}"/>
                </a:ext>
              </a:extLst>
            </p:cNvPr>
            <p:cNvGrpSpPr/>
            <p:nvPr/>
          </p:nvGrpSpPr>
          <p:grpSpPr>
            <a:xfrm>
              <a:off x="718283" y="2085845"/>
              <a:ext cx="10007938" cy="3708780"/>
              <a:chOff x="718283" y="2085845"/>
              <a:chExt cx="10007938" cy="3708780"/>
            </a:xfrm>
          </p:grpSpPr>
          <p:pic>
            <p:nvPicPr>
              <p:cNvPr id="3" name="图片 2">
                <a:extLst>
                  <a:ext uri="{FF2B5EF4-FFF2-40B4-BE49-F238E27FC236}">
                    <a16:creationId xmlns:a16="http://schemas.microsoft.com/office/drawing/2014/main" id="{6C51C476-AE42-4755-B0D2-98C880E163F4}"/>
                  </a:ext>
                </a:extLst>
              </p:cNvPr>
              <p:cNvPicPr>
                <a:picLocks noChangeAspect="1"/>
              </p:cNvPicPr>
              <p:nvPr/>
            </p:nvPicPr>
            <p:blipFill>
              <a:blip r:embed="rId3"/>
              <a:stretch>
                <a:fillRect/>
              </a:stretch>
            </p:blipFill>
            <p:spPr>
              <a:xfrm>
                <a:off x="5294137" y="2686260"/>
                <a:ext cx="5432084" cy="3108365"/>
              </a:xfrm>
              <a:prstGeom prst="rect">
                <a:avLst/>
              </a:prstGeom>
            </p:spPr>
          </p:pic>
          <p:pic>
            <p:nvPicPr>
              <p:cNvPr id="5" name="图片 4">
                <a:extLst>
                  <a:ext uri="{FF2B5EF4-FFF2-40B4-BE49-F238E27FC236}">
                    <a16:creationId xmlns:a16="http://schemas.microsoft.com/office/drawing/2014/main" id="{72901989-250C-4A10-B26A-9554BDEE6221}"/>
                  </a:ext>
                </a:extLst>
              </p:cNvPr>
              <p:cNvPicPr>
                <a:picLocks noChangeAspect="1"/>
              </p:cNvPicPr>
              <p:nvPr/>
            </p:nvPicPr>
            <p:blipFill rotWithShape="1">
              <a:blip r:embed="rId4"/>
              <a:srcRect t="30895"/>
              <a:stretch/>
            </p:blipFill>
            <p:spPr>
              <a:xfrm>
                <a:off x="718283" y="2085845"/>
                <a:ext cx="4269745" cy="3708780"/>
              </a:xfrm>
              <a:prstGeom prst="rect">
                <a:avLst/>
              </a:prstGeom>
            </p:spPr>
          </p:pic>
          <p:sp>
            <p:nvSpPr>
              <p:cNvPr id="10" name="箭头: 右 9">
                <a:extLst>
                  <a:ext uri="{FF2B5EF4-FFF2-40B4-BE49-F238E27FC236}">
                    <a16:creationId xmlns:a16="http://schemas.microsoft.com/office/drawing/2014/main" id="{2F98C4B5-6517-493C-B4C8-C7D01C37B742}"/>
                  </a:ext>
                </a:extLst>
              </p:cNvPr>
              <p:cNvSpPr/>
              <p:nvPr/>
            </p:nvSpPr>
            <p:spPr>
              <a:xfrm>
                <a:off x="3854275" y="4655512"/>
                <a:ext cx="2212213" cy="490036"/>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A57DDB81-406A-4CF8-A82A-EF7735BA4461}"/>
                  </a:ext>
                </a:extLst>
              </p:cNvPr>
              <p:cNvSpPr/>
              <p:nvPr/>
            </p:nvSpPr>
            <p:spPr>
              <a:xfrm>
                <a:off x="2444002" y="4756899"/>
                <a:ext cx="1410273" cy="388649"/>
              </a:xfrm>
              <a:prstGeom prst="rect">
                <a:avLst/>
              </a:prstGeom>
              <a:ln w="63500">
                <a:solidFill>
                  <a:srgbClr val="FF0000"/>
                </a:solidFill>
              </a:ln>
            </p:spPr>
            <p:txBody>
              <a:bodyPr wrap="square">
                <a:noAutofit/>
              </a:bodyPr>
              <a:lstStyle/>
              <a:p>
                <a:pPr algn="ctr">
                  <a:spcBef>
                    <a:spcPts val="600"/>
                  </a:spcBef>
                </a:pPr>
                <a:endPar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14" name="文本框 13">
              <a:extLst>
                <a:ext uri="{FF2B5EF4-FFF2-40B4-BE49-F238E27FC236}">
                  <a16:creationId xmlns:a16="http://schemas.microsoft.com/office/drawing/2014/main" id="{A39BC56C-2306-4848-9922-FC6D6CA5CF94}"/>
                </a:ext>
              </a:extLst>
            </p:cNvPr>
            <p:cNvSpPr txBox="1"/>
            <p:nvPr/>
          </p:nvSpPr>
          <p:spPr>
            <a:xfrm>
              <a:off x="6618387" y="4387567"/>
              <a:ext cx="2783583" cy="369332"/>
            </a:xfrm>
            <a:prstGeom prst="rect">
              <a:avLst/>
            </a:prstGeom>
            <a:noFill/>
          </p:spPr>
          <p:txBody>
            <a:bodyPr wrap="none" rtlCol="0">
              <a:spAutoFit/>
            </a:bodyPr>
            <a:lstStyle/>
            <a:p>
              <a:r>
                <a:rPr lang="en-US" altLang="zh-CN" dirty="0">
                  <a:solidFill>
                    <a:srgbClr val="FF0000"/>
                  </a:solidFill>
                </a:rPr>
                <a:t>Window width range 1~100</a:t>
              </a:r>
              <a:endParaRPr lang="zh-CN" altLang="en-US" dirty="0">
                <a:solidFill>
                  <a:srgbClr val="FF0000"/>
                </a:solidFill>
              </a:endParaRPr>
            </a:p>
          </p:txBody>
        </p:sp>
        <p:sp>
          <p:nvSpPr>
            <p:cNvPr id="15" name="文本框 14">
              <a:extLst>
                <a:ext uri="{FF2B5EF4-FFF2-40B4-BE49-F238E27FC236}">
                  <a16:creationId xmlns:a16="http://schemas.microsoft.com/office/drawing/2014/main" id="{65ED7D3F-5F76-4073-A60E-27006272BDB8}"/>
                </a:ext>
              </a:extLst>
            </p:cNvPr>
            <p:cNvSpPr txBox="1"/>
            <p:nvPr/>
          </p:nvSpPr>
          <p:spPr>
            <a:xfrm>
              <a:off x="10675787" y="4655512"/>
              <a:ext cx="1282274" cy="369332"/>
            </a:xfrm>
            <a:prstGeom prst="rect">
              <a:avLst/>
            </a:prstGeom>
            <a:noFill/>
          </p:spPr>
          <p:txBody>
            <a:bodyPr wrap="none" rtlCol="0">
              <a:spAutoFit/>
            </a:bodyPr>
            <a:lstStyle/>
            <a:p>
              <a:r>
                <a:rPr lang="en-US" altLang="zh-CN" dirty="0">
                  <a:solidFill>
                    <a:srgbClr val="FF0000"/>
                  </a:solidFill>
                </a:rPr>
                <a:t>Moving Avg</a:t>
              </a:r>
              <a:endParaRPr lang="zh-CN" altLang="en-US" dirty="0">
                <a:solidFill>
                  <a:srgbClr val="FF0000"/>
                </a:solidFill>
              </a:endParaRPr>
            </a:p>
          </p:txBody>
        </p:sp>
        <p:sp>
          <p:nvSpPr>
            <p:cNvPr id="16" name="文本框 15">
              <a:extLst>
                <a:ext uri="{FF2B5EF4-FFF2-40B4-BE49-F238E27FC236}">
                  <a16:creationId xmlns:a16="http://schemas.microsoft.com/office/drawing/2014/main" id="{45B7F81D-0E45-4E91-8DDC-00D4978EDC8A}"/>
                </a:ext>
              </a:extLst>
            </p:cNvPr>
            <p:cNvSpPr txBox="1"/>
            <p:nvPr/>
          </p:nvSpPr>
          <p:spPr>
            <a:xfrm>
              <a:off x="10726221" y="5024844"/>
              <a:ext cx="713657" cy="369332"/>
            </a:xfrm>
            <a:prstGeom prst="rect">
              <a:avLst/>
            </a:prstGeom>
            <a:noFill/>
          </p:spPr>
          <p:txBody>
            <a:bodyPr wrap="none" rtlCol="0">
              <a:spAutoFit/>
            </a:bodyPr>
            <a:lstStyle/>
            <a:p>
              <a:r>
                <a:rPr lang="en-US" altLang="zh-CN" dirty="0">
                  <a:solidFill>
                    <a:srgbClr val="FF0000"/>
                  </a:solidFill>
                </a:rPr>
                <a:t>Noise</a:t>
              </a:r>
              <a:endParaRPr lang="zh-CN" altLang="en-US" dirty="0">
                <a:solidFill>
                  <a:srgbClr val="FF0000"/>
                </a:solidFill>
              </a:endParaRPr>
            </a:p>
          </p:txBody>
        </p:sp>
      </p:grpSp>
    </p:spTree>
    <p:extLst>
      <p:ext uri="{BB962C8B-B14F-4D97-AF65-F5344CB8AC3E}">
        <p14:creationId xmlns:p14="http://schemas.microsoft.com/office/powerpoint/2010/main" val="880385515"/>
      </p:ext>
    </p:extLst>
  </p:cSld>
  <p:clrMapOvr>
    <a:masterClrMapping/>
  </p:clrMapOvr>
  <mc:AlternateContent xmlns:mc="http://schemas.openxmlformats.org/markup-compatibility/2006" xmlns:p14="http://schemas.microsoft.com/office/powerpoint/2010/main">
    <mc:Choice Requires="p14">
      <p:transition spd="slow" p14:dur="2000" advTm="33612"/>
    </mc:Choice>
    <mc:Fallback xmlns="">
      <p:transition spd="slow" advTm="3361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F3499-0C18-40D9-97A5-BD0E7B0B9F30}"/>
              </a:ext>
            </a:extLst>
          </p:cNvPr>
          <p:cNvSpPr>
            <a:spLocks noGrp="1"/>
          </p:cNvSpPr>
          <p:nvPr>
            <p:ph type="title"/>
          </p:nvPr>
        </p:nvSpPr>
        <p:spPr/>
        <p:txBody>
          <a:bodyPr/>
          <a:lstStyle/>
          <a:p>
            <a:r>
              <a:rPr lang="en-US" altLang="zh-CN" b="1" dirty="0">
                <a:latin typeface="Times New Roman"/>
                <a:cs typeface="Times New Roman"/>
              </a:rPr>
              <a:t>Outline</a:t>
            </a:r>
            <a:endParaRPr lang="zh-CN" altLang="en-US" dirty="0"/>
          </a:p>
        </p:txBody>
      </p:sp>
      <p:sp>
        <p:nvSpPr>
          <p:cNvPr id="9" name="矩形 8">
            <a:extLst>
              <a:ext uri="{FF2B5EF4-FFF2-40B4-BE49-F238E27FC236}">
                <a16:creationId xmlns:a16="http://schemas.microsoft.com/office/drawing/2014/main" id="{F62F0F3C-6E97-4E9F-B16E-FBA88ACDBD93}"/>
              </a:ext>
            </a:extLst>
          </p:cNvPr>
          <p:cNvSpPr/>
          <p:nvPr/>
        </p:nvSpPr>
        <p:spPr>
          <a:xfrm>
            <a:off x="523973" y="850315"/>
            <a:ext cx="11007634" cy="3166380"/>
          </a:xfrm>
          <a:prstGeom prst="rect">
            <a:avLst/>
          </a:prstGeom>
        </p:spPr>
        <p:txBody>
          <a:bodyPr wrap="square">
            <a:spAutoFit/>
          </a:bodyPr>
          <a:lstStyle/>
          <a:p>
            <a:pPr marL="457200" indent="-457200">
              <a:lnSpc>
                <a:spcPct val="200000"/>
              </a:lnSpc>
              <a:spcBef>
                <a:spcPts val="600"/>
              </a:spcBef>
              <a:buFont typeface="+mj-lt"/>
              <a:buAutoNum type="arabicPeriod"/>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Introduction to our facility</a:t>
            </a:r>
          </a:p>
          <a:p>
            <a:pPr marL="457200" indent="-457200">
              <a:lnSpc>
                <a:spcPct val="200000"/>
              </a:lnSpc>
              <a:spcBef>
                <a:spcPts val="600"/>
              </a:spcBef>
              <a:buFont typeface="+mj-lt"/>
              <a:buAutoNum type="arabicPeriod"/>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Current Progress of Phoebus Migration</a:t>
            </a:r>
          </a:p>
          <a:p>
            <a:pPr marL="457200" indent="-457200">
              <a:lnSpc>
                <a:spcPct val="200000"/>
              </a:lnSpc>
              <a:spcBef>
                <a:spcPts val="600"/>
              </a:spcBef>
              <a:buFont typeface="+mj-lt"/>
              <a:buAutoNum type="arabicPeriod"/>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Site Specific Customization of Phoebus</a:t>
            </a:r>
          </a:p>
          <a:p>
            <a:pPr marL="457200" indent="-457200">
              <a:lnSpc>
                <a:spcPct val="200000"/>
              </a:lnSpc>
              <a:spcBef>
                <a:spcPts val="600"/>
              </a:spcBef>
              <a:buFont typeface="+mj-lt"/>
              <a:buAutoNum type="arabicPeriod"/>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Summary</a:t>
            </a:r>
          </a:p>
        </p:txBody>
      </p:sp>
    </p:spTree>
    <p:extLst>
      <p:ext uri="{BB962C8B-B14F-4D97-AF65-F5344CB8AC3E}">
        <p14:creationId xmlns:p14="http://schemas.microsoft.com/office/powerpoint/2010/main" val="1169254725"/>
      </p:ext>
    </p:extLst>
  </p:cSld>
  <p:clrMapOvr>
    <a:masterClrMapping/>
  </p:clrMapOvr>
  <mc:AlternateContent xmlns:mc="http://schemas.openxmlformats.org/markup-compatibility/2006" xmlns:p14="http://schemas.microsoft.com/office/powerpoint/2010/main">
    <mc:Choice Requires="p14">
      <p:transition spd="slow" p14:dur="2000" advTm="14409"/>
    </mc:Choice>
    <mc:Fallback xmlns="">
      <p:transition spd="slow" advTm="14409"/>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a:extLst>
              <a:ext uri="{FF2B5EF4-FFF2-40B4-BE49-F238E27FC236}">
                <a16:creationId xmlns:a16="http://schemas.microsoft.com/office/drawing/2014/main" id="{8DAF7573-0DBE-4E7D-A970-A72F1000A3D8}"/>
              </a:ext>
            </a:extLst>
          </p:cNvPr>
          <p:cNvGrpSpPr/>
          <p:nvPr/>
        </p:nvGrpSpPr>
        <p:grpSpPr>
          <a:xfrm>
            <a:off x="386994" y="2134657"/>
            <a:ext cx="10171041" cy="4112869"/>
            <a:chOff x="715378" y="2003459"/>
            <a:chExt cx="10287870" cy="3657601"/>
          </a:xfrm>
        </p:grpSpPr>
        <p:pic>
          <p:nvPicPr>
            <p:cNvPr id="18" name="图片 17">
              <a:extLst>
                <a:ext uri="{FF2B5EF4-FFF2-40B4-BE49-F238E27FC236}">
                  <a16:creationId xmlns:a16="http://schemas.microsoft.com/office/drawing/2014/main" id="{336D70EB-731D-4387-919E-275152684AAD}"/>
                </a:ext>
              </a:extLst>
            </p:cNvPr>
            <p:cNvPicPr>
              <a:picLocks noChangeAspect="1"/>
            </p:cNvPicPr>
            <p:nvPr/>
          </p:nvPicPr>
          <p:blipFill rotWithShape="1">
            <a:blip r:embed="rId3"/>
            <a:srcRect t="23995"/>
            <a:stretch/>
          </p:blipFill>
          <p:spPr>
            <a:xfrm>
              <a:off x="715378" y="2003459"/>
              <a:ext cx="2675514" cy="3657601"/>
            </a:xfrm>
            <a:prstGeom prst="rect">
              <a:avLst/>
            </a:prstGeom>
          </p:spPr>
        </p:pic>
        <p:pic>
          <p:nvPicPr>
            <p:cNvPr id="20" name="图片 19">
              <a:extLst>
                <a:ext uri="{FF2B5EF4-FFF2-40B4-BE49-F238E27FC236}">
                  <a16:creationId xmlns:a16="http://schemas.microsoft.com/office/drawing/2014/main" id="{8865AF85-D9F8-4CA6-9F07-EAAAFCA6FA54}"/>
                </a:ext>
              </a:extLst>
            </p:cNvPr>
            <p:cNvPicPr>
              <a:picLocks noChangeAspect="1"/>
            </p:cNvPicPr>
            <p:nvPr/>
          </p:nvPicPr>
          <p:blipFill>
            <a:blip r:embed="rId4"/>
            <a:stretch>
              <a:fillRect/>
            </a:stretch>
          </p:blipFill>
          <p:spPr>
            <a:xfrm>
              <a:off x="4837664" y="2125391"/>
              <a:ext cx="6165584" cy="3413736"/>
            </a:xfrm>
            <a:prstGeom prst="rect">
              <a:avLst/>
            </a:prstGeom>
          </p:spPr>
        </p:pic>
        <p:sp>
          <p:nvSpPr>
            <p:cNvPr id="21" name="箭头: 右 20">
              <a:extLst>
                <a:ext uri="{FF2B5EF4-FFF2-40B4-BE49-F238E27FC236}">
                  <a16:creationId xmlns:a16="http://schemas.microsoft.com/office/drawing/2014/main" id="{D972DEFE-6387-4070-86D8-EE064E7BC8AE}"/>
                </a:ext>
              </a:extLst>
            </p:cNvPr>
            <p:cNvSpPr/>
            <p:nvPr/>
          </p:nvSpPr>
          <p:spPr>
            <a:xfrm>
              <a:off x="3105879" y="3667838"/>
              <a:ext cx="2212213" cy="490036"/>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DECD5AB-DC67-4035-A034-9007DC45F1B1}"/>
                </a:ext>
              </a:extLst>
            </p:cNvPr>
            <p:cNvSpPr/>
            <p:nvPr/>
          </p:nvSpPr>
          <p:spPr>
            <a:xfrm>
              <a:off x="1354941" y="3667838"/>
              <a:ext cx="1750938" cy="388649"/>
            </a:xfrm>
            <a:prstGeom prst="rect">
              <a:avLst/>
            </a:prstGeom>
            <a:ln w="63500">
              <a:solidFill>
                <a:srgbClr val="FF0000"/>
              </a:solidFill>
            </a:ln>
          </p:spPr>
          <p:txBody>
            <a:bodyPr wrap="square">
              <a:noAutofit/>
            </a:bodyPr>
            <a:lstStyle/>
            <a:p>
              <a:pPr algn="ctr">
                <a:spcBef>
                  <a:spcPts val="600"/>
                </a:spcBef>
              </a:pPr>
              <a:endPar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Histogram of archived data</a:t>
            </a:r>
          </a:p>
        </p:txBody>
      </p:sp>
      <p:sp>
        <p:nvSpPr>
          <p:cNvPr id="8" name="矩形 7">
            <a:extLst>
              <a:ext uri="{FF2B5EF4-FFF2-40B4-BE49-F238E27FC236}">
                <a16:creationId xmlns:a16="http://schemas.microsoft.com/office/drawing/2014/main" id="{407101A2-491D-44EE-9C59-85F3B7AE5827}"/>
              </a:ext>
            </a:extLst>
          </p:cNvPr>
          <p:cNvSpPr/>
          <p:nvPr/>
        </p:nvSpPr>
        <p:spPr>
          <a:xfrm>
            <a:off x="523973" y="850315"/>
            <a:ext cx="11281033" cy="6017032"/>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Motivation:</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Statistics tools in  DataBrowser (mean/Median/</a:t>
            </a:r>
            <a:r>
              <a:rPr lang="en-US" altLang="zh-CN" sz="2000" dirty="0" err="1">
                <a:latin typeface="微软雅黑" panose="020B0503020204020204" pitchFamily="34" charset="-122"/>
                <a:ea typeface="微软雅黑" panose="020B0503020204020204" pitchFamily="34" charset="-122"/>
                <a:cs typeface="Times New Roman" panose="02020603050405020304" pitchFamily="18" charset="0"/>
              </a:rPr>
              <a:t>σ</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/Min/Max ) not fully meet the physical analysis requirements: Limitations in information; Vulnerability to extreme values</a:t>
            </a: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Add a new MenuItem Statistics Samples</a:t>
            </a:r>
          </a:p>
        </p:txBody>
      </p:sp>
    </p:spTree>
    <p:extLst>
      <p:ext uri="{BB962C8B-B14F-4D97-AF65-F5344CB8AC3E}">
        <p14:creationId xmlns:p14="http://schemas.microsoft.com/office/powerpoint/2010/main" val="2162219546"/>
      </p:ext>
    </p:extLst>
  </p:cSld>
  <p:clrMapOvr>
    <a:masterClrMapping/>
  </p:clrMapOvr>
  <mc:AlternateContent xmlns:mc="http://schemas.openxmlformats.org/markup-compatibility/2006" xmlns:p14="http://schemas.microsoft.com/office/powerpoint/2010/main">
    <mc:Choice Requires="p14">
      <p:transition spd="slow" p14:dur="2000" advTm="557"/>
    </mc:Choice>
    <mc:Fallback xmlns="">
      <p:transition spd="slow" advTm="55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407101A2-491D-44EE-9C59-85F3B7AE5827}"/>
              </a:ext>
            </a:extLst>
          </p:cNvPr>
          <p:cNvSpPr/>
          <p:nvPr/>
        </p:nvSpPr>
        <p:spPr>
          <a:xfrm>
            <a:off x="523973" y="850315"/>
            <a:ext cx="11281033" cy="5709255"/>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Motivation:</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 facilitate the comparison of archived data of waveform PVs, an infinite persistence function similar to an oscilloscope is needed, in addition to the </a:t>
            </a:r>
            <a:r>
              <a:rPr lang="en-US" altLang="zh-CN" sz="2000" i="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Inspect Waveforms</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t>
            </a: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Add a new MenuItem Overlap. </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Use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jet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colormap to indicate the temporal sequence of data</a:t>
            </a:r>
          </a:p>
        </p:txBody>
      </p:sp>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Overlap of archived data of</a:t>
            </a:r>
            <a:r>
              <a:rPr lang="zh-CN" altLang="en-US" b="1" dirty="0">
                <a:latin typeface="Times New Roman"/>
                <a:cs typeface="Times New Roman"/>
              </a:rPr>
              <a:t> </a:t>
            </a:r>
            <a:r>
              <a:rPr lang="en-US" altLang="zh-CN" b="1" dirty="0">
                <a:latin typeface="Times New Roman"/>
                <a:cs typeface="Times New Roman"/>
              </a:rPr>
              <a:t>waveform</a:t>
            </a:r>
            <a:r>
              <a:rPr lang="zh-CN" altLang="en-US" b="1" dirty="0">
                <a:latin typeface="Times New Roman"/>
                <a:cs typeface="Times New Roman"/>
              </a:rPr>
              <a:t> </a:t>
            </a:r>
            <a:r>
              <a:rPr lang="en-US" altLang="zh-CN" b="1" dirty="0">
                <a:latin typeface="Times New Roman"/>
                <a:cs typeface="Times New Roman"/>
              </a:rPr>
              <a:t>PV</a:t>
            </a:r>
          </a:p>
        </p:txBody>
      </p:sp>
      <p:grpSp>
        <p:nvGrpSpPr>
          <p:cNvPr id="31" name="组合 30">
            <a:extLst>
              <a:ext uri="{FF2B5EF4-FFF2-40B4-BE49-F238E27FC236}">
                <a16:creationId xmlns:a16="http://schemas.microsoft.com/office/drawing/2014/main" id="{6DC8DAE7-3993-4CDA-839F-3A864AF543B3}"/>
              </a:ext>
            </a:extLst>
          </p:cNvPr>
          <p:cNvGrpSpPr/>
          <p:nvPr/>
        </p:nvGrpSpPr>
        <p:grpSpPr>
          <a:xfrm>
            <a:off x="2094225" y="1869897"/>
            <a:ext cx="10080881" cy="3907339"/>
            <a:chOff x="962830" y="1869897"/>
            <a:chExt cx="10080881" cy="3907339"/>
          </a:xfrm>
        </p:grpSpPr>
        <p:pic>
          <p:nvPicPr>
            <p:cNvPr id="4" name="图片 3">
              <a:extLst>
                <a:ext uri="{FF2B5EF4-FFF2-40B4-BE49-F238E27FC236}">
                  <a16:creationId xmlns:a16="http://schemas.microsoft.com/office/drawing/2014/main" id="{BCCB7D1A-5EA7-488C-ADF3-53169C906E66}"/>
                </a:ext>
              </a:extLst>
            </p:cNvPr>
            <p:cNvPicPr>
              <a:picLocks noChangeAspect="1"/>
            </p:cNvPicPr>
            <p:nvPr/>
          </p:nvPicPr>
          <p:blipFill rotWithShape="1">
            <a:blip r:embed="rId3">
              <a:extLst>
                <a:ext uri="{28A0092B-C50C-407E-A947-70E740481C1C}">
                  <a14:useLocalDpi xmlns:a14="http://schemas.microsoft.com/office/drawing/2010/main" val="0"/>
                </a:ext>
              </a:extLst>
            </a:blip>
            <a:srcRect l="10004" r="10004"/>
            <a:stretch/>
          </p:blipFill>
          <p:spPr>
            <a:xfrm>
              <a:off x="962830" y="1869897"/>
              <a:ext cx="2552700" cy="3695088"/>
            </a:xfrm>
            <a:prstGeom prst="rect">
              <a:avLst/>
            </a:prstGeom>
          </p:spPr>
        </p:pic>
        <p:pic>
          <p:nvPicPr>
            <p:cNvPr id="20" name="图片 19">
              <a:extLst>
                <a:ext uri="{FF2B5EF4-FFF2-40B4-BE49-F238E27FC236}">
                  <a16:creationId xmlns:a16="http://schemas.microsoft.com/office/drawing/2014/main" id="{8865AF85-D9F8-4CA6-9F07-EAAAFCA6FA5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91880" y="2468982"/>
              <a:ext cx="5854537" cy="3308254"/>
            </a:xfrm>
            <a:prstGeom prst="rect">
              <a:avLst/>
            </a:prstGeom>
          </p:spPr>
        </p:pic>
        <p:sp>
          <p:nvSpPr>
            <p:cNvPr id="21" name="箭头: 右 20">
              <a:extLst>
                <a:ext uri="{FF2B5EF4-FFF2-40B4-BE49-F238E27FC236}">
                  <a16:creationId xmlns:a16="http://schemas.microsoft.com/office/drawing/2014/main" id="{D972DEFE-6387-4070-86D8-EE064E7BC8AE}"/>
                </a:ext>
              </a:extLst>
            </p:cNvPr>
            <p:cNvSpPr/>
            <p:nvPr/>
          </p:nvSpPr>
          <p:spPr>
            <a:xfrm>
              <a:off x="3405416" y="4850527"/>
              <a:ext cx="1541213" cy="474894"/>
            </a:xfrm>
            <a:prstGeom prst="rightArrow">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FDECD5AB-DC67-4035-A034-9007DC45F1B1}"/>
                </a:ext>
              </a:extLst>
            </p:cNvPr>
            <p:cNvSpPr/>
            <p:nvPr/>
          </p:nvSpPr>
          <p:spPr>
            <a:xfrm>
              <a:off x="1244459" y="4980842"/>
              <a:ext cx="1731054" cy="376640"/>
            </a:xfrm>
            <a:prstGeom prst="rect">
              <a:avLst/>
            </a:prstGeom>
            <a:ln w="63500">
              <a:solidFill>
                <a:srgbClr val="FF0000"/>
              </a:solidFill>
            </a:ln>
          </p:spPr>
          <p:txBody>
            <a:bodyPr wrap="square">
              <a:noAutofit/>
            </a:bodyPr>
            <a:lstStyle/>
            <a:p>
              <a:pPr algn="ctr">
                <a:spcBef>
                  <a:spcPts val="600"/>
                </a:spcBef>
              </a:pPr>
              <a:endParaRPr lang="en-US" altLang="zh-CN" sz="3600" b="1" dirty="0">
                <a:solidFill>
                  <a:srgbClr val="FFC000"/>
                </a:solidFill>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EC76BB25-EA56-416C-BDE1-8D82009E968D}"/>
                </a:ext>
              </a:extLst>
            </p:cNvPr>
            <p:cNvPicPr>
              <a:picLocks noChangeAspect="1"/>
            </p:cNvPicPr>
            <p:nvPr/>
          </p:nvPicPr>
          <p:blipFill rotWithShape="1">
            <a:blip r:embed="rId5">
              <a:extLst>
                <a:ext uri="{28A0092B-C50C-407E-A947-70E740481C1C}">
                  <a14:useLocalDpi xmlns:a14="http://schemas.microsoft.com/office/drawing/2010/main" val="0"/>
                </a:ext>
              </a:extLst>
            </a:blip>
            <a:srcRect b="58101"/>
            <a:stretch/>
          </p:blipFill>
          <p:spPr>
            <a:xfrm rot="16200000">
              <a:off x="9711753" y="4474397"/>
              <a:ext cx="2214252" cy="174282"/>
            </a:xfrm>
            <a:prstGeom prst="rect">
              <a:avLst/>
            </a:prstGeom>
          </p:spPr>
        </p:pic>
        <p:sp>
          <p:nvSpPr>
            <p:cNvPr id="30" name="箭头: 右 29">
              <a:extLst>
                <a:ext uri="{FF2B5EF4-FFF2-40B4-BE49-F238E27FC236}">
                  <a16:creationId xmlns:a16="http://schemas.microsoft.com/office/drawing/2014/main" id="{DD8861E7-AFF8-494C-BAFD-0FE9E41A3EEE}"/>
                </a:ext>
              </a:extLst>
            </p:cNvPr>
            <p:cNvSpPr/>
            <p:nvPr/>
          </p:nvSpPr>
          <p:spPr>
            <a:xfrm rot="16200000">
              <a:off x="10618346" y="3034657"/>
              <a:ext cx="401066" cy="449665"/>
            </a:xfrm>
            <a:prstGeom prst="rightArrow">
              <a:avLst>
                <a:gd name="adj1" fmla="val 50000"/>
                <a:gd name="adj2" fmla="val 201887"/>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052" name="Picture 4" descr="Oscilloscope persistence displays - EDN">
            <a:extLst>
              <a:ext uri="{FF2B5EF4-FFF2-40B4-BE49-F238E27FC236}">
                <a16:creationId xmlns:a16="http://schemas.microsoft.com/office/drawing/2014/main" id="{CE1F3337-B843-4AFE-D6F7-9E54A734FDD4}"/>
              </a:ext>
            </a:extLst>
          </p:cNvPr>
          <p:cNvPicPr>
            <a:picLocks noChangeArrowheads="1"/>
          </p:cNvPicPr>
          <p:nvPr/>
        </p:nvPicPr>
        <p:blipFill rotWithShape="1">
          <a:blip r:embed="rId6">
            <a:extLst>
              <a:ext uri="{28A0092B-C50C-407E-A947-70E740481C1C}">
                <a14:useLocalDpi xmlns:a14="http://schemas.microsoft.com/office/drawing/2010/main" val="0"/>
              </a:ext>
            </a:extLst>
          </a:blip>
          <a:srcRect l="36939" r="41903"/>
          <a:stretch/>
        </p:blipFill>
        <p:spPr bwMode="auto">
          <a:xfrm>
            <a:off x="16894" y="1869897"/>
            <a:ext cx="1939637" cy="3798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0135836"/>
      </p:ext>
    </p:extLst>
  </p:cSld>
  <p:clrMapOvr>
    <a:masterClrMapping/>
  </p:clrMapOvr>
  <mc:AlternateContent xmlns:mc="http://schemas.openxmlformats.org/markup-compatibility/2006" xmlns:p14="http://schemas.microsoft.com/office/powerpoint/2010/main">
    <mc:Choice Requires="p14">
      <p:transition spd="slow" p14:dur="2000" advTm="67290"/>
    </mc:Choice>
    <mc:Fallback xmlns="">
      <p:transition spd="slow" advTm="6729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0C13E05-F374-4A9B-9609-654948C5F3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1264" y="764705"/>
            <a:ext cx="2203967" cy="2203967"/>
          </a:xfrm>
          <a:prstGeom prst="rect">
            <a:avLst/>
          </a:prstGeom>
        </p:spPr>
      </p:pic>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2631490"/>
          </a:xfrm>
          <a:prstGeom prst="rect">
            <a:avLst/>
          </a:prstGeom>
        </p:spPr>
        <p:txBody>
          <a:bodyPr wrap="square">
            <a:spAutoFit/>
          </a:bodyPr>
          <a:lstStyle/>
          <a:p>
            <a:pPr>
              <a:spcBef>
                <a:spcPts val="600"/>
              </a:spcBef>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Current situation of Snapshot Management in CSNS:</a:t>
            </a:r>
          </a:p>
          <a:p>
            <a:pPr marL="800100" lvl="1" indent="-342900">
              <a:spcBef>
                <a:spcPts val="600"/>
              </a:spcBef>
              <a:buFont typeface="Wingdings" pitchFamily="2" charset="2"/>
              <a:buChar char="ü"/>
            </a:pP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SCORE</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dirty="0" err="1">
                <a:latin typeface="微软雅黑" panose="020B0503020204020204" pitchFamily="34" charset="-122"/>
                <a:ea typeface="微软雅黑" panose="020B0503020204020204" pitchFamily="34" charset="-122"/>
                <a:cs typeface="Times New Roman" panose="02020603050405020304" pitchFamily="18" charset="0"/>
              </a:rPr>
              <a:t>Save&amp;Compare%Restore</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in </a:t>
            </a: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XAL</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used since </a:t>
            </a: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2015.</a:t>
            </a:r>
          </a:p>
          <a:p>
            <a:pPr marL="800100" lvl="1" indent="-342900">
              <a:spcBef>
                <a:spcPts val="600"/>
              </a:spcBef>
              <a:buFont typeface="Wingdings" pitchFamily="2" charset="2"/>
              <a:buChar char="ü"/>
            </a:pP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2000+</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 snapshots recorded in MySQL.</a:t>
            </a:r>
          </a:p>
          <a:p>
            <a:pPr marL="800100" lvl="1" indent="-342900">
              <a:spcBef>
                <a:spcPts val="600"/>
              </a:spcBef>
              <a:buFont typeface="Wingdings" pitchFamily="2" charset="2"/>
              <a:buChar char="ü"/>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Save &amp; Restore in Phoebus is not used in CSNS.</a:t>
            </a:r>
          </a:p>
          <a:p>
            <a:pPr>
              <a:spcBef>
                <a:spcPts val="600"/>
              </a:spcBef>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Most obvious characteristics of SCORE: </a:t>
            </a:r>
            <a:r>
              <a:rPr lang="en-US" altLang="zh-CN" sz="24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All tasks executed in one program</a:t>
            </a: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7537305C-6936-4B80-8379-D7962D19F3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25107" y="4178981"/>
            <a:ext cx="3528915" cy="2077723"/>
          </a:xfrm>
          <a:prstGeom prst="rect">
            <a:avLst/>
          </a:prstGeom>
        </p:spPr>
      </p:pic>
      <p:pic>
        <p:nvPicPr>
          <p:cNvPr id="15" name="图片 14">
            <a:extLst>
              <a:ext uri="{FF2B5EF4-FFF2-40B4-BE49-F238E27FC236}">
                <a16:creationId xmlns:a16="http://schemas.microsoft.com/office/drawing/2014/main" id="{67D3FDE5-0A6B-453D-B4DA-9751402F17AC}"/>
              </a:ext>
            </a:extLst>
          </p:cNvPr>
          <p:cNvPicPr>
            <a:picLocks noChangeAspect="1"/>
          </p:cNvPicPr>
          <p:nvPr/>
        </p:nvPicPr>
        <p:blipFill>
          <a:blip r:embed="rId5"/>
          <a:stretch>
            <a:fillRect/>
          </a:stretch>
        </p:blipFill>
        <p:spPr>
          <a:xfrm>
            <a:off x="523973" y="3020478"/>
            <a:ext cx="7818130" cy="3837522"/>
          </a:xfrm>
          <a:prstGeom prst="rect">
            <a:avLst/>
          </a:prstGeom>
        </p:spPr>
      </p:pic>
    </p:spTree>
    <p:extLst>
      <p:ext uri="{BB962C8B-B14F-4D97-AF65-F5344CB8AC3E}">
        <p14:creationId xmlns:p14="http://schemas.microsoft.com/office/powerpoint/2010/main" val="4211930849"/>
      </p:ext>
    </p:extLst>
  </p:cSld>
  <p:clrMapOvr>
    <a:masterClrMapping/>
  </p:clrMapOvr>
  <mc:AlternateContent xmlns:mc="http://schemas.openxmlformats.org/markup-compatibility/2006" xmlns:p14="http://schemas.microsoft.com/office/powerpoint/2010/main">
    <mc:Choice Requires="p14">
      <p:transition spd="slow" p14:dur="2000" advTm="62280"/>
    </mc:Choice>
    <mc:Fallback xmlns="">
      <p:transition spd="slow" advTm="6228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6078587"/>
          </a:xfrm>
          <a:prstGeom prst="rect">
            <a:avLst/>
          </a:prstGeom>
        </p:spPr>
        <p:txBody>
          <a:bodyPr wrap="square">
            <a:spAutoFit/>
          </a:bodyPr>
          <a:lstStyle/>
          <a:p>
            <a:pPr>
              <a:spcBef>
                <a:spcPts val="600"/>
              </a:spcBef>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Drawbacks:</a:t>
            </a:r>
          </a:p>
          <a:p>
            <a:pPr marL="342900" indent="-342900">
              <a:spcBef>
                <a:spcPts val="600"/>
              </a:spcBef>
              <a:buFont typeface="Wingdings" pitchFamily="2" charset="2"/>
              <a:buChar char="Ø"/>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The architecture of score antiquated, devoid of advanced technologies and frameworks</a:t>
            </a:r>
          </a:p>
          <a:p>
            <a:pPr marL="342900" indent="-342900">
              <a:spcBef>
                <a:spcPts val="600"/>
              </a:spcBef>
              <a:buFont typeface="Wingdings" pitchFamily="2" charset="2"/>
              <a:buChar char="Ø"/>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Very slow in loading and saving snapshots.</a:t>
            </a:r>
          </a:p>
          <a:p>
            <a:pPr marL="342900" indent="-342900">
              <a:spcBef>
                <a:spcPts val="600"/>
              </a:spcBef>
              <a:buFont typeface="Wingdings" pitchFamily="2" charset="2"/>
              <a:buChar char="Ø"/>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Connection and updating of PVs are time-consuming. </a:t>
            </a:r>
          </a:p>
          <a:p>
            <a:pPr marL="342900" indent="-342900">
              <a:spcBef>
                <a:spcPts val="600"/>
              </a:spcBef>
              <a:buFont typeface="Wingdings" pitchFamily="2" charset="2"/>
              <a:buChar char="Ø"/>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CRUD of database is time-consuming. </a:t>
            </a: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9" name="表格 10">
            <a:extLst>
              <a:ext uri="{FF2B5EF4-FFF2-40B4-BE49-F238E27FC236}">
                <a16:creationId xmlns:a16="http://schemas.microsoft.com/office/drawing/2014/main" id="{B9B6E2C2-765D-49AF-870F-9B99E83A24AB}"/>
              </a:ext>
            </a:extLst>
          </p:cNvPr>
          <p:cNvGraphicFramePr>
            <a:graphicFrameLocks noGrp="1"/>
          </p:cNvGraphicFramePr>
          <p:nvPr>
            <p:extLst>
              <p:ext uri="{D42A27DB-BD31-4B8C-83A1-F6EECF244321}">
                <p14:modId xmlns:p14="http://schemas.microsoft.com/office/powerpoint/2010/main" val="1160898694"/>
              </p:ext>
            </p:extLst>
          </p:nvPr>
        </p:nvGraphicFramePr>
        <p:xfrm>
          <a:off x="7252243" y="3837116"/>
          <a:ext cx="4279364" cy="2838798"/>
        </p:xfrm>
        <a:graphic>
          <a:graphicData uri="http://schemas.openxmlformats.org/drawingml/2006/table">
            <a:tbl>
              <a:tblPr firstRow="1" bandRow="1">
                <a:tableStyleId>{5C22544A-7EE6-4342-B048-85BDC9FD1C3A}</a:tableStyleId>
              </a:tblPr>
              <a:tblGrid>
                <a:gridCol w="2139682">
                  <a:extLst>
                    <a:ext uri="{9D8B030D-6E8A-4147-A177-3AD203B41FA5}">
                      <a16:colId xmlns:a16="http://schemas.microsoft.com/office/drawing/2014/main" val="35411181"/>
                    </a:ext>
                  </a:extLst>
                </a:gridCol>
                <a:gridCol w="2139682">
                  <a:extLst>
                    <a:ext uri="{9D8B030D-6E8A-4147-A177-3AD203B41FA5}">
                      <a16:colId xmlns:a16="http://schemas.microsoft.com/office/drawing/2014/main" val="2459125802"/>
                    </a:ext>
                  </a:extLst>
                </a:gridCol>
              </a:tblGrid>
              <a:tr h="4731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PV Length</a:t>
                      </a:r>
                      <a:endParaRPr lang="zh-CN" altLang="en-US" dirty="0"/>
                    </a:p>
                  </a:txBody>
                  <a:tcPr/>
                </a:tc>
                <a:tc>
                  <a:txBody>
                    <a:bodyPr/>
                    <a:lstStyle/>
                    <a:p>
                      <a:r>
                        <a:rPr lang="en-US" altLang="zh-CN" dirty="0"/>
                        <a:t>Number</a:t>
                      </a:r>
                      <a:endParaRPr lang="zh-CN" altLang="en-US" dirty="0"/>
                    </a:p>
                  </a:txBody>
                  <a:tcPr/>
                </a:tc>
                <a:extLst>
                  <a:ext uri="{0D108BD9-81ED-4DB2-BD59-A6C34878D82A}">
                    <a16:rowId xmlns:a16="http://schemas.microsoft.com/office/drawing/2014/main" val="2505042773"/>
                  </a:ext>
                </a:extLst>
              </a:tr>
              <a:tr h="473133">
                <a:tc>
                  <a:txBody>
                    <a:bodyPr/>
                    <a:lstStyle/>
                    <a:p>
                      <a:r>
                        <a:rPr lang="en-US" altLang="zh-CN" dirty="0"/>
                        <a:t>1</a:t>
                      </a:r>
                      <a:endParaRPr lang="zh-CN" altLang="en-US" dirty="0"/>
                    </a:p>
                  </a:txBody>
                  <a:tcPr/>
                </a:tc>
                <a:tc>
                  <a:txBody>
                    <a:bodyPr/>
                    <a:lstStyle/>
                    <a:p>
                      <a:r>
                        <a:rPr lang="en-US" altLang="zh-CN" dirty="0"/>
                        <a:t>4668</a:t>
                      </a:r>
                      <a:endParaRPr lang="zh-CN" altLang="en-US" dirty="0"/>
                    </a:p>
                  </a:txBody>
                  <a:tcPr/>
                </a:tc>
                <a:extLst>
                  <a:ext uri="{0D108BD9-81ED-4DB2-BD59-A6C34878D82A}">
                    <a16:rowId xmlns:a16="http://schemas.microsoft.com/office/drawing/2014/main" val="1703656384"/>
                  </a:ext>
                </a:extLst>
              </a:tr>
              <a:tr h="473133">
                <a:tc>
                  <a:txBody>
                    <a:bodyPr/>
                    <a:lstStyle/>
                    <a:p>
                      <a:r>
                        <a:rPr lang="en-US" altLang="zh-CN" dirty="0"/>
                        <a:t>21</a:t>
                      </a:r>
                      <a:endParaRPr lang="zh-CN" altLang="en-US" dirty="0"/>
                    </a:p>
                  </a:txBody>
                  <a:tcPr/>
                </a:tc>
                <a:tc>
                  <a:txBody>
                    <a:bodyPr/>
                    <a:lstStyle/>
                    <a:p>
                      <a:r>
                        <a:rPr lang="en-US" altLang="zh-CN" dirty="0"/>
                        <a:t>391</a:t>
                      </a:r>
                      <a:endParaRPr lang="zh-CN" altLang="en-US" dirty="0"/>
                    </a:p>
                  </a:txBody>
                  <a:tcPr/>
                </a:tc>
                <a:extLst>
                  <a:ext uri="{0D108BD9-81ED-4DB2-BD59-A6C34878D82A}">
                    <a16:rowId xmlns:a16="http://schemas.microsoft.com/office/drawing/2014/main" val="2907368921"/>
                  </a:ext>
                </a:extLst>
              </a:tr>
              <a:tr h="473133">
                <a:tc>
                  <a:txBody>
                    <a:bodyPr/>
                    <a:lstStyle/>
                    <a:p>
                      <a:r>
                        <a:rPr lang="en-US" altLang="zh-CN" dirty="0"/>
                        <a:t>8448</a:t>
                      </a:r>
                      <a:endParaRPr lang="zh-CN" altLang="en-US" dirty="0"/>
                    </a:p>
                  </a:txBody>
                  <a:tcPr/>
                </a:tc>
                <a:tc>
                  <a:txBody>
                    <a:bodyPr/>
                    <a:lstStyle/>
                    <a:p>
                      <a:r>
                        <a:rPr lang="en-US" altLang="zh-CN" dirty="0"/>
                        <a:t>4</a:t>
                      </a:r>
                      <a:endParaRPr lang="zh-CN" altLang="en-US" dirty="0"/>
                    </a:p>
                  </a:txBody>
                  <a:tcPr/>
                </a:tc>
                <a:extLst>
                  <a:ext uri="{0D108BD9-81ED-4DB2-BD59-A6C34878D82A}">
                    <a16:rowId xmlns:a16="http://schemas.microsoft.com/office/drawing/2014/main" val="1267840509"/>
                  </a:ext>
                </a:extLst>
              </a:tr>
              <a:tr h="473133">
                <a:tc>
                  <a:txBody>
                    <a:bodyPr/>
                    <a:lstStyle/>
                    <a:p>
                      <a:r>
                        <a:rPr lang="en-US" altLang="zh-CN" dirty="0"/>
                        <a:t>16896</a:t>
                      </a:r>
                      <a:endParaRPr lang="zh-CN" altLang="en-US" dirty="0"/>
                    </a:p>
                  </a:txBody>
                  <a:tcPr/>
                </a:tc>
                <a:tc>
                  <a:txBody>
                    <a:bodyPr/>
                    <a:lstStyle/>
                    <a:p>
                      <a:r>
                        <a:rPr lang="en-US" altLang="zh-CN" dirty="0"/>
                        <a:t>5</a:t>
                      </a:r>
                      <a:endParaRPr lang="zh-CN" altLang="en-US" dirty="0"/>
                    </a:p>
                  </a:txBody>
                  <a:tcPr/>
                </a:tc>
                <a:extLst>
                  <a:ext uri="{0D108BD9-81ED-4DB2-BD59-A6C34878D82A}">
                    <a16:rowId xmlns:a16="http://schemas.microsoft.com/office/drawing/2014/main" val="233309878"/>
                  </a:ext>
                </a:extLst>
              </a:tr>
              <a:tr h="473133">
                <a:tc>
                  <a:txBody>
                    <a:bodyPr/>
                    <a:lstStyle/>
                    <a:p>
                      <a:r>
                        <a:rPr lang="en-US" altLang="zh-CN" dirty="0"/>
                        <a:t>32768</a:t>
                      </a:r>
                      <a:endParaRPr lang="zh-CN" altLang="en-US" dirty="0"/>
                    </a:p>
                  </a:txBody>
                  <a:tcPr/>
                </a:tc>
                <a:tc>
                  <a:txBody>
                    <a:bodyPr/>
                    <a:lstStyle/>
                    <a:p>
                      <a:r>
                        <a:rPr lang="en-US" altLang="zh-CN" dirty="0"/>
                        <a:t>4</a:t>
                      </a:r>
                      <a:endParaRPr lang="zh-CN" altLang="en-US" dirty="0"/>
                    </a:p>
                  </a:txBody>
                  <a:tcPr/>
                </a:tc>
                <a:extLst>
                  <a:ext uri="{0D108BD9-81ED-4DB2-BD59-A6C34878D82A}">
                    <a16:rowId xmlns:a16="http://schemas.microsoft.com/office/drawing/2014/main" val="4139652951"/>
                  </a:ext>
                </a:extLst>
              </a:tr>
            </a:tbl>
          </a:graphicData>
        </a:graphic>
      </p:graphicFrame>
      <p:sp>
        <p:nvSpPr>
          <p:cNvPr id="7" name="文本框 6">
            <a:extLst>
              <a:ext uri="{FF2B5EF4-FFF2-40B4-BE49-F238E27FC236}">
                <a16:creationId xmlns:a16="http://schemas.microsoft.com/office/drawing/2014/main" id="{8093ADE1-CC3B-F7BA-C3EC-FE6DF5177A1A}"/>
              </a:ext>
            </a:extLst>
          </p:cNvPr>
          <p:cNvSpPr txBox="1"/>
          <p:nvPr/>
        </p:nvSpPr>
        <p:spPr>
          <a:xfrm>
            <a:off x="7164561" y="3289841"/>
            <a:ext cx="4279364" cy="461665"/>
          </a:xfrm>
          <a:prstGeom prst="rect">
            <a:avLst/>
          </a:prstGeom>
          <a:noFill/>
        </p:spPr>
        <p:txBody>
          <a:bodyPr wrap="square" rtlCol="0">
            <a:spAutoFit/>
          </a:bodyPr>
          <a:lstStyle/>
          <a:p>
            <a:pPr>
              <a:spcBef>
                <a:spcPts val="600"/>
              </a:spcBef>
            </a:pP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the contents in a snapshot:</a:t>
            </a:r>
            <a:endParaRPr lang="zh-CN" altLang="en-US" sz="24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2199794328"/>
      </p:ext>
    </p:extLst>
  </p:cSld>
  <p:clrMapOvr>
    <a:masterClrMapping/>
  </p:clrMapOvr>
  <mc:AlternateContent xmlns:mc="http://schemas.openxmlformats.org/markup-compatibility/2006" xmlns:p14="http://schemas.microsoft.com/office/powerpoint/2010/main">
    <mc:Choice Requires="p14">
      <p:transition spd="slow" p14:dur="2000" advTm="34550"/>
    </mc:Choice>
    <mc:Fallback xmlns="">
      <p:transition spd="slow" advTm="3455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4555093"/>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Solution:</a:t>
            </a:r>
            <a:r>
              <a:rPr lang="en-US" altLang="zh-CN" sz="2000" b="0" i="0" dirty="0">
                <a:effectLst/>
                <a:latin typeface="Roboto" panose="020B0604020202020204" pitchFamily="2"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Frontend-Backend-Separation  architecture</a:t>
            </a:r>
          </a:p>
          <a:p>
            <a:pPr marL="342900" indent="-342900">
              <a:spcBef>
                <a:spcPts val="600"/>
              </a:spcBef>
              <a:buFont typeface="Arial" panose="020B0604020202020204"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PV Value Updater Service</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Performs batch updating of PV values</a:t>
            </a:r>
            <a:endParaRPr lang="en-US" altLang="zh-CN" sz="2000" b="0" i="0" dirty="0">
              <a:effectLst/>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Snapshot Management Service</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gets snapshot list; gets PV values in a snapshot and from </a:t>
            </a: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PV Value Updater Service;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saves snapshot into MySQL; restores PV value</a:t>
            </a:r>
          </a:p>
          <a:p>
            <a:pPr marL="342900" indent="-342900">
              <a:spcBef>
                <a:spcPts val="600"/>
              </a:spcBef>
              <a:buFont typeface="Arial" panose="020B0604020202020204" pitchFamily="34" charset="0"/>
              <a:buChar char="•"/>
            </a:pPr>
            <a:r>
              <a:rPr lang="en-US" altLang="zh-CN" sz="2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UI</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 interface layout; Data presentation; User interaction</a:t>
            </a:r>
          </a:p>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Difference from Save &amp; Restore in Phoebus:</a:t>
            </a:r>
          </a:p>
          <a:p>
            <a:pPr marL="342900" indent="-34290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ES vs. MySQL</a:t>
            </a:r>
          </a:p>
          <a:p>
            <a:pPr marL="342900" indent="-34290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PV connection &amp; operation is in backend.</a:t>
            </a: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7537305C-6936-4B80-8379-D7962D19F32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38129" y="3156418"/>
            <a:ext cx="5551707" cy="3377910"/>
          </a:xfrm>
          <a:prstGeom prst="rect">
            <a:avLst/>
          </a:prstGeom>
        </p:spPr>
      </p:pic>
      <p:sp>
        <p:nvSpPr>
          <p:cNvPr id="3" name="矩形: 圆角 2">
            <a:extLst>
              <a:ext uri="{FF2B5EF4-FFF2-40B4-BE49-F238E27FC236}">
                <a16:creationId xmlns:a16="http://schemas.microsoft.com/office/drawing/2014/main" id="{841FB7C3-2608-46EE-A863-B421C5A8D3B8}"/>
              </a:ext>
            </a:extLst>
          </p:cNvPr>
          <p:cNvSpPr/>
          <p:nvPr/>
        </p:nvSpPr>
        <p:spPr>
          <a:xfrm>
            <a:off x="6096000" y="4328210"/>
            <a:ext cx="4500081" cy="1315092"/>
          </a:xfrm>
          <a:prstGeom prst="roundRect">
            <a:avLst/>
          </a:prstGeom>
          <a:noFill/>
          <a:ln w="635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6CDAE977-A53C-477B-9E0D-8A52CAC4444F}"/>
              </a:ext>
            </a:extLst>
          </p:cNvPr>
          <p:cNvSpPr txBox="1"/>
          <p:nvPr/>
        </p:nvSpPr>
        <p:spPr>
          <a:xfrm>
            <a:off x="7431641" y="5141321"/>
            <a:ext cx="2062552" cy="369332"/>
          </a:xfrm>
          <a:prstGeom prst="rect">
            <a:avLst/>
          </a:prstGeom>
          <a:noFill/>
        </p:spPr>
        <p:txBody>
          <a:bodyPr wrap="none" rtlCol="0">
            <a:spAutoFit/>
          </a:bodyPr>
          <a:lstStyle/>
          <a:p>
            <a:r>
              <a:rPr lang="en-US" altLang="zh-CN" sz="1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Springboot2.7.3</a:t>
            </a:r>
            <a:endParaRPr lang="zh-CN" altLang="en-US" b="1" dirty="0"/>
          </a:p>
        </p:txBody>
      </p:sp>
    </p:spTree>
    <p:extLst>
      <p:ext uri="{BB962C8B-B14F-4D97-AF65-F5344CB8AC3E}">
        <p14:creationId xmlns:p14="http://schemas.microsoft.com/office/powerpoint/2010/main" val="1589786853"/>
      </p:ext>
    </p:extLst>
  </p:cSld>
  <p:clrMapOvr>
    <a:masterClrMapping/>
  </p:clrMapOvr>
  <mc:AlternateContent xmlns:mc="http://schemas.openxmlformats.org/markup-compatibility/2006" xmlns:p14="http://schemas.microsoft.com/office/powerpoint/2010/main">
    <mc:Choice Requires="p14">
      <p:transition spd="slow" p14:dur="2000" advTm="72851"/>
    </mc:Choice>
    <mc:Fallback xmlns="">
      <p:transition spd="slow" advTm="7285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4269887"/>
          </a:xfrm>
          <a:prstGeom prst="rect">
            <a:avLst/>
          </a:prstGeom>
        </p:spPr>
        <p:txBody>
          <a:bodyPr wrap="square">
            <a:spAutoFit/>
          </a:bodyPr>
          <a:lstStyle/>
          <a:p>
            <a:pPr>
              <a:lnSpc>
                <a:spcPct val="150000"/>
              </a:lnSpc>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Progress:</a:t>
            </a:r>
          </a:p>
          <a:p>
            <a:pPr marL="342900" indent="-342900">
              <a:lnSpc>
                <a:spcPct val="150000"/>
              </a:lnSpc>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UI </a:t>
            </a:r>
            <a:r>
              <a:rPr lang="en-US" altLang="zh-CN" sz="2000" b="0" i="0" dirty="0">
                <a:effectLst/>
                <a:latin typeface="Roboto" panose="020B0604020202020204" pitchFamily="2" charset="0"/>
              </a:rPr>
              <a:t>embedded in Phoebus’ Application</a:t>
            </a:r>
            <a:r>
              <a:rPr lang="en-US" altLang="zh-CN" sz="2000" dirty="0">
                <a:latin typeface="Roboto" panose="020B0604020202020204" pitchFamily="2" charset="0"/>
              </a:rPr>
              <a:t>/Utility </a:t>
            </a:r>
            <a:r>
              <a:rPr lang="en-US" altLang="zh-CN" sz="2000" b="0" i="0" dirty="0">
                <a:effectLst/>
                <a:latin typeface="Inter"/>
              </a:rPr>
              <a:t>menu</a:t>
            </a:r>
            <a:r>
              <a:rPr lang="en-US" altLang="zh-CN" sz="2000" b="0" i="0" dirty="0">
                <a:effectLst/>
                <a:latin typeface="Roboto" panose="020B0604020202020204" pitchFamily="2" charset="0"/>
              </a:rPr>
              <a:t> and XAL</a:t>
            </a:r>
            <a:endParaRPr lang="en-US" altLang="zh-CN" sz="2000" dirty="0">
              <a:latin typeface="Roboto" panose="020B0604020202020204" pitchFamily="2" charset="0"/>
            </a:endParaRPr>
          </a:p>
          <a:p>
            <a:pPr marL="342900" indent="-342900">
              <a:lnSpc>
                <a:spcPct val="150000"/>
              </a:lnSpc>
              <a:spcBef>
                <a:spcPts val="600"/>
              </a:spcBef>
              <a:buFont typeface="Wingdings" pitchFamily="2" charset="2"/>
              <a:buChar char="ü"/>
            </a:pPr>
            <a:r>
              <a:rPr lang="en-US" altLang="zh-CN" sz="2000" b="0" i="0" dirty="0">
                <a:effectLst/>
                <a:latin typeface="Roboto" panose="020B0604020202020204" pitchFamily="2" charset="0"/>
              </a:rPr>
              <a:t>UI Inherits from SCROE</a:t>
            </a:r>
            <a:r>
              <a:rPr lang="en-US" altLang="zh-CN" sz="2000" dirty="0">
                <a:latin typeface="Roboto" panose="020B0604020202020204" pitchFamily="2" charset="0"/>
              </a:rPr>
              <a:t> </a:t>
            </a:r>
            <a:r>
              <a:rPr lang="en-US" altLang="zh-CN" sz="2000" b="0" i="0" dirty="0">
                <a:effectLst/>
                <a:latin typeface="Roboto" panose="020B0604020202020204" pitchFamily="2" charset="0"/>
              </a:rPr>
              <a:t>to respect users' operation habits</a:t>
            </a:r>
          </a:p>
          <a:p>
            <a:pPr marL="342900" indent="-342900">
              <a:lnSpc>
                <a:spcPct val="150000"/>
              </a:lnSpc>
              <a:spcBef>
                <a:spcPts val="600"/>
              </a:spcBef>
              <a:buFont typeface="Wingdings" pitchFamily="2" charset="2"/>
              <a:buChar char="ü"/>
            </a:pPr>
            <a:r>
              <a:rPr lang="en-US" altLang="zh-CN" sz="2000" dirty="0">
                <a:latin typeface="Roboto" panose="020B0604020202020204" pitchFamily="2" charset="0"/>
              </a:rPr>
              <a:t>Filter with:</a:t>
            </a:r>
          </a:p>
          <a:p>
            <a:pPr marL="800100" lvl="1" indent="-342900">
              <a:lnSpc>
                <a:spcPct val="150000"/>
              </a:lnSpc>
              <a:spcBef>
                <a:spcPts val="600"/>
              </a:spcBef>
              <a:buFont typeface="Arial" panose="020B0604020202020204" pitchFamily="34" charset="0"/>
              <a:buChar char="•"/>
            </a:pPr>
            <a:r>
              <a:rPr lang="en-US" altLang="zh-CN" sz="2000" dirty="0">
                <a:latin typeface="Roboto" panose="020B0604020202020204" pitchFamily="2" charset="0"/>
              </a:rPr>
              <a:t>Accelerator sections</a:t>
            </a:r>
          </a:p>
          <a:p>
            <a:pPr marL="800100" lvl="1" indent="-342900">
              <a:lnSpc>
                <a:spcPct val="150000"/>
              </a:lnSpc>
              <a:spcBef>
                <a:spcPts val="600"/>
              </a:spcBef>
              <a:buFont typeface="Arial" panose="020B0604020202020204" pitchFamily="34" charset="0"/>
              <a:buChar char="•"/>
            </a:pPr>
            <a:r>
              <a:rPr lang="en-US" altLang="zh-CN" sz="2000" b="0" i="0" dirty="0">
                <a:effectLst/>
                <a:latin typeface="Roboto" panose="020B0604020202020204" pitchFamily="2" charset="0"/>
              </a:rPr>
              <a:t>Device types</a:t>
            </a:r>
          </a:p>
          <a:p>
            <a:pPr marL="800100" lvl="1" indent="-342900">
              <a:lnSpc>
                <a:spcPct val="150000"/>
              </a:lnSpc>
              <a:spcBef>
                <a:spcPts val="600"/>
              </a:spcBef>
              <a:buFont typeface="Arial" panose="020B0604020202020204" pitchFamily="34" charset="0"/>
              <a:buChar char="•"/>
            </a:pPr>
            <a:r>
              <a:rPr lang="en-US" altLang="zh-CN" sz="2000" dirty="0">
                <a:latin typeface="Roboto" panose="020B0604020202020204" pitchFamily="2" charset="0"/>
              </a:rPr>
              <a:t>Key words</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88440321"/>
      </p:ext>
    </p:extLst>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677E4C4E-3C46-0CF8-C324-8DA1C319EB3E}"/>
              </a:ext>
            </a:extLst>
          </p:cNvPr>
          <p:cNvSpPr/>
          <p:nvPr/>
        </p:nvSpPr>
        <p:spPr>
          <a:xfrm>
            <a:off x="523973" y="850315"/>
            <a:ext cx="11007634" cy="2323713"/>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Snapshot list:</a:t>
            </a:r>
            <a:endParaRPr lang="en-US" altLang="zh-CN" sz="2000" b="0" i="0" dirty="0">
              <a:effectLst/>
              <a:latin typeface="Roboto" panose="020B0604020202020204" pitchFamily="2" charset="0"/>
            </a:endParaRPr>
          </a:p>
          <a:p>
            <a:pPr marL="342900" indent="-342900">
              <a:spcBef>
                <a:spcPts val="600"/>
              </a:spcBef>
              <a:buFont typeface="Arial" panose="020B0604020202020204" pitchFamily="34" charset="0"/>
              <a:buChar char="•"/>
            </a:pPr>
            <a:endParaRPr lang="en-US" altLang="zh-CN" sz="2000" b="0" i="0" dirty="0">
              <a:solidFill>
                <a:srgbClr val="FF0000"/>
              </a:solidFill>
              <a:effectLst/>
              <a:latin typeface="Roboto" panose="020B0604020202020204" pitchFamily="2"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pic>
        <p:nvPicPr>
          <p:cNvPr id="5" name="图片 4">
            <a:extLst>
              <a:ext uri="{FF2B5EF4-FFF2-40B4-BE49-F238E27FC236}">
                <a16:creationId xmlns:a16="http://schemas.microsoft.com/office/drawing/2014/main" id="{FB256D4A-9A9D-45A4-8BAC-BEEDC4EED977}"/>
              </a:ext>
            </a:extLst>
          </p:cNvPr>
          <p:cNvPicPr>
            <a:picLocks noChangeAspect="1"/>
          </p:cNvPicPr>
          <p:nvPr/>
        </p:nvPicPr>
        <p:blipFill rotWithShape="1">
          <a:blip r:embed="rId3"/>
          <a:srcRect/>
          <a:stretch/>
        </p:blipFill>
        <p:spPr>
          <a:xfrm>
            <a:off x="50181" y="1409287"/>
            <a:ext cx="12192000" cy="3178609"/>
          </a:xfrm>
          <a:prstGeom prst="rect">
            <a:avLst/>
          </a:prstGeom>
        </p:spPr>
      </p:pic>
    </p:spTree>
    <p:extLst>
      <p:ext uri="{BB962C8B-B14F-4D97-AF65-F5344CB8AC3E}">
        <p14:creationId xmlns:p14="http://schemas.microsoft.com/office/powerpoint/2010/main" val="3169206978"/>
      </p:ext>
    </p:extLst>
  </p:cSld>
  <p:clrMapOvr>
    <a:masterClrMapping/>
  </p:clrMapOvr>
  <mc:AlternateContent xmlns:mc="http://schemas.openxmlformats.org/markup-compatibility/2006" xmlns:p14="http://schemas.microsoft.com/office/powerpoint/2010/main">
    <mc:Choice Requires="p14">
      <p:transition spd="slow" p14:dur="2000" advTm="3581"/>
    </mc:Choice>
    <mc:Fallback xmlns="">
      <p:transition spd="slow" advTm="3581"/>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677E4C4E-3C46-0CF8-C324-8DA1C319EB3E}"/>
              </a:ext>
            </a:extLst>
          </p:cNvPr>
          <p:cNvSpPr/>
          <p:nvPr/>
        </p:nvSpPr>
        <p:spPr>
          <a:xfrm>
            <a:off x="523973" y="850315"/>
            <a:ext cx="11007634" cy="1938992"/>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The content of one snapshot:</a:t>
            </a:r>
            <a:endParaRPr lang="en-US" altLang="zh-CN" sz="2000" b="0" i="0" dirty="0">
              <a:solidFill>
                <a:srgbClr val="FF0000"/>
              </a:solidFill>
              <a:effectLst/>
              <a:latin typeface="Roboto" panose="020B0604020202020204" pitchFamily="2"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pic>
        <p:nvPicPr>
          <p:cNvPr id="5" name="图片 4">
            <a:extLst>
              <a:ext uri="{FF2B5EF4-FFF2-40B4-BE49-F238E27FC236}">
                <a16:creationId xmlns:a16="http://schemas.microsoft.com/office/drawing/2014/main" id="{FB256D4A-9A9D-45A4-8BAC-BEEDC4EED97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1897" y="1276283"/>
            <a:ext cx="11007634" cy="5550460"/>
          </a:xfrm>
          <a:prstGeom prst="rect">
            <a:avLst/>
          </a:prstGeom>
        </p:spPr>
      </p:pic>
    </p:spTree>
    <p:extLst>
      <p:ext uri="{BB962C8B-B14F-4D97-AF65-F5344CB8AC3E}">
        <p14:creationId xmlns:p14="http://schemas.microsoft.com/office/powerpoint/2010/main" val="1920901673"/>
      </p:ext>
    </p:extLst>
  </p:cSld>
  <p:clrMapOvr>
    <a:masterClrMapping/>
  </p:clrMapOvr>
  <mc:AlternateContent xmlns:mc="http://schemas.openxmlformats.org/markup-compatibility/2006" xmlns:p14="http://schemas.microsoft.com/office/powerpoint/2010/main">
    <mc:Choice Requires="p14">
      <p:transition spd="slow" p14:dur="2000" advTm="2527"/>
    </mc:Choice>
    <mc:Fallback xmlns="">
      <p:transition spd="slow" advTm="2527"/>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677E4C4E-3C46-0CF8-C324-8DA1C319EB3E}"/>
              </a:ext>
            </a:extLst>
          </p:cNvPr>
          <p:cNvSpPr/>
          <p:nvPr/>
        </p:nvSpPr>
        <p:spPr>
          <a:xfrm>
            <a:off x="523973" y="850315"/>
            <a:ext cx="11007634" cy="1554272"/>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Comparison of two snapshots:</a:t>
            </a:r>
          </a:p>
          <a:p>
            <a:pPr>
              <a:spcBef>
                <a:spcPts val="600"/>
              </a:spcBef>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342900" indent="-34290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 name="标题 5"/>
          <p:cNvSpPr>
            <a:spLocks noGrp="1"/>
          </p:cNvSpPr>
          <p:nvPr>
            <p:ph type="title"/>
          </p:nvPr>
        </p:nvSpPr>
        <p:spPr/>
        <p:txBody>
          <a:bodyPr/>
          <a:lstStyle/>
          <a:p>
            <a:pPr marL="109538"/>
            <a:r>
              <a:rPr lang="en-US" altLang="zh-CN" b="1" dirty="0">
                <a:latin typeface="Times New Roman"/>
                <a:cs typeface="Times New Roman"/>
              </a:rPr>
              <a:t>Snapshot Management in CSNS</a:t>
            </a:r>
          </a:p>
        </p:txBody>
      </p:sp>
      <p:pic>
        <p:nvPicPr>
          <p:cNvPr id="5" name="图片 4">
            <a:extLst>
              <a:ext uri="{FF2B5EF4-FFF2-40B4-BE49-F238E27FC236}">
                <a16:creationId xmlns:a16="http://schemas.microsoft.com/office/drawing/2014/main" id="{FB256D4A-9A9D-45A4-8BAC-BEEDC4EED97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02243" y="1311513"/>
            <a:ext cx="11187516" cy="5546487"/>
          </a:xfrm>
          <a:prstGeom prst="rect">
            <a:avLst/>
          </a:prstGeom>
        </p:spPr>
      </p:pic>
    </p:spTree>
    <p:extLst>
      <p:ext uri="{BB962C8B-B14F-4D97-AF65-F5344CB8AC3E}">
        <p14:creationId xmlns:p14="http://schemas.microsoft.com/office/powerpoint/2010/main" val="2622444651"/>
      </p:ext>
    </p:extLst>
  </p:cSld>
  <p:clrMapOvr>
    <a:masterClrMapping/>
  </p:clrMapOvr>
  <mc:AlternateContent xmlns:mc="http://schemas.openxmlformats.org/markup-compatibility/2006" xmlns:p14="http://schemas.microsoft.com/office/powerpoint/2010/main">
    <mc:Choice Requires="p14">
      <p:transition spd="slow" p14:dur="2000" advTm="11190"/>
    </mc:Choice>
    <mc:Fallback xmlns="">
      <p:transition spd="slow" advTm="1119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a:xfrm>
            <a:off x="523973" y="202634"/>
            <a:ext cx="10479275" cy="582619"/>
          </a:xfrm>
        </p:spPr>
        <p:txBody>
          <a:bodyPr/>
          <a:lstStyle/>
          <a:p>
            <a:pPr marL="109538"/>
            <a:r>
              <a:rPr lang="en-US" altLang="zh-CN" b="1" dirty="0">
                <a:latin typeface="Times New Roman"/>
                <a:cs typeface="Times New Roman"/>
              </a:rPr>
              <a:t>Snapshot Management in CSNS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6093976"/>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Running performance:</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Fast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in loading </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Fast</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 save/compare/restore snapshots</a:t>
            </a:r>
          </a:p>
          <a:p>
            <a:pPr marL="800100" lvl="1" indent="-342900">
              <a:spcBef>
                <a:spcPts val="600"/>
              </a:spcBef>
              <a:buFont typeface="Wingdings" pitchFamily="2" charset="2"/>
              <a:buChar char="ü"/>
            </a:pPr>
            <a:r>
              <a:rPr lang="en-US" altLang="zh-CN" sz="2000" dirty="0">
                <a:latin typeface="Roboto" panose="020B0604020202020204" pitchFamily="2" charset="0"/>
              </a:rPr>
              <a:t>Hardly observed waiting time</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tested for three months, but there are still some bugs </a:t>
            </a:r>
          </a:p>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Key point:</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Bulk updating of PV values</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Long PV is connected when updating value, then released, to save bandwidth</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Use Caffeine to cache the responses to requests sent from the UI.</a:t>
            </a:r>
          </a:p>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Special features:</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The Snapshot Management Service needs the R/W  access in IOCs;</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Each Phoebus/XAL client in control system can restore snapshots.</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Operation is logged.</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Undesired Snapshots can be hidden in UI.</a:t>
            </a:r>
          </a:p>
          <a:p>
            <a:pPr marL="800100" lvl="1" indent="-342900">
              <a:spcBef>
                <a:spcPts val="600"/>
              </a:spcBef>
              <a:buFont typeface="Wingdings" pitchFamily="2" charset="2"/>
              <a:buChar char="ü"/>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The values of waveform PVs are represented by their  sums, for convenient comparison.</a:t>
            </a:r>
          </a:p>
        </p:txBody>
      </p:sp>
      <p:sp>
        <p:nvSpPr>
          <p:cNvPr id="17" name="文本框 16">
            <a:extLst>
              <a:ext uri="{FF2B5EF4-FFF2-40B4-BE49-F238E27FC236}">
                <a16:creationId xmlns:a16="http://schemas.microsoft.com/office/drawing/2014/main" id="{04E4109C-293F-4634-9016-C5169CBA7C0E}"/>
              </a:ext>
            </a:extLst>
          </p:cNvPr>
          <p:cNvSpPr txBox="1"/>
          <p:nvPr/>
        </p:nvSpPr>
        <p:spPr>
          <a:xfrm>
            <a:off x="6445493" y="1361387"/>
            <a:ext cx="3567701" cy="369332"/>
          </a:xfrm>
          <a:prstGeom prst="rect">
            <a:avLst/>
          </a:prstGeom>
          <a:noFill/>
        </p:spPr>
        <p:txBody>
          <a:bodyPr wrap="square">
            <a:noAutofit/>
          </a:bodyPr>
          <a:lstStyle/>
          <a:p>
            <a:pPr>
              <a:spcBef>
                <a:spcPts val="600"/>
              </a:spcBef>
            </a:pPr>
            <a:endParaRPr lang="en-US" altLang="zh-CN" sz="2000" dirty="0">
              <a:solidFill>
                <a:srgbClr val="FF0000"/>
              </a:solidFill>
              <a:latin typeface="Roboto" panose="020B0604020202020204" pitchFamily="2" charset="0"/>
            </a:endParaRPr>
          </a:p>
        </p:txBody>
      </p:sp>
    </p:spTree>
    <p:extLst>
      <p:ext uri="{BB962C8B-B14F-4D97-AF65-F5344CB8AC3E}">
        <p14:creationId xmlns:p14="http://schemas.microsoft.com/office/powerpoint/2010/main" val="2072357911"/>
      </p:ext>
    </p:extLst>
  </p:cSld>
  <p:clrMapOvr>
    <a:masterClrMapping/>
  </p:clrMapOvr>
  <mc:AlternateContent xmlns:mc="http://schemas.openxmlformats.org/markup-compatibility/2006" xmlns:p14="http://schemas.microsoft.com/office/powerpoint/2010/main">
    <mc:Choice Requires="p14">
      <p:transition spd="slow" p14:dur="2000" advTm="60182"/>
    </mc:Choice>
    <mc:Fallback xmlns="">
      <p:transition spd="slow" advTm="6018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F3499-0C18-40D9-97A5-BD0E7B0B9F30}"/>
              </a:ext>
            </a:extLst>
          </p:cNvPr>
          <p:cNvSpPr>
            <a:spLocks noGrp="1"/>
          </p:cNvSpPr>
          <p:nvPr>
            <p:ph type="title"/>
          </p:nvPr>
        </p:nvSpPr>
        <p:spPr/>
        <p:txBody>
          <a:bodyPr>
            <a:normAutofit/>
          </a:bodyPr>
          <a:lstStyle/>
          <a:p>
            <a:r>
              <a:rPr lang="en-US" altLang="zh-CN" b="1" dirty="0">
                <a:latin typeface="Times New Roman"/>
                <a:cs typeface="Times New Roman"/>
              </a:rPr>
              <a:t>Introduction of China Spallation Neutron Source(CSNS)</a:t>
            </a:r>
            <a:endParaRPr lang="zh-CN" altLang="en-US" dirty="0"/>
          </a:p>
        </p:txBody>
      </p:sp>
      <p:grpSp>
        <p:nvGrpSpPr>
          <p:cNvPr id="6" name="组合 5">
            <a:extLst>
              <a:ext uri="{FF2B5EF4-FFF2-40B4-BE49-F238E27FC236}">
                <a16:creationId xmlns:a16="http://schemas.microsoft.com/office/drawing/2014/main" id="{E02FF0A6-A7CA-4528-A1C6-85CC26214E3E}"/>
              </a:ext>
            </a:extLst>
          </p:cNvPr>
          <p:cNvGrpSpPr/>
          <p:nvPr/>
        </p:nvGrpSpPr>
        <p:grpSpPr>
          <a:xfrm>
            <a:off x="523973" y="1402829"/>
            <a:ext cx="10479275" cy="5453217"/>
            <a:chOff x="523973" y="803535"/>
            <a:chExt cx="10479275" cy="5453217"/>
          </a:xfrm>
        </p:grpSpPr>
        <p:pic>
          <p:nvPicPr>
            <p:cNvPr id="4" name="图片 3">
              <a:extLst>
                <a:ext uri="{FF2B5EF4-FFF2-40B4-BE49-F238E27FC236}">
                  <a16:creationId xmlns:a16="http://schemas.microsoft.com/office/drawing/2014/main" id="{3ACAE948-1BEF-400D-9EDB-B5D9C257AA69}"/>
                </a:ext>
              </a:extLst>
            </p:cNvPr>
            <p:cNvPicPr>
              <a:picLocks noChangeAspect="1"/>
            </p:cNvPicPr>
            <p:nvPr/>
          </p:nvPicPr>
          <p:blipFill>
            <a:blip r:embed="rId3"/>
            <a:stretch>
              <a:fillRect/>
            </a:stretch>
          </p:blipFill>
          <p:spPr>
            <a:xfrm>
              <a:off x="523973" y="803535"/>
              <a:ext cx="10479275" cy="5453217"/>
            </a:xfrm>
            <a:prstGeom prst="rect">
              <a:avLst/>
            </a:prstGeom>
          </p:spPr>
        </p:pic>
        <p:sp>
          <p:nvSpPr>
            <p:cNvPr id="5" name="椭圆 4">
              <a:extLst>
                <a:ext uri="{FF2B5EF4-FFF2-40B4-BE49-F238E27FC236}">
                  <a16:creationId xmlns:a16="http://schemas.microsoft.com/office/drawing/2014/main" id="{211F75E3-8CDA-4B36-86D2-5F8B14605373}"/>
                </a:ext>
              </a:extLst>
            </p:cNvPr>
            <p:cNvSpPr/>
            <p:nvPr/>
          </p:nvSpPr>
          <p:spPr>
            <a:xfrm>
              <a:off x="8891771" y="3105150"/>
              <a:ext cx="263769" cy="2373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C9A01C4F-9591-4C7F-8942-D9275560779E}"/>
                </a:ext>
              </a:extLst>
            </p:cNvPr>
            <p:cNvSpPr txBox="1"/>
            <p:nvPr/>
          </p:nvSpPr>
          <p:spPr>
            <a:xfrm>
              <a:off x="2842591" y="5459491"/>
              <a:ext cx="7849685" cy="523220"/>
            </a:xfrm>
            <a:prstGeom prst="rect">
              <a:avLst/>
            </a:prstGeom>
            <a:noFill/>
          </p:spPr>
          <p:txBody>
            <a:bodyPr wrap="square">
              <a:spAutoFit/>
            </a:bodyPr>
            <a:lstStyle/>
            <a:p>
              <a:r>
                <a:rPr lang="en-US" altLang="zh-CN" sz="2800" b="1" dirty="0"/>
                <a:t>Site Location: Guangdong Province – China</a:t>
              </a:r>
              <a:endParaRPr lang="zh-CN" altLang="en-US" sz="2800" b="1" dirty="0"/>
            </a:p>
          </p:txBody>
        </p:sp>
        <p:sp>
          <p:nvSpPr>
            <p:cNvPr id="8" name="箭头: 下 7">
              <a:extLst>
                <a:ext uri="{FF2B5EF4-FFF2-40B4-BE49-F238E27FC236}">
                  <a16:creationId xmlns:a16="http://schemas.microsoft.com/office/drawing/2014/main" id="{156362D2-14B7-4E44-A7E3-060678F8F679}"/>
                </a:ext>
              </a:extLst>
            </p:cNvPr>
            <p:cNvSpPr/>
            <p:nvPr/>
          </p:nvSpPr>
          <p:spPr>
            <a:xfrm rot="12177206">
              <a:off x="8269004" y="3507719"/>
              <a:ext cx="408883" cy="2021787"/>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a:extLst>
              <a:ext uri="{FF2B5EF4-FFF2-40B4-BE49-F238E27FC236}">
                <a16:creationId xmlns:a16="http://schemas.microsoft.com/office/drawing/2014/main" id="{8FF838B9-908E-4874-BDA3-6BF3419FD72D}"/>
              </a:ext>
            </a:extLst>
          </p:cNvPr>
          <p:cNvSpPr txBox="1"/>
          <p:nvPr/>
        </p:nvSpPr>
        <p:spPr>
          <a:xfrm>
            <a:off x="607825" y="822157"/>
            <a:ext cx="11174540" cy="523220"/>
          </a:xfrm>
          <a:prstGeom prst="rect">
            <a:avLst/>
          </a:prstGeom>
          <a:noFill/>
        </p:spPr>
        <p:txBody>
          <a:bodyPr wrap="square">
            <a:spAutoFit/>
          </a:bodyPr>
          <a:lstStyle/>
          <a:p>
            <a:r>
              <a:rPr lang="en-US" altLang="zh-CN" sz="2800" b="1" dirty="0"/>
              <a:t>CSNS: a pulsed neutron source facility with a repetition rate 25Hz</a:t>
            </a:r>
            <a:endParaRPr lang="zh-CN" altLang="en-US" sz="2800" b="1" dirty="0"/>
          </a:p>
        </p:txBody>
      </p:sp>
    </p:spTree>
    <p:extLst>
      <p:ext uri="{BB962C8B-B14F-4D97-AF65-F5344CB8AC3E}">
        <p14:creationId xmlns:p14="http://schemas.microsoft.com/office/powerpoint/2010/main" val="4280575013"/>
      </p:ext>
    </p:extLst>
  </p:cSld>
  <p:clrMapOvr>
    <a:masterClrMapping/>
  </p:clrMapOvr>
  <mc:AlternateContent xmlns:mc="http://schemas.openxmlformats.org/markup-compatibility/2006" xmlns:p14="http://schemas.microsoft.com/office/powerpoint/2010/main">
    <mc:Choice Requires="p14">
      <p:transition spd="slow" p14:dur="2000" advTm="16528"/>
    </mc:Choice>
    <mc:Fallback xmlns="">
      <p:transition spd="slow" advTm="16528"/>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vert="horz" lIns="91440" tIns="45720" rIns="91440" bIns="45720" rtlCol="0" anchor="ctr">
            <a:normAutofit/>
          </a:bodyPr>
          <a:lstStyle/>
          <a:p>
            <a:pPr marL="109538"/>
            <a:r>
              <a:rPr lang="en-US" altLang="zh-CN" b="1" dirty="0">
                <a:latin typeface="Times New Roman"/>
                <a:cs typeface="Times New Roman"/>
              </a:rPr>
              <a:t>Snapshot Management in CSNS: Web UI</a:t>
            </a:r>
            <a:endParaRPr lang="zh-CN" altLang="en-US" b="1" dirty="0">
              <a:latin typeface="Times New Roman"/>
              <a:cs typeface="Times New Roman"/>
            </a:endParaRPr>
          </a:p>
        </p:txBody>
      </p:sp>
      <p:sp>
        <p:nvSpPr>
          <p:cNvPr id="14" name="文本框 13">
            <a:extLst>
              <a:ext uri="{FF2B5EF4-FFF2-40B4-BE49-F238E27FC236}">
                <a16:creationId xmlns:a16="http://schemas.microsoft.com/office/drawing/2014/main" id="{D3B5EE71-7644-4263-8F2D-897548FA6921}"/>
              </a:ext>
            </a:extLst>
          </p:cNvPr>
          <p:cNvSpPr txBox="1"/>
          <p:nvPr/>
        </p:nvSpPr>
        <p:spPr>
          <a:xfrm>
            <a:off x="210228" y="887917"/>
            <a:ext cx="11341949" cy="499624"/>
          </a:xfrm>
          <a:prstGeom prst="rect">
            <a:avLst/>
          </a:prstGeom>
          <a:noFill/>
        </p:spPr>
        <p:txBody>
          <a:bodyPr wrap="square" rtlCol="0">
            <a:spAutoFit/>
          </a:bodyPr>
          <a:lstStyle/>
          <a:p>
            <a:pPr algn="l">
              <a:lnSpc>
                <a:spcPct val="150000"/>
              </a:lnSpc>
            </a:pPr>
            <a:r>
              <a:rPr lang="en-US" altLang="zh-CN" sz="2000" dirty="0">
                <a:latin typeface="微软雅黑" panose="020B0503020204020204" pitchFamily="34" charset="-122"/>
                <a:ea typeface="微软雅黑" panose="020B0503020204020204" pitchFamily="34" charset="-122"/>
              </a:rPr>
              <a:t>Web page get the snapshot info  from MySQL using RESTful API</a:t>
            </a:r>
          </a:p>
        </p:txBody>
      </p:sp>
      <p:pic>
        <p:nvPicPr>
          <p:cNvPr id="13" name="图片 12">
            <a:extLst>
              <a:ext uri="{FF2B5EF4-FFF2-40B4-BE49-F238E27FC236}">
                <a16:creationId xmlns:a16="http://schemas.microsoft.com/office/drawing/2014/main" id="{A57C39F5-B4A4-4FCC-989C-DAB9A68581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7709" y="1767754"/>
            <a:ext cx="12174291" cy="4920686"/>
          </a:xfrm>
          <a:prstGeom prst="rect">
            <a:avLst/>
          </a:prstGeom>
        </p:spPr>
      </p:pic>
    </p:spTree>
    <p:extLst>
      <p:ext uri="{BB962C8B-B14F-4D97-AF65-F5344CB8AC3E}">
        <p14:creationId xmlns:p14="http://schemas.microsoft.com/office/powerpoint/2010/main" val="1458284081"/>
      </p:ext>
    </p:extLst>
  </p:cSld>
  <p:clrMapOvr>
    <a:masterClrMapping/>
  </p:clrMapOvr>
  <mc:AlternateContent xmlns:mc="http://schemas.openxmlformats.org/markup-compatibility/2006" xmlns:p14="http://schemas.microsoft.com/office/powerpoint/2010/main">
    <mc:Choice Requires="p14">
      <p:transition spd="slow" p14:dur="2000" advTm="8642"/>
    </mc:Choice>
    <mc:Fallback xmlns="">
      <p:transition spd="slow" advTm="8642"/>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210874-0344-43CC-A12A-3D08A67C00A4}"/>
              </a:ext>
            </a:extLst>
          </p:cNvPr>
          <p:cNvSpPr>
            <a:spLocks noGrp="1"/>
          </p:cNvSpPr>
          <p:nvPr>
            <p:ph type="title"/>
          </p:nvPr>
        </p:nvSpPr>
        <p:spPr/>
        <p:txBody>
          <a:bodyPr/>
          <a:lstStyle/>
          <a:p>
            <a:r>
              <a:rPr lang="en-US" altLang="zh-CN" b="1" dirty="0">
                <a:latin typeface="Times New Roman"/>
                <a:cs typeface="Times New Roman"/>
              </a:rPr>
              <a:t>Summary</a:t>
            </a:r>
            <a:endParaRPr lang="zh-CN" altLang="en-US" b="1" dirty="0">
              <a:latin typeface="Times New Roman"/>
              <a:cs typeface="Times New Roman"/>
            </a:endParaRPr>
          </a:p>
        </p:txBody>
      </p:sp>
      <p:sp>
        <p:nvSpPr>
          <p:cNvPr id="4" name="Content Placeholder 2">
            <a:extLst>
              <a:ext uri="{FF2B5EF4-FFF2-40B4-BE49-F238E27FC236}">
                <a16:creationId xmlns:a16="http://schemas.microsoft.com/office/drawing/2014/main" id="{4618E089-DB98-4299-A156-BBE7E17D9703}"/>
              </a:ext>
            </a:extLst>
          </p:cNvPr>
          <p:cNvSpPr txBox="1">
            <a:spLocks noChangeArrowheads="1"/>
          </p:cNvSpPr>
          <p:nvPr/>
        </p:nvSpPr>
        <p:spPr>
          <a:xfrm>
            <a:off x="371388" y="918369"/>
            <a:ext cx="11449224" cy="50212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Ø"/>
            </a:pPr>
            <a:r>
              <a:rPr lang="en-US" altLang="zh-CN" sz="2400" dirty="0"/>
              <a:t>CSS OPIs  planed to be migrated to Phoebus version in the coming years.</a:t>
            </a:r>
          </a:p>
          <a:p>
            <a:pPr>
              <a:lnSpc>
                <a:spcPct val="150000"/>
              </a:lnSpc>
              <a:buFont typeface="Wingdings" panose="05000000000000000000" pitchFamily="2" charset="2"/>
              <a:buChar char="Ø"/>
            </a:pPr>
            <a:r>
              <a:rPr lang="en-US" altLang="zh-CN" sz="2400" dirty="0"/>
              <a:t>Lots of customization performed in Phoebus since 2020 to satisfy site-specific requirements, including Alarm System, Alarm Logger, DataBrowser, Snapshot management and so on.</a:t>
            </a:r>
          </a:p>
          <a:p>
            <a:pPr>
              <a:lnSpc>
                <a:spcPct val="150000"/>
              </a:lnSpc>
              <a:buFont typeface="Wingdings" panose="05000000000000000000" pitchFamily="2" charset="2"/>
              <a:buChar char="Ø"/>
            </a:pPr>
            <a:r>
              <a:rPr lang="en-US" altLang="zh-CN" sz="2400" dirty="0"/>
              <a:t>Phoebus is running well in CSNS.</a:t>
            </a:r>
          </a:p>
          <a:p>
            <a:pPr lvl="1"/>
            <a:endParaRPr lang="en-US" altLang="zh-CN" sz="1600" b="1" dirty="0"/>
          </a:p>
        </p:txBody>
      </p:sp>
      <p:sp>
        <p:nvSpPr>
          <p:cNvPr id="5" name="Slide Number Placeholder 3">
            <a:extLst>
              <a:ext uri="{FF2B5EF4-FFF2-40B4-BE49-F238E27FC236}">
                <a16:creationId xmlns:a16="http://schemas.microsoft.com/office/drawing/2014/main" id="{6B665B4A-D4C0-42EA-9E72-AD6ED40FA944}"/>
              </a:ext>
            </a:extLst>
          </p:cNvPr>
          <p:cNvSpPr txBox="1">
            <a:spLocks/>
          </p:cNvSpPr>
          <p:nvPr/>
        </p:nvSpPr>
        <p:spPr>
          <a:xfrm>
            <a:off x="10972800" y="6524625"/>
            <a:ext cx="404813" cy="1809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zh-CN"/>
            </a:defPPr>
            <a:lvl1pPr marL="0" algn="l" defTabSz="914400" rtl="0" eaLnBrk="1" latinLnBrk="0" hangingPunct="1">
              <a:lnSpc>
                <a:spcPct val="120000"/>
              </a:lnSpc>
              <a:spcBef>
                <a:spcPct val="30000"/>
              </a:spcBef>
              <a:spcAft>
                <a:spcPct val="20000"/>
              </a:spcAft>
              <a:buClr>
                <a:schemeClr val="tx1"/>
              </a:buClr>
              <a:buChar char="•"/>
              <a:defRPr sz="2100" b="1" kern="1200">
                <a:solidFill>
                  <a:srgbClr val="1679BA"/>
                </a:solidFill>
                <a:latin typeface="Arial" panose="020B0604020202020204" pitchFamily="34" charset="0"/>
                <a:ea typeface="宋体" panose="02010600030101010101" pitchFamily="2" charset="-122"/>
                <a:cs typeface="+mn-cs"/>
              </a:defRPr>
            </a:lvl1pPr>
            <a:lvl2pPr marL="742950" indent="-285750" algn="l" defTabSz="914400" rtl="0" eaLnBrk="1" latinLnBrk="0" hangingPunct="1">
              <a:lnSpc>
                <a:spcPct val="120000"/>
              </a:lnSpc>
              <a:spcBef>
                <a:spcPct val="20000"/>
              </a:spcBef>
              <a:spcAft>
                <a:spcPct val="20000"/>
              </a:spcAft>
              <a:buClr>
                <a:schemeClr val="tx1"/>
              </a:buClr>
              <a:buChar char="–"/>
              <a:defRPr sz="1900" b="1" kern="1200">
                <a:solidFill>
                  <a:srgbClr val="4D5E68"/>
                </a:solidFill>
                <a:latin typeface="Arial" panose="020B0604020202020204" pitchFamily="34" charset="0"/>
                <a:ea typeface="宋体" panose="02010600030101010101" pitchFamily="2" charset="-122"/>
                <a:cs typeface="+mn-cs"/>
              </a:defRPr>
            </a:lvl2pPr>
            <a:lvl3pPr marL="1143000" indent="-228600" algn="l" defTabSz="914400" rtl="0" eaLnBrk="1" latinLnBrk="0" hangingPunct="1">
              <a:spcBef>
                <a:spcPct val="20000"/>
              </a:spcBef>
              <a:buClr>
                <a:schemeClr val="tx1"/>
              </a:buClr>
              <a:buFont typeface="Wingdings" panose="05000000000000000000" pitchFamily="2" charset="2"/>
              <a:buChar char="§"/>
              <a:defRPr sz="1800" b="1" kern="1200">
                <a:solidFill>
                  <a:srgbClr val="4D5E68"/>
                </a:solidFill>
                <a:latin typeface="Arial" panose="020B0604020202020204" pitchFamily="34" charset="0"/>
                <a:ea typeface="宋体" panose="02010600030101010101" pitchFamily="2" charset="-122"/>
                <a:cs typeface="+mn-cs"/>
              </a:defRPr>
            </a:lvl3pPr>
            <a:lvl4pPr marL="1600200" indent="-228600" algn="l" defTabSz="914400" rtl="0" eaLnBrk="1" latinLnBrk="0" hangingPunct="1">
              <a:spcBef>
                <a:spcPct val="20000"/>
              </a:spcBef>
              <a:buChar char="–"/>
              <a:defRPr sz="1800" b="1" kern="1200">
                <a:solidFill>
                  <a:srgbClr val="4D5E68"/>
                </a:solidFill>
                <a:latin typeface="Arial" panose="020B0604020202020204" pitchFamily="34" charset="0"/>
                <a:ea typeface="宋体" panose="02010600030101010101" pitchFamily="2" charset="-122"/>
                <a:cs typeface="+mn-cs"/>
              </a:defRPr>
            </a:lvl4pPr>
            <a:lvl5pPr marL="2057400" indent="-228600" algn="l" defTabSz="914400" rtl="0" eaLnBrk="1" latinLnBrk="0" hangingPunct="1">
              <a:spcBef>
                <a:spcPct val="20000"/>
              </a:spcBef>
              <a:buChar char="»"/>
              <a:defRPr sz="1800" b="1" kern="1200">
                <a:solidFill>
                  <a:srgbClr val="4D5E68"/>
                </a:solidFill>
                <a:latin typeface="Arial" panose="020B0604020202020204" pitchFamily="34" charset="0"/>
                <a:ea typeface="宋体" panose="02010600030101010101" pitchFamily="2" charset="-122"/>
                <a:cs typeface="+mn-cs"/>
              </a:defRPr>
            </a:lvl5pPr>
            <a:lvl6pPr marL="2514600" indent="-228600" algn="l" defTabSz="914400" rtl="0" eaLnBrk="0" fontAlgn="base" latinLnBrk="0" hangingPunct="0">
              <a:spcBef>
                <a:spcPct val="20000"/>
              </a:spcBef>
              <a:spcAft>
                <a:spcPct val="0"/>
              </a:spcAft>
              <a:buChar char="»"/>
              <a:defRPr sz="1800" b="1" kern="1200">
                <a:solidFill>
                  <a:srgbClr val="4D5E68"/>
                </a:solidFill>
                <a:latin typeface="Arial" panose="020B0604020202020204" pitchFamily="34" charset="0"/>
                <a:ea typeface="宋体" panose="02010600030101010101" pitchFamily="2" charset="-122"/>
                <a:cs typeface="+mn-cs"/>
              </a:defRPr>
            </a:lvl6pPr>
            <a:lvl7pPr marL="2971800" indent="-228600" algn="l" defTabSz="914400" rtl="0" eaLnBrk="0" fontAlgn="base" latinLnBrk="0" hangingPunct="0">
              <a:spcBef>
                <a:spcPct val="20000"/>
              </a:spcBef>
              <a:spcAft>
                <a:spcPct val="0"/>
              </a:spcAft>
              <a:buChar char="»"/>
              <a:defRPr sz="1800" b="1" kern="1200">
                <a:solidFill>
                  <a:srgbClr val="4D5E68"/>
                </a:solidFill>
                <a:latin typeface="Arial" panose="020B0604020202020204" pitchFamily="34" charset="0"/>
                <a:ea typeface="宋体" panose="02010600030101010101" pitchFamily="2" charset="-122"/>
                <a:cs typeface="+mn-cs"/>
              </a:defRPr>
            </a:lvl7pPr>
            <a:lvl8pPr marL="3429000" indent="-228600" algn="l" defTabSz="914400" rtl="0" eaLnBrk="0" fontAlgn="base" latinLnBrk="0" hangingPunct="0">
              <a:spcBef>
                <a:spcPct val="20000"/>
              </a:spcBef>
              <a:spcAft>
                <a:spcPct val="0"/>
              </a:spcAft>
              <a:buChar char="»"/>
              <a:defRPr sz="1800" b="1" kern="1200">
                <a:solidFill>
                  <a:srgbClr val="4D5E68"/>
                </a:solidFill>
                <a:latin typeface="Arial" panose="020B0604020202020204" pitchFamily="34" charset="0"/>
                <a:ea typeface="宋体" panose="02010600030101010101" pitchFamily="2" charset="-122"/>
                <a:cs typeface="+mn-cs"/>
              </a:defRPr>
            </a:lvl8pPr>
            <a:lvl9pPr marL="3886200" indent="-228600" algn="l" defTabSz="914400" rtl="0" eaLnBrk="0" fontAlgn="base" latinLnBrk="0" hangingPunct="0">
              <a:spcBef>
                <a:spcPct val="20000"/>
              </a:spcBef>
              <a:spcAft>
                <a:spcPct val="0"/>
              </a:spcAft>
              <a:buChar char="»"/>
              <a:defRPr sz="1800" b="1" kern="1200">
                <a:solidFill>
                  <a:srgbClr val="4D5E68"/>
                </a:solidFill>
                <a:latin typeface="Arial" panose="020B0604020202020204" pitchFamily="34" charset="0"/>
                <a:ea typeface="宋体" panose="02010600030101010101" pitchFamily="2" charset="-122"/>
                <a:cs typeface="+mn-cs"/>
              </a:defRPr>
            </a:lvl9pPr>
          </a:lstStyle>
          <a:p>
            <a:pPr>
              <a:lnSpc>
                <a:spcPct val="100000"/>
              </a:lnSpc>
              <a:spcBef>
                <a:spcPct val="0"/>
              </a:spcBef>
              <a:spcAft>
                <a:spcPct val="0"/>
              </a:spcAft>
              <a:buClrTx/>
              <a:buFontTx/>
              <a:buNone/>
            </a:pPr>
            <a:fld id="{04A6816C-A3C0-4156-ACB6-EEA6939E06E0}" type="slidenum">
              <a:rPr lang="en-US" altLang="zh-CN" sz="900" b="0" smtClean="0">
                <a:solidFill>
                  <a:srgbClr val="4D5E68"/>
                </a:solidFill>
                <a:latin typeface="Impact" panose="020B0806030902050204" pitchFamily="34" charset="0"/>
              </a:rPr>
              <a:pPr>
                <a:lnSpc>
                  <a:spcPct val="100000"/>
                </a:lnSpc>
                <a:spcBef>
                  <a:spcPct val="0"/>
                </a:spcBef>
                <a:spcAft>
                  <a:spcPct val="0"/>
                </a:spcAft>
                <a:buClrTx/>
                <a:buFontTx/>
                <a:buNone/>
              </a:pPr>
              <a:t>31</a:t>
            </a:fld>
            <a:endParaRPr lang="en-US" altLang="zh-CN" sz="900" b="0">
              <a:solidFill>
                <a:srgbClr val="4D5E68"/>
              </a:solidFill>
              <a:latin typeface="Impact" panose="020B0806030902050204" pitchFamily="34" charset="0"/>
            </a:endParaRPr>
          </a:p>
        </p:txBody>
      </p:sp>
    </p:spTree>
    <p:extLst>
      <p:ext uri="{BB962C8B-B14F-4D97-AF65-F5344CB8AC3E}">
        <p14:creationId xmlns:p14="http://schemas.microsoft.com/office/powerpoint/2010/main" val="1534487826"/>
      </p:ext>
    </p:extLst>
  </p:cSld>
  <p:clrMapOvr>
    <a:masterClrMapping/>
  </p:clrMapOvr>
  <mc:AlternateContent xmlns:mc="http://schemas.openxmlformats.org/markup-compatibility/2006" xmlns:p14="http://schemas.microsoft.com/office/powerpoint/2010/main">
    <mc:Choice Requires="p14">
      <p:transition spd="slow" p14:dur="2000" advTm="24210"/>
    </mc:Choice>
    <mc:Fallback xmlns="">
      <p:transition spd="slow" advTm="2421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2">
            <a:extLst>
              <a:ext uri="{28A0092B-C50C-407E-A947-70E740481C1C}">
                <a14:useLocalDpi xmlns:a14="http://schemas.microsoft.com/office/drawing/2010/main" val="0"/>
              </a:ext>
            </a:extLst>
          </a:blip>
          <a:srcRect t="7974" b="7974"/>
          <a:stretch/>
        </p:blipFill>
        <p:spPr bwMode="auto">
          <a:xfrm>
            <a:off x="0" y="726392"/>
            <a:ext cx="12192000" cy="6123063"/>
          </a:xfrm>
          <a:prstGeom prst="rect">
            <a:avLst/>
          </a:prstGeom>
          <a:noFill/>
        </p:spPr>
      </p:pic>
      <p:sp>
        <p:nvSpPr>
          <p:cNvPr id="4" name="文本框 3"/>
          <p:cNvSpPr txBox="1"/>
          <p:nvPr/>
        </p:nvSpPr>
        <p:spPr>
          <a:xfrm>
            <a:off x="3068511" y="34184"/>
            <a:ext cx="6307945" cy="707886"/>
          </a:xfrm>
          <a:prstGeom prst="rect">
            <a:avLst/>
          </a:prstGeom>
          <a:noFill/>
        </p:spPr>
        <p:txBody>
          <a:bodyPr wrap="none" rtlCol="0">
            <a:spAutoFit/>
          </a:bodyPr>
          <a:lstStyle/>
          <a:p>
            <a:r>
              <a:rPr kumimoji="1" lang="en-US" altLang="zh-CN" sz="4000" dirty="0">
                <a:solidFill>
                  <a:schemeClr val="bg1"/>
                </a:solidFill>
              </a:rPr>
              <a:t>Thank you for your attention!</a:t>
            </a:r>
            <a:endParaRPr kumimoji="1" lang="zh-CN" altLang="en-US" sz="4000" dirty="0">
              <a:solidFill>
                <a:schemeClr val="bg1"/>
              </a:solidFill>
            </a:endParaRPr>
          </a:p>
        </p:txBody>
      </p:sp>
    </p:spTree>
    <p:extLst>
      <p:ext uri="{BB962C8B-B14F-4D97-AF65-F5344CB8AC3E}">
        <p14:creationId xmlns:p14="http://schemas.microsoft.com/office/powerpoint/2010/main" val="454512350"/>
      </p:ext>
    </p:extLst>
  </p:cSld>
  <p:clrMapOvr>
    <a:masterClrMapping/>
  </p:clrMapOvr>
  <mc:AlternateContent xmlns:mc="http://schemas.openxmlformats.org/markup-compatibility/2006" xmlns:p14="http://schemas.microsoft.com/office/powerpoint/2010/main">
    <mc:Choice Requires="p14">
      <p:transition spd="slow" p14:dur="2000" advTm="2930"/>
    </mc:Choice>
    <mc:Fallback xmlns="">
      <p:transition spd="slow" advTm="293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8998E3-0A50-47DF-B217-EECA25A9D0DF}"/>
              </a:ext>
            </a:extLst>
          </p:cNvPr>
          <p:cNvSpPr>
            <a:spLocks noGrp="1"/>
          </p:cNvSpPr>
          <p:nvPr>
            <p:ph type="title"/>
          </p:nvPr>
        </p:nvSpPr>
        <p:spPr/>
        <p:txBody>
          <a:bodyPr/>
          <a:lstStyle/>
          <a:p>
            <a:r>
              <a:rPr lang="en-US" altLang="zh-CN" dirty="0"/>
              <a:t>Information we care about PV</a:t>
            </a:r>
            <a:endParaRPr lang="zh-CN" altLang="en-US" dirty="0"/>
          </a:p>
        </p:txBody>
      </p:sp>
      <p:pic>
        <p:nvPicPr>
          <p:cNvPr id="21" name="图片 20">
            <a:extLst>
              <a:ext uri="{FF2B5EF4-FFF2-40B4-BE49-F238E27FC236}">
                <a16:creationId xmlns:a16="http://schemas.microsoft.com/office/drawing/2014/main" id="{7DB40936-58A5-4E6E-AADC-01802D38C938}"/>
              </a:ext>
            </a:extLst>
          </p:cNvPr>
          <p:cNvPicPr>
            <a:picLocks noChangeAspect="1"/>
          </p:cNvPicPr>
          <p:nvPr/>
        </p:nvPicPr>
        <p:blipFill>
          <a:blip r:embed="rId2"/>
          <a:stretch>
            <a:fillRect/>
          </a:stretch>
        </p:blipFill>
        <p:spPr>
          <a:xfrm>
            <a:off x="1127125" y="2938508"/>
            <a:ext cx="4749754" cy="3391451"/>
          </a:xfrm>
          <a:prstGeom prst="rect">
            <a:avLst/>
          </a:prstGeom>
        </p:spPr>
      </p:pic>
    </p:spTree>
    <p:extLst>
      <p:ext uri="{BB962C8B-B14F-4D97-AF65-F5344CB8AC3E}">
        <p14:creationId xmlns:p14="http://schemas.microsoft.com/office/powerpoint/2010/main" val="33911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Brief Introduction of CSNS Operation and CSNS-II</a:t>
            </a:r>
          </a:p>
        </p:txBody>
      </p:sp>
      <p:pic>
        <p:nvPicPr>
          <p:cNvPr id="9" name="图片 8">
            <a:extLst>
              <a:ext uri="{FF2B5EF4-FFF2-40B4-BE49-F238E27FC236}">
                <a16:creationId xmlns:a16="http://schemas.microsoft.com/office/drawing/2014/main" id="{937307BC-F67B-4F34-B90C-D626F4A8B6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42606" y="1629279"/>
            <a:ext cx="9842008" cy="4610669"/>
          </a:xfrm>
          <a:prstGeom prst="rect">
            <a:avLst/>
          </a:prstGeom>
        </p:spPr>
      </p:pic>
      <p:sp>
        <p:nvSpPr>
          <p:cNvPr id="21" name="文本框 20">
            <a:extLst>
              <a:ext uri="{FF2B5EF4-FFF2-40B4-BE49-F238E27FC236}">
                <a16:creationId xmlns:a16="http://schemas.microsoft.com/office/drawing/2014/main" id="{6C0BAC5F-50A7-4BF7-B9CC-7D0551EEB87A}"/>
              </a:ext>
            </a:extLst>
          </p:cNvPr>
          <p:cNvSpPr txBox="1"/>
          <p:nvPr/>
        </p:nvSpPr>
        <p:spPr>
          <a:xfrm>
            <a:off x="523973" y="844449"/>
            <a:ext cx="9991478" cy="400110"/>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CSNS is operating at 170kW beam power since October 2024</a:t>
            </a:r>
          </a:p>
        </p:txBody>
      </p:sp>
      <p:sp>
        <p:nvSpPr>
          <p:cNvPr id="14" name="矩形 13">
            <a:extLst>
              <a:ext uri="{FF2B5EF4-FFF2-40B4-BE49-F238E27FC236}">
                <a16:creationId xmlns:a16="http://schemas.microsoft.com/office/drawing/2014/main" id="{093C2360-0525-4E6A-9D4C-1BC2E335F3EE}"/>
              </a:ext>
            </a:extLst>
          </p:cNvPr>
          <p:cNvSpPr/>
          <p:nvPr/>
        </p:nvSpPr>
        <p:spPr>
          <a:xfrm>
            <a:off x="4222376" y="6275804"/>
            <a:ext cx="3747247" cy="400110"/>
          </a:xfrm>
          <a:prstGeom prst="rect">
            <a:avLst/>
          </a:prstGeom>
        </p:spPr>
        <p:txBody>
          <a:bodyPr wrap="square">
            <a:spAutoFit/>
          </a:bodyPr>
          <a:lstStyle/>
          <a:p>
            <a:pPr algn="ctr">
              <a:spcBef>
                <a:spcPts val="600"/>
              </a:spcBef>
            </a:pPr>
            <a:r>
              <a:rPr lang="en-US" altLang="zh-CN" sz="2000" dirty="0">
                <a:solidFill>
                  <a:srgbClr val="1B0C64"/>
                </a:solidFill>
                <a:latin typeface="微软雅黑" panose="020B0503020204020204" pitchFamily="34" charset="-122"/>
                <a:ea typeface="微软雅黑" panose="020B0503020204020204" pitchFamily="34" charset="-122"/>
                <a:cs typeface="Times New Roman" panose="02020603050405020304" pitchFamily="18" charset="0"/>
              </a:rPr>
              <a:t>Beam power ramp history</a:t>
            </a: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489234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Accelerator Control System Upgrade Towards CSNS-II</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784830"/>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EPICS V3 and V7 mixed control system</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Total number of V3 and V7 IOCs will be more than 200</a:t>
            </a:r>
          </a:p>
        </p:txBody>
      </p:sp>
      <p:pic>
        <p:nvPicPr>
          <p:cNvPr id="25" name="图片 5">
            <a:extLst>
              <a:ext uri="{FF2B5EF4-FFF2-40B4-BE49-F238E27FC236}">
                <a16:creationId xmlns:a16="http://schemas.microsoft.com/office/drawing/2014/main" id="{D89176F3-076C-45D0-8CE9-2D411BBC4D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8951" y="1720755"/>
            <a:ext cx="7286438" cy="4691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38912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Brief Introduction of upgrade project of CSNS-II</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1169551"/>
          </a:xfrm>
          <a:prstGeom prst="rect">
            <a:avLst/>
          </a:prstGeom>
        </p:spPr>
        <p:txBody>
          <a:bodyPr wrap="square">
            <a:spAutoFit/>
          </a:bodyPr>
          <a:lstStyle/>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Beam power will be upgraded from 170kW to 500kW</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LINAC Energy will be upgraded from 80MeV to 300MeV</a:t>
            </a:r>
          </a:p>
          <a:p>
            <a:pPr marL="285750" indent="-285750">
              <a:spcBef>
                <a:spcPts val="600"/>
              </a:spcBef>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10+ new beam lines</a:t>
            </a:r>
          </a:p>
        </p:txBody>
      </p:sp>
      <p:pic>
        <p:nvPicPr>
          <p:cNvPr id="5" name="图片 4">
            <a:extLst>
              <a:ext uri="{FF2B5EF4-FFF2-40B4-BE49-F238E27FC236}">
                <a16:creationId xmlns:a16="http://schemas.microsoft.com/office/drawing/2014/main" id="{E0936F4E-61EF-4941-B16F-28E2B9C04F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334" y="2148952"/>
            <a:ext cx="5923958" cy="3858733"/>
          </a:xfrm>
          <a:prstGeom prst="rect">
            <a:avLst/>
          </a:prstGeom>
        </p:spPr>
      </p:pic>
      <p:sp>
        <p:nvSpPr>
          <p:cNvPr id="7" name="矩形 6">
            <a:extLst>
              <a:ext uri="{FF2B5EF4-FFF2-40B4-BE49-F238E27FC236}">
                <a16:creationId xmlns:a16="http://schemas.microsoft.com/office/drawing/2014/main" id="{E68335C1-A0F2-4E6F-B58C-073120D3CF91}"/>
              </a:ext>
            </a:extLst>
          </p:cNvPr>
          <p:cNvSpPr/>
          <p:nvPr/>
        </p:nvSpPr>
        <p:spPr>
          <a:xfrm>
            <a:off x="2020389" y="2473234"/>
            <a:ext cx="1950720" cy="2960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1191054-D161-4FAD-BD13-F82719DC4AE1}"/>
              </a:ext>
            </a:extLst>
          </p:cNvPr>
          <p:cNvSpPr/>
          <p:nvPr/>
        </p:nvSpPr>
        <p:spPr>
          <a:xfrm>
            <a:off x="1663338" y="2796289"/>
            <a:ext cx="3039291" cy="400110"/>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SSC, 80MeV-&gt;300MeV</a:t>
            </a:r>
          </a:p>
        </p:txBody>
      </p:sp>
      <p:grpSp>
        <p:nvGrpSpPr>
          <p:cNvPr id="24" name="组合 23">
            <a:extLst>
              <a:ext uri="{FF2B5EF4-FFF2-40B4-BE49-F238E27FC236}">
                <a16:creationId xmlns:a16="http://schemas.microsoft.com/office/drawing/2014/main" id="{26D486F5-5CCD-4AD2-83FE-4E7AA2F104C5}"/>
              </a:ext>
            </a:extLst>
          </p:cNvPr>
          <p:cNvGrpSpPr/>
          <p:nvPr/>
        </p:nvGrpSpPr>
        <p:grpSpPr>
          <a:xfrm>
            <a:off x="7298470" y="1884644"/>
            <a:ext cx="4643127" cy="4944165"/>
            <a:chOff x="6888480" y="1798369"/>
            <a:chExt cx="4643127" cy="4944165"/>
          </a:xfrm>
        </p:grpSpPr>
        <p:pic>
          <p:nvPicPr>
            <p:cNvPr id="11" name="图片 10">
              <a:extLst>
                <a:ext uri="{FF2B5EF4-FFF2-40B4-BE49-F238E27FC236}">
                  <a16:creationId xmlns:a16="http://schemas.microsoft.com/office/drawing/2014/main" id="{2DA2D5D1-59E9-4E49-A88F-7B8E8E6F6B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8480" y="1798369"/>
              <a:ext cx="4643127" cy="4944165"/>
            </a:xfrm>
            <a:prstGeom prst="rect">
              <a:avLst/>
            </a:prstGeom>
          </p:spPr>
        </p:pic>
        <p:sp>
          <p:nvSpPr>
            <p:cNvPr id="12" name="矩形 11">
              <a:extLst>
                <a:ext uri="{FF2B5EF4-FFF2-40B4-BE49-F238E27FC236}">
                  <a16:creationId xmlns:a16="http://schemas.microsoft.com/office/drawing/2014/main" id="{E78CB3F7-6C70-436E-8557-73E5381381EB}"/>
                </a:ext>
              </a:extLst>
            </p:cNvPr>
            <p:cNvSpPr/>
            <p:nvPr/>
          </p:nvSpPr>
          <p:spPr>
            <a:xfrm>
              <a:off x="7587149" y="1934233"/>
              <a:ext cx="1663337"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Parameters</a:t>
              </a:r>
            </a:p>
          </p:txBody>
        </p:sp>
        <p:sp>
          <p:nvSpPr>
            <p:cNvPr id="14" name="矩形 13">
              <a:extLst>
                <a:ext uri="{FF2B5EF4-FFF2-40B4-BE49-F238E27FC236}">
                  <a16:creationId xmlns:a16="http://schemas.microsoft.com/office/drawing/2014/main" id="{F0DF609E-212E-4E57-91EA-1F1BCE3BB451}"/>
                </a:ext>
              </a:extLst>
            </p:cNvPr>
            <p:cNvSpPr/>
            <p:nvPr/>
          </p:nvSpPr>
          <p:spPr>
            <a:xfrm>
              <a:off x="9305530" y="1955540"/>
              <a:ext cx="744160"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CSNS</a:t>
              </a:r>
            </a:p>
          </p:txBody>
        </p:sp>
        <p:sp>
          <p:nvSpPr>
            <p:cNvPr id="15" name="矩形 14">
              <a:extLst>
                <a:ext uri="{FF2B5EF4-FFF2-40B4-BE49-F238E27FC236}">
                  <a16:creationId xmlns:a16="http://schemas.microsoft.com/office/drawing/2014/main" id="{8BF7C582-7F26-4197-9641-B89C0ED58CC7}"/>
                </a:ext>
              </a:extLst>
            </p:cNvPr>
            <p:cNvSpPr/>
            <p:nvPr/>
          </p:nvSpPr>
          <p:spPr>
            <a:xfrm>
              <a:off x="10317789" y="1953232"/>
              <a:ext cx="1046897"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CSNS-II</a:t>
              </a:r>
            </a:p>
          </p:txBody>
        </p:sp>
        <p:sp>
          <p:nvSpPr>
            <p:cNvPr id="16" name="矩形 15">
              <a:extLst>
                <a:ext uri="{FF2B5EF4-FFF2-40B4-BE49-F238E27FC236}">
                  <a16:creationId xmlns:a16="http://schemas.microsoft.com/office/drawing/2014/main" id="{EC2AC8A7-BCBF-4C6B-B945-5CD72FAC6BFF}"/>
                </a:ext>
              </a:extLst>
            </p:cNvPr>
            <p:cNvSpPr/>
            <p:nvPr/>
          </p:nvSpPr>
          <p:spPr>
            <a:xfrm>
              <a:off x="7073336" y="2470207"/>
              <a:ext cx="2049307"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Beam Power</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KW</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矩形 16">
              <a:extLst>
                <a:ext uri="{FF2B5EF4-FFF2-40B4-BE49-F238E27FC236}">
                  <a16:creationId xmlns:a16="http://schemas.microsoft.com/office/drawing/2014/main" id="{3A9B1CFC-ABF3-4F89-A1EF-75C06282DAFE}"/>
                </a:ext>
              </a:extLst>
            </p:cNvPr>
            <p:cNvSpPr/>
            <p:nvPr/>
          </p:nvSpPr>
          <p:spPr>
            <a:xfrm>
              <a:off x="7059232" y="3027122"/>
              <a:ext cx="2049307"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Rep-Rate</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Hz</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矩形 17">
              <a:extLst>
                <a:ext uri="{FF2B5EF4-FFF2-40B4-BE49-F238E27FC236}">
                  <a16:creationId xmlns:a16="http://schemas.microsoft.com/office/drawing/2014/main" id="{9EBD9B02-B986-41E5-BEEB-98D937A48C8D}"/>
                </a:ext>
              </a:extLst>
            </p:cNvPr>
            <p:cNvSpPr/>
            <p:nvPr/>
          </p:nvSpPr>
          <p:spPr>
            <a:xfrm>
              <a:off x="6998268" y="3587771"/>
              <a:ext cx="2185339"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Beam Energy</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GeV</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a:extLst>
                <a:ext uri="{FF2B5EF4-FFF2-40B4-BE49-F238E27FC236}">
                  <a16:creationId xmlns:a16="http://schemas.microsoft.com/office/drawing/2014/main" id="{EF81BF76-E52C-408E-A54C-F14C9820366A}"/>
                </a:ext>
              </a:extLst>
            </p:cNvPr>
            <p:cNvSpPr/>
            <p:nvPr/>
          </p:nvSpPr>
          <p:spPr>
            <a:xfrm>
              <a:off x="7012372" y="4101174"/>
              <a:ext cx="2110271" cy="338554"/>
            </a:xfrm>
            <a:prstGeom prst="rect">
              <a:avLst/>
            </a:prstGeom>
            <a:solidFill>
              <a:schemeClr val="bg1"/>
            </a:solidFill>
          </p:spPr>
          <p:txBody>
            <a:bodyPr wrap="square">
              <a:spAutoFit/>
            </a:bodyPr>
            <a:lstStyle/>
            <a:p>
              <a:pPr>
                <a:spcBef>
                  <a:spcPts val="600"/>
                </a:spcBef>
              </a:pP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Avg Current (µA)</a:t>
              </a:r>
            </a:p>
          </p:txBody>
        </p:sp>
        <p:sp>
          <p:nvSpPr>
            <p:cNvPr id="20" name="矩形 19">
              <a:extLst>
                <a:ext uri="{FF2B5EF4-FFF2-40B4-BE49-F238E27FC236}">
                  <a16:creationId xmlns:a16="http://schemas.microsoft.com/office/drawing/2014/main" id="{F61FEC7F-E35E-4495-B86C-BF6C3D7DD6FF}"/>
                </a:ext>
              </a:extLst>
            </p:cNvPr>
            <p:cNvSpPr/>
            <p:nvPr/>
          </p:nvSpPr>
          <p:spPr>
            <a:xfrm>
              <a:off x="6998267" y="4621642"/>
              <a:ext cx="2252219" cy="338554"/>
            </a:xfrm>
            <a:prstGeom prst="rect">
              <a:avLst/>
            </a:prstGeom>
            <a:solidFill>
              <a:schemeClr val="bg1"/>
            </a:solidFill>
          </p:spPr>
          <p:txBody>
            <a:bodyPr wrap="square">
              <a:spAutoFit/>
            </a:bodyPr>
            <a:lstStyle/>
            <a:p>
              <a:pPr>
                <a:spcBef>
                  <a:spcPts val="600"/>
                </a:spcBef>
              </a:pP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Linac</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Energy(MeV)</a:t>
              </a:r>
            </a:p>
          </p:txBody>
        </p:sp>
        <p:sp>
          <p:nvSpPr>
            <p:cNvPr id="21" name="矩形 20">
              <a:extLst>
                <a:ext uri="{FF2B5EF4-FFF2-40B4-BE49-F238E27FC236}">
                  <a16:creationId xmlns:a16="http://schemas.microsoft.com/office/drawing/2014/main" id="{0461B419-D5EC-4340-B33C-D0EFC8A5AFD7}"/>
                </a:ext>
              </a:extLst>
            </p:cNvPr>
            <p:cNvSpPr/>
            <p:nvPr/>
          </p:nvSpPr>
          <p:spPr>
            <a:xfrm>
              <a:off x="6976607" y="5161620"/>
              <a:ext cx="2279369" cy="338554"/>
            </a:xfrm>
            <a:prstGeom prst="rect">
              <a:avLst/>
            </a:prstGeom>
            <a:solidFill>
              <a:schemeClr val="bg1"/>
            </a:solidFill>
          </p:spPr>
          <p:txBody>
            <a:bodyPr wrap="square">
              <a:spAutoFit/>
            </a:bodyPr>
            <a:lstStyle/>
            <a:p>
              <a:pPr>
                <a:spcBef>
                  <a:spcPts val="600"/>
                </a:spcBef>
              </a:pP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Linac</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Pk</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Current (mA)</a:t>
              </a:r>
            </a:p>
          </p:txBody>
        </p:sp>
        <p:sp>
          <p:nvSpPr>
            <p:cNvPr id="22" name="矩形 21">
              <a:extLst>
                <a:ext uri="{FF2B5EF4-FFF2-40B4-BE49-F238E27FC236}">
                  <a16:creationId xmlns:a16="http://schemas.microsoft.com/office/drawing/2014/main" id="{F9E6610D-CA03-4F65-B427-5E1C3F5ED480}"/>
                </a:ext>
              </a:extLst>
            </p:cNvPr>
            <p:cNvSpPr/>
            <p:nvPr/>
          </p:nvSpPr>
          <p:spPr>
            <a:xfrm>
              <a:off x="6998267" y="5593614"/>
              <a:ext cx="2185340" cy="584775"/>
            </a:xfrm>
            <a:prstGeom prst="rect">
              <a:avLst/>
            </a:prstGeom>
            <a:solidFill>
              <a:schemeClr val="bg1"/>
            </a:solidFill>
          </p:spPr>
          <p:txBody>
            <a:bodyPr wrap="square">
              <a:spAutoFit/>
            </a:bodyPr>
            <a:lstStyle/>
            <a:p>
              <a:pPr>
                <a:spcBef>
                  <a:spcPts val="600"/>
                </a:spcBef>
              </a:pP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Linac</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RF Frequency</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MHz</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矩形 22">
              <a:extLst>
                <a:ext uri="{FF2B5EF4-FFF2-40B4-BE49-F238E27FC236}">
                  <a16:creationId xmlns:a16="http://schemas.microsoft.com/office/drawing/2014/main" id="{27820670-2705-42CB-B44E-E215DF856265}"/>
                </a:ext>
              </a:extLst>
            </p:cNvPr>
            <p:cNvSpPr/>
            <p:nvPr/>
          </p:nvSpPr>
          <p:spPr>
            <a:xfrm>
              <a:off x="6976607" y="6306479"/>
              <a:ext cx="2298657" cy="338554"/>
            </a:xfrm>
            <a:prstGeom prst="rect">
              <a:avLst/>
            </a:prstGeom>
            <a:solidFill>
              <a:schemeClr val="bg1"/>
            </a:solidFill>
          </p:spPr>
          <p:txBody>
            <a:bodyPr wrap="square">
              <a:spAutoFit/>
            </a:bodyPr>
            <a:lstStyle/>
            <a:p>
              <a:pPr>
                <a:spcBef>
                  <a:spcPts val="600"/>
                </a:spcBef>
              </a:pPr>
              <a:r>
                <a:rPr lang="en-US" altLang="zh-CN" sz="1600" dirty="0" err="1">
                  <a:latin typeface="微软雅黑" panose="020B0503020204020204" pitchFamily="34" charset="-122"/>
                  <a:ea typeface="微软雅黑" panose="020B0503020204020204" pitchFamily="34" charset="-122"/>
                  <a:cs typeface="Times New Roman" panose="02020603050405020304" pitchFamily="18" charset="0"/>
                </a:rPr>
                <a:t>Linac</a:t>
              </a:r>
              <a:r>
                <a:rPr lang="en-US" altLang="zh-CN" sz="1600" dirty="0">
                  <a:latin typeface="微软雅黑" panose="020B0503020204020204" pitchFamily="34" charset="-122"/>
                  <a:ea typeface="微软雅黑" panose="020B0503020204020204" pitchFamily="34" charset="-122"/>
                  <a:cs typeface="Times New Roman" panose="02020603050405020304" pitchFamily="18" charset="0"/>
                </a:rPr>
                <a:t> Beam Width(µS</a:t>
              </a:r>
              <a:r>
                <a:rPr lang="zh-CN" altLang="en-US" sz="16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1600" dirty="0">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25" name="矩形 24">
            <a:extLst>
              <a:ext uri="{FF2B5EF4-FFF2-40B4-BE49-F238E27FC236}">
                <a16:creationId xmlns:a16="http://schemas.microsoft.com/office/drawing/2014/main" id="{9402F9DF-8952-4035-81DB-640CB7890C1F}"/>
              </a:ext>
            </a:extLst>
          </p:cNvPr>
          <p:cNvSpPr/>
          <p:nvPr/>
        </p:nvSpPr>
        <p:spPr>
          <a:xfrm>
            <a:off x="5316071" y="2900307"/>
            <a:ext cx="893140" cy="2960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a:extLst>
              <a:ext uri="{FF2B5EF4-FFF2-40B4-BE49-F238E27FC236}">
                <a16:creationId xmlns:a16="http://schemas.microsoft.com/office/drawing/2014/main" id="{A0E8BFD5-DC5D-4BB4-8F51-ED1FFFB58F88}"/>
              </a:ext>
            </a:extLst>
          </p:cNvPr>
          <p:cNvSpPr/>
          <p:nvPr/>
        </p:nvSpPr>
        <p:spPr>
          <a:xfrm>
            <a:off x="5675258" y="1884644"/>
            <a:ext cx="1264025" cy="1015663"/>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New  Injection System</a:t>
            </a:r>
          </a:p>
        </p:txBody>
      </p:sp>
    </p:spTree>
    <p:extLst>
      <p:ext uri="{BB962C8B-B14F-4D97-AF65-F5344CB8AC3E}">
        <p14:creationId xmlns:p14="http://schemas.microsoft.com/office/powerpoint/2010/main" val="2803587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F3499-0C18-40D9-97A5-BD0E7B0B9F30}"/>
              </a:ext>
            </a:extLst>
          </p:cNvPr>
          <p:cNvSpPr>
            <a:spLocks noGrp="1"/>
          </p:cNvSpPr>
          <p:nvPr>
            <p:ph type="title"/>
          </p:nvPr>
        </p:nvSpPr>
        <p:spPr/>
        <p:txBody>
          <a:bodyPr/>
          <a:lstStyle/>
          <a:p>
            <a:r>
              <a:rPr lang="en-US" altLang="zh-CN" b="1" dirty="0">
                <a:latin typeface="Times New Roman"/>
                <a:cs typeface="Times New Roman"/>
              </a:rPr>
              <a:t>Brief Introduction of CSNS</a:t>
            </a:r>
            <a:endParaRPr lang="zh-CN" altLang="en-US" dirty="0"/>
          </a:p>
        </p:txBody>
      </p:sp>
      <p:pic>
        <p:nvPicPr>
          <p:cNvPr id="6" name="图片 5">
            <a:extLst>
              <a:ext uri="{FF2B5EF4-FFF2-40B4-BE49-F238E27FC236}">
                <a16:creationId xmlns:a16="http://schemas.microsoft.com/office/drawing/2014/main" id="{EFF20F3A-E551-49FB-9EE0-91F3AC91C70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01719" y="1327938"/>
            <a:ext cx="10222883" cy="5530062"/>
          </a:xfrm>
          <a:prstGeom prst="rect">
            <a:avLst/>
          </a:prstGeom>
        </p:spPr>
      </p:pic>
      <p:sp>
        <p:nvSpPr>
          <p:cNvPr id="4" name="矩形 3">
            <a:extLst>
              <a:ext uri="{FF2B5EF4-FFF2-40B4-BE49-F238E27FC236}">
                <a16:creationId xmlns:a16="http://schemas.microsoft.com/office/drawing/2014/main" id="{5090DC5A-F928-4C7A-9CF2-A6342CD74775}"/>
              </a:ext>
            </a:extLst>
          </p:cNvPr>
          <p:cNvSpPr/>
          <p:nvPr/>
        </p:nvSpPr>
        <p:spPr>
          <a:xfrm>
            <a:off x="523973" y="850315"/>
            <a:ext cx="11007634" cy="400110"/>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Satellite map of our facility</a:t>
            </a:r>
          </a:p>
        </p:txBody>
      </p:sp>
    </p:spTree>
    <p:extLst>
      <p:ext uri="{BB962C8B-B14F-4D97-AF65-F5344CB8AC3E}">
        <p14:creationId xmlns:p14="http://schemas.microsoft.com/office/powerpoint/2010/main" val="2534269234"/>
      </p:ext>
    </p:extLst>
  </p:cSld>
  <p:clrMapOvr>
    <a:masterClrMapping/>
  </p:clrMapOvr>
  <mc:AlternateContent xmlns:mc="http://schemas.openxmlformats.org/markup-compatibility/2006" xmlns:p14="http://schemas.microsoft.com/office/powerpoint/2010/main">
    <mc:Choice Requires="p14">
      <p:transition spd="slow" p14:dur="2000" advTm="3624"/>
    </mc:Choice>
    <mc:Fallback xmlns="">
      <p:transition spd="slow" advTm="362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9F3499-0C18-40D9-97A5-BD0E7B0B9F30}"/>
              </a:ext>
            </a:extLst>
          </p:cNvPr>
          <p:cNvSpPr>
            <a:spLocks noGrp="1"/>
          </p:cNvSpPr>
          <p:nvPr>
            <p:ph type="title"/>
          </p:nvPr>
        </p:nvSpPr>
        <p:spPr/>
        <p:txBody>
          <a:bodyPr/>
          <a:lstStyle/>
          <a:p>
            <a:r>
              <a:rPr lang="en-US" altLang="zh-CN" b="1" dirty="0">
                <a:latin typeface="Times New Roman"/>
                <a:cs typeface="Times New Roman"/>
              </a:rPr>
              <a:t>Brief Introduction of CSNS</a:t>
            </a:r>
            <a:endParaRPr lang="zh-CN" altLang="en-US" dirty="0"/>
          </a:p>
        </p:txBody>
      </p:sp>
      <p:grpSp>
        <p:nvGrpSpPr>
          <p:cNvPr id="4" name="组合 3">
            <a:extLst>
              <a:ext uri="{FF2B5EF4-FFF2-40B4-BE49-F238E27FC236}">
                <a16:creationId xmlns:a16="http://schemas.microsoft.com/office/drawing/2014/main" id="{C39DF177-DB61-42F7-814A-6B8DE89D3740}"/>
              </a:ext>
            </a:extLst>
          </p:cNvPr>
          <p:cNvGrpSpPr/>
          <p:nvPr/>
        </p:nvGrpSpPr>
        <p:grpSpPr>
          <a:xfrm>
            <a:off x="20276" y="1369859"/>
            <a:ext cx="5816330" cy="4118281"/>
            <a:chOff x="2079767" y="1353719"/>
            <a:chExt cx="7601008" cy="5230647"/>
          </a:xfrm>
        </p:grpSpPr>
        <p:pic>
          <p:nvPicPr>
            <p:cNvPr id="6" name="图片 5">
              <a:extLst>
                <a:ext uri="{FF2B5EF4-FFF2-40B4-BE49-F238E27FC236}">
                  <a16:creationId xmlns:a16="http://schemas.microsoft.com/office/drawing/2014/main" id="{EFF20F3A-E551-49FB-9EE0-91F3AC91C70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79767" y="1353719"/>
              <a:ext cx="7601008" cy="5230647"/>
            </a:xfrm>
            <a:prstGeom prst="rect">
              <a:avLst/>
            </a:prstGeom>
            <a:ln w="63500">
              <a:noFill/>
            </a:ln>
          </p:spPr>
        </p:pic>
        <p:sp>
          <p:nvSpPr>
            <p:cNvPr id="5" name="矩形 4">
              <a:extLst>
                <a:ext uri="{FF2B5EF4-FFF2-40B4-BE49-F238E27FC236}">
                  <a16:creationId xmlns:a16="http://schemas.microsoft.com/office/drawing/2014/main" id="{02816E5E-ADCD-4DC9-9E89-B3BFE864543B}"/>
                </a:ext>
              </a:extLst>
            </p:cNvPr>
            <p:cNvSpPr/>
            <p:nvPr/>
          </p:nvSpPr>
          <p:spPr>
            <a:xfrm rot="19779051">
              <a:off x="5950922" y="4516929"/>
              <a:ext cx="2655327" cy="469090"/>
            </a:xfrm>
            <a:prstGeom prst="rect">
              <a:avLst/>
            </a:prstGeom>
            <a:ln w="63500">
              <a:solidFill>
                <a:srgbClr val="0070C0"/>
              </a:solidFill>
            </a:ln>
          </p:spPr>
          <p:txBody>
            <a:bodyPr wrap="square">
              <a:spAutoFit/>
            </a:bodyPr>
            <a:lstStyle/>
            <a:p>
              <a:pPr algn="r">
                <a:spcBef>
                  <a:spcPts val="600"/>
                </a:spcBef>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LINAC, 80MeV</a:t>
              </a:r>
            </a:p>
          </p:txBody>
        </p:sp>
        <p:sp>
          <p:nvSpPr>
            <p:cNvPr id="7" name="椭圆 6">
              <a:extLst>
                <a:ext uri="{FF2B5EF4-FFF2-40B4-BE49-F238E27FC236}">
                  <a16:creationId xmlns:a16="http://schemas.microsoft.com/office/drawing/2014/main" id="{D947C3B2-0AEB-4C39-9C70-34B9EDABB8DA}"/>
                </a:ext>
              </a:extLst>
            </p:cNvPr>
            <p:cNvSpPr>
              <a:spLocks noChangeAspect="1"/>
            </p:cNvSpPr>
            <p:nvPr/>
          </p:nvSpPr>
          <p:spPr>
            <a:xfrm>
              <a:off x="3041371" y="4412972"/>
              <a:ext cx="1555591" cy="1555591"/>
            </a:xfrm>
            <a:prstGeom prst="ellipse">
              <a:avLst/>
            </a:prstGeom>
            <a:ln w="63500">
              <a:solidFill>
                <a:srgbClr val="0070C0"/>
              </a:solidFill>
            </a:ln>
          </p:spPr>
          <p:txBody>
            <a:bodyPr wrap="square">
              <a:noAutofit/>
            </a:bodyPr>
            <a:lstStyle/>
            <a:p>
              <a:pPr algn="ctr">
                <a:spcBef>
                  <a:spcPts val="600"/>
                </a:spcBef>
              </a:pPr>
              <a:endParaRPr lang="zh-CN" altLang="en-US"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文本框 7">
              <a:extLst>
                <a:ext uri="{FF2B5EF4-FFF2-40B4-BE49-F238E27FC236}">
                  <a16:creationId xmlns:a16="http://schemas.microsoft.com/office/drawing/2014/main" id="{8EC20A8C-BF62-44E8-AB5C-CE6EA5F03390}"/>
                </a:ext>
              </a:extLst>
            </p:cNvPr>
            <p:cNvSpPr txBox="1"/>
            <p:nvPr/>
          </p:nvSpPr>
          <p:spPr>
            <a:xfrm>
              <a:off x="2955784" y="4734009"/>
              <a:ext cx="1684797" cy="918635"/>
            </a:xfrm>
            <a:prstGeom prst="rect">
              <a:avLst/>
            </a:prstGeom>
            <a:noFill/>
          </p:spPr>
          <p:txBody>
            <a:bodyPr wrap="square" rtlCol="0">
              <a:spAutoFit/>
            </a:bodyPr>
            <a:lstStyle/>
            <a:p>
              <a:pPr algn="ctr">
                <a:spcBef>
                  <a:spcPts val="600"/>
                </a:spcBef>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RCS</a:t>
              </a:r>
            </a:p>
            <a:p>
              <a:pPr algn="ctr">
                <a:spcBef>
                  <a:spcPts val="600"/>
                </a:spcBef>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1.6GeV</a:t>
              </a:r>
              <a:endPar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9" name="矩形 8">
              <a:extLst>
                <a:ext uri="{FF2B5EF4-FFF2-40B4-BE49-F238E27FC236}">
                  <a16:creationId xmlns:a16="http://schemas.microsoft.com/office/drawing/2014/main" id="{3D705E2F-0E5F-42A7-83FF-3D6A77303C8C}"/>
                </a:ext>
              </a:extLst>
            </p:cNvPr>
            <p:cNvSpPr/>
            <p:nvPr/>
          </p:nvSpPr>
          <p:spPr>
            <a:xfrm>
              <a:off x="4596962" y="2491562"/>
              <a:ext cx="2566619" cy="918635"/>
            </a:xfrm>
            <a:prstGeom prst="rect">
              <a:avLst/>
            </a:prstGeom>
            <a:ln w="63500">
              <a:solidFill>
                <a:srgbClr val="0070C0"/>
              </a:solidFill>
            </a:ln>
          </p:spPr>
          <p:txBody>
            <a:bodyPr wrap="square">
              <a:spAutoFit/>
            </a:bodyPr>
            <a:lstStyle/>
            <a:p>
              <a:pPr>
                <a:spcBef>
                  <a:spcPts val="600"/>
                </a:spcBef>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Target Station</a:t>
              </a:r>
            </a:p>
            <a:p>
              <a:pPr>
                <a:spcBef>
                  <a:spcPts val="600"/>
                </a:spcBef>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8 beam lines</a:t>
              </a:r>
            </a:p>
          </p:txBody>
        </p:sp>
        <p:sp>
          <p:nvSpPr>
            <p:cNvPr id="24" name="任意多边形: 形状 23">
              <a:extLst>
                <a:ext uri="{FF2B5EF4-FFF2-40B4-BE49-F238E27FC236}">
                  <a16:creationId xmlns:a16="http://schemas.microsoft.com/office/drawing/2014/main" id="{5FEFF6EE-C5B7-4228-9ABC-0EA67183FBEB}"/>
                </a:ext>
              </a:extLst>
            </p:cNvPr>
            <p:cNvSpPr/>
            <p:nvPr/>
          </p:nvSpPr>
          <p:spPr>
            <a:xfrm rot="1699989">
              <a:off x="4714056" y="5146943"/>
              <a:ext cx="1285944" cy="498543"/>
            </a:xfrm>
            <a:custGeom>
              <a:avLst/>
              <a:gdLst>
                <a:gd name="connsiteX0" fmla="*/ 1649895 w 1649895"/>
                <a:gd name="connsiteY0" fmla="*/ 0 h 208721"/>
                <a:gd name="connsiteX1" fmla="*/ 1461052 w 1649895"/>
                <a:gd name="connsiteY1" fmla="*/ 19878 h 208721"/>
                <a:gd name="connsiteX2" fmla="*/ 1421295 w 1649895"/>
                <a:gd name="connsiteY2" fmla="*/ 29817 h 208721"/>
                <a:gd name="connsiteX3" fmla="*/ 1371600 w 1649895"/>
                <a:gd name="connsiteY3" fmla="*/ 49695 h 208721"/>
                <a:gd name="connsiteX4" fmla="*/ 1262269 w 1649895"/>
                <a:gd name="connsiteY4" fmla="*/ 79513 h 208721"/>
                <a:gd name="connsiteX5" fmla="*/ 1232452 w 1649895"/>
                <a:gd name="connsiteY5" fmla="*/ 89452 h 208721"/>
                <a:gd name="connsiteX6" fmla="*/ 1083365 w 1649895"/>
                <a:gd name="connsiteY6" fmla="*/ 119269 h 208721"/>
                <a:gd name="connsiteX7" fmla="*/ 1053547 w 1649895"/>
                <a:gd name="connsiteY7" fmla="*/ 129208 h 208721"/>
                <a:gd name="connsiteX8" fmla="*/ 1013791 w 1649895"/>
                <a:gd name="connsiteY8" fmla="*/ 149087 h 208721"/>
                <a:gd name="connsiteX9" fmla="*/ 785191 w 1649895"/>
                <a:gd name="connsiteY9" fmla="*/ 168965 h 208721"/>
                <a:gd name="connsiteX10" fmla="*/ 636104 w 1649895"/>
                <a:gd name="connsiteY10" fmla="*/ 188843 h 208721"/>
                <a:gd name="connsiteX11" fmla="*/ 477078 w 1649895"/>
                <a:gd name="connsiteY11" fmla="*/ 208721 h 208721"/>
                <a:gd name="connsiteX12" fmla="*/ 258417 w 1649895"/>
                <a:gd name="connsiteY12" fmla="*/ 198782 h 208721"/>
                <a:gd name="connsiteX13" fmla="*/ 149087 w 1649895"/>
                <a:gd name="connsiteY13" fmla="*/ 178904 h 208721"/>
                <a:gd name="connsiteX14" fmla="*/ 0 w 1649895"/>
                <a:gd name="connsiteY14" fmla="*/ 168965 h 208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49895" h="208721">
                  <a:moveTo>
                    <a:pt x="1649895" y="0"/>
                  </a:moveTo>
                  <a:cubicBezTo>
                    <a:pt x="1559949" y="6919"/>
                    <a:pt x="1535605" y="4968"/>
                    <a:pt x="1461052" y="19878"/>
                  </a:cubicBezTo>
                  <a:cubicBezTo>
                    <a:pt x="1447657" y="22557"/>
                    <a:pt x="1434254" y="25497"/>
                    <a:pt x="1421295" y="29817"/>
                  </a:cubicBezTo>
                  <a:cubicBezTo>
                    <a:pt x="1404369" y="35459"/>
                    <a:pt x="1388525" y="44053"/>
                    <a:pt x="1371600" y="49695"/>
                  </a:cubicBezTo>
                  <a:cubicBezTo>
                    <a:pt x="1287952" y="77578"/>
                    <a:pt x="1325957" y="61317"/>
                    <a:pt x="1262269" y="79513"/>
                  </a:cubicBezTo>
                  <a:cubicBezTo>
                    <a:pt x="1252195" y="82391"/>
                    <a:pt x="1242725" y="87397"/>
                    <a:pt x="1232452" y="89452"/>
                  </a:cubicBezTo>
                  <a:cubicBezTo>
                    <a:pt x="1149214" y="106099"/>
                    <a:pt x="1170000" y="90392"/>
                    <a:pt x="1083365" y="119269"/>
                  </a:cubicBezTo>
                  <a:cubicBezTo>
                    <a:pt x="1073426" y="122582"/>
                    <a:pt x="1063177" y="125081"/>
                    <a:pt x="1053547" y="129208"/>
                  </a:cubicBezTo>
                  <a:cubicBezTo>
                    <a:pt x="1039929" y="135045"/>
                    <a:pt x="1028165" y="145493"/>
                    <a:pt x="1013791" y="149087"/>
                  </a:cubicBezTo>
                  <a:cubicBezTo>
                    <a:pt x="972769" y="159343"/>
                    <a:pt x="797004" y="168177"/>
                    <a:pt x="785191" y="168965"/>
                  </a:cubicBezTo>
                  <a:cubicBezTo>
                    <a:pt x="671449" y="187922"/>
                    <a:pt x="782079" y="170596"/>
                    <a:pt x="636104" y="188843"/>
                  </a:cubicBezTo>
                  <a:cubicBezTo>
                    <a:pt x="409194" y="217206"/>
                    <a:pt x="753268" y="178034"/>
                    <a:pt x="477078" y="208721"/>
                  </a:cubicBezTo>
                  <a:cubicBezTo>
                    <a:pt x="404191" y="205408"/>
                    <a:pt x="331194" y="203980"/>
                    <a:pt x="258417" y="198782"/>
                  </a:cubicBezTo>
                  <a:cubicBezTo>
                    <a:pt x="191697" y="194016"/>
                    <a:pt x="210514" y="186131"/>
                    <a:pt x="149087" y="178904"/>
                  </a:cubicBezTo>
                  <a:cubicBezTo>
                    <a:pt x="57589" y="168140"/>
                    <a:pt x="60325" y="168965"/>
                    <a:pt x="0" y="168965"/>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形状 24">
              <a:extLst>
                <a:ext uri="{FF2B5EF4-FFF2-40B4-BE49-F238E27FC236}">
                  <a16:creationId xmlns:a16="http://schemas.microsoft.com/office/drawing/2014/main" id="{EBEA3136-969E-4738-8530-1CBC5ACC1CD7}"/>
                </a:ext>
              </a:extLst>
            </p:cNvPr>
            <p:cNvSpPr/>
            <p:nvPr/>
          </p:nvSpPr>
          <p:spPr>
            <a:xfrm>
              <a:off x="4152900" y="3855720"/>
              <a:ext cx="975360" cy="648423"/>
            </a:xfrm>
            <a:custGeom>
              <a:avLst/>
              <a:gdLst>
                <a:gd name="connsiteX0" fmla="*/ 0 w 975360"/>
                <a:gd name="connsiteY0" fmla="*/ 624840 h 648423"/>
                <a:gd name="connsiteX1" fmla="*/ 99060 w 975360"/>
                <a:gd name="connsiteY1" fmla="*/ 647700 h 648423"/>
                <a:gd name="connsiteX2" fmla="*/ 289560 w 975360"/>
                <a:gd name="connsiteY2" fmla="*/ 586740 h 648423"/>
                <a:gd name="connsiteX3" fmla="*/ 457200 w 975360"/>
                <a:gd name="connsiteY3" fmla="*/ 434340 h 648423"/>
                <a:gd name="connsiteX4" fmla="*/ 502920 w 975360"/>
                <a:gd name="connsiteY4" fmla="*/ 396240 h 648423"/>
                <a:gd name="connsiteX5" fmla="*/ 624840 w 975360"/>
                <a:gd name="connsiteY5" fmla="*/ 320040 h 648423"/>
                <a:gd name="connsiteX6" fmla="*/ 655320 w 975360"/>
                <a:gd name="connsiteY6" fmla="*/ 281940 h 648423"/>
                <a:gd name="connsiteX7" fmla="*/ 701040 w 975360"/>
                <a:gd name="connsiteY7" fmla="*/ 236220 h 648423"/>
                <a:gd name="connsiteX8" fmla="*/ 708660 w 975360"/>
                <a:gd name="connsiteY8" fmla="*/ 213360 h 648423"/>
                <a:gd name="connsiteX9" fmla="*/ 762000 w 975360"/>
                <a:gd name="connsiteY9" fmla="*/ 160020 h 648423"/>
                <a:gd name="connsiteX10" fmla="*/ 784860 w 975360"/>
                <a:gd name="connsiteY10" fmla="*/ 137160 h 648423"/>
                <a:gd name="connsiteX11" fmla="*/ 830580 w 975360"/>
                <a:gd name="connsiteY11" fmla="*/ 106680 h 648423"/>
                <a:gd name="connsiteX12" fmla="*/ 853440 w 975360"/>
                <a:gd name="connsiteY12" fmla="*/ 91440 h 648423"/>
                <a:gd name="connsiteX13" fmla="*/ 899160 w 975360"/>
                <a:gd name="connsiteY13" fmla="*/ 68580 h 648423"/>
                <a:gd name="connsiteX14" fmla="*/ 952500 w 975360"/>
                <a:gd name="connsiteY14" fmla="*/ 30480 h 648423"/>
                <a:gd name="connsiteX15" fmla="*/ 975360 w 975360"/>
                <a:gd name="connsiteY15" fmla="*/ 0 h 648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5360" h="648423">
                  <a:moveTo>
                    <a:pt x="0" y="624840"/>
                  </a:moveTo>
                  <a:cubicBezTo>
                    <a:pt x="34974" y="638830"/>
                    <a:pt x="57673" y="651642"/>
                    <a:pt x="99060" y="647700"/>
                  </a:cubicBezTo>
                  <a:cubicBezTo>
                    <a:pt x="174959" y="640472"/>
                    <a:pt x="220757" y="615408"/>
                    <a:pt x="289560" y="586740"/>
                  </a:cubicBezTo>
                  <a:cubicBezTo>
                    <a:pt x="370379" y="492451"/>
                    <a:pt x="314821" y="550832"/>
                    <a:pt x="457200" y="434340"/>
                  </a:cubicBezTo>
                  <a:cubicBezTo>
                    <a:pt x="472554" y="421778"/>
                    <a:pt x="486414" y="407244"/>
                    <a:pt x="502920" y="396240"/>
                  </a:cubicBezTo>
                  <a:cubicBezTo>
                    <a:pt x="588539" y="339161"/>
                    <a:pt x="547646" y="364151"/>
                    <a:pt x="624840" y="320040"/>
                  </a:cubicBezTo>
                  <a:cubicBezTo>
                    <a:pt x="635000" y="307340"/>
                    <a:pt x="644380" y="293974"/>
                    <a:pt x="655320" y="281940"/>
                  </a:cubicBezTo>
                  <a:cubicBezTo>
                    <a:pt x="669818" y="265992"/>
                    <a:pt x="687808" y="253233"/>
                    <a:pt x="701040" y="236220"/>
                  </a:cubicBezTo>
                  <a:cubicBezTo>
                    <a:pt x="705971" y="229880"/>
                    <a:pt x="703642" y="219632"/>
                    <a:pt x="708660" y="213360"/>
                  </a:cubicBezTo>
                  <a:cubicBezTo>
                    <a:pt x="724368" y="193725"/>
                    <a:pt x="744220" y="177800"/>
                    <a:pt x="762000" y="160020"/>
                  </a:cubicBezTo>
                  <a:cubicBezTo>
                    <a:pt x="769620" y="152400"/>
                    <a:pt x="775894" y="143138"/>
                    <a:pt x="784860" y="137160"/>
                  </a:cubicBezTo>
                  <a:lnTo>
                    <a:pt x="830580" y="106680"/>
                  </a:lnTo>
                  <a:cubicBezTo>
                    <a:pt x="838200" y="101600"/>
                    <a:pt x="845249" y="95536"/>
                    <a:pt x="853440" y="91440"/>
                  </a:cubicBezTo>
                  <a:cubicBezTo>
                    <a:pt x="868680" y="83820"/>
                    <a:pt x="884265" y="76855"/>
                    <a:pt x="899160" y="68580"/>
                  </a:cubicBezTo>
                  <a:cubicBezTo>
                    <a:pt x="913486" y="60621"/>
                    <a:pt x="941182" y="38968"/>
                    <a:pt x="952500" y="30480"/>
                  </a:cubicBezTo>
                  <a:cubicBezTo>
                    <a:pt x="961916" y="2232"/>
                    <a:pt x="952936" y="11212"/>
                    <a:pt x="975360" y="0"/>
                  </a:cubicBezTo>
                </a:path>
              </a:pathLst>
            </a:custGeom>
            <a:noFill/>
            <a:ln w="63500">
              <a:solidFill>
                <a:srgbClr val="FF0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a:extLst>
              <a:ext uri="{FF2B5EF4-FFF2-40B4-BE49-F238E27FC236}">
                <a16:creationId xmlns:a16="http://schemas.microsoft.com/office/drawing/2014/main" id="{D73C29F4-439C-490A-8220-9B6E40381765}"/>
              </a:ext>
            </a:extLst>
          </p:cNvPr>
          <p:cNvSpPr/>
          <p:nvPr/>
        </p:nvSpPr>
        <p:spPr>
          <a:xfrm>
            <a:off x="523973" y="850315"/>
            <a:ext cx="11007634" cy="400110"/>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Satellite map of our facility</a:t>
            </a:r>
          </a:p>
        </p:txBody>
      </p:sp>
      <p:grpSp>
        <p:nvGrpSpPr>
          <p:cNvPr id="12" name="组合 11">
            <a:extLst>
              <a:ext uri="{FF2B5EF4-FFF2-40B4-BE49-F238E27FC236}">
                <a16:creationId xmlns:a16="http://schemas.microsoft.com/office/drawing/2014/main" id="{2555A4FA-B506-46E3-8437-A3C3B97A143F}"/>
              </a:ext>
            </a:extLst>
          </p:cNvPr>
          <p:cNvGrpSpPr/>
          <p:nvPr/>
        </p:nvGrpSpPr>
        <p:grpSpPr>
          <a:xfrm>
            <a:off x="5816330" y="1369859"/>
            <a:ext cx="6270949" cy="4123041"/>
            <a:chOff x="5673141" y="1105551"/>
            <a:chExt cx="6270949" cy="4123041"/>
          </a:xfrm>
        </p:grpSpPr>
        <p:pic>
          <p:nvPicPr>
            <p:cNvPr id="14" name="图片 13">
              <a:extLst>
                <a:ext uri="{FF2B5EF4-FFF2-40B4-BE49-F238E27FC236}">
                  <a16:creationId xmlns:a16="http://schemas.microsoft.com/office/drawing/2014/main" id="{DE091140-A1E6-44A1-8261-06B0EA0657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3141" y="1369859"/>
              <a:ext cx="5923958" cy="3858733"/>
            </a:xfrm>
            <a:prstGeom prst="rect">
              <a:avLst/>
            </a:prstGeom>
          </p:spPr>
        </p:pic>
        <p:sp>
          <p:nvSpPr>
            <p:cNvPr id="15" name="矩形 14">
              <a:extLst>
                <a:ext uri="{FF2B5EF4-FFF2-40B4-BE49-F238E27FC236}">
                  <a16:creationId xmlns:a16="http://schemas.microsoft.com/office/drawing/2014/main" id="{2175381A-1D46-4A31-BBFA-C7BD736C490F}"/>
                </a:ext>
              </a:extLst>
            </p:cNvPr>
            <p:cNvSpPr/>
            <p:nvPr/>
          </p:nvSpPr>
          <p:spPr>
            <a:xfrm>
              <a:off x="7025196" y="1694141"/>
              <a:ext cx="1950720" cy="2960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209A30B0-A993-45F4-AF85-12CA7FA16B1E}"/>
                </a:ext>
              </a:extLst>
            </p:cNvPr>
            <p:cNvSpPr/>
            <p:nvPr/>
          </p:nvSpPr>
          <p:spPr>
            <a:xfrm>
              <a:off x="6668145" y="2017196"/>
              <a:ext cx="3039291" cy="400110"/>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SSC, 80MeV-&gt;300MeV</a:t>
              </a:r>
            </a:p>
          </p:txBody>
        </p:sp>
        <p:sp>
          <p:nvSpPr>
            <p:cNvPr id="17" name="矩形 16">
              <a:extLst>
                <a:ext uri="{FF2B5EF4-FFF2-40B4-BE49-F238E27FC236}">
                  <a16:creationId xmlns:a16="http://schemas.microsoft.com/office/drawing/2014/main" id="{EA4F762D-9E3A-4A3C-9E79-29EB0773C150}"/>
                </a:ext>
              </a:extLst>
            </p:cNvPr>
            <p:cNvSpPr/>
            <p:nvPr/>
          </p:nvSpPr>
          <p:spPr>
            <a:xfrm>
              <a:off x="10320878" y="2121214"/>
              <a:ext cx="893140" cy="29609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a:extLst>
                <a:ext uri="{FF2B5EF4-FFF2-40B4-BE49-F238E27FC236}">
                  <a16:creationId xmlns:a16="http://schemas.microsoft.com/office/drawing/2014/main" id="{C3D8A2F9-4B66-4EAA-8AA5-CC5E51E0E532}"/>
                </a:ext>
              </a:extLst>
            </p:cNvPr>
            <p:cNvSpPr/>
            <p:nvPr/>
          </p:nvSpPr>
          <p:spPr>
            <a:xfrm>
              <a:off x="10680065" y="1105551"/>
              <a:ext cx="1264025" cy="1015663"/>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New  Injection System</a:t>
              </a:r>
            </a:p>
          </p:txBody>
        </p:sp>
      </p:grpSp>
      <p:sp>
        <p:nvSpPr>
          <p:cNvPr id="20" name="矩形 19">
            <a:extLst>
              <a:ext uri="{FF2B5EF4-FFF2-40B4-BE49-F238E27FC236}">
                <a16:creationId xmlns:a16="http://schemas.microsoft.com/office/drawing/2014/main" id="{90BF1BB8-C84A-42D2-9C99-940A67F744CF}"/>
              </a:ext>
            </a:extLst>
          </p:cNvPr>
          <p:cNvSpPr/>
          <p:nvPr/>
        </p:nvSpPr>
        <p:spPr>
          <a:xfrm>
            <a:off x="5816330" y="873830"/>
            <a:ext cx="6375670" cy="400110"/>
          </a:xfrm>
          <a:prstGeom prst="rect">
            <a:avLst/>
          </a:prstGeom>
        </p:spPr>
        <p:txBody>
          <a:bodyPr wrap="square">
            <a:no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Layout of the ongoing  upgrade project</a:t>
            </a:r>
          </a:p>
        </p:txBody>
      </p:sp>
    </p:spTree>
    <p:extLst>
      <p:ext uri="{BB962C8B-B14F-4D97-AF65-F5344CB8AC3E}">
        <p14:creationId xmlns:p14="http://schemas.microsoft.com/office/powerpoint/2010/main" val="1159447637"/>
      </p:ext>
    </p:extLst>
  </p:cSld>
  <p:clrMapOvr>
    <a:masterClrMapping/>
  </p:clrMapOvr>
  <mc:AlternateContent xmlns:mc="http://schemas.openxmlformats.org/markup-compatibility/2006" xmlns:p14="http://schemas.microsoft.com/office/powerpoint/2010/main">
    <mc:Choice Requires="p14">
      <p:transition spd="slow" p14:dur="2000" advTm="48626"/>
    </mc:Choice>
    <mc:Fallback xmlns="">
      <p:transition spd="slow" advTm="4862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3688AEEA-45B7-4C44-AA53-B68B332CD5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4400" y="2904088"/>
            <a:ext cx="6038853" cy="388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标题 5"/>
          <p:cNvSpPr>
            <a:spLocks noGrp="1"/>
          </p:cNvSpPr>
          <p:nvPr>
            <p:ph type="title"/>
          </p:nvPr>
        </p:nvSpPr>
        <p:spPr/>
        <p:txBody>
          <a:bodyPr>
            <a:normAutofit/>
          </a:bodyPr>
          <a:lstStyle/>
          <a:p>
            <a:pPr marL="109538"/>
            <a:r>
              <a:rPr lang="en-US" altLang="zh-CN" b="1" dirty="0">
                <a:latin typeface="Times New Roman"/>
                <a:cs typeface="Times New Roman"/>
              </a:rPr>
              <a:t>Introduction of Accelerator Control System </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1554272"/>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EPICS V3 and V7 mixed control system</a:t>
            </a:r>
          </a:p>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Software Transition:</a:t>
            </a:r>
          </a:p>
          <a:p>
            <a:pPr marL="914400" lvl="1" indent="-4572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CSS </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Phoebus</a:t>
            </a:r>
          </a:p>
          <a:p>
            <a:pPr marL="914400" lvl="1" indent="-4572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Channel Archiver</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 → </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Archiver Appliance</a:t>
            </a:r>
          </a:p>
        </p:txBody>
      </p:sp>
    </p:spTree>
    <p:extLst>
      <p:ext uri="{BB962C8B-B14F-4D97-AF65-F5344CB8AC3E}">
        <p14:creationId xmlns:p14="http://schemas.microsoft.com/office/powerpoint/2010/main" val="2282507538"/>
      </p:ext>
    </p:extLst>
  </p:cSld>
  <p:clrMapOvr>
    <a:masterClrMapping/>
  </p:clrMapOvr>
  <mc:AlternateContent xmlns:mc="http://schemas.openxmlformats.org/markup-compatibility/2006" xmlns:p14="http://schemas.microsoft.com/office/powerpoint/2010/main">
    <mc:Choice Requires="p14">
      <p:transition spd="slow" p14:dur="2000" advTm="1643"/>
    </mc:Choice>
    <mc:Fallback xmlns="">
      <p:transition spd="slow" advTm="164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Current Progress of Phoebus Migration Since 2022</a:t>
            </a:r>
          </a:p>
        </p:txBody>
      </p:sp>
      <p:grpSp>
        <p:nvGrpSpPr>
          <p:cNvPr id="5" name="组合 4">
            <a:extLst>
              <a:ext uri="{FF2B5EF4-FFF2-40B4-BE49-F238E27FC236}">
                <a16:creationId xmlns:a16="http://schemas.microsoft.com/office/drawing/2014/main" id="{6ABBC7B0-3EE7-4EFA-A85F-BD393C6BD432}"/>
              </a:ext>
            </a:extLst>
          </p:cNvPr>
          <p:cNvGrpSpPr/>
          <p:nvPr/>
        </p:nvGrpSpPr>
        <p:grpSpPr>
          <a:xfrm>
            <a:off x="707800" y="817054"/>
            <a:ext cx="8702599" cy="4222253"/>
            <a:chOff x="4115174" y="1533082"/>
            <a:chExt cx="8076827" cy="3659812"/>
          </a:xfrm>
        </p:grpSpPr>
        <p:pic>
          <p:nvPicPr>
            <p:cNvPr id="7" name="图片 5">
              <a:extLst>
                <a:ext uri="{FF2B5EF4-FFF2-40B4-BE49-F238E27FC236}">
                  <a16:creationId xmlns:a16="http://schemas.microsoft.com/office/drawing/2014/main" id="{AE92625D-8524-47A4-B924-757E557A32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115174" y="1533082"/>
              <a:ext cx="8076827" cy="365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a:extLst>
                <a:ext uri="{FF2B5EF4-FFF2-40B4-BE49-F238E27FC236}">
                  <a16:creationId xmlns:a16="http://schemas.microsoft.com/office/drawing/2014/main" id="{C2DD6D9D-6A13-4863-8CA2-3C4EB2A19585}"/>
                </a:ext>
              </a:extLst>
            </p:cNvPr>
            <p:cNvSpPr/>
            <p:nvPr/>
          </p:nvSpPr>
          <p:spPr>
            <a:xfrm>
              <a:off x="4115174" y="1533082"/>
              <a:ext cx="8076826" cy="2048318"/>
            </a:xfrm>
            <a:prstGeom prst="rect">
              <a:avLst/>
            </a:prstGeom>
            <a:ln w="63500">
              <a:solidFill>
                <a:srgbClr val="FF0000"/>
              </a:solidFill>
            </a:ln>
          </p:spPr>
          <p:txBody>
            <a:bodyPr wrap="square">
              <a:noAutofit/>
            </a:bodyPr>
            <a:lstStyle/>
            <a:p>
              <a:pPr algn="ctr">
                <a:spcBef>
                  <a:spcPts val="600"/>
                </a:spcBef>
              </a:pPr>
              <a:r>
                <a:rPr lang="en-US" altLang="zh-CN" sz="3600" b="1" dirty="0">
                  <a:solidFill>
                    <a:srgbClr val="FFFF00"/>
                  </a:solidFill>
                  <a:latin typeface="微软雅黑" panose="020B0503020204020204" pitchFamily="34" charset="-122"/>
                  <a:ea typeface="微软雅黑" panose="020B0503020204020204" pitchFamily="34" charset="-122"/>
                  <a:cs typeface="Times New Roman" panose="02020603050405020304" pitchFamily="18" charset="0"/>
                </a:rPr>
                <a:t>Phoebus</a:t>
              </a:r>
            </a:p>
          </p:txBody>
        </p:sp>
        <p:sp>
          <p:nvSpPr>
            <p:cNvPr id="9" name="矩形 8">
              <a:extLst>
                <a:ext uri="{FF2B5EF4-FFF2-40B4-BE49-F238E27FC236}">
                  <a16:creationId xmlns:a16="http://schemas.microsoft.com/office/drawing/2014/main" id="{776BEE75-68F5-49B6-A733-58CE365282FA}"/>
                </a:ext>
              </a:extLst>
            </p:cNvPr>
            <p:cNvSpPr/>
            <p:nvPr/>
          </p:nvSpPr>
          <p:spPr>
            <a:xfrm>
              <a:off x="4115174" y="3708961"/>
              <a:ext cx="8076826" cy="888439"/>
            </a:xfrm>
            <a:prstGeom prst="rect">
              <a:avLst/>
            </a:prstGeom>
            <a:ln w="63500">
              <a:solidFill>
                <a:srgbClr val="FFFF00"/>
              </a:solidFill>
            </a:ln>
          </p:spPr>
          <p:txBody>
            <a:bodyPr wrap="square">
              <a:noAutofit/>
            </a:bodyPr>
            <a:lstStyle/>
            <a:p>
              <a:pPr algn="ctr">
                <a:spcBef>
                  <a:spcPts val="600"/>
                </a:spcBef>
              </a:pPr>
              <a:r>
                <a:rPr lang="en-US" altLang="zh-CN" sz="36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Phoebus or CSS</a:t>
              </a:r>
            </a:p>
          </p:txBody>
        </p:sp>
      </p:grpSp>
      <p:sp>
        <p:nvSpPr>
          <p:cNvPr id="10" name="文本框 9">
            <a:extLst>
              <a:ext uri="{FF2B5EF4-FFF2-40B4-BE49-F238E27FC236}">
                <a16:creationId xmlns:a16="http://schemas.microsoft.com/office/drawing/2014/main" id="{D17A022E-B2AA-4D3B-88BC-C06A6D224CA7}"/>
              </a:ext>
            </a:extLst>
          </p:cNvPr>
          <p:cNvSpPr txBox="1"/>
          <p:nvPr/>
        </p:nvSpPr>
        <p:spPr>
          <a:xfrm>
            <a:off x="523973" y="5039307"/>
            <a:ext cx="11597563" cy="1576842"/>
          </a:xfrm>
          <a:prstGeom prst="rect">
            <a:avLst/>
          </a:prstGeom>
          <a:noFill/>
        </p:spPr>
        <p:txBody>
          <a:bodyPr wrap="square" rtlCol="0">
            <a:spAutoFit/>
          </a:bodyPr>
          <a:lstStyle/>
          <a:p>
            <a:pPr marL="342900" indent="-342900">
              <a:lnSpc>
                <a:spcPct val="150000"/>
              </a:lnSpc>
              <a:spcBef>
                <a:spcPts val="600"/>
              </a:spcBef>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Video wall</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Phoebus</a:t>
            </a:r>
          </a:p>
          <a:p>
            <a:pPr marL="342900" indent="-342900">
              <a:lnSpc>
                <a:spcPct val="150000"/>
              </a:lnSpc>
              <a:spcBef>
                <a:spcPts val="600"/>
              </a:spcBef>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PC screen</a:t>
            </a:r>
            <a:r>
              <a:rPr lang="zh-CN" altLang="en-US" sz="20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Phoebus in combination with CSS</a:t>
            </a:r>
          </a:p>
          <a:p>
            <a:pPr marL="342900" indent="-342900">
              <a:lnSpc>
                <a:spcPct val="150000"/>
              </a:lnSpc>
              <a:spcBef>
                <a:spcPts val="600"/>
              </a:spcBef>
              <a:buFont typeface="Wingdings"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Alarm system: Phoebus</a:t>
            </a:r>
          </a:p>
        </p:txBody>
      </p:sp>
    </p:spTree>
    <p:extLst>
      <p:ext uri="{BB962C8B-B14F-4D97-AF65-F5344CB8AC3E}">
        <p14:creationId xmlns:p14="http://schemas.microsoft.com/office/powerpoint/2010/main" val="689266641"/>
      </p:ext>
    </p:extLst>
  </p:cSld>
  <p:clrMapOvr>
    <a:masterClrMapping/>
  </p:clrMapOvr>
  <mc:AlternateContent xmlns:mc="http://schemas.openxmlformats.org/markup-compatibility/2006" xmlns:p14="http://schemas.microsoft.com/office/powerpoint/2010/main">
    <mc:Choice Requires="p14">
      <p:transition spd="slow" p14:dur="2000" advTm="32500"/>
    </mc:Choice>
    <mc:Fallback xmlns="">
      <p:transition spd="slow" advTm="325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Current Progress of Phoebus Migration</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3093154"/>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Why not use Phoebus thoroughly?</a:t>
            </a:r>
          </a:p>
          <a:p>
            <a:pPr marL="342900" indent="-342900" algn="l">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Some OPIs loaded</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from</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template</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with</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Macros</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using JavaScript: cannot  be opened and saved as .bob by Phoebus.</a:t>
            </a:r>
          </a:p>
          <a:p>
            <a:pPr marL="342900" indent="-342900">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Some</a:t>
            </a:r>
            <a:r>
              <a:rPr lang="zh-CN" altLang="en-US" sz="2000" dirty="0">
                <a:latin typeface="微软雅黑" panose="020B0503020204020204" pitchFamily="34" charset="-122"/>
                <a:ea typeface="微软雅黑" panose="020B0503020204020204" pitchFamily="34" charset="-122"/>
              </a:rPr>
              <a:t> </a:t>
            </a:r>
            <a:r>
              <a:rPr lang="en-US" altLang="zh-CN" sz="2000" dirty="0">
                <a:latin typeface="微软雅黑" panose="020B0503020204020204" pitchFamily="34" charset="-122"/>
                <a:ea typeface="微软雅黑" panose="020B0503020204020204" pitchFamily="34" charset="-122"/>
              </a:rPr>
              <a:t>OPIs converted into .bob look difference in the interface styles.</a:t>
            </a:r>
          </a:p>
          <a:p>
            <a:pPr marL="342900" indent="-342900" algn="l">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Migration is time-consuming with large workload</a:t>
            </a:r>
          </a:p>
          <a:p>
            <a:pPr marL="342900" indent="-342900" algn="l">
              <a:lnSpc>
                <a:spcPct val="150000"/>
              </a:lnSpc>
              <a:buFont typeface="Arial" panose="020B0604020202020204" pitchFamily="34" charset="0"/>
              <a:buChar char="•"/>
            </a:pPr>
            <a:r>
              <a:rPr lang="en-US" altLang="zh-CN" sz="2000" dirty="0">
                <a:latin typeface="微软雅黑" panose="020B0503020204020204" pitchFamily="34" charset="-122"/>
                <a:ea typeface="微软雅黑" panose="020B0503020204020204" pitchFamily="34" charset="-122"/>
              </a:rPr>
              <a:t>lack of human resources</a:t>
            </a: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0127AE37-1424-48A9-9618-FA31A6E4FAE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2800" y="3429000"/>
            <a:ext cx="8503767" cy="3414898"/>
          </a:xfrm>
          <a:prstGeom prst="rect">
            <a:avLst/>
          </a:prstGeom>
        </p:spPr>
      </p:pic>
    </p:spTree>
    <p:extLst>
      <p:ext uri="{BB962C8B-B14F-4D97-AF65-F5344CB8AC3E}">
        <p14:creationId xmlns:p14="http://schemas.microsoft.com/office/powerpoint/2010/main" val="2831535469"/>
      </p:ext>
    </p:extLst>
  </p:cSld>
  <p:clrMapOvr>
    <a:masterClrMapping/>
  </p:clrMapOvr>
  <mc:AlternateContent xmlns:mc="http://schemas.openxmlformats.org/markup-compatibility/2006" xmlns:p14="http://schemas.microsoft.com/office/powerpoint/2010/main">
    <mc:Choice Requires="p14">
      <p:transition spd="slow" p14:dur="2000" advTm="36354"/>
    </mc:Choice>
    <mc:Fallback xmlns="">
      <p:transition spd="slow" advTm="3635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pPr marL="109538"/>
            <a:r>
              <a:rPr lang="en-US" altLang="zh-CN" b="1" dirty="0">
                <a:latin typeface="Times New Roman"/>
                <a:cs typeface="Times New Roman"/>
              </a:rPr>
              <a:t>Site Specific Customization of Phoebus</a:t>
            </a:r>
          </a:p>
        </p:txBody>
      </p:sp>
      <p:sp>
        <p:nvSpPr>
          <p:cNvPr id="2" name="矩形 1">
            <a:extLst>
              <a:ext uri="{FF2B5EF4-FFF2-40B4-BE49-F238E27FC236}">
                <a16:creationId xmlns:a16="http://schemas.microsoft.com/office/drawing/2014/main" id="{F72767CE-D27A-4E9B-945D-F9BBEFEB9D61}"/>
              </a:ext>
            </a:extLst>
          </p:cNvPr>
          <p:cNvSpPr/>
          <p:nvPr/>
        </p:nvSpPr>
        <p:spPr>
          <a:xfrm>
            <a:off x="523973" y="850315"/>
            <a:ext cx="11007634" cy="2708434"/>
          </a:xfrm>
          <a:prstGeom prst="rect">
            <a:avLst/>
          </a:prstGeom>
        </p:spPr>
        <p:txBody>
          <a:bodyPr wrap="square">
            <a:spAutoFit/>
          </a:bodyPr>
          <a:lstStyle/>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Development  based on product-4.7.2</a:t>
            </a:r>
          </a:p>
          <a:p>
            <a:pPr>
              <a:spcBef>
                <a:spcPts val="600"/>
              </a:spcBef>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Customization items:</a:t>
            </a:r>
          </a:p>
          <a:p>
            <a:pPr marL="800100" lvl="1" indent="-3429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Alarm System</a:t>
            </a:r>
          </a:p>
          <a:p>
            <a:pPr marL="800100" lvl="1" indent="-3429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Alarm Logger</a:t>
            </a:r>
          </a:p>
          <a:p>
            <a:pPr marL="800100" lvl="1" indent="-3429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DataBrowser</a:t>
            </a:r>
          </a:p>
          <a:p>
            <a:pPr marL="800100" lvl="1" indent="-342900">
              <a:spcBef>
                <a:spcPts val="600"/>
              </a:spcBef>
              <a:buFont typeface="Wingdings" panose="05000000000000000000" pitchFamily="2" charset="2"/>
              <a:buChar char="Ø"/>
            </a:pPr>
            <a:r>
              <a:rPr lang="en-US" altLang="zh-CN" sz="2000" dirty="0">
                <a:latin typeface="微软雅黑" panose="020B0503020204020204" pitchFamily="34" charset="-122"/>
                <a:ea typeface="微软雅黑" panose="020B0503020204020204" pitchFamily="34" charset="-122"/>
                <a:cs typeface="Times New Roman" panose="02020603050405020304" pitchFamily="18" charset="0"/>
              </a:rPr>
              <a:t>Snapshot management</a:t>
            </a:r>
          </a:p>
          <a:p>
            <a:pPr marL="285750" indent="-285750">
              <a:spcBef>
                <a:spcPts val="600"/>
              </a:spcBef>
              <a:buFont typeface="Arial" panose="020B0604020202020204" pitchFamily="34" charset="0"/>
              <a:buChar char="•"/>
            </a:pPr>
            <a:endParaRPr lang="en-US" altLang="zh-CN" sz="2000"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4" name="图片 3">
            <a:extLst>
              <a:ext uri="{FF2B5EF4-FFF2-40B4-BE49-F238E27FC236}">
                <a16:creationId xmlns:a16="http://schemas.microsoft.com/office/drawing/2014/main" id="{D136F63E-50E3-40C6-8643-BBCCD68BF71B}"/>
              </a:ext>
            </a:extLst>
          </p:cNvPr>
          <p:cNvPicPr>
            <a:picLocks noChangeAspect="1"/>
          </p:cNvPicPr>
          <p:nvPr/>
        </p:nvPicPr>
        <p:blipFill rotWithShape="1">
          <a:blip r:embed="rId3"/>
          <a:srcRect r="35270"/>
          <a:stretch/>
        </p:blipFill>
        <p:spPr>
          <a:xfrm>
            <a:off x="5511452" y="1265713"/>
            <a:ext cx="6563639" cy="5327119"/>
          </a:xfrm>
          <a:prstGeom prst="rect">
            <a:avLst/>
          </a:prstGeom>
        </p:spPr>
      </p:pic>
    </p:spTree>
    <p:extLst>
      <p:ext uri="{BB962C8B-B14F-4D97-AF65-F5344CB8AC3E}">
        <p14:creationId xmlns:p14="http://schemas.microsoft.com/office/powerpoint/2010/main" val="2192568311"/>
      </p:ext>
    </p:extLst>
  </p:cSld>
  <p:clrMapOvr>
    <a:masterClrMapping/>
  </p:clrMapOvr>
  <mc:AlternateContent xmlns:mc="http://schemas.openxmlformats.org/markup-compatibility/2006" xmlns:p14="http://schemas.microsoft.com/office/powerpoint/2010/main">
    <mc:Choice Requires="p14">
      <p:transition spd="slow" p14:dur="2000" advTm="22529"/>
    </mc:Choice>
    <mc:Fallback xmlns="">
      <p:transition spd="slow" advTm="22529"/>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27853</TotalTime>
  <Words>2346</Words>
  <Application>Microsoft Macintosh PowerPoint</Application>
  <PresentationFormat>宽屏</PresentationFormat>
  <Paragraphs>389</Paragraphs>
  <Slides>36</Slides>
  <Notes>31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36</vt:i4>
      </vt:variant>
    </vt:vector>
  </HeadingPairs>
  <TitlesOfParts>
    <vt:vector size="51" baseType="lpstr">
      <vt:lpstr>-apple-system</vt:lpstr>
      <vt:lpstr>微软雅黑</vt:lpstr>
      <vt:lpstr>Inter</vt:lpstr>
      <vt:lpstr>Liberation Sans</vt:lpstr>
      <vt:lpstr>Arial</vt:lpstr>
      <vt:lpstr>Arial Black</vt:lpstr>
      <vt:lpstr>Calibri</vt:lpstr>
      <vt:lpstr>Calibri Light</vt:lpstr>
      <vt:lpstr>Consolas</vt:lpstr>
      <vt:lpstr>Impact</vt:lpstr>
      <vt:lpstr>Roboto</vt:lpstr>
      <vt:lpstr>Source Code Pro</vt:lpstr>
      <vt:lpstr>Times New Roman</vt:lpstr>
      <vt:lpstr>Wingdings</vt:lpstr>
      <vt:lpstr>Office 主题</vt:lpstr>
      <vt:lpstr>Phoebus Customization at China Spallation Neutron Source </vt:lpstr>
      <vt:lpstr>Outline</vt:lpstr>
      <vt:lpstr>Introduction of China Spallation Neutron Source(CSNS)</vt:lpstr>
      <vt:lpstr>Brief Introduction of CSNS</vt:lpstr>
      <vt:lpstr>Brief Introduction of CSNS</vt:lpstr>
      <vt:lpstr>Introduction of Accelerator Control System </vt:lpstr>
      <vt:lpstr>Current Progress of Phoebus Migration Since 2022</vt:lpstr>
      <vt:lpstr>Current Progress of Phoebus Migration</vt:lpstr>
      <vt:lpstr>Site Specific Customization of Phoebus</vt:lpstr>
      <vt:lpstr>Modification of  Alarm System: Annunciator</vt:lpstr>
      <vt:lpstr>Modification of  Alarm System: Annunciator</vt:lpstr>
      <vt:lpstr>Modification of  Alarm System: post Alarms to IM</vt:lpstr>
      <vt:lpstr>Modification of  Alarm System: Web UI</vt:lpstr>
      <vt:lpstr>Modification of  Alarm Logger</vt:lpstr>
      <vt:lpstr>Modification of  Alarm System: Alarm Logger</vt:lpstr>
      <vt:lpstr>Modification of  DataBrowser</vt:lpstr>
      <vt:lpstr>Compatibility with Channel Archiver</vt:lpstr>
      <vt:lpstr>Moving Avg of archived data</vt:lpstr>
      <vt:lpstr>Moving Avg of archived data</vt:lpstr>
      <vt:lpstr>Histogram of archived data</vt:lpstr>
      <vt:lpstr>Overlap of archived data of waveform PV</vt:lpstr>
      <vt:lpstr>Snapshot Management in CSNS</vt:lpstr>
      <vt:lpstr>Snapshot Management in CSNS</vt:lpstr>
      <vt:lpstr>Snapshot Management in CSNS</vt:lpstr>
      <vt:lpstr>Snapshot Management in CSNS</vt:lpstr>
      <vt:lpstr>Snapshot Management in CSNS</vt:lpstr>
      <vt:lpstr>Snapshot Management in CSNS</vt:lpstr>
      <vt:lpstr>Snapshot Management in CSNS</vt:lpstr>
      <vt:lpstr>Snapshot Management in CSNS</vt:lpstr>
      <vt:lpstr>Snapshot Management in CSNS: Web UI</vt:lpstr>
      <vt:lpstr>Summary</vt:lpstr>
      <vt:lpstr>PowerPoint 演示文稿</vt:lpstr>
      <vt:lpstr>Information we care about PV</vt:lpstr>
      <vt:lpstr>Brief Introduction of CSNS Operation and CSNS-II</vt:lpstr>
      <vt:lpstr>Accelerator Control System Upgrade Towards CSNS-II</vt:lpstr>
      <vt:lpstr>Brief Introduction of upgrade project of CSNS-II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of IHEP</dc:title>
  <dc:creator>王晨芳</dc:creator>
  <cp:lastModifiedBy>李 明涛</cp:lastModifiedBy>
  <cp:revision>1442</cp:revision>
  <dcterms:created xsi:type="dcterms:W3CDTF">2018-05-04T02:09:20Z</dcterms:created>
  <dcterms:modified xsi:type="dcterms:W3CDTF">2025-04-08T00:22:55Z</dcterms:modified>
</cp:coreProperties>
</file>