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7.jpg" ContentType="image/jpg"/>
  <Override PartName="/ppt/media/image30.jpg" ContentType="image/jpg"/>
  <Override PartName="/ppt/media/image3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2"/>
  </p:notesMasterIdLst>
  <p:handoutMasterIdLst>
    <p:handoutMasterId r:id="rId13"/>
  </p:handoutMasterIdLst>
  <p:sldIdLst>
    <p:sldId id="2147469121" r:id="rId2"/>
    <p:sldId id="2147469125" r:id="rId3"/>
    <p:sldId id="2147469130" r:id="rId4"/>
    <p:sldId id="2147469131" r:id="rId5"/>
    <p:sldId id="2147469134" r:id="rId6"/>
    <p:sldId id="2147469126" r:id="rId7"/>
    <p:sldId id="2147469137" r:id="rId8"/>
    <p:sldId id="2147469138" r:id="rId9"/>
    <p:sldId id="609" r:id="rId10"/>
    <p:sldId id="214746913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30342E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02"/>
    <p:restoredTop sz="96291"/>
  </p:normalViewPr>
  <p:slideViewPr>
    <p:cSldViewPr snapToGrid="0">
      <p:cViewPr>
        <p:scale>
          <a:sx n="108" d="100"/>
          <a:sy n="108" d="100"/>
        </p:scale>
        <p:origin x="832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6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CBB80AF-E7F0-19C3-A1C2-581346E629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54C80E78-2562-B8ED-171A-55592F6B5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4A84B6E-E447-9286-A517-CD3DFC474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  <a:solidFill>
            <a:schemeClr val="accent1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8BDDCA9-952A-F2A8-8772-1C0FCFEA87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6877D5-72C7-4D85-028F-092E70AE0E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ADB2E29-7156-045C-5AF7-96DCA2797A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444F986-C72B-21EC-6CCC-E370D9F24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80C5ECF3-1A9B-DC38-32B9-FB4AE19894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  <a:solidFill>
            <a:schemeClr val="accent6">
              <a:lumMod val="75000"/>
            </a:schemeClr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64681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1" name="SmartArt Placeholder 10">
            <a:extLst>
              <a:ext uri="{FF2B5EF4-FFF2-40B4-BE49-F238E27FC236}">
                <a16:creationId xmlns:a16="http://schemas.microsoft.com/office/drawing/2014/main" id="{DE9FF4CE-1AF4-3143-A6DB-00045458C34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735015"/>
            <a:ext cx="11492431" cy="440787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30701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4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0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41F9B8EB-EA8B-7B42-D70A-72CFAD42EB27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430338"/>
            <a:ext cx="11493133" cy="485298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063567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15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B6A6669-2B8D-5075-F3AA-557D6B4A0025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325" y="1444752"/>
            <a:ext cx="11493500" cy="3465386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60413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  <a:solidFill>
            <a:schemeClr val="bg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819AA943-F9C0-62F6-AD0F-1C796C343A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12024F7-BA41-30D2-A938-2201148CA3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D026B5B-98A9-8710-531C-FA344F78CB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B8AD8E0-B5B6-0AAA-CA65-C316CF6FD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23864C2B-0584-AB93-B844-771C2C9B8A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A576DEBE-70E8-51FB-0278-32F5D3BBBE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52" r:id="rId7"/>
    <p:sldLayoutId id="2147483937" r:id="rId8"/>
    <p:sldLayoutId id="2147483942" r:id="rId9"/>
    <p:sldLayoutId id="2147483945" r:id="rId10"/>
    <p:sldLayoutId id="2147483944" r:id="rId11"/>
    <p:sldLayoutId id="2147483897" r:id="rId12"/>
    <p:sldLayoutId id="2147483894" r:id="rId13"/>
    <p:sldLayoutId id="2147483827" r:id="rId14"/>
    <p:sldLayoutId id="2147483861" r:id="rId15"/>
    <p:sldLayoutId id="2147483934" r:id="rId16"/>
    <p:sldLayoutId id="2147483831" r:id="rId17"/>
    <p:sldLayoutId id="2147483832" r:id="rId18"/>
    <p:sldLayoutId id="2147483833" r:id="rId19"/>
    <p:sldLayoutId id="2147483834" r:id="rId20"/>
    <p:sldLayoutId id="2147483940" r:id="rId21"/>
    <p:sldLayoutId id="2147483905" r:id="rId22"/>
    <p:sldLayoutId id="2147483835" r:id="rId23"/>
    <p:sldLayoutId id="2147483947" r:id="rId24"/>
    <p:sldLayoutId id="2147483948" r:id="rId25"/>
    <p:sldLayoutId id="2147483949" r:id="rId26"/>
    <p:sldLayoutId id="2147483951" r:id="rId27"/>
    <p:sldLayoutId id="2147483950" r:id="rId28"/>
    <p:sldLayoutId id="2147483868" r:id="rId29"/>
    <p:sldLayoutId id="2147483930" r:id="rId30"/>
    <p:sldLayoutId id="2147483906" r:id="rId31"/>
    <p:sldLayoutId id="2147483829" r:id="rId32"/>
    <p:sldLayoutId id="2147483849" r:id="rId33"/>
    <p:sldLayoutId id="2147483957" r:id="rId3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Control System Upgrades at SNS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5A09B5E-ED3D-E267-C2B3-397E9F9313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3B72BE-DF92-8C37-10D1-23ABA95F1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April 8, 2025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Karen S. White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60435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Control Systems Section Head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/>
              <a:t>Spallation Neutron Source</a:t>
            </a:r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1BBD8-5782-CE68-8E8C-4A7934747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Controls system work is never done!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D97F4-7593-DF87-CE23-1D914798F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83" y="1251522"/>
            <a:ext cx="6809950" cy="5573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9D57A1-07BB-A0B9-3F3B-A7B5E60A31AF}"/>
              </a:ext>
            </a:extLst>
          </p:cNvPr>
          <p:cNvSpPr txBox="1"/>
          <p:nvPr/>
        </p:nvSpPr>
        <p:spPr>
          <a:xfrm rot="18900000">
            <a:off x="4566872" y="3645002"/>
            <a:ext cx="213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484780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F00D-C7D1-2919-D75B-F518A253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EPICS based control system in operation since 2006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89F10-52E4-40ED-F3C0-E0BABA1BE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27591" y="1976615"/>
            <a:ext cx="4809541" cy="4257929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Sustaining Operations</a:t>
            </a:r>
          </a:p>
          <a:p>
            <a:pPr marL="1028700" lvl="1" indent="-342900">
              <a:spcBef>
                <a:spcPts val="600"/>
              </a:spcBef>
            </a:pPr>
            <a:r>
              <a:rPr lang="en-US" sz="2400" dirty="0"/>
              <a:t>Obsolescence</a:t>
            </a:r>
          </a:p>
          <a:p>
            <a:pPr marL="1028700" lvl="1" indent="-342900">
              <a:spcBef>
                <a:spcPts val="600"/>
              </a:spcBef>
            </a:pPr>
            <a:r>
              <a:rPr lang="en-US" sz="2400" dirty="0"/>
              <a:t>Growth</a:t>
            </a:r>
          </a:p>
          <a:p>
            <a:pPr marL="1028700" lvl="1" indent="-342900">
              <a:spcBef>
                <a:spcPts val="600"/>
              </a:spcBef>
            </a:pPr>
            <a:r>
              <a:rPr lang="en-US" sz="2400" dirty="0"/>
              <a:t>New requirements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Upgrades</a:t>
            </a:r>
          </a:p>
          <a:p>
            <a:pPr marL="1028700" lvl="1" indent="-342900">
              <a:spcBef>
                <a:spcPts val="600"/>
              </a:spcBef>
            </a:pPr>
            <a:r>
              <a:rPr lang="en-US" sz="2400" dirty="0"/>
              <a:t>$300M Proton Power Upgrade project (doubles machine power) completed in 2024</a:t>
            </a:r>
          </a:p>
          <a:p>
            <a:pPr marL="1028700" lvl="1" indent="-342900">
              <a:spcBef>
                <a:spcPts val="600"/>
              </a:spcBef>
            </a:pPr>
            <a:r>
              <a:rPr lang="en-US" sz="2400" dirty="0"/>
              <a:t>$2B Second Target Station Project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BB1A4CA3-D3C2-AA5C-727D-9977B3B4E9C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r="14274"/>
          <a:stretch>
            <a:fillRect/>
          </a:stretch>
        </p:blipFill>
        <p:spPr bwMode="auto">
          <a:xfrm>
            <a:off x="7962195" y="165277"/>
            <a:ext cx="3969010" cy="362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D20F0C-81B5-4FA8-4499-D60D3D37EB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81950" y="3787953"/>
            <a:ext cx="5457860" cy="307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57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EF24CD2-7C3D-AB65-2F09-14C3B7CE76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algn="ctr"/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Control system is built, but never finished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Some controls elements turnout to be unreliable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E0B6A9-1D6A-FA82-2091-7635DD5FE1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May need optimization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Emergent scope; customers want more diagnostics, new features, capacity may be challenged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CFBF97-5AD9-D897-7CFA-68AFBE4CEA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Maintenance; parts of the control system start to become obsolete right away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 Machine or facility upgrade projects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1C7706C-63BF-A7AF-51E9-7714B529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Sustaining Operations - lifecycle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49A219-950B-4BEF-32A9-E61D91167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5" y="880505"/>
            <a:ext cx="7263245" cy="59448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BB3C72-44CE-71E8-36C5-1DD90700713D}"/>
              </a:ext>
            </a:extLst>
          </p:cNvPr>
          <p:cNvSpPr/>
          <p:nvPr/>
        </p:nvSpPr>
        <p:spPr>
          <a:xfrm rot="18935012">
            <a:off x="1204042" y="3487923"/>
            <a:ext cx="4605486" cy="671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4FC6F9-29BB-5749-C58D-75C5D85A49A0}"/>
              </a:ext>
            </a:extLst>
          </p:cNvPr>
          <p:cNvSpPr/>
          <p:nvPr/>
        </p:nvSpPr>
        <p:spPr>
          <a:xfrm rot="2698255">
            <a:off x="1312298" y="3474368"/>
            <a:ext cx="4605486" cy="671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7B58F-7537-F186-76A8-5B7D8AB27FAD}"/>
              </a:ext>
            </a:extLst>
          </p:cNvPr>
          <p:cNvSpPr txBox="1"/>
          <p:nvPr/>
        </p:nvSpPr>
        <p:spPr>
          <a:xfrm rot="18900000">
            <a:off x="2619318" y="3454998"/>
            <a:ext cx="213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217745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7EC00-D00A-E220-6650-D34ACF1F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DAEA4-8BB4-168F-E213-80404E0F5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520456"/>
            <a:ext cx="3899310" cy="4621927"/>
          </a:xfrm>
        </p:spPr>
        <p:txBody>
          <a:bodyPr/>
          <a:lstStyle/>
          <a:p>
            <a:r>
              <a:rPr lang="en-US" sz="2800" dirty="0"/>
              <a:t>Capacity</a:t>
            </a:r>
          </a:p>
          <a:p>
            <a:r>
              <a:rPr lang="en-US" sz="2800" dirty="0"/>
              <a:t>Obsolescence</a:t>
            </a:r>
          </a:p>
          <a:p>
            <a:r>
              <a:rPr lang="en-US" sz="2800" dirty="0"/>
              <a:t>Cyber Security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2FCD5E-B01B-63E9-E294-9EC67063B0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System capacity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sz="2400" dirty="0"/>
              <a:t>System growth Demand for new devices/features and upgrade projects means more infrastructure us needed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Obsolescence/Reliability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sz="2400" dirty="0"/>
              <a:t>Older equipment more likely to fail in-situ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sz="2400" dirty="0"/>
              <a:t>Older software also needs upgrades for future compatibility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Cyber Security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sz="2400" dirty="0"/>
              <a:t>Increasing requirement for additional cyber security protections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sz="2400" dirty="0"/>
              <a:t>Following enterprise  model not always good for our control systems</a:t>
            </a:r>
          </a:p>
          <a:p>
            <a:pPr marL="1028700" lvl="1" indent="-342900">
              <a:buFont typeface="Wingdings" pitchFamily="2" charset="2"/>
              <a:buChar char="Ø"/>
            </a:pPr>
            <a:endParaRPr lang="en-US" dirty="0"/>
          </a:p>
          <a:p>
            <a:pPr marL="1028700" lvl="1" indent="-342900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72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3FDF-0AF6-315A-D29F-F91FF66F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184365"/>
            <a:ext cx="3899310" cy="687498"/>
          </a:xfrm>
        </p:spPr>
        <p:txBody>
          <a:bodyPr/>
          <a:lstStyle/>
          <a:p>
            <a:r>
              <a:rPr lang="en-US" dirty="0"/>
              <a:t>Capacity -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9CB95-CFF5-5CCA-24EF-BB53A3B07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265272"/>
            <a:ext cx="3899310" cy="4611295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Network </a:t>
            </a:r>
            <a:r>
              <a:rPr lang="en-US" sz="2000" dirty="0"/>
              <a:t>upgraded from 1Gbps to 25Gbps, upgraded firewalls</a:t>
            </a:r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Added a virtual machine cluster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All network connections fully redundant down to servers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Improved cable management and rack cleanup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Replaced Power Distribution Units (PDU)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Added a Virtual Cluster and virtualized over 10 servers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Removed obsolete servers (about 35) and network switches (9) for reduced power load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84F1091-1E2C-758C-0E91-2FEEA03969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780" r="4780"/>
          <a:stretch>
            <a:fillRect/>
          </a:stretch>
        </p:blipFill>
        <p:spPr>
          <a:xfrm>
            <a:off x="4678363" y="10632"/>
            <a:ext cx="7513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4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BBFDC90-CB31-F77E-A242-E099828A77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640D2C-F0CE-4860-4977-7BFA0957BD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8FA01E-066E-C701-92F1-5448318E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Obsolescence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5C03AF-43E6-AE6D-B171-543FE1BC62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693" y="1193409"/>
            <a:ext cx="6763894" cy="5299465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Hardware - estimate lifetime of hardware models and plan for replacement before failure.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Ensure new designs are as standard as possible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Start replacement design well ahead of when you I think the changes should be deployed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We replaced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Network (switches, core router, firewalls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Timing and machine protection system hardware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We are working on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New LLRF design, used for PPU; retrofit remaining cryomodules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Kicker waveform monitoring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VME =&gt; µTCA, Soft IOC or PLCs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EPICS IOCS =&gt; EPICS 7 55% complete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B0C24F-0AFE-ABCC-B1A8-5669C52AD2B7}"/>
              </a:ext>
            </a:extLst>
          </p:cNvPr>
          <p:cNvSpPr/>
          <p:nvPr/>
        </p:nvSpPr>
        <p:spPr>
          <a:xfrm>
            <a:off x="7673272" y="37418"/>
            <a:ext cx="4518728" cy="2073050"/>
          </a:xfrm>
          <a:prstGeom prst="roundRect">
            <a:avLst>
              <a:gd name="adj" fmla="val 10000"/>
            </a:avLst>
          </a:prstGeom>
          <a:blipFill rotWithShape="1">
            <a:blip r:embed="rId2"/>
            <a:srcRect/>
            <a:stretch>
              <a:fillRect t="-30000" b="-30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420361-FC62-C421-ED07-015FB8DBB393}"/>
              </a:ext>
            </a:extLst>
          </p:cNvPr>
          <p:cNvSpPr/>
          <p:nvPr/>
        </p:nvSpPr>
        <p:spPr>
          <a:xfrm>
            <a:off x="7645399" y="2312081"/>
            <a:ext cx="4546599" cy="2190069"/>
          </a:xfrm>
          <a:prstGeom prst="roundRect">
            <a:avLst>
              <a:gd name="adj" fmla="val 10000"/>
            </a:avLst>
          </a:prstGeom>
          <a:blipFill rotWithShape="1">
            <a:blip r:embed="rId3"/>
            <a:srcRect/>
            <a:stretch>
              <a:fillRect t="-26000" b="-26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1FA1AC9-17D4-4A6F-3827-EF4F28A42F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prstGeom prst="roundRect">
            <a:avLst>
              <a:gd name="adj" fmla="val 10000"/>
            </a:avLst>
          </a:prstGeom>
          <a:blipFill rotWithShape="1">
            <a:blip r:embed="rId4"/>
            <a:srcRect/>
            <a:stretch>
              <a:fillRect t="-28000" b="-28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47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E8907-91F3-8C5C-FBB2-656321ACD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4FCD09B-8233-6B14-DD27-9316860078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4A4F5C-29A9-469D-6B1A-A87F7F5C1B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398E1D-00A0-6BD8-8375-09951E4E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Obsolescence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A1823-3F77-A384-C653-629F36545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693" y="1371539"/>
            <a:ext cx="6763894" cy="4328614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Obsolete software will eventually provide serious limitation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We replaced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RedHat Linux 6 =&gt; RedHat Linux 9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EPICS 3.X =&gt; EPICS 82% complete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VxWorks 6.9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VME =&gt; µTCA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Start replacement design well ahead of when you I think the changes should be deployed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We replaced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Network (switches, core router, firewalls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dirty="0"/>
              <a:t>Timing and machine protection remaining cryomodules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3514FC-86A8-A8E3-1EB5-FBCCCC5462FB}"/>
              </a:ext>
            </a:extLst>
          </p:cNvPr>
          <p:cNvSpPr/>
          <p:nvPr/>
        </p:nvSpPr>
        <p:spPr>
          <a:xfrm>
            <a:off x="8490857" y="-1"/>
            <a:ext cx="3016333" cy="2170707"/>
          </a:xfrm>
          <a:prstGeom prst="roundRect">
            <a:avLst>
              <a:gd name="adj" fmla="val 10000"/>
            </a:avLst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6000" b="-36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B9B0E3F-788D-02A4-5174-6DA9A6F30625}"/>
              </a:ext>
            </a:extLst>
          </p:cNvPr>
          <p:cNvSpPr/>
          <p:nvPr/>
        </p:nvSpPr>
        <p:spPr>
          <a:xfrm>
            <a:off x="8433843" y="4724995"/>
            <a:ext cx="2853733" cy="2029707"/>
          </a:xfrm>
          <a:prstGeom prst="roundRect">
            <a:avLst>
              <a:gd name="adj" fmla="val 10000"/>
            </a:avLst>
          </a:prstGeom>
          <a:blipFill rotWithShape="1">
            <a:blip r:embed="rId3"/>
            <a:srcRect/>
            <a:stretch>
              <a:fillRect t="-8000" b="-8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bject 79">
            <a:extLst>
              <a:ext uri="{FF2B5EF4-FFF2-40B4-BE49-F238E27FC236}">
                <a16:creationId xmlns:a16="http://schemas.microsoft.com/office/drawing/2014/main" id="{946C5771-40A5-41BA-B82D-E26F416276AA}"/>
              </a:ext>
            </a:extLst>
          </p:cNvPr>
          <p:cNvSpPr/>
          <p:nvPr/>
        </p:nvSpPr>
        <p:spPr>
          <a:xfrm>
            <a:off x="8208214" y="2575520"/>
            <a:ext cx="1790663" cy="1890664"/>
          </a:xfrm>
          <a:custGeom>
            <a:avLst/>
            <a:gdLst/>
            <a:ahLst/>
            <a:cxnLst/>
            <a:rect l="l" t="t" r="r" b="b"/>
            <a:pathLst>
              <a:path w="3042285" h="1976120">
                <a:moveTo>
                  <a:pt x="0" y="0"/>
                </a:moveTo>
                <a:lnTo>
                  <a:pt x="3042210" y="0"/>
                </a:lnTo>
                <a:lnTo>
                  <a:pt x="3042210" y="1975855"/>
                </a:lnTo>
                <a:lnTo>
                  <a:pt x="0" y="1975855"/>
                </a:lnTo>
                <a:lnTo>
                  <a:pt x="0" y="0"/>
                </a:lnTo>
                <a:close/>
              </a:path>
            </a:pathLst>
          </a:custGeom>
          <a:ln w="523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8926F0D-5023-DD9D-8870-695D4D2FEB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object 174">
            <a:extLst>
              <a:ext uri="{FF2B5EF4-FFF2-40B4-BE49-F238E27FC236}">
                <a16:creationId xmlns:a16="http://schemas.microsoft.com/office/drawing/2014/main" id="{63EBF290-2156-925D-9737-6C58D5CB780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1415" y="2695165"/>
            <a:ext cx="2757640" cy="1692283"/>
          </a:xfrm>
          <a:prstGeom prst="rect">
            <a:avLst/>
          </a:prstGeom>
        </p:spPr>
      </p:pic>
      <p:pic>
        <p:nvPicPr>
          <p:cNvPr id="23" name="Picture 22" descr="Chart, line chart&#10;&#10;AI-generated content may be incorrect.">
            <a:extLst>
              <a:ext uri="{FF2B5EF4-FFF2-40B4-BE49-F238E27FC236}">
                <a16:creationId xmlns:a16="http://schemas.microsoft.com/office/drawing/2014/main" id="{6E6E7C18-05BF-0C69-8BA5-B4369586A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5400" y="2303130"/>
            <a:ext cx="4546600" cy="22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64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95B9B-A6C1-4C8E-08DF-D08627D40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CBCB32-5887-1D96-74E5-DB567D08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upgrades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FCBB16-18DF-39BC-24D6-14031393E9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693" y="1371539"/>
            <a:ext cx="6763894" cy="4328614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Increased network bandwidth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Introduced operational Nameserver to reduce spikes of broadcast traffic on the network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Gateway performance impacted by many requests for PVs that do not exists; working to reduce this condition, quickly exhaust memory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Working on a design for network segregation to further isolate risky (but not quickly) replaceable devices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Working to better manage CA traffic within the network</a:t>
            </a:r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Free Architecture Buildings photo and picture">
            <a:extLst>
              <a:ext uri="{FF2B5EF4-FFF2-40B4-BE49-F238E27FC236}">
                <a16:creationId xmlns:a16="http://schemas.microsoft.com/office/drawing/2014/main" id="{3A4AFEC1-228C-057D-4C37-101BE7E0535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3" b="183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Tor Sky photo and picture">
            <a:extLst>
              <a:ext uri="{FF2B5EF4-FFF2-40B4-BE49-F238E27FC236}">
                <a16:creationId xmlns:a16="http://schemas.microsoft.com/office/drawing/2014/main" id="{277C8AFC-20CC-7074-6EE6-857C89DE2A71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9" b="2630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Placeholder 10" descr="Chart, line chart&#10;&#10;AI-generated content may be incorrect.">
            <a:extLst>
              <a:ext uri="{FF2B5EF4-FFF2-40B4-BE49-F238E27FC236}">
                <a16:creationId xmlns:a16="http://schemas.microsoft.com/office/drawing/2014/main" id="{0DEBE54B-2C94-225D-58BE-F4DDF17F56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8746" b="1874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09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EE08A-6478-2931-F31A-537CD3A11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79" y="1275788"/>
            <a:ext cx="5537405" cy="978729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Improving Cyber Security requires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79AA2-1DC4-8A63-22F3-6E8C78B49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254518"/>
            <a:ext cx="4777687" cy="4362090"/>
          </a:xfrm>
        </p:spPr>
        <p:txBody>
          <a:bodyPr wrap="square" anchor="t">
            <a:normAutofit/>
          </a:bodyPr>
          <a:lstStyle/>
          <a:p>
            <a:r>
              <a:rPr lang="en-US" sz="1600" dirty="0"/>
              <a:t>Meeting DOE requirements for cyber security is increasingly challenging, </a:t>
            </a:r>
            <a:r>
              <a:rPr lang="en-US" sz="1600" b="1" dirty="0">
                <a:solidFill>
                  <a:schemeClr val="tx2"/>
                </a:solidFill>
              </a:rPr>
              <a:t>poses substantial risk to secure operations and machine availability, </a:t>
            </a:r>
            <a:r>
              <a:rPr lang="en-US" sz="1600" dirty="0"/>
              <a:t>required DMZ upgrades are complete</a:t>
            </a:r>
          </a:p>
          <a:p>
            <a:r>
              <a:rPr lang="en-US" sz="1600" dirty="0"/>
              <a:t>Requires significant changes to our control systems</a:t>
            </a:r>
          </a:p>
          <a:p>
            <a:r>
              <a:rPr lang="en-US" sz="1600" dirty="0"/>
              <a:t>Add zero-trust and transport layer security to EPICS</a:t>
            </a:r>
          </a:p>
          <a:p>
            <a:r>
              <a:rPr lang="en-US" sz="1600" dirty="0"/>
              <a:t>Plan to work with the EPICS cyber security working group to provide a realistic test environment for Secure EPICS</a:t>
            </a:r>
          </a:p>
          <a:p>
            <a:r>
              <a:rPr lang="en-US" sz="1600" dirty="0"/>
              <a:t>Working with ITSD on a new network architecture (slow progress)</a:t>
            </a:r>
          </a:p>
          <a:p>
            <a:r>
              <a:rPr lang="en-US" sz="1600" dirty="0"/>
              <a:t> Adding resources to control system infrastructure team (2 FTE)</a:t>
            </a:r>
          </a:p>
        </p:txBody>
      </p:sp>
      <p:pic>
        <p:nvPicPr>
          <p:cNvPr id="5" name="object 174">
            <a:extLst>
              <a:ext uri="{FF2B5EF4-FFF2-40B4-BE49-F238E27FC236}">
                <a16:creationId xmlns:a16="http://schemas.microsoft.com/office/drawing/2014/main" id="{48B4B0A5-F2A7-7E26-65F2-C51E8B27848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8619" y="249380"/>
            <a:ext cx="1518265" cy="1509067"/>
          </a:xfrm>
          <a:prstGeom prst="rect">
            <a:avLst/>
          </a:prstGeom>
        </p:spPr>
      </p:pic>
      <p:sp>
        <p:nvSpPr>
          <p:cNvPr id="6" name="object 175">
            <a:extLst>
              <a:ext uri="{FF2B5EF4-FFF2-40B4-BE49-F238E27FC236}">
                <a16:creationId xmlns:a16="http://schemas.microsoft.com/office/drawing/2014/main" id="{78A3DED3-E791-6FE0-1FE3-F371B3E32A66}"/>
              </a:ext>
            </a:extLst>
          </p:cNvPr>
          <p:cNvSpPr txBox="1"/>
          <p:nvPr/>
        </p:nvSpPr>
        <p:spPr>
          <a:xfrm>
            <a:off x="6096000" y="1808996"/>
            <a:ext cx="2618618" cy="6777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70" rIns="0" bIns="0" rtlCol="0">
            <a:spAutoFit/>
          </a:bodyPr>
          <a:lstStyle/>
          <a:p>
            <a:pPr marL="200660" marR="259079">
              <a:lnSpc>
                <a:spcPts val="1320"/>
              </a:lnSpc>
              <a:spcBef>
                <a:spcPts val="10"/>
              </a:spcBef>
            </a:pPr>
            <a:r>
              <a:rPr sz="1600" spc="-10" dirty="0">
                <a:cs typeface="Arial"/>
              </a:rPr>
              <a:t>Virtualization </a:t>
            </a:r>
            <a:r>
              <a:rPr sz="1600" dirty="0">
                <a:cs typeface="Arial"/>
              </a:rPr>
              <a:t>provides</a:t>
            </a:r>
            <a:r>
              <a:rPr sz="1600" spc="-15" dirty="0">
                <a:cs typeface="Arial"/>
              </a:rPr>
              <a:t> </a:t>
            </a:r>
            <a:r>
              <a:rPr sz="1600" spc="-10" dirty="0">
                <a:cs typeface="Arial"/>
              </a:rPr>
              <a:t>encapsulation, partitioning,</a:t>
            </a:r>
            <a:r>
              <a:rPr sz="1600" spc="-15" dirty="0">
                <a:cs typeface="Arial"/>
              </a:rPr>
              <a:t> </a:t>
            </a:r>
            <a:r>
              <a:rPr lang="en-US" sz="1600" dirty="0">
                <a:cs typeface="Arial"/>
              </a:rPr>
              <a:t>HW</a:t>
            </a:r>
            <a:r>
              <a:rPr lang="en-US" sz="1600" spc="-15" dirty="0">
                <a:cs typeface="Arial"/>
              </a:rPr>
              <a:t> </a:t>
            </a:r>
            <a:r>
              <a:rPr sz="1600" spc="-10" dirty="0">
                <a:cs typeface="Arial"/>
              </a:rPr>
              <a:t>independence</a:t>
            </a:r>
            <a:endParaRPr sz="1600" dirty="0">
              <a:cs typeface="Arial"/>
            </a:endParaRPr>
          </a:p>
        </p:txBody>
      </p:sp>
      <p:pic>
        <p:nvPicPr>
          <p:cNvPr id="10" name="object 77">
            <a:extLst>
              <a:ext uri="{FF2B5EF4-FFF2-40B4-BE49-F238E27FC236}">
                <a16:creationId xmlns:a16="http://schemas.microsoft.com/office/drawing/2014/main" id="{FFF84381-B01E-81C6-ED75-4B49E6D6141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77522" y="2568614"/>
            <a:ext cx="1827227" cy="1949917"/>
          </a:xfrm>
          <a:prstGeom prst="rect">
            <a:avLst/>
          </a:prstGeom>
        </p:spPr>
      </p:pic>
      <p:pic>
        <p:nvPicPr>
          <p:cNvPr id="11" name="object 78">
            <a:extLst>
              <a:ext uri="{FF2B5EF4-FFF2-40B4-BE49-F238E27FC236}">
                <a16:creationId xmlns:a16="http://schemas.microsoft.com/office/drawing/2014/main" id="{9F1A0BC4-F842-2F07-61A8-E9C5DAB885F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88619" y="2586647"/>
            <a:ext cx="1787538" cy="1885402"/>
          </a:xfrm>
          <a:prstGeom prst="rect">
            <a:avLst/>
          </a:prstGeom>
        </p:spPr>
      </p:pic>
      <p:sp>
        <p:nvSpPr>
          <p:cNvPr id="12" name="object 79">
            <a:extLst>
              <a:ext uri="{FF2B5EF4-FFF2-40B4-BE49-F238E27FC236}">
                <a16:creationId xmlns:a16="http://schemas.microsoft.com/office/drawing/2014/main" id="{46B15CE0-864B-1EB7-D871-CC11B72E504E}"/>
              </a:ext>
            </a:extLst>
          </p:cNvPr>
          <p:cNvSpPr/>
          <p:nvPr/>
        </p:nvSpPr>
        <p:spPr>
          <a:xfrm>
            <a:off x="6335875" y="2598240"/>
            <a:ext cx="1790663" cy="1890664"/>
          </a:xfrm>
          <a:custGeom>
            <a:avLst/>
            <a:gdLst/>
            <a:ahLst/>
            <a:cxnLst/>
            <a:rect l="l" t="t" r="r" b="b"/>
            <a:pathLst>
              <a:path w="3042285" h="1976120">
                <a:moveTo>
                  <a:pt x="0" y="0"/>
                </a:moveTo>
                <a:lnTo>
                  <a:pt x="3042210" y="0"/>
                </a:lnTo>
                <a:lnTo>
                  <a:pt x="3042210" y="1975855"/>
                </a:lnTo>
                <a:lnTo>
                  <a:pt x="0" y="1975855"/>
                </a:lnTo>
                <a:lnTo>
                  <a:pt x="0" y="0"/>
                </a:lnTo>
                <a:close/>
              </a:path>
            </a:pathLst>
          </a:custGeom>
          <a:ln w="523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80">
            <a:extLst>
              <a:ext uri="{FF2B5EF4-FFF2-40B4-BE49-F238E27FC236}">
                <a16:creationId xmlns:a16="http://schemas.microsoft.com/office/drawing/2014/main" id="{B815691A-E761-EAC2-8CC7-28F532D378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85816" y="2809130"/>
            <a:ext cx="1681218" cy="1321853"/>
          </a:xfrm>
          <a:prstGeom prst="rect">
            <a:avLst/>
          </a:prstGeom>
        </p:spPr>
      </p:pic>
      <p:sp>
        <p:nvSpPr>
          <p:cNvPr id="14" name="object 173">
            <a:extLst>
              <a:ext uri="{FF2B5EF4-FFF2-40B4-BE49-F238E27FC236}">
                <a16:creationId xmlns:a16="http://schemas.microsoft.com/office/drawing/2014/main" id="{2872D937-57FF-BB41-980D-3F9ECE7D3B5B}"/>
              </a:ext>
            </a:extLst>
          </p:cNvPr>
          <p:cNvSpPr txBox="1"/>
          <p:nvPr/>
        </p:nvSpPr>
        <p:spPr>
          <a:xfrm>
            <a:off x="6214753" y="4696486"/>
            <a:ext cx="2484702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cs typeface="Arial"/>
              </a:rPr>
              <a:t>Device,</a:t>
            </a:r>
            <a:r>
              <a:rPr sz="1600" spc="-45" dirty="0">
                <a:cs typeface="Arial"/>
              </a:rPr>
              <a:t> </a:t>
            </a:r>
            <a:r>
              <a:rPr sz="1600" dirty="0">
                <a:cs typeface="Arial"/>
              </a:rPr>
              <a:t>link,</a:t>
            </a:r>
            <a:r>
              <a:rPr sz="1600" spc="-45" dirty="0">
                <a:cs typeface="Arial"/>
              </a:rPr>
              <a:t> </a:t>
            </a:r>
            <a:r>
              <a:rPr sz="1600" dirty="0">
                <a:cs typeface="Arial"/>
              </a:rPr>
              <a:t>power</a:t>
            </a:r>
            <a:r>
              <a:rPr sz="1600" spc="-40" dirty="0">
                <a:cs typeface="Arial"/>
              </a:rPr>
              <a:t> </a:t>
            </a:r>
            <a:r>
              <a:rPr sz="1600" dirty="0">
                <a:cs typeface="Arial"/>
              </a:rPr>
              <a:t>source</a:t>
            </a:r>
            <a:r>
              <a:rPr sz="1600" spc="-50" dirty="0">
                <a:cs typeface="Arial"/>
              </a:rPr>
              <a:t> </a:t>
            </a:r>
            <a:r>
              <a:rPr sz="1600" spc="-10" dirty="0">
                <a:cs typeface="Arial"/>
              </a:rPr>
              <a:t>redundancy</a:t>
            </a:r>
            <a:endParaRPr sz="1600" dirty="0">
              <a:cs typeface="Arial"/>
            </a:endParaRPr>
          </a:p>
        </p:txBody>
      </p:sp>
      <p:grpSp>
        <p:nvGrpSpPr>
          <p:cNvPr id="15" name="object 176">
            <a:extLst>
              <a:ext uri="{FF2B5EF4-FFF2-40B4-BE49-F238E27FC236}">
                <a16:creationId xmlns:a16="http://schemas.microsoft.com/office/drawing/2014/main" id="{80C4205C-2CEA-420B-97C5-5EBA7934961B}"/>
              </a:ext>
            </a:extLst>
          </p:cNvPr>
          <p:cNvGrpSpPr/>
          <p:nvPr/>
        </p:nvGrpSpPr>
        <p:grpSpPr>
          <a:xfrm>
            <a:off x="8580702" y="145989"/>
            <a:ext cx="2502781" cy="1686094"/>
            <a:chOff x="4466879" y="3604917"/>
            <a:chExt cx="2537460" cy="1229360"/>
          </a:xfrm>
        </p:grpSpPr>
        <p:pic>
          <p:nvPicPr>
            <p:cNvPr id="16" name="object 177">
              <a:extLst>
                <a:ext uri="{FF2B5EF4-FFF2-40B4-BE49-F238E27FC236}">
                  <a16:creationId xmlns:a16="http://schemas.microsoft.com/office/drawing/2014/main" id="{192167AC-F5A7-15D7-C1AE-E618C6375C8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6879" y="3604917"/>
              <a:ext cx="2537297" cy="1228862"/>
            </a:xfrm>
            <a:prstGeom prst="rect">
              <a:avLst/>
            </a:prstGeom>
          </p:spPr>
        </p:pic>
        <p:pic>
          <p:nvPicPr>
            <p:cNvPr id="17" name="object 178">
              <a:extLst>
                <a:ext uri="{FF2B5EF4-FFF2-40B4-BE49-F238E27FC236}">
                  <a16:creationId xmlns:a16="http://schemas.microsoft.com/office/drawing/2014/main" id="{72A3E7F9-A490-9AB4-539F-F2DAD5E1F49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85727" y="3623764"/>
              <a:ext cx="2469865" cy="1161430"/>
            </a:xfrm>
            <a:prstGeom prst="rect">
              <a:avLst/>
            </a:prstGeom>
          </p:spPr>
        </p:pic>
        <p:sp>
          <p:nvSpPr>
            <p:cNvPr id="18" name="object 179">
              <a:extLst>
                <a:ext uri="{FF2B5EF4-FFF2-40B4-BE49-F238E27FC236}">
                  <a16:creationId xmlns:a16="http://schemas.microsoft.com/office/drawing/2014/main" id="{91B7908A-D01E-38B3-5A02-2A686E307C91}"/>
                </a:ext>
              </a:extLst>
            </p:cNvPr>
            <p:cNvSpPr/>
            <p:nvPr/>
          </p:nvSpPr>
          <p:spPr>
            <a:xfrm>
              <a:off x="4853876" y="4538509"/>
              <a:ext cx="1708150" cy="86360"/>
            </a:xfrm>
            <a:custGeom>
              <a:avLst/>
              <a:gdLst/>
              <a:ahLst/>
              <a:cxnLst/>
              <a:rect l="l" t="t" r="r" b="b"/>
              <a:pathLst>
                <a:path w="1708150" h="86360">
                  <a:moveTo>
                    <a:pt x="549935" y="0"/>
                  </a:moveTo>
                  <a:lnTo>
                    <a:pt x="0" y="0"/>
                  </a:lnTo>
                  <a:lnTo>
                    <a:pt x="0" y="84607"/>
                  </a:lnTo>
                  <a:lnTo>
                    <a:pt x="549935" y="84607"/>
                  </a:lnTo>
                  <a:lnTo>
                    <a:pt x="549935" y="0"/>
                  </a:lnTo>
                  <a:close/>
                </a:path>
                <a:path w="1708150" h="86360">
                  <a:moveTo>
                    <a:pt x="1707591" y="1257"/>
                  </a:moveTo>
                  <a:lnTo>
                    <a:pt x="1157655" y="1257"/>
                  </a:lnTo>
                  <a:lnTo>
                    <a:pt x="1157655" y="85852"/>
                  </a:lnTo>
                  <a:lnTo>
                    <a:pt x="1707591" y="85852"/>
                  </a:lnTo>
                  <a:lnTo>
                    <a:pt x="1707591" y="12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71">
            <a:extLst>
              <a:ext uri="{FF2B5EF4-FFF2-40B4-BE49-F238E27FC236}">
                <a16:creationId xmlns:a16="http://schemas.microsoft.com/office/drawing/2014/main" id="{9EBEE31D-1E42-D648-B1E2-058EECBFE8E5}"/>
              </a:ext>
            </a:extLst>
          </p:cNvPr>
          <p:cNvSpPr txBox="1"/>
          <p:nvPr/>
        </p:nvSpPr>
        <p:spPr>
          <a:xfrm>
            <a:off x="8714618" y="4353928"/>
            <a:ext cx="2907062" cy="580287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87045">
              <a:lnSpc>
                <a:spcPct val="100000"/>
              </a:lnSpc>
              <a:spcBef>
                <a:spcPts val="185"/>
              </a:spcBef>
            </a:pPr>
            <a:r>
              <a:rPr sz="250" spc="10" dirty="0">
                <a:latin typeface="Arial"/>
                <a:cs typeface="Arial"/>
              </a:rPr>
              <a:t>Staff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in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-10" dirty="0">
                <a:latin typeface="Arial"/>
                <a:cs typeface="Arial"/>
              </a:rPr>
              <a:t>office</a:t>
            </a:r>
            <a:endParaRPr sz="250" dirty="0">
              <a:latin typeface="Arial"/>
              <a:cs typeface="Arial"/>
            </a:endParaRPr>
          </a:p>
          <a:p>
            <a:pPr marR="5080">
              <a:lnSpc>
                <a:spcPct val="100000"/>
              </a:lnSpc>
              <a:spcBef>
                <a:spcPts val="220"/>
              </a:spcBef>
            </a:pPr>
            <a:r>
              <a:rPr sz="1600" spc="-10" dirty="0">
                <a:cs typeface="Arial"/>
              </a:rPr>
              <a:t>Managed,</a:t>
            </a:r>
            <a:r>
              <a:rPr sz="1600" spc="-40" dirty="0">
                <a:cs typeface="Arial"/>
              </a:rPr>
              <a:t> </a:t>
            </a:r>
            <a:r>
              <a:rPr sz="1600" dirty="0">
                <a:cs typeface="Arial"/>
              </a:rPr>
              <a:t>monitored</a:t>
            </a:r>
            <a:r>
              <a:rPr lang="en-US" sz="1600" spc="-35" dirty="0">
                <a:cs typeface="Arial"/>
              </a:rPr>
              <a:t>, </a:t>
            </a:r>
            <a:r>
              <a:rPr sz="1600" spc="-10" dirty="0">
                <a:cs typeface="Arial"/>
              </a:rPr>
              <a:t>audited </a:t>
            </a:r>
            <a:r>
              <a:rPr sz="1600" spc="-35" dirty="0">
                <a:cs typeface="Arial"/>
              </a:rPr>
              <a:t>MFA-</a:t>
            </a:r>
            <a:r>
              <a:rPr sz="1600" dirty="0">
                <a:cs typeface="Arial"/>
              </a:rPr>
              <a:t>enabled</a:t>
            </a:r>
            <a:r>
              <a:rPr sz="1600" spc="-35" dirty="0">
                <a:cs typeface="Arial"/>
              </a:rPr>
              <a:t> </a:t>
            </a:r>
            <a:r>
              <a:rPr sz="1600" dirty="0">
                <a:cs typeface="Arial"/>
              </a:rPr>
              <a:t>remote</a:t>
            </a:r>
            <a:r>
              <a:rPr sz="1600" spc="-50" dirty="0">
                <a:cs typeface="Arial"/>
              </a:rPr>
              <a:t> </a:t>
            </a:r>
            <a:r>
              <a:rPr sz="1600" spc="-10" dirty="0">
                <a:cs typeface="Arial"/>
              </a:rPr>
              <a:t>access</a:t>
            </a:r>
            <a:endParaRPr sz="1600" dirty="0">
              <a:cs typeface="Arial"/>
            </a:endParaRPr>
          </a:p>
        </p:txBody>
      </p:sp>
      <p:sp>
        <p:nvSpPr>
          <p:cNvPr id="20" name="object 171">
            <a:extLst>
              <a:ext uri="{FF2B5EF4-FFF2-40B4-BE49-F238E27FC236}">
                <a16:creationId xmlns:a16="http://schemas.microsoft.com/office/drawing/2014/main" id="{14162554-B047-AA3B-7624-0EA8886A4590}"/>
              </a:ext>
            </a:extLst>
          </p:cNvPr>
          <p:cNvSpPr txBox="1"/>
          <p:nvPr/>
        </p:nvSpPr>
        <p:spPr>
          <a:xfrm>
            <a:off x="8699376" y="1801817"/>
            <a:ext cx="2436110" cy="82650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87045">
              <a:lnSpc>
                <a:spcPct val="100000"/>
              </a:lnSpc>
              <a:spcBef>
                <a:spcPts val="185"/>
              </a:spcBef>
            </a:pPr>
            <a:r>
              <a:rPr sz="250" spc="10" dirty="0">
                <a:latin typeface="Arial"/>
                <a:cs typeface="Arial"/>
              </a:rPr>
              <a:t>Staff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10" dirty="0">
                <a:latin typeface="Arial"/>
                <a:cs typeface="Arial"/>
              </a:rPr>
              <a:t>in</a:t>
            </a:r>
            <a:r>
              <a:rPr sz="250" spc="15" dirty="0">
                <a:latin typeface="Arial"/>
                <a:cs typeface="Arial"/>
              </a:rPr>
              <a:t> </a:t>
            </a:r>
            <a:r>
              <a:rPr sz="250" spc="-10" dirty="0">
                <a:latin typeface="Arial"/>
                <a:cs typeface="Arial"/>
              </a:rPr>
              <a:t>office</a:t>
            </a:r>
            <a:endParaRPr sz="250" dirty="0">
              <a:latin typeface="Arial"/>
              <a:cs typeface="Arial"/>
            </a:endParaRPr>
          </a:p>
          <a:p>
            <a:pPr marR="5080">
              <a:lnSpc>
                <a:spcPct val="100000"/>
              </a:lnSpc>
              <a:spcBef>
                <a:spcPts val="220"/>
              </a:spcBef>
            </a:pPr>
            <a:r>
              <a:rPr sz="1600" spc="-10" dirty="0">
                <a:cs typeface="Arial"/>
              </a:rPr>
              <a:t>Managed,</a:t>
            </a:r>
            <a:r>
              <a:rPr sz="1600" spc="-40" dirty="0">
                <a:cs typeface="Arial"/>
              </a:rPr>
              <a:t> </a:t>
            </a:r>
            <a:r>
              <a:rPr sz="1600" dirty="0">
                <a:cs typeface="Arial"/>
              </a:rPr>
              <a:t>monitored</a:t>
            </a:r>
            <a:r>
              <a:rPr sz="1600" spc="-35" dirty="0">
                <a:cs typeface="Arial"/>
              </a:rPr>
              <a:t> </a:t>
            </a:r>
            <a:r>
              <a:rPr sz="1600" dirty="0">
                <a:cs typeface="Arial"/>
              </a:rPr>
              <a:t>and</a:t>
            </a:r>
            <a:r>
              <a:rPr sz="1600" spc="-35" dirty="0">
                <a:cs typeface="Arial"/>
              </a:rPr>
              <a:t> </a:t>
            </a:r>
            <a:r>
              <a:rPr sz="1600" spc="-10" dirty="0">
                <a:cs typeface="Arial"/>
              </a:rPr>
              <a:t>audited </a:t>
            </a:r>
            <a:r>
              <a:rPr sz="1600" spc="-35" dirty="0">
                <a:cs typeface="Arial"/>
              </a:rPr>
              <a:t>MFA-</a:t>
            </a:r>
            <a:r>
              <a:rPr sz="1600" dirty="0">
                <a:cs typeface="Arial"/>
              </a:rPr>
              <a:t>enabled</a:t>
            </a:r>
            <a:r>
              <a:rPr sz="1600" spc="-35" dirty="0">
                <a:cs typeface="Arial"/>
              </a:rPr>
              <a:t> </a:t>
            </a:r>
            <a:r>
              <a:rPr sz="1600" dirty="0">
                <a:cs typeface="Arial"/>
              </a:rPr>
              <a:t>remote</a:t>
            </a:r>
            <a:r>
              <a:rPr sz="1600" spc="-50" dirty="0">
                <a:cs typeface="Arial"/>
              </a:rPr>
              <a:t> </a:t>
            </a:r>
            <a:r>
              <a:rPr sz="1600" spc="-10" dirty="0">
                <a:cs typeface="Arial"/>
              </a:rPr>
              <a:t>access</a:t>
            </a:r>
            <a:endParaRPr sz="1600" dirty="0">
              <a:cs typeface="Arial"/>
            </a:endParaRPr>
          </a:p>
        </p:txBody>
      </p:sp>
      <p:pic>
        <p:nvPicPr>
          <p:cNvPr id="21" name="object 113">
            <a:extLst>
              <a:ext uri="{FF2B5EF4-FFF2-40B4-BE49-F238E27FC236}">
                <a16:creationId xmlns:a16="http://schemas.microsoft.com/office/drawing/2014/main" id="{CCE191AA-EF46-61C5-C6A2-1CEC2B3EEBD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83562" y="5440999"/>
            <a:ext cx="1313259" cy="625691"/>
          </a:xfrm>
          <a:prstGeom prst="rect">
            <a:avLst/>
          </a:prstGeom>
        </p:spPr>
      </p:pic>
      <p:sp>
        <p:nvSpPr>
          <p:cNvPr id="22" name="object 173">
            <a:extLst>
              <a:ext uri="{FF2B5EF4-FFF2-40B4-BE49-F238E27FC236}">
                <a16:creationId xmlns:a16="http://schemas.microsoft.com/office/drawing/2014/main" id="{032254E6-F6AE-8FFE-2926-71DD2BB1AD0C}"/>
              </a:ext>
            </a:extLst>
          </p:cNvPr>
          <p:cNvSpPr txBox="1"/>
          <p:nvPr/>
        </p:nvSpPr>
        <p:spPr>
          <a:xfrm>
            <a:off x="7893120" y="5535208"/>
            <a:ext cx="128000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sz="1600" dirty="0">
                <a:solidFill>
                  <a:schemeClr val="bg1"/>
                </a:solidFill>
                <a:cs typeface="Arial"/>
              </a:rPr>
              <a:t>Updated cyber security assessment and practices</a:t>
            </a:r>
            <a:endParaRPr sz="16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472108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C32312AB-8576-4A4F-B2E9-D6DA3B029C0E}" vid="{FC0E36EA-FF8D-7D46-8A92-B163893E55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 Presentation</Template>
  <TotalTime>10757</TotalTime>
  <Words>600</Words>
  <Application>Microsoft Macintosh PowerPoint</Application>
  <PresentationFormat>Widescreen</PresentationFormat>
  <Paragraphs>96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Roboto</vt:lpstr>
      <vt:lpstr>Roboto Light</vt:lpstr>
      <vt:lpstr>Wingdings</vt:lpstr>
      <vt:lpstr>ORNL Presentation</vt:lpstr>
      <vt:lpstr>Control System Upgrades at SNS</vt:lpstr>
      <vt:lpstr>SNS EPICS based control system in operation since 2006</vt:lpstr>
      <vt:lpstr>Sustaining Operations - lifecycle</vt:lpstr>
      <vt:lpstr>Challenges</vt:lpstr>
      <vt:lpstr>Capacity - Infrastructure</vt:lpstr>
      <vt:lpstr>Hardware Obsolescence </vt:lpstr>
      <vt:lpstr>Software Obsolescence </vt:lpstr>
      <vt:lpstr>Performance upgrades </vt:lpstr>
      <vt:lpstr>Improving Cyber Security requires collaboration</vt:lpstr>
      <vt:lpstr>Controls system work is never done!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White, Karen S.</dc:creator>
  <cp:lastModifiedBy>White, Karen S.</cp:lastModifiedBy>
  <cp:revision>12</cp:revision>
  <dcterms:created xsi:type="dcterms:W3CDTF">2025-03-27T19:52:33Z</dcterms:created>
  <dcterms:modified xsi:type="dcterms:W3CDTF">2025-04-07T22:19:10Z</dcterms:modified>
</cp:coreProperties>
</file>