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708" r:id="rId7"/>
    <p:sldMasterId id="2147483720" r:id="rId8"/>
    <p:sldMasterId id="2147483732" r:id="rId9"/>
  </p:sldMasterIdLst>
  <p:notesMasterIdLst>
    <p:notesMasterId r:id="rId22"/>
  </p:notesMasterIdLst>
  <p:sldIdLst>
    <p:sldId id="269" r:id="rId10"/>
    <p:sldId id="266" r:id="rId11"/>
    <p:sldId id="357" r:id="rId12"/>
    <p:sldId id="358" r:id="rId13"/>
    <p:sldId id="298" r:id="rId14"/>
    <p:sldId id="275" r:id="rId15"/>
    <p:sldId id="299" r:id="rId16"/>
    <p:sldId id="300" r:id="rId17"/>
    <p:sldId id="303" r:id="rId18"/>
    <p:sldId id="302" r:id="rId19"/>
    <p:sldId id="304" r:id="rId20"/>
    <p:sldId id="3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FC54F-5E9F-4E9A-A72C-FCC40B8CC9FD}" v="3181" dt="2025-04-07T22:30:55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7117E-823D-420B-BD41-2C0B0C75BC85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55730-EFA7-4BAF-AD8B-85E6D2CD0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4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263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58BA7-D283-BD8F-6904-1ADE80015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EC890-5B4C-2351-710E-1C88C8B23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4F35F-F316-5F3F-E741-5C2922295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59F0D-EFF4-0668-4289-F4567C293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89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25115-E054-DDBA-12F4-57AD17C1C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5226EF-D48A-B6C0-32B7-09ADDC190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6734F-94CC-17F8-3C2E-32C0FC7DD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FF11B-EE0D-0F67-3F3A-56A7F7271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490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7FD37-2B30-18BF-5A55-B46FEF209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07293B-E112-6D4C-5B53-D9B625330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DE1D9-9FE9-FDB6-967F-9B820B534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82F0-64CC-22A6-DEC0-676B45EF7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8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5730-EFA7-4BAF-AD8B-85E6D2CD09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7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75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09F1C-5D72-5C1C-9D24-66AA517C4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D0166-9C24-165D-FF25-A0E866C8F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2C5B93-ABAB-9060-5392-828038A0D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10212-DDEB-6207-04C0-879FE9F08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877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816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123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7EB6C-692A-2916-5A44-D8EEEF48B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7B3D5F-E738-2B80-78A0-704F49E1B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9F9B19-9398-31E7-B0E9-4ECE7062B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9DE3E-3A3F-2C3C-6B5F-9EA7D7DB4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98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72559-64BB-3EEB-8EAB-61464FE8F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203383-0B02-2B85-1DCF-D702E89B4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08BDB-9AFD-8F49-4032-907656406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06BF9-0146-352D-54F3-1820131BA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104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EE3D8-4ADD-D679-6D16-5ABE1FA9B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209773-E149-907E-42B5-2475ECCDC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E5B194-6E86-9015-822F-557C98070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B3739-5334-7D24-E2DA-027DCEF92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3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30B6-14E0-48AD-A525-0A1697C0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DDF62-F52E-4776-8408-7E47EDBED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C0AD-D8AE-442E-A348-8C7A6C1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FC70-1039-4676-A246-A99233D0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10F6-E3D3-442B-8C56-C41D12F2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0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677E-9BE2-41D2-9646-158594A0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38CA-F507-44E4-B2C2-BD6CAE73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09B2-AA77-4F67-9014-D3684AD8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9E04-06AD-42DB-BF7E-BAF85C55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652C-E0DB-448B-92F2-F470F223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5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A7EC0-8400-4A6F-8B15-E5229C9A7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FB89F-C8B6-4FB0-8330-EDF1853A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3B62-57DF-4FD2-A7A1-8AF44BC3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A2C6-5575-4A40-8E17-16178D21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9787-2C9F-48A4-9EEC-BBCBE00E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9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30B6-14E0-48AD-A525-0A1697C0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DDF62-F52E-4776-8408-7E47EDBED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C0AD-D8AE-442E-A348-8C7A6C1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FC70-1039-4676-A246-A99233D0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10F6-E3D3-442B-8C56-C41D12F2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958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C7AE-7798-43F1-A6B6-B47CBE2B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183A-CC20-458C-8F43-50C4C020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CF05-DF38-45F0-9075-3EF465DF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6CCB-3CC4-41C6-9DC5-3CA9235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ED59-AEA6-4332-AA8E-0B5F6D3D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70A6-C860-467B-9275-4B980182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E1E29-C982-4E9E-BAD1-07B56337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1F65-F526-4F84-AE88-0129B3A3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8B9C-7A9E-4B61-BEE1-86F8CA98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02E9-FF8C-406B-B4D3-910E2CC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14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2458-5D5F-4E81-962D-05E1DEBC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E755-6C9F-4DC6-8DAC-F5F002D31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311F-D6AA-4FB6-8372-9352D97C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C1B4A-DA2C-4811-9DFC-24519141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AFE8F-E400-4398-AED7-7F9BC20E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3966E-00D1-4086-93EE-782EF0E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8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54A2-8E99-4C3F-A022-068FC19E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8B87-1CD6-40AA-ABB5-214E16B4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4944C-CCC5-4304-9DF9-B2F4E1F8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EDE7D-1182-4499-8959-D263F438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0EADC-4B37-48B6-B010-1AA424CD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448CE-0637-42B2-BEDF-D992060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A8C52-46E7-4DE0-91EE-4DB83A68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290B9-7B8D-4D5F-BD83-7A577F09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76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85B7-ADFB-45FD-BCFD-8FD9D51E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5325A-28ED-43A2-9960-6DD7FD9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FC531-87B3-4AC5-BB99-7EE0E1D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BF6FA-4581-48EE-A512-D5D2A2E0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18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3D08B-D223-4564-ABD5-B5F1EAD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FCABE-A07F-4B97-8BDF-461C33FF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FFB44-BEFF-4662-9C6C-B40964A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482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495-D306-4C18-86EA-2A0CF0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DA99-737C-4900-9885-5260F9FD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FDDC-80BD-4ACA-BFF9-9418A509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E8D42-EA1A-478C-910D-8E650D12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48A2-CAAA-4820-A96C-6BC98D7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502D-12D0-4101-9B75-14BBBE32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1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C7AE-7798-43F1-A6B6-B47CBE2B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183A-CC20-458C-8F43-50C4C020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CF05-DF38-45F0-9075-3EF465DF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6CCB-3CC4-41C6-9DC5-3CA9235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ED59-AEA6-4332-AA8E-0B5F6D3D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09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6F68-6611-480C-97BE-F91DF271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F9AC5-1B2E-43F6-ABA8-D9EDA6EAA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31D91-01E3-4158-ACAB-02969AFE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C61CB-0367-454E-8ECE-CA5B9B65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102C-6461-4108-95A2-4BCE9E32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72B5-67F1-48C2-98D7-54C1939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02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677E-9BE2-41D2-9646-158594A0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38CA-F507-44E4-B2C2-BD6CAE73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09B2-AA77-4F67-9014-D3684AD8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9E04-06AD-42DB-BF7E-BAF85C55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652C-E0DB-448B-92F2-F470F223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60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A7EC0-8400-4A6F-8B15-E5229C9A7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FB89F-C8B6-4FB0-8330-EDF1853A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3B62-57DF-4FD2-A7A1-8AF44BC3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A2C6-5575-4A40-8E17-16178D21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9787-2C9F-48A4-9EEC-BBCBE00E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41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30B6-14E0-48AD-A525-0A1697C0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DDF62-F52E-4776-8408-7E47EDBED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C0AD-D8AE-442E-A348-8C7A6C1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FC70-1039-4676-A246-A99233D0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10F6-E3D3-442B-8C56-C41D12F2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8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C7AE-7798-43F1-A6B6-B47CBE2B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183A-CC20-458C-8F43-50C4C020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CF05-DF38-45F0-9075-3EF465DF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6CCB-3CC4-41C6-9DC5-3CA9235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ED59-AEA6-4332-AA8E-0B5F6D3D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65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70A6-C860-467B-9275-4B980182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E1E29-C982-4E9E-BAD1-07B56337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1F65-F526-4F84-AE88-0129B3A3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8B9C-7A9E-4B61-BEE1-86F8CA98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02E9-FF8C-406B-B4D3-910E2CC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357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2458-5D5F-4E81-962D-05E1DEBC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E755-6C9F-4DC6-8DAC-F5F002D31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311F-D6AA-4FB6-8372-9352D97C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C1B4A-DA2C-4811-9DFC-24519141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AFE8F-E400-4398-AED7-7F9BC20E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3966E-00D1-4086-93EE-782EF0E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70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54A2-8E99-4C3F-A022-068FC19E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8B87-1CD6-40AA-ABB5-214E16B4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4944C-CCC5-4304-9DF9-B2F4E1F8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EDE7D-1182-4499-8959-D263F438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0EADC-4B37-48B6-B010-1AA424CD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448CE-0637-42B2-BEDF-D992060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A8C52-46E7-4DE0-91EE-4DB83A68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290B9-7B8D-4D5F-BD83-7A577F09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348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85B7-ADFB-45FD-BCFD-8FD9D51E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5325A-28ED-43A2-9960-6DD7FD9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FC531-87B3-4AC5-BB99-7EE0E1D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BF6FA-4581-48EE-A512-D5D2A2E0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46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3D08B-D223-4564-ABD5-B5F1EAD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FCABE-A07F-4B97-8BDF-461C33FF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FFB44-BEFF-4662-9C6C-B40964A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8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70A6-C860-467B-9275-4B980182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E1E29-C982-4E9E-BAD1-07B56337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1F65-F526-4F84-AE88-0129B3A3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8B9C-7A9E-4B61-BEE1-86F8CA98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02E9-FF8C-406B-B4D3-910E2CC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22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495-D306-4C18-86EA-2A0CF0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DA99-737C-4900-9885-5260F9FD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FDDC-80BD-4ACA-BFF9-9418A509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E8D42-EA1A-478C-910D-8E650D12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48A2-CAAA-4820-A96C-6BC98D7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502D-12D0-4101-9B75-14BBBE32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025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6F68-6611-480C-97BE-F91DF271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F9AC5-1B2E-43F6-ABA8-D9EDA6EAA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31D91-01E3-4158-ACAB-02969AFE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C61CB-0367-454E-8ECE-CA5B9B65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102C-6461-4108-95A2-4BCE9E32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72B5-67F1-48C2-98D7-54C1939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91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677E-9BE2-41D2-9646-158594A0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38CA-F507-44E4-B2C2-BD6CAE73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09B2-AA77-4F67-9014-D3684AD8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9E04-06AD-42DB-BF7E-BAF85C55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652C-E0DB-448B-92F2-F470F223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76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A7EC0-8400-4A6F-8B15-E5229C9A7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FB89F-C8B6-4FB0-8330-EDF1853A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3B62-57DF-4FD2-A7A1-8AF44BC3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A2C6-5575-4A40-8E17-16178D21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9787-2C9F-48A4-9EEC-BBCBE00E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273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30B6-14E0-48AD-A525-0A1697C0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DDF62-F52E-4776-8408-7E47EDBED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C0AD-D8AE-442E-A348-8C7A6C1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FC70-1039-4676-A246-A99233D0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10F6-E3D3-442B-8C56-C41D12F2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86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C7AE-7798-43F1-A6B6-B47CBE2B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183A-CC20-458C-8F43-50C4C020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CF05-DF38-45F0-9075-3EF465DF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6CCB-3CC4-41C6-9DC5-3CA9235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ED59-AEA6-4332-AA8E-0B5F6D3D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90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70A6-C860-467B-9275-4B980182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E1E29-C982-4E9E-BAD1-07B56337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1F65-F526-4F84-AE88-0129B3A3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8B9C-7A9E-4B61-BEE1-86F8CA98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02E9-FF8C-406B-B4D3-910E2CC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363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2458-5D5F-4E81-962D-05E1DEBC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E755-6C9F-4DC6-8DAC-F5F002D31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311F-D6AA-4FB6-8372-9352D97C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C1B4A-DA2C-4811-9DFC-24519141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AFE8F-E400-4398-AED7-7F9BC20E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3966E-00D1-4086-93EE-782EF0E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290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54A2-8E99-4C3F-A022-068FC19E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8B87-1CD6-40AA-ABB5-214E16B4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4944C-CCC5-4304-9DF9-B2F4E1F8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EDE7D-1182-4499-8959-D263F438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0EADC-4B37-48B6-B010-1AA424CD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448CE-0637-42B2-BEDF-D992060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A8C52-46E7-4DE0-91EE-4DB83A68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290B9-7B8D-4D5F-BD83-7A577F09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8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85B7-ADFB-45FD-BCFD-8FD9D51E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5325A-28ED-43A2-9960-6DD7FD9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FC531-87B3-4AC5-BB99-7EE0E1D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BF6FA-4581-48EE-A512-D5D2A2E0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8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2458-5D5F-4E81-962D-05E1DEBC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E755-6C9F-4DC6-8DAC-F5F002D31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311F-D6AA-4FB6-8372-9352D97C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C1B4A-DA2C-4811-9DFC-24519141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AFE8F-E400-4398-AED7-7F9BC20E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3966E-00D1-4086-93EE-782EF0E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73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3D08B-D223-4564-ABD5-B5F1EAD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FCABE-A07F-4B97-8BDF-461C33FF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FFB44-BEFF-4662-9C6C-B40964A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930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495-D306-4C18-86EA-2A0CF0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DA99-737C-4900-9885-5260F9FD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FDDC-80BD-4ACA-BFF9-9418A509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E8D42-EA1A-478C-910D-8E650D12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48A2-CAAA-4820-A96C-6BC98D7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502D-12D0-4101-9B75-14BBBE32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39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6F68-6611-480C-97BE-F91DF271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F9AC5-1B2E-43F6-ABA8-D9EDA6EAA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31D91-01E3-4158-ACAB-02969AFE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C61CB-0367-454E-8ECE-CA5B9B65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102C-6461-4108-95A2-4BCE9E32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72B5-67F1-48C2-98D7-54C1939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43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677E-9BE2-41D2-9646-158594A0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38CA-F507-44E4-B2C2-BD6CAE73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09B2-AA77-4F67-9014-D3684AD8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9E04-06AD-42DB-BF7E-BAF85C55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652C-E0DB-448B-92F2-F470F223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94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A7EC0-8400-4A6F-8B15-E5229C9A7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FB89F-C8B6-4FB0-8330-EDF1853A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3B62-57DF-4FD2-A7A1-8AF44BC3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A2C6-5575-4A40-8E17-16178D21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9787-2C9F-48A4-9EEC-BBCBE00E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32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9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72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12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84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54A2-8E99-4C3F-A022-068FC19E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8B87-1CD6-40AA-ABB5-214E16B4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4944C-CCC5-4304-9DF9-B2F4E1F8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EDE7D-1182-4499-8959-D263F438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0EADC-4B37-48B6-B010-1AA424CD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448CE-0637-42B2-BEDF-D992060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A8C52-46E7-4DE0-91EE-4DB83A68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290B9-7B8D-4D5F-BD83-7A577F09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56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84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325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24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081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211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61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30B6-14E0-48AD-A525-0A1697C0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DDF62-F52E-4776-8408-7E47EDBED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C0AD-D8AE-442E-A348-8C7A6C1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FC70-1039-4676-A246-A99233D0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10F6-E3D3-442B-8C56-C41D12F2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337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C7AE-7798-43F1-A6B6-B47CBE2B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183A-CC20-458C-8F43-50C4C020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CF05-DF38-45F0-9075-3EF465DF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6CCB-3CC4-41C6-9DC5-3CA9235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ED59-AEA6-4332-AA8E-0B5F6D3D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56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70A6-C860-467B-9275-4B980182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E1E29-C982-4E9E-BAD1-07B56337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1F65-F526-4F84-AE88-0129B3A3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8B9C-7A9E-4B61-BEE1-86F8CA98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02E9-FF8C-406B-B4D3-910E2CC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347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2458-5D5F-4E81-962D-05E1DEBC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E755-6C9F-4DC6-8DAC-F5F002D31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311F-D6AA-4FB6-8372-9352D97C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C1B4A-DA2C-4811-9DFC-24519141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AFE8F-E400-4398-AED7-7F9BC20E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3966E-00D1-4086-93EE-782EF0E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34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85B7-ADFB-45FD-BCFD-8FD9D51E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5325A-28ED-43A2-9960-6DD7FD9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FC531-87B3-4AC5-BB99-7EE0E1D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BF6FA-4581-48EE-A512-D5D2A2E0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462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54A2-8E99-4C3F-A022-068FC19E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8B87-1CD6-40AA-ABB5-214E16B4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4944C-CCC5-4304-9DF9-B2F4E1F8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EDE7D-1182-4499-8959-D263F438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0EADC-4B37-48B6-B010-1AA424CD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448CE-0637-42B2-BEDF-D992060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A8C52-46E7-4DE0-91EE-4DB83A68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290B9-7B8D-4D5F-BD83-7A577F09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87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85B7-ADFB-45FD-BCFD-8FD9D51E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5325A-28ED-43A2-9960-6DD7FD9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FC531-87B3-4AC5-BB99-7EE0E1D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BF6FA-4581-48EE-A512-D5D2A2E0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45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3D08B-D223-4564-ABD5-B5F1EAD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FCABE-A07F-4B97-8BDF-461C33FF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FFB44-BEFF-4662-9C6C-B40964A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478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495-D306-4C18-86EA-2A0CF0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DA99-737C-4900-9885-5260F9FD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FDDC-80BD-4ACA-BFF9-9418A509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E8D42-EA1A-478C-910D-8E650D12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48A2-CAAA-4820-A96C-6BC98D7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502D-12D0-4101-9B75-14BBBE32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035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6F68-6611-480C-97BE-F91DF271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F9AC5-1B2E-43F6-ABA8-D9EDA6EAA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31D91-01E3-4158-ACAB-02969AFE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C61CB-0367-454E-8ECE-CA5B9B65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102C-6461-4108-95A2-4BCE9E32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72B5-67F1-48C2-98D7-54C1939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15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677E-9BE2-41D2-9646-158594A0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38CA-F507-44E4-B2C2-BD6CAE73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09B2-AA77-4F67-9014-D3684AD8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9E04-06AD-42DB-BF7E-BAF85C55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652C-E0DB-448B-92F2-F470F223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9529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A7EC0-8400-4A6F-8B15-E5229C9A7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FB89F-C8B6-4FB0-8330-EDF1853A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3B62-57DF-4FD2-A7A1-8AF44BC3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A2C6-5575-4A40-8E17-16178D21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9787-2C9F-48A4-9EEC-BBCBE00E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77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3D08B-D223-4564-ABD5-B5F1EAD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FCABE-A07F-4B97-8BDF-461C33FF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FFB44-BEFF-4662-9C6C-B40964A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0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495-D306-4C18-86EA-2A0CF0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DA99-737C-4900-9885-5260F9FD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FDDC-80BD-4ACA-BFF9-9418A509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E8D42-EA1A-478C-910D-8E650D12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48A2-CAAA-4820-A96C-6BC98D7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502D-12D0-4101-9B75-14BBBE32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6F68-6611-480C-97BE-F91DF271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F9AC5-1B2E-43F6-ABA8-D9EDA6EAA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31D91-01E3-4158-ACAB-02969AFE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C61CB-0367-454E-8ECE-CA5B9B65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102C-6461-4108-95A2-4BCE9E32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72B5-67F1-48C2-98D7-54C1939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5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76AD5-B69A-4BC7-8108-47C5D94F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87B07-8ADB-416D-812E-F5D967DF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CABE-0898-487C-AB18-8BB954B9B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E026-6D94-4C3C-A593-20104758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3C22-363D-4232-B4C9-2ECE5691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56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76AD5-B69A-4BC7-8108-47C5D94F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87B07-8ADB-416D-812E-F5D967DF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CABE-0898-487C-AB18-8BB954B9B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E026-6D94-4C3C-A593-20104758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3C22-363D-4232-B4C9-2ECE5691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76AD5-B69A-4BC7-8108-47C5D94F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87B07-8ADB-416D-812E-F5D967DF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CABE-0898-487C-AB18-8BB954B9B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E026-6D94-4C3C-A593-20104758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3C22-363D-4232-B4C9-2ECE5691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76AD5-B69A-4BC7-8108-47C5D94F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87B07-8ADB-416D-812E-F5D967DF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CABE-0898-487C-AB18-8BB954B9B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E026-6D94-4C3C-A593-20104758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3C22-363D-4232-B4C9-2ECE5691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1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17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76AD5-B69A-4BC7-8108-47C5D94F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87B07-8ADB-416D-812E-F5D967DF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CABE-0898-487C-AB18-8BB954B9B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E6A-D91A-4069-989D-CAA54065E6C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E026-6D94-4C3C-A593-20104758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3C22-363D-4232-B4C9-2ECE5691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8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06F847C8-7801-44D8-8CCA-CDBA7AD91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ight Triangle 132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E600F8C-C8F3-420C-9D3B-E1FBE7BA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B08B1-7D07-47E1-9347-E02E9372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024" y="1383527"/>
            <a:ext cx="6072333" cy="4175166"/>
          </a:xfrm>
        </p:spPr>
        <p:txBody>
          <a:bodyPr anchor="ctr">
            <a:normAutofit/>
          </a:bodyPr>
          <a:lstStyle/>
          <a:p>
            <a:pPr algn="r"/>
            <a:r>
              <a:rPr lang="en-GB" sz="5400" b="1"/>
              <a:t>EPICS &amp; Phoebus</a:t>
            </a:r>
            <a:br>
              <a:rPr lang="en-GB" sz="5400" b="1"/>
            </a:br>
            <a:r>
              <a:rPr lang="en-GB" sz="5400" b="1"/>
              <a:t>web tools survey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DA75DB-BAF7-4E74-9540-088DBBFDE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6051" y="2581835"/>
            <a:ext cx="3323968" cy="1778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Martin Gaughran,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r>
              <a:rPr lang="en-GB"/>
              <a:t>Diamond Light Source</a:t>
            </a:r>
            <a:endParaRPr lang="en-GB">
              <a:ea typeface="Calibri"/>
              <a:cs typeface="Calibri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AA55BF2-380C-4942-8AB1-55A6A52A3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B812C3E-8103-CE69-AE15-CE9827D77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05" y="4956973"/>
            <a:ext cx="3291840" cy="9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3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805097-2A88-429C-B92E-69C8007EE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4">
            <a:extLst>
              <a:ext uri="{FF2B5EF4-FFF2-40B4-BE49-F238E27FC236}">
                <a16:creationId xmlns:a16="http://schemas.microsoft.com/office/drawing/2014/main" id="{F0268BFF-83A4-60E7-E5C7-F2ED3AD32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D35F7-9483-30CA-D658-8DC33451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/>
              <a:t>Survey (comments)</a:t>
            </a:r>
            <a:endParaRPr lang="en-US" sz="3600"/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7EF625E2-0EAF-2CD5-09AF-1AF99A7E0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1E6E9-C1E5-F0CB-67CB-667F3E5A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>
                <a:cs typeface="Calibri"/>
              </a:rPr>
              <a:t>Anything else you wish to add</a:t>
            </a: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29A70549-7CE4-B82F-429C-9B845340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07B4714A-147D-2CBB-C5DA-95C178140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64FDD08F-1336-ECCB-9642-092723A8F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43573-BB19-B8F8-422D-379B89D12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918" y="2802636"/>
            <a:ext cx="5142721" cy="12520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829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BC2C10-5A3B-0C38-A723-D62D0B409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4">
            <a:extLst>
              <a:ext uri="{FF2B5EF4-FFF2-40B4-BE49-F238E27FC236}">
                <a16:creationId xmlns:a16="http://schemas.microsoft.com/office/drawing/2014/main" id="{09687197-EC44-6AA1-A2F9-065875253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10496-70E4-50C0-FBE8-C691F1D2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/>
              <a:t>Survey (details)</a:t>
            </a:r>
            <a:endParaRPr lang="en-US" sz="3600"/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90B1DBDB-91CD-6520-414B-E2DB2EA27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8EAC-09C6-D7ED-FCCB-1BEDCC1FD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>
                <a:cs typeface="Calibri"/>
              </a:rPr>
              <a:t>Survey will run until 30</a:t>
            </a:r>
            <a:r>
              <a:rPr lang="en-GB" sz="1800" baseline="30000">
                <a:cs typeface="Calibri"/>
              </a:rPr>
              <a:t>th</a:t>
            </a:r>
            <a:r>
              <a:rPr lang="en-GB" sz="1800">
                <a:cs typeface="Calibri"/>
              </a:rPr>
              <a:t> April</a:t>
            </a:r>
          </a:p>
          <a:p>
            <a:r>
              <a:rPr lang="en-GB" sz="1800">
                <a:cs typeface="Calibri"/>
              </a:rPr>
              <a:t>Contact myself, </a:t>
            </a:r>
            <a:r>
              <a:rPr lang="en-GB" sz="1800" err="1">
                <a:cs typeface="Calibri"/>
              </a:rPr>
              <a:t>Mihnea</a:t>
            </a:r>
            <a:r>
              <a:rPr lang="en-GB" sz="1800">
                <a:cs typeface="Calibri"/>
              </a:rPr>
              <a:t> or Ivan if you wish to amend or delete a response</a:t>
            </a:r>
          </a:p>
          <a:p>
            <a:r>
              <a:rPr lang="en-GB" sz="1800">
                <a:cs typeface="Calibri"/>
              </a:rPr>
              <a:t>Survey is available from the left-hand menu on Indico</a:t>
            </a:r>
            <a:endParaRPr lang="en-GB" sz="1400">
              <a:cs typeface="Calibri"/>
            </a:endParaRP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56A43FD2-2BDB-9BB0-8C88-0B2525A53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0EFBF6CF-AB82-F706-FD36-6F32BB4C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AD916E83-66DA-0EB6-AB32-326D92779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D9DF99-227A-1FBB-F439-688E3ABA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918" y="2521059"/>
            <a:ext cx="5142721" cy="18152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7177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0F6A2E-65D4-62AC-EB22-2B6DD99D0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D69D2204-353F-70BF-EFDE-FDD7CDCE4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4" name="Freeform: Shape 153">
            <a:extLst>
              <a:ext uri="{FF2B5EF4-FFF2-40B4-BE49-F238E27FC236}">
                <a16:creationId xmlns:a16="http://schemas.microsoft.com/office/drawing/2014/main" id="{338506FE-C178-2DCF-03F9-AF16C14EC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5" name="Freeform: Shape 154">
            <a:extLst>
              <a:ext uri="{FF2B5EF4-FFF2-40B4-BE49-F238E27FC236}">
                <a16:creationId xmlns:a16="http://schemas.microsoft.com/office/drawing/2014/main" id="{38F3D9C0-A6B2-3369-3059-622DCA551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22EC5E-D613-7698-94F1-5A2363DBB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>
                <a:cs typeface="Calibri Light"/>
              </a:rPr>
              <a:t>Thanks for Listening!</a:t>
            </a:r>
            <a:endParaRPr lang="en-US" sz="720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3E68844-74E6-709B-31B8-70DD1D315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A7857-95BD-2F4A-C633-98A62431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EPICS &amp; Phoebus Web Tools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7766CD-8233-D88C-22D1-88C7F6B1C4A8}"/>
              </a:ext>
            </a:extLst>
          </p:cNvPr>
          <p:cNvGrpSpPr/>
          <p:nvPr/>
        </p:nvGrpSpPr>
        <p:grpSpPr>
          <a:xfrm>
            <a:off x="838200" y="2137726"/>
            <a:ext cx="10515601" cy="3934613"/>
            <a:chOff x="1030705" y="1961275"/>
            <a:chExt cx="10462795" cy="39148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9033CA-3A15-3379-91EE-92F46C583D1C}"/>
                </a:ext>
              </a:extLst>
            </p:cNvPr>
            <p:cNvSpPr txBox="1"/>
            <p:nvPr/>
          </p:nvSpPr>
          <p:spPr>
            <a:xfrm>
              <a:off x="1121720" y="5629904"/>
              <a:ext cx="4457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Copyright (c) 2019, </a:t>
              </a:r>
              <a:r>
                <a:rPr lang="en-GB" sz="1000" kern="120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iThemba</a:t>
              </a:r>
              <a:r>
                <a:rPr lang="en-GB"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LABS, National Research Foundation, South Africa</a:t>
              </a:r>
              <a:endParaRPr lang="en-GB" sz="1000"/>
            </a:p>
          </p:txBody>
        </p:sp>
        <p:pic>
          <p:nvPicPr>
            <p:cNvPr id="12" name="Picture 1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00938964-9FC6-5FC0-D7E3-555A4CB8E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705" y="3020054"/>
              <a:ext cx="4639733" cy="2609850"/>
            </a:xfrm>
            <a:prstGeom prst="rect">
              <a:avLst/>
            </a:prstGeom>
          </p:spPr>
        </p:pic>
        <p:pic>
          <p:nvPicPr>
            <p:cNvPr id="17" name="Picture 16" descr="A blue sound wave&#10;&#10;AI-generated content may be incorrect.">
              <a:extLst>
                <a:ext uri="{FF2B5EF4-FFF2-40B4-BE49-F238E27FC236}">
                  <a16:creationId xmlns:a16="http://schemas.microsoft.com/office/drawing/2014/main" id="{0B8B88FF-F463-D4E7-6856-DAE3B2C66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61275"/>
              <a:ext cx="5397500" cy="26098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69D3EB-47E4-8848-061A-46FB0E1287A4}"/>
                </a:ext>
              </a:extLst>
            </p:cNvPr>
            <p:cNvSpPr txBox="1"/>
            <p:nvPr/>
          </p:nvSpPr>
          <p:spPr>
            <a:xfrm>
              <a:off x="1434180" y="2397391"/>
              <a:ext cx="38327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React Automation Studio</a:t>
              </a:r>
              <a:endParaRPr lang="en-GB" sz="28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CAD2EC-31DB-0FE1-38C2-7E7090B33CE2}"/>
                </a:ext>
              </a:extLst>
            </p:cNvPr>
            <p:cNvSpPr txBox="1"/>
            <p:nvPr/>
          </p:nvSpPr>
          <p:spPr>
            <a:xfrm>
              <a:off x="7334638" y="4678887"/>
              <a:ext cx="2920223" cy="475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Archiver Appliance</a:t>
              </a:r>
              <a:endParaRPr lang="en-GB" sz="2800"/>
            </a:p>
          </p:txBody>
        </p:sp>
      </p:grpSp>
    </p:spTree>
    <p:extLst>
      <p:ext uri="{BB962C8B-B14F-4D97-AF65-F5344CB8AC3E}">
        <p14:creationId xmlns:p14="http://schemas.microsoft.com/office/powerpoint/2010/main" val="417245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3" name="Rectangle 18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ight Triangle 18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5600"/>
              <a:t>Diamond Controls Web UI</a:t>
            </a:r>
            <a:endParaRPr lang="en-US" sz="5600"/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8EB9813-8144-50D9-1F0F-0ACF6CB34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0616" y="2005475"/>
            <a:ext cx="5888056" cy="2847049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9451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0ECB09-8D57-B85C-DE64-DFEF98F20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93CE5D39-A9AA-854A-C5B0-525DD1898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A6FC7388-3D1A-B011-3F4D-3D5046528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39C23F55-F3E6-3DB5-FD94-EA22D864C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FC03B0C-6B27-F33F-6B37-F42DD6406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207E9D38-701D-34DC-C8AF-49F7769A3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70E83-66F6-0845-BE69-2519F0C7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>
                <a:ea typeface="+mj-lt"/>
                <a:cs typeface="+mj-lt"/>
              </a:rPr>
              <a:t>Problems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560A-3F35-095F-FF23-86709A740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>
                <a:cs typeface="Calibri"/>
              </a:rPr>
              <a:t>Not always clear what tools are in development or actively maintained</a:t>
            </a:r>
          </a:p>
          <a:p>
            <a:r>
              <a:rPr lang="en-GB">
                <a:cs typeface="Calibri"/>
              </a:rPr>
              <a:t>Several tools being announced only in workshops and conferences</a:t>
            </a:r>
          </a:p>
          <a:p>
            <a:pPr lvl="1"/>
            <a:r>
              <a:rPr lang="en-GB">
                <a:cs typeface="Calibri"/>
              </a:rPr>
              <a:t>Difficult to find material – have had to send emails requesting info</a:t>
            </a: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62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>
                <a:ea typeface="+mj-lt"/>
                <a:cs typeface="+mj-lt"/>
              </a:rPr>
              <a:t>Web Tools Survey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>
                <a:cs typeface="Calibri"/>
              </a:rPr>
              <a:t>Accessible on the left-hand banner on Indico, under Surveys</a:t>
            </a:r>
          </a:p>
          <a:p>
            <a:r>
              <a:rPr lang="en-GB">
                <a:cs typeface="Calibri"/>
              </a:rPr>
              <a:t>Working with the CSS collaboration</a:t>
            </a:r>
          </a:p>
          <a:p>
            <a:r>
              <a:rPr lang="en-GB">
                <a:cs typeface="Calibri"/>
              </a:rPr>
              <a:t>Survey of people and web tools</a:t>
            </a:r>
          </a:p>
          <a:p>
            <a:r>
              <a:rPr lang="en-GB">
                <a:cs typeface="Calibri"/>
              </a:rPr>
              <a:t>Follow-up discussion 11am Friday, Phoebus Developers session</a:t>
            </a:r>
          </a:p>
          <a:p>
            <a:r>
              <a:rPr lang="en-GB">
                <a:cs typeface="Calibri"/>
              </a:rPr>
              <a:t>Survey will remain live after this meeting until 30</a:t>
            </a:r>
            <a:r>
              <a:rPr lang="en-GB" baseline="30000">
                <a:cs typeface="Calibri"/>
              </a:rPr>
              <a:t>th</a:t>
            </a:r>
            <a:r>
              <a:rPr lang="en-GB">
                <a:cs typeface="Calibri"/>
              </a:rPr>
              <a:t> April</a:t>
            </a:r>
          </a:p>
        </p:txBody>
      </p:sp>
    </p:spTree>
    <p:extLst>
      <p:ext uri="{BB962C8B-B14F-4D97-AF65-F5344CB8AC3E}">
        <p14:creationId xmlns:p14="http://schemas.microsoft.com/office/powerpoint/2010/main" val="150568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/>
              <a:t>Survey (contact info)</a:t>
            </a:r>
            <a:endParaRPr lang="en-US" sz="3600"/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>
                <a:cs typeface="Calibri"/>
              </a:rPr>
              <a:t>Information only shared if you wish to be added to relevant mailing lists or added as project contact</a:t>
            </a:r>
          </a:p>
          <a:p>
            <a:r>
              <a:rPr lang="en-GB" sz="1800">
                <a:cs typeface="Calibri"/>
              </a:rPr>
              <a:t>Survey organisers may also contact you directly if we need to know more about one of your responses</a:t>
            </a: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702724-3549-8D97-56C7-AEF0586E9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5054" y="1910736"/>
            <a:ext cx="5168449" cy="30358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690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F74920-AF2A-C304-1850-0D1B3E850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4">
            <a:extLst>
              <a:ext uri="{FF2B5EF4-FFF2-40B4-BE49-F238E27FC236}">
                <a16:creationId xmlns:a16="http://schemas.microsoft.com/office/drawing/2014/main" id="{A9B54238-1D1C-E89B-449A-A51AF7418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6569B-25A3-6143-A618-55109A40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/>
              <a:t>Survey (projects, pt.1)</a:t>
            </a:r>
            <a:endParaRPr lang="en-US" sz="3600"/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EFEFE3BB-C021-36BA-0B4A-65A8DB905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FDD95-7DFF-473A-CEC2-5BD591549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>
                <a:cs typeface="Calibri"/>
              </a:rPr>
              <a:t>Interested in projects at all stages of development</a:t>
            </a: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03FEC662-E329-9ABF-74CE-112B4AD47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6A0F7C3B-A16E-08EE-2330-8F3FD43B8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B66DDC44-69CE-E679-0577-7793EBACD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99834-CF29-3ADD-B6E6-A57553F5B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918" y="2037604"/>
            <a:ext cx="5142721" cy="25499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822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F4CBF6-242E-81CA-4CA8-63149C308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4">
            <a:extLst>
              <a:ext uri="{FF2B5EF4-FFF2-40B4-BE49-F238E27FC236}">
                <a16:creationId xmlns:a16="http://schemas.microsoft.com/office/drawing/2014/main" id="{E2739792-B4A4-A69B-7BF7-E7C6201BA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42C5F-688A-638F-86E0-6078D558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/>
              <a:t>Survey (projects, pt.2)</a:t>
            </a:r>
            <a:endParaRPr lang="en-US" sz="3600"/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15AA9268-9CFE-9015-A599-132B11E98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3114-E52A-35A8-BD32-E0A413B54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>
                <a:cs typeface="Calibri"/>
              </a:rPr>
              <a:t>Feel free to add more information in the ‘Other’ box if you have multiple project contacts etc.</a:t>
            </a: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E3147984-3A51-8593-4BE6-8348FAD68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7075DA74-0001-64CB-9A7B-852C423B1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FE8B7EE1-570C-4FD1-41C6-EA2F5FE4A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F1F4F-2F0B-26B6-6788-C47CD056F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850" y="2068682"/>
            <a:ext cx="5142857" cy="272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091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034F1E-6C9A-C445-1576-5590BEDA0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4">
            <a:extLst>
              <a:ext uri="{FF2B5EF4-FFF2-40B4-BE49-F238E27FC236}">
                <a16:creationId xmlns:a16="http://schemas.microsoft.com/office/drawing/2014/main" id="{0B681F92-5491-0E8E-6A9E-6E6FF9B7C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6E43C-3BFB-944C-776B-1DDA3BBA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/>
              <a:t>Survey (collaboration)</a:t>
            </a:r>
            <a:endParaRPr lang="en-US" sz="3600"/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83F33E30-3E9A-7646-DEC6-5761A66AE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16CDB-3906-5519-35C7-3954EEE2B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>
                <a:cs typeface="Calibri"/>
              </a:rPr>
              <a:t>Indicate interest in collaboration for the given areas</a:t>
            </a:r>
          </a:p>
          <a:p>
            <a:r>
              <a:rPr lang="en-GB" sz="1800">
                <a:cs typeface="Calibri"/>
              </a:rPr>
              <a:t>Sign up for the Web UI survey mailing list</a:t>
            </a: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3964AAC6-0EE8-3CC9-E38C-C21CD7EE8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7E3823A4-D6B3-8BF8-C0DD-995E1D661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2">
            <a:extLst>
              <a:ext uri="{FF2B5EF4-FFF2-40B4-BE49-F238E27FC236}">
                <a16:creationId xmlns:a16="http://schemas.microsoft.com/office/drawing/2014/main" id="{52DF2212-C875-6E23-3897-622BDFF22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19910-FB88-FD33-F655-F0F415005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918" y="1786384"/>
            <a:ext cx="5142721" cy="32845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884602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F00"/>
      </a:accent2>
      <a:accent3>
        <a:srgbClr val="A5A5A5"/>
      </a:accent3>
      <a:accent4>
        <a:srgbClr val="FFCF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F00"/>
      </a:accent2>
      <a:accent3>
        <a:srgbClr val="A5A5A5"/>
      </a:accent3>
      <a:accent4>
        <a:srgbClr val="FFCF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F00"/>
      </a:accent2>
      <a:accent3>
        <a:srgbClr val="A5A5A5"/>
      </a:accent3>
      <a:accent4>
        <a:srgbClr val="FFCF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F00"/>
      </a:accent2>
      <a:accent3>
        <a:srgbClr val="A5A5A5"/>
      </a:accent3>
      <a:accent4>
        <a:srgbClr val="FFCF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2013 - 2022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F00"/>
      </a:accent2>
      <a:accent3>
        <a:srgbClr val="A5A5A5"/>
      </a:accent3>
      <a:accent4>
        <a:srgbClr val="FFCF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e21e21-392c-437b-9c6c-ca8ff57d7f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511AEB5DC3446862388E63CC85ACB" ma:contentTypeVersion="16" ma:contentTypeDescription="Create a new document." ma:contentTypeScope="" ma:versionID="513fe217f5370c0f1666c40ba3daaee1">
  <xsd:schema xmlns:xsd="http://www.w3.org/2001/XMLSchema" xmlns:xs="http://www.w3.org/2001/XMLSchema" xmlns:p="http://schemas.microsoft.com/office/2006/metadata/properties" xmlns:ns3="81e21e21-392c-437b-9c6c-ca8ff57d7fd6" xmlns:ns4="35e2ab30-a9dc-4e25-bbb9-d2ad59db67cc" targetNamespace="http://schemas.microsoft.com/office/2006/metadata/properties" ma:root="true" ma:fieldsID="121f771ab80297bd02a9c6869f858451" ns3:_="" ns4:_="">
    <xsd:import namespace="81e21e21-392c-437b-9c6c-ca8ff57d7fd6"/>
    <xsd:import namespace="35e2ab30-a9dc-4e25-bbb9-d2ad59db67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21e21-392c-437b-9c6c-ca8ff57d7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2ab30-a9dc-4e25-bbb9-d2ad59db67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9F21CB-6FB0-49DD-B7A2-23B1656C9C1F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35e2ab30-a9dc-4e25-bbb9-d2ad59db67cc"/>
    <ds:schemaRef ds:uri="81e21e21-392c-437b-9c6c-ca8ff57d7fd6"/>
  </ds:schemaRefs>
</ds:datastoreItem>
</file>

<file path=customXml/itemProps2.xml><?xml version="1.0" encoding="utf-8"?>
<ds:datastoreItem xmlns:ds="http://schemas.openxmlformats.org/officeDocument/2006/customXml" ds:itemID="{7E2B6BFE-ABBA-495E-A38B-5F89AD1436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1BF536-BF72-4BB6-BF33-36C8244ACE63}">
  <ds:schemaRefs>
    <ds:schemaRef ds:uri="35e2ab30-a9dc-4e25-bbb9-d2ad59db67cc"/>
    <ds:schemaRef ds:uri="81e21e21-392c-437b-9c6c-ca8ff57d7f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d27ba74-0100-4d0d-81ff-1d728dae8df6}" enabled="0" method="" siteId="{9d27ba74-0100-4d0d-81ff-1d728dae8d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Widescreen</PresentationFormat>
  <Paragraphs>47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1_Office Theme</vt:lpstr>
      <vt:lpstr>2_Office Theme</vt:lpstr>
      <vt:lpstr>3_Office Theme</vt:lpstr>
      <vt:lpstr>5_Office Theme</vt:lpstr>
      <vt:lpstr>Office 2013 - 2022 Theme</vt:lpstr>
      <vt:lpstr>4_Office Theme</vt:lpstr>
      <vt:lpstr>EPICS &amp; Phoebus web tools survey</vt:lpstr>
      <vt:lpstr>EPICS &amp; Phoebus Web Tools</vt:lpstr>
      <vt:lpstr>Diamond Controls Web UI</vt:lpstr>
      <vt:lpstr>Problems</vt:lpstr>
      <vt:lpstr>Web Tools Survey</vt:lpstr>
      <vt:lpstr>Survey (contact info)</vt:lpstr>
      <vt:lpstr>Survey (projects, pt.1)</vt:lpstr>
      <vt:lpstr>Survey (projects, pt.2)</vt:lpstr>
      <vt:lpstr>Survey (collaboration)</vt:lpstr>
      <vt:lpstr>Survey (comments)</vt:lpstr>
      <vt:lpstr>Survey (details)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Gaughran, Martin (DLSLtd,RAL,LSCI)</dc:creator>
  <cp:lastModifiedBy>Gaughran, Martin (DLSLtd,RAL,LSCI)</cp:lastModifiedBy>
  <cp:revision>1</cp:revision>
  <dcterms:created xsi:type="dcterms:W3CDTF">2025-04-03T13:18:18Z</dcterms:created>
  <dcterms:modified xsi:type="dcterms:W3CDTF">2025-04-07T22:30:55Z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0x010100940511AEB5DC3446862388E63CC85ACB</vt:lpwstr>
  </property>
</Properties>
</file>