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notesMasterIdLst>
    <p:notesMasterId r:id="rId17"/>
  </p:notesMasterIdLst>
  <p:sldIdLst>
    <p:sldId id="270" r:id="rId6"/>
    <p:sldId id="365" r:id="rId7"/>
    <p:sldId id="366" r:id="rId8"/>
    <p:sldId id="358" r:id="rId9"/>
    <p:sldId id="359" r:id="rId10"/>
    <p:sldId id="368" r:id="rId11"/>
    <p:sldId id="364" r:id="rId12"/>
    <p:sldId id="367" r:id="rId13"/>
    <p:sldId id="360" r:id="rId14"/>
    <p:sldId id="369" r:id="rId15"/>
    <p:sldId id="3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C10B7-0D4E-4E89-B973-BC7815CBE304}" v="179" dt="2025-04-07T22:30:40.227"/>
    <p1510:client id="{B74019F8-856F-1345-AFCA-AF923952A815}" v="210" dt="2025-04-07T12:45:39.879"/>
    <p1510:client id="{C67BA7F0-0F1A-4AF2-97E0-4621AC53B1C4}" v="1233" dt="2025-04-07T13:16:37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497A5-5A45-4090-95EA-42246E30C544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F2E53-A3D8-457D-AAD3-76C01CD46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68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263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9C9E0-FFFA-126B-F50E-CF3925F42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16A3A5-C1B9-52F1-B8D1-DC16DA5C6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C2F0C0-A414-9592-4EA8-196272897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8FC68-9EE5-E026-C905-F856714E94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358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7FD37-2B30-18BF-5A55-B46FEF209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07293B-E112-6D4C-5B53-D9B625330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1DE1D9-9FE9-FDB6-967F-9B820B534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82F0-64CC-22A6-DEC0-676B45EF7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8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6E8DA-944B-B9E4-1514-32F4CDEDA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5CC4BB-975A-A16E-7C27-EB2834A52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64F02A-5E37-26B8-C3C2-069DD7BC9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D6314-E51C-48CF-A9BF-3B426B68F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1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18603-0DD2-F9C1-F88F-64BF314B2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7F862E-AF90-37F8-B156-AD5C9B3C91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F2514-B116-764F-27BE-A1AFEE658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578F7-A1EB-8271-7AAC-93C1D40F7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73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09F1C-5D72-5C1C-9D24-66AA517C4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CD0166-9C24-165D-FF25-A0E866C8F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2C5B93-ABAB-9060-5392-828038A0D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10212-DDEB-6207-04C0-879FE9F08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877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E9646-2058-FAD9-118A-7B9577EE5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DD11E-B255-C368-C2D9-E19F98F0A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345E7D-BBD0-CD73-2402-5409957F5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2DEB5-BB43-3EF7-4AD9-E88256B30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868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28AD0-EE7A-6D27-3C3B-C5B5B385E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C591AD-0644-4574-1335-8B59CA3D3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B28599-EFC2-B39E-8C6C-4F2FE5A4B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D730F-EAA0-BB42-B055-A54A484A1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501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2C2B0-7FF9-8E01-F12F-73AD28A81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AFA932-4611-9C95-8002-51473C721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E3FAEE-556E-535D-A9EA-C0F461775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206F6-45B5-E565-D5FC-3699CE826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858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52178-B949-5382-C83C-1EE7AD00B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4D063A-1C85-E05F-0EF4-FD041778A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3407E3-C1AF-BDFD-73B1-73E1669F8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BFBAD-174D-9F4F-FF6B-130ABFAC0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822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F73A5-BD21-484B-F90F-B9C8C0AC2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30FD52-C574-38D7-891D-79FFD30C5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503C12-CB56-8D1E-D4DE-5DEF4A251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D02A5-5D2F-49AE-6815-419639CE6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92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30B6-14E0-48AD-A525-0A1697C06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DDF62-F52E-4776-8408-7E47EDBED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BC0AD-D8AE-442E-A348-8C7A6C12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3FC70-1039-4676-A246-A99233D0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510F6-E3D3-442B-8C56-C41D12F2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41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677E-9BE2-41D2-9646-158594A0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938CA-F507-44E4-B2C2-BD6CAE734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509B2-AA77-4F67-9014-D3684AD8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A9E04-06AD-42DB-BF7E-BAF85C55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652C-E0DB-448B-92F2-F470F223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0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A7EC0-8400-4A6F-8B15-E5229C9A7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FB89F-C8B6-4FB0-8330-EDF1853A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D3B62-57DF-4FD2-A7A1-8AF44BC3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2A2C6-5575-4A40-8E17-16178D21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9787-2C9F-48A4-9EEC-BBCBE00E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505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30B6-14E0-48AD-A525-0A1697C06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DDF62-F52E-4776-8408-7E47EDBED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BC0AD-D8AE-442E-A348-8C7A6C12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3FC70-1039-4676-A246-A99233D0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510F6-E3D3-442B-8C56-C41D12F2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88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C7AE-7798-43F1-A6B6-B47CBE2B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D183A-CC20-458C-8F43-50C4C020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CF05-DF38-45F0-9075-3EF465DF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76CCB-3CC4-41C6-9DC5-3CA92359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8ED59-AEA6-4332-AA8E-0B5F6D3D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801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70A6-C860-467B-9275-4B980182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E1E29-C982-4E9E-BAD1-07B563375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01F65-F526-4F84-AE88-0129B3A3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8B9C-7A9E-4B61-BEE1-86F8CA98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402E9-FF8C-406B-B4D3-910E2CC3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84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2458-5D5F-4E81-962D-05E1DEBC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E755-6C9F-4DC6-8DAC-F5F002D31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A311F-D6AA-4FB6-8372-9352D97C3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C1B4A-DA2C-4811-9DFC-24519141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AFE8F-E400-4398-AED7-7F9BC20E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3966E-00D1-4086-93EE-782EF0E4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301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54A2-8E99-4C3F-A022-068FC19E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E8B87-1CD6-40AA-ABB5-214E16B45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4944C-CCC5-4304-9DF9-B2F4E1F8C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EDE7D-1182-4499-8959-D263F438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0EADC-4B37-48B6-B010-1AA424CDE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448CE-0637-42B2-BEDF-D992060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A8C52-46E7-4DE0-91EE-4DB83A68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290B9-7B8D-4D5F-BD83-7A577F09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874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85B7-ADFB-45FD-BCFD-8FD9D51E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5325A-28ED-43A2-9960-6DD7FD91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FC531-87B3-4AC5-BB99-7EE0E1D7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BF6FA-4581-48EE-A512-D5D2A2E0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302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3D08B-D223-4564-ABD5-B5F1EAD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FCABE-A07F-4B97-8BDF-461C33FF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FFB44-BEFF-4662-9C6C-B40964AD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54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7495-D306-4C18-86EA-2A0CF069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DA99-737C-4900-9885-5260F9FD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BFDDC-80BD-4ACA-BFF9-9418A509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E8D42-EA1A-478C-910D-8E650D12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E48A2-CAAA-4820-A96C-6BC98D74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502D-12D0-4101-9B75-14BBBE32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4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C7AE-7798-43F1-A6B6-B47CBE2B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D183A-CC20-458C-8F43-50C4C020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CF05-DF38-45F0-9075-3EF465DF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76CCB-3CC4-41C6-9DC5-3CA92359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8ED59-AEA6-4332-AA8E-0B5F6D3D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784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6F68-6611-480C-97BE-F91DF271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F9AC5-1B2E-43F6-ABA8-D9EDA6EAA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31D91-01E3-4158-ACAB-02969AFE7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C61CB-0367-454E-8ECE-CA5B9B65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102C-6461-4108-95A2-4BCE9E32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872B5-67F1-48C2-98D7-54C19399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478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677E-9BE2-41D2-9646-158594A0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938CA-F507-44E4-B2C2-BD6CAE734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509B2-AA77-4F67-9014-D3684AD8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A9E04-06AD-42DB-BF7E-BAF85C55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652C-E0DB-448B-92F2-F470F223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168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A7EC0-8400-4A6F-8B15-E5229C9A7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FB89F-C8B6-4FB0-8330-EDF1853A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D3B62-57DF-4FD2-A7A1-8AF44BC3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2A2C6-5575-4A40-8E17-16178D21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9787-2C9F-48A4-9EEC-BBCBE00E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53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70A6-C860-467B-9275-4B980182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E1E29-C982-4E9E-BAD1-07B563375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01F65-F526-4F84-AE88-0129B3A3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8B9C-7A9E-4B61-BEE1-86F8CA98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402E9-FF8C-406B-B4D3-910E2CC3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51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2458-5D5F-4E81-962D-05E1DEBC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E755-6C9F-4DC6-8DAC-F5F002D31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A311F-D6AA-4FB6-8372-9352D97C3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C1B4A-DA2C-4811-9DFC-24519141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AFE8F-E400-4398-AED7-7F9BC20E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3966E-00D1-4086-93EE-782EF0E4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39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54A2-8E99-4C3F-A022-068FC19E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E8B87-1CD6-40AA-ABB5-214E16B45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4944C-CCC5-4304-9DF9-B2F4E1F8C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EDE7D-1182-4499-8959-D263F438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0EADC-4B37-48B6-B010-1AA424CDE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448CE-0637-42B2-BEDF-D992060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A8C52-46E7-4DE0-91EE-4DB83A68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290B9-7B8D-4D5F-BD83-7A577F09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14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85B7-ADFB-45FD-BCFD-8FD9D51E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5325A-28ED-43A2-9960-6DD7FD91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FC531-87B3-4AC5-BB99-7EE0E1D7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BF6FA-4581-48EE-A512-D5D2A2E0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33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3D08B-D223-4564-ABD5-B5F1EAD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FCABE-A07F-4B97-8BDF-461C33FF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FFB44-BEFF-4662-9C6C-B40964AD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62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7495-D306-4C18-86EA-2A0CF069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DA99-737C-4900-9885-5260F9FD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BFDDC-80BD-4ACA-BFF9-9418A509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E8D42-EA1A-478C-910D-8E650D12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E48A2-CAAA-4820-A96C-6BC98D74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502D-12D0-4101-9B75-14BBBE32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9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6F68-6611-480C-97BE-F91DF271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F9AC5-1B2E-43F6-ABA8-D9EDA6EAA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31D91-01E3-4158-ACAB-02969AFE7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C61CB-0367-454E-8ECE-CA5B9B65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102C-6461-4108-95A2-4BCE9E32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872B5-67F1-48C2-98D7-54C19399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6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76AD5-B69A-4BC7-8108-47C5D94F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87B07-8ADB-416D-812E-F5D967DFE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CABE-0898-487C-AB18-8BB954B9B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E026-6D94-4C3C-A593-201047588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E3C22-363D-4232-B4C9-2ECE5691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76AD5-B69A-4BC7-8108-47C5D94F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87B07-8ADB-416D-812E-F5D967DFE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CABE-0898-487C-AB18-8BB954B9B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E026-6D94-4C3C-A593-201047588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E3C22-363D-4232-B4C9-2ECE5691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31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vents.hifis.net/event/1997/overview" TargetMode="External"/><Relationship Id="rId3" Type="http://schemas.openxmlformats.org/officeDocument/2006/relationships/hyperlink" Target="mailto:martin.gaughran@diamond.ac.uk" TargetMode="External"/><Relationship Id="rId7" Type="http://schemas.openxmlformats.org/officeDocument/2006/relationships/hyperlink" Target="https://indico.desy.de/event/43233/over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esrf.fr/event/93/" TargetMode="External"/><Relationship Id="rId5" Type="http://schemas.openxmlformats.org/officeDocument/2006/relationships/hyperlink" Target="https://github.com/python-accelerator-middle-layer" TargetMode="External"/><Relationship Id="rId10" Type="http://schemas.openxmlformats.org/officeDocument/2006/relationships/hyperlink" Target="mailto:simone.liuzzo@esrf.fr" TargetMode="External"/><Relationship Id="rId4" Type="http://schemas.openxmlformats.org/officeDocument/2006/relationships/hyperlink" Target="https://github.com/atcollab" TargetMode="External"/><Relationship Id="rId9" Type="http://schemas.openxmlformats.org/officeDocument/2006/relationships/hyperlink" Target="https://indico.jacow.org/event/81/contributions/7483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06F847C8-7801-44D8-8CCA-CDBA7AD91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ight Triangle 132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E600F8C-C8F3-420C-9D3B-E1FBE7BA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1B08B1-7D07-47E1-9347-E02E93728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024" y="1383527"/>
            <a:ext cx="6072333" cy="4175166"/>
          </a:xfrm>
        </p:spPr>
        <p:txBody>
          <a:bodyPr anchor="ctr">
            <a:normAutofit/>
          </a:bodyPr>
          <a:lstStyle/>
          <a:p>
            <a:pPr algn="r"/>
            <a:r>
              <a:rPr lang="en-GB" sz="5400" b="1"/>
              <a:t>Python Accelerator Middle Layer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DA75DB-BAF7-4E74-9540-088DBBFDE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6051" y="2581835"/>
            <a:ext cx="3323968" cy="1778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Martin Gaughran,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r>
              <a:rPr lang="en-GB"/>
              <a:t>On behalf of the </a:t>
            </a:r>
            <a:r>
              <a:rPr lang="en-GB" err="1"/>
              <a:t>pyAML</a:t>
            </a:r>
            <a:r>
              <a:rPr lang="en-GB"/>
              <a:t> Collaboration</a:t>
            </a:r>
            <a:endParaRPr lang="en-GB">
              <a:ea typeface="Calibri"/>
              <a:cs typeface="Calibri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AA55BF2-380C-4942-8AB1-55A6A52A3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B812C3E-8103-CE69-AE15-CE9827D77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05" y="4956973"/>
            <a:ext cx="3291840" cy="9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86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C8250B-F3DE-CE98-F61F-B5AA00DC3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9">
            <a:extLst>
              <a:ext uri="{FF2B5EF4-FFF2-40B4-BE49-F238E27FC236}">
                <a16:creationId xmlns:a16="http://schemas.microsoft.com/office/drawing/2014/main" id="{C7F3D361-CDE1-AB89-2048-6196C0E5B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5" name="Group 171">
            <a:extLst>
              <a:ext uri="{FF2B5EF4-FFF2-40B4-BE49-F238E27FC236}">
                <a16:creationId xmlns:a16="http://schemas.microsoft.com/office/drawing/2014/main" id="{F6D0EE78-0D93-1E33-6E9E-C26675B4B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7" name="Rectangle 172">
              <a:extLst>
                <a:ext uri="{FF2B5EF4-FFF2-40B4-BE49-F238E27FC236}">
                  <a16:creationId xmlns:a16="http://schemas.microsoft.com/office/drawing/2014/main" id="{77D5C11A-5490-B91B-EDC7-215DE5C09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28AB535-102E-D701-C488-888DC2A2F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8" name="Rectangle 175">
            <a:extLst>
              <a:ext uri="{FF2B5EF4-FFF2-40B4-BE49-F238E27FC236}">
                <a16:creationId xmlns:a16="http://schemas.microsoft.com/office/drawing/2014/main" id="{6B3B792A-50A5-A16F-94CE-6B657BA2F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B0D64-CE4B-3B04-4A48-59D394696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GB" sz="5400"/>
              <a:t>Collaboration Details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86740-F4D4-6ECA-F69B-3B89E2825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 fontScale="70000" lnSpcReduction="20000"/>
          </a:bodyPr>
          <a:lstStyle/>
          <a:p>
            <a:r>
              <a:rPr lang="en-GB"/>
              <a:t>Any questions: </a:t>
            </a:r>
            <a:r>
              <a:rPr lang="en-GB">
                <a:hlinkClick r:id="rId3"/>
              </a:rPr>
              <a:t>martin.gaughran@diamond.ac.uk</a:t>
            </a:r>
            <a:endParaRPr lang="en-GB"/>
          </a:p>
          <a:p>
            <a:r>
              <a:rPr lang="en-GB"/>
              <a:t>GitHub orgs:</a:t>
            </a:r>
          </a:p>
          <a:p>
            <a:pPr lvl="1"/>
            <a:r>
              <a:rPr lang="en-GB">
                <a:hlinkClick r:id="rId4"/>
              </a:rPr>
              <a:t>https://github.com/atcollab</a:t>
            </a:r>
            <a:endParaRPr lang="en-GB"/>
          </a:p>
          <a:p>
            <a:pPr lvl="1"/>
            <a:r>
              <a:rPr lang="en-GB">
                <a:hlinkClick r:id="rId5"/>
              </a:rPr>
              <a:t>https://github.com/python-accelerator-middle-layer</a:t>
            </a:r>
            <a:endParaRPr lang="en-GB"/>
          </a:p>
          <a:p>
            <a:r>
              <a:rPr lang="en-GB"/>
              <a:t>Workshops:</a:t>
            </a:r>
          </a:p>
          <a:p>
            <a:pPr lvl="1"/>
            <a:r>
              <a:rPr lang="en-GB">
                <a:hlinkClick r:id="rId6"/>
              </a:rPr>
              <a:t>https://indico.esrf.fr/event/93/</a:t>
            </a:r>
            <a:endParaRPr lang="en-GB"/>
          </a:p>
          <a:p>
            <a:pPr lvl="1"/>
            <a:r>
              <a:rPr lang="en-GB">
                <a:hlinkClick r:id="rId7"/>
              </a:rPr>
              <a:t>https://indico.desy.de/event/43233/overview</a:t>
            </a:r>
            <a:endParaRPr lang="en-GB"/>
          </a:p>
          <a:p>
            <a:pPr lvl="1"/>
            <a:r>
              <a:rPr lang="en-GB">
                <a:hlinkClick r:id="rId8"/>
              </a:rPr>
              <a:t>https://events.hifis.net/event/1997/overview</a:t>
            </a:r>
            <a:endParaRPr lang="en-GB"/>
          </a:p>
          <a:p>
            <a:r>
              <a:rPr lang="en-GB"/>
              <a:t>Exploratory work (IPAC’25): </a:t>
            </a:r>
            <a:r>
              <a:rPr lang="en-GB">
                <a:hlinkClick r:id="rId9"/>
              </a:rPr>
              <a:t>https://indico.jacow.org/event/81/contributions/7483/</a:t>
            </a:r>
            <a:endParaRPr lang="en-GB"/>
          </a:p>
          <a:p>
            <a:r>
              <a:rPr lang="en-GB"/>
              <a:t>Can email Simone to be added to mailing list: </a:t>
            </a:r>
            <a:r>
              <a:rPr lang="en-GB">
                <a:hlinkClick r:id="rId10"/>
              </a:rPr>
              <a:t>simone.liuzzo@esrf.fr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9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0F6A2E-65D4-62AC-EB22-2B6DD99D0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D69D2204-353F-70BF-EFDE-FDD7CDCE4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4" name="Freeform: Shape 153">
            <a:extLst>
              <a:ext uri="{FF2B5EF4-FFF2-40B4-BE49-F238E27FC236}">
                <a16:creationId xmlns:a16="http://schemas.microsoft.com/office/drawing/2014/main" id="{338506FE-C178-2DCF-03F9-AF16C14EC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5" name="Freeform: Shape 154">
            <a:extLst>
              <a:ext uri="{FF2B5EF4-FFF2-40B4-BE49-F238E27FC236}">
                <a16:creationId xmlns:a16="http://schemas.microsoft.com/office/drawing/2014/main" id="{38F3D9C0-A6B2-3369-3059-622DCA551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22EC5E-D613-7698-94F1-5A2363DBB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>
                <a:cs typeface="Calibri Light"/>
              </a:rPr>
              <a:t>Thanks for Listening!</a:t>
            </a:r>
            <a:endParaRPr lang="en-US" sz="720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3E68844-74E6-709B-31B8-70DD1D315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5BD156-E4E4-E1D1-1EBD-B44A3AB7A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4">
            <a:extLst>
              <a:ext uri="{FF2B5EF4-FFF2-40B4-BE49-F238E27FC236}">
                <a16:creationId xmlns:a16="http://schemas.microsoft.com/office/drawing/2014/main" id="{E20283D0-237B-0C5D-91AF-3B4417A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CABAC-0ACD-266D-E3D8-7C89F464E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 err="1"/>
              <a:t>Matlab</a:t>
            </a:r>
            <a:r>
              <a:rPr lang="en-GB" sz="3600"/>
              <a:t> Middle Layer (MML)</a:t>
            </a:r>
            <a:endParaRPr lang="en-US" sz="3600"/>
          </a:p>
        </p:txBody>
      </p:sp>
      <p:sp>
        <p:nvSpPr>
          <p:cNvPr id="100" name="Rectangle 96">
            <a:extLst>
              <a:ext uri="{FF2B5EF4-FFF2-40B4-BE49-F238E27FC236}">
                <a16:creationId xmlns:a16="http://schemas.microsoft.com/office/drawing/2014/main" id="{75FE6203-0E9F-4A22-AC74-8B606ED9D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134D5-64E0-309E-64AC-11662E1E6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>
                <a:cs typeface="Calibri"/>
              </a:rPr>
              <a:t>Developed in the 90s, originally by SLAC and ALS</a:t>
            </a:r>
          </a:p>
          <a:p>
            <a:r>
              <a:rPr lang="en-GB" sz="1800">
                <a:cs typeface="Calibri"/>
              </a:rPr>
              <a:t>Sits between high-level accelerator applications and the low-level control system (e.g. EPICS)</a:t>
            </a:r>
          </a:p>
          <a:p>
            <a:r>
              <a:rPr lang="en-GB" sz="1800">
                <a:cs typeface="Calibri"/>
              </a:rPr>
              <a:t>Accelerator and control system-agnostic</a:t>
            </a:r>
          </a:p>
          <a:p>
            <a:r>
              <a:rPr lang="en-GB" sz="1800">
                <a:cs typeface="Calibri"/>
              </a:rPr>
              <a:t>Large suite of (well-tested) measurements and high-level applications available</a:t>
            </a:r>
          </a:p>
          <a:p>
            <a:pPr lvl="1"/>
            <a:r>
              <a:rPr lang="en-GB" sz="1400">
                <a:cs typeface="Calibri"/>
              </a:rPr>
              <a:t>E.g. chromaticity, slow orbit feedback</a:t>
            </a:r>
          </a:p>
          <a:p>
            <a:pPr lvl="1"/>
            <a:r>
              <a:rPr lang="en-GB" sz="1400">
                <a:cs typeface="Calibri"/>
              </a:rPr>
              <a:t>Includes more complex tools such as LOCO</a:t>
            </a:r>
            <a:endParaRPr lang="en-GB" sz="1800">
              <a:cs typeface="Calibri"/>
            </a:endParaRPr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1D535E56-4ED9-3C8F-4E65-A26996249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0">
            <a:extLst>
              <a:ext uri="{FF2B5EF4-FFF2-40B4-BE49-F238E27FC236}">
                <a16:creationId xmlns:a16="http://schemas.microsoft.com/office/drawing/2014/main" id="{7BB54E97-E094-9476-3B6F-22503C8AD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30176262-AB43-74BD-E6B8-DFF865D00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31522-FEFF-630A-6BEF-27855B127DFB}"/>
              </a:ext>
            </a:extLst>
          </p:cNvPr>
          <p:cNvGrpSpPr/>
          <p:nvPr/>
        </p:nvGrpSpPr>
        <p:grpSpPr>
          <a:xfrm>
            <a:off x="5846552" y="1751563"/>
            <a:ext cx="5885453" cy="3354237"/>
            <a:chOff x="6072399" y="2433674"/>
            <a:chExt cx="5885453" cy="335423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4E7F64B-240F-6629-63F0-40E9DDFE9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433674"/>
              <a:ext cx="5838253" cy="317669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262546-21EC-F69C-D260-6BC32B7CD0B4}"/>
                </a:ext>
              </a:extLst>
            </p:cNvPr>
            <p:cNvSpPr txBox="1"/>
            <p:nvPr/>
          </p:nvSpPr>
          <p:spPr>
            <a:xfrm>
              <a:off x="6072399" y="5549384"/>
              <a:ext cx="5885453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50"/>
                <a:t>https://indico.desy.de/event/43233/contributions/169040/attachments/90944/122729/OperationML_nadolski.pdf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0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6E2028-10BC-A086-3B30-4E8A77FDE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4">
            <a:extLst>
              <a:ext uri="{FF2B5EF4-FFF2-40B4-BE49-F238E27FC236}">
                <a16:creationId xmlns:a16="http://schemas.microsoft.com/office/drawing/2014/main" id="{0904D31D-AE5A-1D8B-02D7-19755D7B2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B20B7-A3C3-DCA1-C611-510D1C87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/>
              <a:t>MML (cont.)</a:t>
            </a:r>
            <a:endParaRPr lang="en-US" sz="3600"/>
          </a:p>
        </p:txBody>
      </p:sp>
      <p:sp>
        <p:nvSpPr>
          <p:cNvPr id="100" name="Rectangle 96">
            <a:extLst>
              <a:ext uri="{FF2B5EF4-FFF2-40B4-BE49-F238E27FC236}">
                <a16:creationId xmlns:a16="http://schemas.microsoft.com/office/drawing/2014/main" id="{162E9138-A29B-9D4E-5E6B-08187903E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6534A-2189-EE81-5589-625E2992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>
                <a:cs typeface="Calibri"/>
              </a:rPr>
              <a:t>Integration with accelerator simulation</a:t>
            </a:r>
          </a:p>
          <a:p>
            <a:pPr lvl="1"/>
            <a:r>
              <a:rPr lang="en-GB" sz="1400">
                <a:cs typeface="Calibri"/>
              </a:rPr>
              <a:t>Accelerator Toolbox</a:t>
            </a:r>
          </a:p>
          <a:p>
            <a:r>
              <a:rPr lang="en-GB" sz="1800">
                <a:cs typeface="Calibri"/>
              </a:rPr>
              <a:t>Allows direct control and simulation from </a:t>
            </a:r>
            <a:r>
              <a:rPr lang="en-GB" sz="1800" err="1">
                <a:cs typeface="Calibri"/>
              </a:rPr>
              <a:t>Matlab</a:t>
            </a:r>
            <a:endParaRPr lang="en-GB" sz="1800">
              <a:cs typeface="Calibri"/>
            </a:endParaRPr>
          </a:p>
          <a:p>
            <a:r>
              <a:rPr lang="en-GB" sz="1800">
                <a:cs typeface="Calibri"/>
              </a:rPr>
              <a:t>Reasonably easy to set up and use</a:t>
            </a:r>
          </a:p>
          <a:p>
            <a:r>
              <a:rPr lang="en-GB" sz="1800">
                <a:cs typeface="Calibri"/>
              </a:rPr>
              <a:t>MML has come to refer to both the ‘middle layer’ interface, and the suite of generic tools</a:t>
            </a:r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970A67E2-B1E0-C82E-3571-BA52BB20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0">
            <a:extLst>
              <a:ext uri="{FF2B5EF4-FFF2-40B4-BE49-F238E27FC236}">
                <a16:creationId xmlns:a16="http://schemas.microsoft.com/office/drawing/2014/main" id="{A122DD1C-3197-E4E2-E117-D82190625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DF7A24B3-1BAF-2540-8EA3-310A6D8A2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ED4BA5-EDD7-2ECD-CC2D-6DE439DDD0B1}"/>
              </a:ext>
            </a:extLst>
          </p:cNvPr>
          <p:cNvGrpSpPr/>
          <p:nvPr/>
        </p:nvGrpSpPr>
        <p:grpSpPr>
          <a:xfrm>
            <a:off x="5846552" y="1534893"/>
            <a:ext cx="5885453" cy="3972243"/>
            <a:chOff x="5846552" y="2135058"/>
            <a:chExt cx="5885453" cy="397224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46ED7F-1245-5FEA-3151-CD914C88C220}"/>
                </a:ext>
              </a:extLst>
            </p:cNvPr>
            <p:cNvGrpSpPr/>
            <p:nvPr/>
          </p:nvGrpSpPr>
          <p:grpSpPr>
            <a:xfrm>
              <a:off x="5846552" y="2135058"/>
              <a:ext cx="5885453" cy="2587248"/>
              <a:chOff x="5846550" y="2033551"/>
              <a:chExt cx="5885453" cy="258724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1107E3C-0AC3-FC78-80D6-B102E7E81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0151" y="2033551"/>
                <a:ext cx="5838253" cy="235193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9918DF-D75F-43E4-056F-A59A1B8D79E2}"/>
                  </a:ext>
                </a:extLst>
              </p:cNvPr>
              <p:cNvSpPr txBox="1"/>
              <p:nvPr/>
            </p:nvSpPr>
            <p:spPr>
              <a:xfrm>
                <a:off x="5846550" y="4382272"/>
                <a:ext cx="5885453" cy="238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https://cloud.esrf.fr/s/dZtJ27cc7rGL72b/download/LEAPS_PhotonSource_WG_23Oct2024_updated.pptx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04DEEE-DD3A-9427-F445-75E241F2FEBC}"/>
                </a:ext>
              </a:extLst>
            </p:cNvPr>
            <p:cNvSpPr txBox="1"/>
            <p:nvPr/>
          </p:nvSpPr>
          <p:spPr>
            <a:xfrm>
              <a:off x="5870152" y="4722306"/>
              <a:ext cx="583825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Partial list of users:</a:t>
              </a:r>
            </a:p>
            <a:p>
              <a:r>
                <a:rPr lang="en-GB" sz="1200"/>
                <a:t>USA: ALS, Stanford (Spear3), Duke FEL, Brookhaven (VUV), B-Factory</a:t>
              </a:r>
            </a:p>
            <a:p>
              <a:r>
                <a:rPr lang="en-GB" sz="1200"/>
                <a:t>Canada: CLS</a:t>
              </a:r>
            </a:p>
            <a:p>
              <a:r>
                <a:rPr lang="en-GB" sz="1200"/>
                <a:t>Europe: SOLEIL (France), Diamond (UK), ALBA (Spain), Solaris (Poland), MAX-IV (Sweden)</a:t>
              </a:r>
            </a:p>
            <a:p>
              <a:r>
                <a:rPr lang="en-GB" sz="1200"/>
                <a:t>Asia: PLS2 (Korea), SLS (Thailand), SSRF (Shanghai), NSRRC (Taiwan)</a:t>
              </a:r>
            </a:p>
            <a:p>
              <a:r>
                <a:rPr lang="en-GB" sz="1200"/>
                <a:t>Middle East: SESAME (Jordan)</a:t>
              </a:r>
            </a:p>
            <a:p>
              <a:r>
                <a:rPr lang="en-GB" sz="1200"/>
                <a:t>Australia: ASP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95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0ECB09-8D57-B85C-DE64-DFEF98F20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9">
            <a:extLst>
              <a:ext uri="{FF2B5EF4-FFF2-40B4-BE49-F238E27FC236}">
                <a16:creationId xmlns:a16="http://schemas.microsoft.com/office/drawing/2014/main" id="{93CE5D39-A9AA-854A-C5B0-525DD1898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5" name="Group 171">
            <a:extLst>
              <a:ext uri="{FF2B5EF4-FFF2-40B4-BE49-F238E27FC236}">
                <a16:creationId xmlns:a16="http://schemas.microsoft.com/office/drawing/2014/main" id="{A6FC7388-3D1A-B011-3F4D-3D5046528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7" name="Rectangle 172">
              <a:extLst>
                <a:ext uri="{FF2B5EF4-FFF2-40B4-BE49-F238E27FC236}">
                  <a16:creationId xmlns:a16="http://schemas.microsoft.com/office/drawing/2014/main" id="{39C23F55-F3E6-3DB5-FD94-EA22D864C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FC03B0C-6B27-F33F-6B37-F42DD6406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8" name="Rectangle 175">
            <a:extLst>
              <a:ext uri="{FF2B5EF4-FFF2-40B4-BE49-F238E27FC236}">
                <a16:creationId xmlns:a16="http://schemas.microsoft.com/office/drawing/2014/main" id="{207E9D38-701D-34DC-C8AF-49F7769A3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370E83-66F6-0845-BE69-2519F0C7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GB" sz="5400">
                <a:ea typeface="+mj-lt"/>
                <a:cs typeface="+mj-lt"/>
              </a:rPr>
              <a:t>MML Problems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560A-3F35-095F-FF23-86709A740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GB" err="1">
                <a:cs typeface="Calibri"/>
              </a:rPr>
              <a:t>Matlab</a:t>
            </a:r>
            <a:r>
              <a:rPr lang="en-GB">
                <a:cs typeface="Calibri"/>
              </a:rPr>
              <a:t> is a proprietary programming language</a:t>
            </a:r>
          </a:p>
          <a:p>
            <a:r>
              <a:rPr lang="en-GB">
                <a:cs typeface="Calibri"/>
              </a:rPr>
              <a:t>Collaborative development is difficult</a:t>
            </a:r>
          </a:p>
          <a:p>
            <a:pPr lvl="1"/>
            <a:r>
              <a:rPr lang="en-GB">
                <a:cs typeface="Calibri"/>
              </a:rPr>
              <a:t>Last release in 2018</a:t>
            </a:r>
          </a:p>
          <a:p>
            <a:pPr lvl="1"/>
            <a:r>
              <a:rPr lang="en-GB">
                <a:cs typeface="Calibri"/>
              </a:rPr>
              <a:t>Many facilities use local forks, often due to limitations with abstractions</a:t>
            </a:r>
          </a:p>
          <a:p>
            <a:r>
              <a:rPr lang="en-GB">
                <a:cs typeface="Calibri"/>
              </a:rPr>
              <a:t>Does not benefit from advancements in computing</a:t>
            </a:r>
          </a:p>
          <a:p>
            <a:r>
              <a:rPr lang="en-GB">
                <a:cs typeface="Calibri"/>
              </a:rPr>
              <a:t>Will soon become obsolete</a:t>
            </a: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62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F6AB21-5D40-C87D-8773-5BC5E7734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4" name="Freeform: Shape 15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5" name="Freeform: Shape 15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411D16-0595-9B46-1DA3-E41B8808D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>
                <a:cs typeface="Calibri Light"/>
              </a:rPr>
              <a:t>Python Accelerator Middle Layer (</a:t>
            </a:r>
            <a:r>
              <a:rPr lang="en-GB" sz="7200" err="1">
                <a:cs typeface="Calibri Light"/>
              </a:rPr>
              <a:t>pyAML</a:t>
            </a:r>
            <a:r>
              <a:rPr lang="en-GB" sz="7200">
                <a:cs typeface="Calibri Light"/>
              </a:rPr>
              <a:t>)</a:t>
            </a:r>
            <a:endParaRPr lang="en-US" sz="720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44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ADDD35-3D2E-D995-9134-480540E76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9">
            <a:extLst>
              <a:ext uri="{FF2B5EF4-FFF2-40B4-BE49-F238E27FC236}">
                <a16:creationId xmlns:a16="http://schemas.microsoft.com/office/drawing/2014/main" id="{2B64570A-0D91-6A6B-0E59-D44F2BBD8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5" name="Group 171">
            <a:extLst>
              <a:ext uri="{FF2B5EF4-FFF2-40B4-BE49-F238E27FC236}">
                <a16:creationId xmlns:a16="http://schemas.microsoft.com/office/drawing/2014/main" id="{DBD94889-A336-580A-2DD5-9945C2210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7" name="Rectangle 172">
              <a:extLst>
                <a:ext uri="{FF2B5EF4-FFF2-40B4-BE49-F238E27FC236}">
                  <a16:creationId xmlns:a16="http://schemas.microsoft.com/office/drawing/2014/main" id="{20E2355B-9203-4D22-601F-D851697F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DA7CE83-0AA4-AD51-0563-932E5DA29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8" name="Rectangle 175">
            <a:extLst>
              <a:ext uri="{FF2B5EF4-FFF2-40B4-BE49-F238E27FC236}">
                <a16:creationId xmlns:a16="http://schemas.microsoft.com/office/drawing/2014/main" id="{D4AC86E7-B593-BFBE-F058-8D0D7627E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C4AD2-B4A7-53F0-B7E5-0872073F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GB" sz="5400" err="1">
                <a:ea typeface="+mj-lt"/>
                <a:cs typeface="+mj-lt"/>
              </a:rPr>
              <a:t>pyAML</a:t>
            </a:r>
            <a:r>
              <a:rPr lang="en-GB" sz="5400">
                <a:ea typeface="+mj-lt"/>
                <a:cs typeface="+mj-lt"/>
              </a:rPr>
              <a:t> Project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035EB-47A1-CDD2-8A50-0700BCA3E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 fontScale="85000" lnSpcReduction="20000"/>
          </a:bodyPr>
          <a:lstStyle/>
          <a:p>
            <a:r>
              <a:rPr lang="en-GB">
                <a:cs typeface="Calibri"/>
              </a:rPr>
              <a:t>Equivalent of MML in Python, but including several improvements</a:t>
            </a:r>
          </a:p>
          <a:p>
            <a:r>
              <a:rPr lang="en-GB">
                <a:cs typeface="Calibri"/>
              </a:rPr>
              <a:t>Maintain the strong benefits of MML:</a:t>
            </a:r>
          </a:p>
          <a:p>
            <a:pPr lvl="1"/>
            <a:r>
              <a:rPr lang="en-GB">
                <a:cs typeface="Calibri"/>
              </a:rPr>
              <a:t>Accelerator &amp; control-system agnostic</a:t>
            </a:r>
          </a:p>
          <a:p>
            <a:pPr lvl="1"/>
            <a:r>
              <a:rPr lang="en-GB">
                <a:cs typeface="Calibri"/>
              </a:rPr>
              <a:t>Ease of set up and use</a:t>
            </a:r>
          </a:p>
          <a:p>
            <a:pPr lvl="1"/>
            <a:r>
              <a:rPr lang="en-GB">
                <a:cs typeface="Calibri"/>
              </a:rPr>
              <a:t>Robust and reliable suite of applications</a:t>
            </a:r>
          </a:p>
          <a:p>
            <a:pPr lvl="1"/>
            <a:r>
              <a:rPr lang="en-GB">
                <a:cs typeface="Calibri"/>
              </a:rPr>
              <a:t>Integration with simulations</a:t>
            </a:r>
          </a:p>
          <a:p>
            <a:r>
              <a:rPr lang="en-GB">
                <a:cs typeface="Calibri"/>
              </a:rPr>
              <a:t>Integrate developments in accelerator controls and high-level applications</a:t>
            </a:r>
          </a:p>
          <a:p>
            <a:r>
              <a:rPr lang="en-GB">
                <a:cs typeface="Calibri"/>
              </a:rPr>
              <a:t>Provide an interface to e.g. advanced commissioning simulations or AI/ML</a:t>
            </a:r>
          </a:p>
          <a:p>
            <a:r>
              <a:rPr lang="en-GB">
                <a:cs typeface="Calibri"/>
              </a:rPr>
              <a:t>Provide support for virtual accelerators and digital twins</a:t>
            </a: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66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0830C5-DC9D-FEF4-BFFF-1458B214C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4">
            <a:extLst>
              <a:ext uri="{FF2B5EF4-FFF2-40B4-BE49-F238E27FC236}">
                <a16:creationId xmlns:a16="http://schemas.microsoft.com/office/drawing/2014/main" id="{B66C5D59-9025-EB5F-5B93-360BBD584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C14F6-6B8D-B163-5CF4-FE008A47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 err="1"/>
              <a:t>pyAML</a:t>
            </a:r>
            <a:r>
              <a:rPr lang="en-GB" sz="3600"/>
              <a:t> Workshops</a:t>
            </a:r>
            <a:endParaRPr lang="en-US" sz="3600"/>
          </a:p>
        </p:txBody>
      </p:sp>
      <p:sp>
        <p:nvSpPr>
          <p:cNvPr id="100" name="Rectangle 96">
            <a:extLst>
              <a:ext uri="{FF2B5EF4-FFF2-40B4-BE49-F238E27FC236}">
                <a16:creationId xmlns:a16="http://schemas.microsoft.com/office/drawing/2014/main" id="{643FA7E7-91A9-3324-4818-3A9FA5567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1FE2-EBF6-4642-F690-C27C11A10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>
                <a:cs typeface="Calibri"/>
              </a:rPr>
              <a:t>Have now held a couple workshops on the </a:t>
            </a:r>
            <a:r>
              <a:rPr lang="en-GB" sz="1800" err="1">
                <a:cs typeface="Calibri"/>
              </a:rPr>
              <a:t>pyAML</a:t>
            </a:r>
            <a:r>
              <a:rPr lang="en-GB" sz="1800">
                <a:cs typeface="Calibri"/>
              </a:rPr>
              <a:t> project</a:t>
            </a:r>
          </a:p>
          <a:p>
            <a:pPr lvl="1"/>
            <a:r>
              <a:rPr lang="en-GB" sz="1400">
                <a:cs typeface="Calibri"/>
              </a:rPr>
              <a:t>Defining scope of the project</a:t>
            </a:r>
          </a:p>
          <a:p>
            <a:pPr lvl="1"/>
            <a:r>
              <a:rPr lang="en-GB" sz="1400">
                <a:cs typeface="Calibri"/>
              </a:rPr>
              <a:t>Gathering effort for software development</a:t>
            </a:r>
            <a:endParaRPr lang="en-GB" sz="1800">
              <a:cs typeface="Calibri"/>
            </a:endParaRPr>
          </a:p>
          <a:p>
            <a:pPr lvl="1"/>
            <a:r>
              <a:rPr lang="en-GB" sz="1400">
                <a:cs typeface="Calibri"/>
              </a:rPr>
              <a:t>Updates from accelerator physicists, controls engineers and software developers on related work</a:t>
            </a:r>
          </a:p>
          <a:p>
            <a:r>
              <a:rPr lang="en-GB" sz="1800">
                <a:cs typeface="Calibri"/>
              </a:rPr>
              <a:t>Now have dedicated resources from several facilities</a:t>
            </a:r>
          </a:p>
          <a:p>
            <a:pPr lvl="1"/>
            <a:r>
              <a:rPr lang="en-GB" sz="1400">
                <a:cs typeface="Calibri"/>
              </a:rPr>
              <a:t>HZB, SOLEIL, ESRF, MAX IV, &amp; more</a:t>
            </a:r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F3A4E6B2-6E12-43C8-53DE-032A4881B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0">
            <a:extLst>
              <a:ext uri="{FF2B5EF4-FFF2-40B4-BE49-F238E27FC236}">
                <a16:creationId xmlns:a16="http://schemas.microsoft.com/office/drawing/2014/main" id="{36C60C33-C016-9138-6905-5174706E7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753A8B85-41B5-66B9-68F3-FFDD18A4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A7F741-27B8-6C2E-0435-BF8C68736E40}"/>
              </a:ext>
            </a:extLst>
          </p:cNvPr>
          <p:cNvGrpSpPr/>
          <p:nvPr/>
        </p:nvGrpSpPr>
        <p:grpSpPr>
          <a:xfrm>
            <a:off x="5846552" y="1939579"/>
            <a:ext cx="5885453" cy="2981764"/>
            <a:chOff x="5846550" y="1972345"/>
            <a:chExt cx="5885453" cy="2981764"/>
          </a:xfrm>
        </p:grpSpPr>
        <p:pic>
          <p:nvPicPr>
            <p:cNvPr id="5" name="Picture 4" descr="A group of people standing on a railing&#10;&#10;AI-generated content may be incorrect.">
              <a:extLst>
                <a:ext uri="{FF2B5EF4-FFF2-40B4-BE49-F238E27FC236}">
                  <a16:creationId xmlns:a16="http://schemas.microsoft.com/office/drawing/2014/main" id="{5B36A70C-A768-447F-351F-3D6125E97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810" y="1972345"/>
              <a:ext cx="5450935" cy="27464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96B2CF-A649-AD85-5B81-B0E27A66E103}"/>
                </a:ext>
              </a:extLst>
            </p:cNvPr>
            <p:cNvSpPr txBox="1"/>
            <p:nvPr/>
          </p:nvSpPr>
          <p:spPr>
            <a:xfrm>
              <a:off x="5846550" y="4715582"/>
              <a:ext cx="5885453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Second Accelerator Middle Layer Workshop, HZB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34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214239-D6BB-C82E-E293-6A75ADADB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4">
            <a:extLst>
              <a:ext uri="{FF2B5EF4-FFF2-40B4-BE49-F238E27FC236}">
                <a16:creationId xmlns:a16="http://schemas.microsoft.com/office/drawing/2014/main" id="{E1F59FB3-983B-FB78-49DA-BE364E34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27549-3B67-EF32-D9ED-2F80DCAC6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/>
              <a:t>COST Action Proposal</a:t>
            </a:r>
            <a:endParaRPr lang="en-US" sz="3600"/>
          </a:p>
        </p:txBody>
      </p:sp>
      <p:sp>
        <p:nvSpPr>
          <p:cNvPr id="100" name="Rectangle 96">
            <a:extLst>
              <a:ext uri="{FF2B5EF4-FFF2-40B4-BE49-F238E27FC236}">
                <a16:creationId xmlns:a16="http://schemas.microsoft.com/office/drawing/2014/main" id="{A3ACB8F0-0320-BD49-5132-DB84FD132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E5CB-077D-C94F-D73A-73E8E581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 fontScale="85000" lnSpcReduction="10000"/>
          </a:bodyPr>
          <a:lstStyle/>
          <a:p>
            <a:endParaRPr lang="en-GB" sz="1800">
              <a:cs typeface="Calibri"/>
            </a:endParaRPr>
          </a:p>
          <a:p>
            <a:r>
              <a:rPr lang="en-GB" sz="1800" b="1" err="1">
                <a:cs typeface="Calibri"/>
              </a:rPr>
              <a:t>CO</a:t>
            </a:r>
            <a:r>
              <a:rPr lang="en-GB" sz="1800" err="1">
                <a:cs typeface="Calibri"/>
              </a:rPr>
              <a:t>operation</a:t>
            </a:r>
            <a:r>
              <a:rPr lang="en-GB" sz="1800">
                <a:cs typeface="Calibri"/>
              </a:rPr>
              <a:t> for </a:t>
            </a:r>
            <a:r>
              <a:rPr lang="en-GB" sz="1800" b="1">
                <a:cs typeface="Calibri"/>
              </a:rPr>
              <a:t>S</a:t>
            </a:r>
            <a:r>
              <a:rPr lang="en-GB" sz="1800">
                <a:cs typeface="Calibri"/>
              </a:rPr>
              <a:t>cience and </a:t>
            </a:r>
            <a:r>
              <a:rPr lang="en-GB" sz="1800" b="1">
                <a:cs typeface="Calibri"/>
              </a:rPr>
              <a:t>T</a:t>
            </a:r>
            <a:r>
              <a:rPr lang="en-GB" sz="1800">
                <a:cs typeface="Calibri"/>
              </a:rPr>
              <a:t>echnology</a:t>
            </a:r>
          </a:p>
          <a:p>
            <a:r>
              <a:rPr lang="en-GB" sz="1800">
                <a:cs typeface="Calibri"/>
              </a:rPr>
              <a:t>Funds collaborative activities and organisation</a:t>
            </a:r>
          </a:p>
          <a:p>
            <a:r>
              <a:rPr lang="en-GB" sz="1800">
                <a:cs typeface="Calibri"/>
              </a:rPr>
              <a:t>Must involve 50% ITC countries</a:t>
            </a:r>
          </a:p>
          <a:p>
            <a:r>
              <a:rPr lang="en-GB" sz="1800">
                <a:cs typeface="Calibri"/>
              </a:rPr>
              <a:t>Pays for:</a:t>
            </a:r>
          </a:p>
          <a:p>
            <a:pPr lvl="1"/>
            <a:r>
              <a:rPr lang="en-GB" sz="1400">
                <a:cs typeface="Calibri"/>
              </a:rPr>
              <a:t>Conferences</a:t>
            </a:r>
          </a:p>
          <a:p>
            <a:pPr lvl="1"/>
            <a:r>
              <a:rPr lang="en-GB" sz="1400">
                <a:cs typeface="Calibri"/>
              </a:rPr>
              <a:t>Training sessions</a:t>
            </a:r>
          </a:p>
          <a:p>
            <a:pPr lvl="1"/>
            <a:r>
              <a:rPr lang="en-GB" sz="1400" err="1">
                <a:cs typeface="Calibri"/>
              </a:rPr>
              <a:t>Codeathons</a:t>
            </a:r>
            <a:endParaRPr lang="en-GB" sz="1400">
              <a:cs typeface="Calibri"/>
            </a:endParaRPr>
          </a:p>
          <a:p>
            <a:pPr lvl="1"/>
            <a:r>
              <a:rPr lang="en-GB" sz="1400">
                <a:cs typeface="Calibri"/>
              </a:rPr>
              <a:t>Management activities</a:t>
            </a:r>
          </a:p>
          <a:p>
            <a:pPr lvl="1"/>
            <a:r>
              <a:rPr lang="en-GB" sz="1400">
                <a:cs typeface="Calibri"/>
              </a:rPr>
              <a:t>Etc.</a:t>
            </a:r>
          </a:p>
          <a:p>
            <a:r>
              <a:rPr lang="en-GB" sz="1800">
                <a:cs typeface="Calibri"/>
              </a:rPr>
              <a:t>Collaborators from countries that aren’t COST members can be paid for presentations/training</a:t>
            </a:r>
          </a:p>
          <a:p>
            <a:r>
              <a:rPr lang="en-GB" sz="1800">
                <a:cs typeface="Calibri"/>
              </a:rPr>
              <a:t>Waiting for reply in June 2025</a:t>
            </a:r>
          </a:p>
          <a:p>
            <a:endParaRPr lang="en-GB" sz="1800">
              <a:cs typeface="Calibri"/>
            </a:endParaRPr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D0961E25-EF04-AB98-FF19-F8DCC01D2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0">
            <a:extLst>
              <a:ext uri="{FF2B5EF4-FFF2-40B4-BE49-F238E27FC236}">
                <a16:creationId xmlns:a16="http://schemas.microsoft.com/office/drawing/2014/main" id="{C738600B-B623-0A3F-2AB9-8E75AB850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7D00F883-30CE-5373-430D-BF2BFD0A5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A07395-EC86-0174-030A-E181E0C753BA}"/>
              </a:ext>
            </a:extLst>
          </p:cNvPr>
          <p:cNvGrpSpPr/>
          <p:nvPr/>
        </p:nvGrpSpPr>
        <p:grpSpPr>
          <a:xfrm>
            <a:off x="5846552" y="851722"/>
            <a:ext cx="5885453" cy="5153920"/>
            <a:chOff x="5781081" y="889778"/>
            <a:chExt cx="5885453" cy="51539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971692-E0A6-0663-287C-41B5CFB48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218801" y="946422"/>
              <a:ext cx="4785943" cy="486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F069D6-0116-AAFA-C9DF-98705F7C7333}"/>
                </a:ext>
              </a:extLst>
            </p:cNvPr>
            <p:cNvSpPr txBox="1"/>
            <p:nvPr/>
          </p:nvSpPr>
          <p:spPr bwMode="auto">
            <a:xfrm>
              <a:off x="6264065" y="889778"/>
              <a:ext cx="4212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Green: ICT (inclusiveness target country)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>
                  <a:solidFill>
                    <a:prstClr val="black"/>
                  </a:solidFill>
                  <a:latin typeface="Calibri" panose="020F0502020204030204"/>
                </a:rPr>
                <a:t>Purple: non-ICT member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F2C75E-C66C-E6EB-40D1-51E3C8D78B02}"/>
                </a:ext>
              </a:extLst>
            </p:cNvPr>
            <p:cNvSpPr txBox="1"/>
            <p:nvPr/>
          </p:nvSpPr>
          <p:spPr bwMode="auto">
            <a:xfrm>
              <a:off x="10171128" y="4616990"/>
              <a:ext cx="65915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Candle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2B133F-AE91-77DD-BD06-73AB33C59F8F}"/>
                </a:ext>
              </a:extLst>
            </p:cNvPr>
            <p:cNvSpPr txBox="1"/>
            <p:nvPr/>
          </p:nvSpPr>
          <p:spPr bwMode="auto">
            <a:xfrm>
              <a:off x="8556455" y="3828096"/>
              <a:ext cx="114646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ELI-beamlines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9867D8-AC15-755E-E341-E53450BD4E57}"/>
                </a:ext>
              </a:extLst>
            </p:cNvPr>
            <p:cNvSpPr txBox="1"/>
            <p:nvPr/>
          </p:nvSpPr>
          <p:spPr bwMode="auto">
            <a:xfrm>
              <a:off x="8367961" y="4222543"/>
              <a:ext cx="75604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Cosy</a:t>
              </a: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lab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E9BD74-589B-0F75-6AC3-A2C1D78ED003}"/>
                </a:ext>
              </a:extLst>
            </p:cNvPr>
            <p:cNvSpPr txBox="1"/>
            <p:nvPr/>
          </p:nvSpPr>
          <p:spPr bwMode="auto">
            <a:xfrm>
              <a:off x="8653265" y="3573238"/>
              <a:ext cx="6431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Solaris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BC4B6A-ACEB-C52A-5341-B8D88E6FA337}"/>
                </a:ext>
              </a:extLst>
            </p:cNvPr>
            <p:cNvSpPr txBox="1"/>
            <p:nvPr/>
          </p:nvSpPr>
          <p:spPr bwMode="auto">
            <a:xfrm>
              <a:off x="9647581" y="3914935"/>
              <a:ext cx="49032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KIPT</a:t>
              </a:r>
              <a:endParaRPr kumimoji="0" 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11367B-B448-085D-235D-F0B52BF2450D}"/>
                </a:ext>
              </a:extLst>
            </p:cNvPr>
            <p:cNvSpPr txBox="1"/>
            <p:nvPr/>
          </p:nvSpPr>
          <p:spPr bwMode="auto">
            <a:xfrm>
              <a:off x="8225399" y="3476806"/>
              <a:ext cx="532518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DESY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HZB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KIT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EB1FE6-08D0-A0E0-7B47-2AF9009B3E92}"/>
                </a:ext>
              </a:extLst>
            </p:cNvPr>
            <p:cNvSpPr txBox="1"/>
            <p:nvPr/>
          </p:nvSpPr>
          <p:spPr bwMode="auto">
            <a:xfrm>
              <a:off x="8437259" y="2925764"/>
              <a:ext cx="70403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MAX IV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9C875B-1CD3-C426-1E7C-FE500459A027}"/>
                </a:ext>
              </a:extLst>
            </p:cNvPr>
            <p:cNvSpPr txBox="1"/>
            <p:nvPr/>
          </p:nvSpPr>
          <p:spPr bwMode="auto">
            <a:xfrm>
              <a:off x="8189487" y="4417438"/>
              <a:ext cx="64120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Elettra</a:t>
              </a:r>
              <a:endParaRPr kumimoji="0" 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826B94-B2D4-03FC-59A2-E027A96DBA7D}"/>
                </a:ext>
              </a:extLst>
            </p:cNvPr>
            <p:cNvSpPr txBox="1"/>
            <p:nvPr/>
          </p:nvSpPr>
          <p:spPr bwMode="auto">
            <a:xfrm>
              <a:off x="7687233" y="3958926"/>
              <a:ext cx="5613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ESRF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Soleil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57FB30-285D-C194-50DD-174D38796105}"/>
                </a:ext>
              </a:extLst>
            </p:cNvPr>
            <p:cNvSpPr txBox="1"/>
            <p:nvPr/>
          </p:nvSpPr>
          <p:spPr bwMode="auto">
            <a:xfrm>
              <a:off x="7435887" y="4610650"/>
              <a:ext cx="49885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Alba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51F7B7-0E9E-17D2-E51B-D58D10979B8C}"/>
                </a:ext>
              </a:extLst>
            </p:cNvPr>
            <p:cNvSpPr txBox="1"/>
            <p:nvPr/>
          </p:nvSpPr>
          <p:spPr bwMode="auto">
            <a:xfrm>
              <a:off x="7339551" y="3584706"/>
              <a:ext cx="81945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Diamond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A95C44-BEF9-C0A0-2907-3A9D04A39A08}"/>
                </a:ext>
              </a:extLst>
            </p:cNvPr>
            <p:cNvSpPr txBox="1"/>
            <p:nvPr/>
          </p:nvSpPr>
          <p:spPr bwMode="auto">
            <a:xfrm>
              <a:off x="8133827" y="4103704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PSI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4FF4EE-12ED-5438-78B1-0F7DEF626D62}"/>
                </a:ext>
              </a:extLst>
            </p:cNvPr>
            <p:cNvSpPr txBox="1"/>
            <p:nvPr/>
          </p:nvSpPr>
          <p:spPr bwMode="auto">
            <a:xfrm>
              <a:off x="8723808" y="4470796"/>
              <a:ext cx="156720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Univ. Of Sarajevo</a:t>
              </a:r>
              <a:endParaRPr kumimoji="0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55958C-CBB6-1AAE-BC2D-82B9FFACBDF7}"/>
                </a:ext>
              </a:extLst>
            </p:cNvPr>
            <p:cNvSpPr txBox="1"/>
            <p:nvPr/>
          </p:nvSpPr>
          <p:spPr bwMode="auto">
            <a:xfrm>
              <a:off x="9314638" y="4783577"/>
              <a:ext cx="156720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Turkish Light Source</a:t>
              </a:r>
              <a:endParaRPr kumimoji="0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A92576-0D05-33F8-1122-1192BDECA8A3}"/>
                </a:ext>
              </a:extLst>
            </p:cNvPr>
            <p:cNvSpPr txBox="1"/>
            <p:nvPr/>
          </p:nvSpPr>
          <p:spPr>
            <a:xfrm>
              <a:off x="5781081" y="5805171"/>
              <a:ext cx="5885453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sng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www.cost.eu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83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A0821A-41FE-61B5-D680-4CC41850C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4">
            <a:extLst>
              <a:ext uri="{FF2B5EF4-FFF2-40B4-BE49-F238E27FC236}">
                <a16:creationId xmlns:a16="http://schemas.microsoft.com/office/drawing/2014/main" id="{1CF9663E-E97E-E1F1-489B-A05B6CF7B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4C7B4-CA3D-C961-3B01-A14D7A87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err="1"/>
              <a:t>pyAML</a:t>
            </a:r>
            <a:r>
              <a:rPr lang="en-US" sz="3600"/>
              <a:t> and Controls</a:t>
            </a:r>
          </a:p>
        </p:txBody>
      </p:sp>
      <p:sp>
        <p:nvSpPr>
          <p:cNvPr id="100" name="Rectangle 96">
            <a:extLst>
              <a:ext uri="{FF2B5EF4-FFF2-40B4-BE49-F238E27FC236}">
                <a16:creationId xmlns:a16="http://schemas.microsoft.com/office/drawing/2014/main" id="{E2CEC148-737A-4066-3210-CBCE046C1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5AAC3-0027-7CD7-6AEB-5C4C997A2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>
                <a:cs typeface="Calibri"/>
              </a:rPr>
              <a:t>Controls already worked on a tool called ‘</a:t>
            </a:r>
            <a:r>
              <a:rPr lang="en-GB" sz="1800" err="1">
                <a:cs typeface="Calibri"/>
              </a:rPr>
              <a:t>pytac</a:t>
            </a:r>
            <a:r>
              <a:rPr lang="en-GB" sz="1800">
                <a:cs typeface="Calibri"/>
              </a:rPr>
              <a:t>’, that was similar to the middle layer component of MML</a:t>
            </a:r>
          </a:p>
          <a:p>
            <a:pPr lvl="1"/>
            <a:r>
              <a:rPr lang="en-GB" sz="1400">
                <a:cs typeface="Calibri"/>
              </a:rPr>
              <a:t>Written in Python</a:t>
            </a:r>
          </a:p>
          <a:p>
            <a:pPr lvl="1"/>
            <a:r>
              <a:rPr lang="en-GB" sz="1400">
                <a:cs typeface="Calibri"/>
              </a:rPr>
              <a:t>Handles several high-level applications at Diamond, e.g. slow orbit feedback</a:t>
            </a:r>
          </a:p>
          <a:p>
            <a:r>
              <a:rPr lang="en-GB" sz="1800">
                <a:cs typeface="Calibri"/>
              </a:rPr>
              <a:t>We would like to migrate to </a:t>
            </a:r>
            <a:r>
              <a:rPr lang="en-GB" sz="1800" err="1">
                <a:cs typeface="Calibri"/>
              </a:rPr>
              <a:t>pyAML</a:t>
            </a:r>
            <a:r>
              <a:rPr lang="en-GB" sz="1800">
                <a:cs typeface="Calibri"/>
              </a:rPr>
              <a:t>, and:</a:t>
            </a:r>
          </a:p>
          <a:p>
            <a:pPr lvl="1"/>
            <a:r>
              <a:rPr lang="en-GB" sz="1400">
                <a:cs typeface="Calibri"/>
              </a:rPr>
              <a:t>Allow operations to use </a:t>
            </a:r>
            <a:r>
              <a:rPr lang="en-GB" sz="1400" err="1">
                <a:cs typeface="Calibri"/>
              </a:rPr>
              <a:t>pyAML</a:t>
            </a:r>
            <a:r>
              <a:rPr lang="en-GB" sz="1400">
                <a:cs typeface="Calibri"/>
              </a:rPr>
              <a:t>-based high-level applications</a:t>
            </a:r>
          </a:p>
          <a:p>
            <a:pPr lvl="1"/>
            <a:r>
              <a:rPr lang="en-GB" sz="1400">
                <a:cs typeface="Calibri"/>
              </a:rPr>
              <a:t>Reduce friction between accelerator physics and accelerator controls groups</a:t>
            </a:r>
          </a:p>
          <a:p>
            <a:pPr lvl="1"/>
            <a:r>
              <a:rPr lang="en-GB" sz="1400">
                <a:cs typeface="Calibri"/>
              </a:rPr>
              <a:t>Take advantage of features such as for machine learning or virtual accelerator (simulation with EPICS interface) integration</a:t>
            </a:r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F2867726-2061-891B-E08D-4FC1E6AD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0">
            <a:extLst>
              <a:ext uri="{FF2B5EF4-FFF2-40B4-BE49-F238E27FC236}">
                <a16:creationId xmlns:a16="http://schemas.microsoft.com/office/drawing/2014/main" id="{0CC16E09-9994-A14C-5F94-290257FF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DAB90BF8-26F7-ED1E-8491-18FDF15E2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B1655A-DDE3-84C0-6AFF-EEB4BC20EB07}"/>
              </a:ext>
            </a:extLst>
          </p:cNvPr>
          <p:cNvGrpSpPr/>
          <p:nvPr/>
        </p:nvGrpSpPr>
        <p:grpSpPr>
          <a:xfrm>
            <a:off x="6379160" y="2126650"/>
            <a:ext cx="4820244" cy="2604064"/>
            <a:chOff x="5804605" y="2259967"/>
            <a:chExt cx="4820244" cy="2604064"/>
          </a:xfrm>
        </p:grpSpPr>
        <p:sp>
          <p:nvSpPr>
            <p:cNvPr id="6" name="Straight Connector 5">
              <a:extLst>
                <a:ext uri="{FF2B5EF4-FFF2-40B4-BE49-F238E27FC236}">
                  <a16:creationId xmlns:a16="http://schemas.microsoft.com/office/drawing/2014/main" id="{E8DDB2D7-0CE8-397C-1F14-475443291435}"/>
                </a:ext>
              </a:extLst>
            </p:cNvPr>
            <p:cNvSpPr/>
            <p:nvPr/>
          </p:nvSpPr>
          <p:spPr>
            <a:xfrm flipH="1" flipV="1">
              <a:off x="6900699" y="2528009"/>
              <a:ext cx="852206" cy="9234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wrap="none" lIns="90000" tIns="45000" rIns="90000" bIns="450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08D4BE-F6DA-7631-BE86-BB583FCD12D2}"/>
                </a:ext>
              </a:extLst>
            </p:cNvPr>
            <p:cNvSpPr txBox="1"/>
            <p:nvPr/>
          </p:nvSpPr>
          <p:spPr>
            <a:xfrm>
              <a:off x="7195193" y="4573033"/>
              <a:ext cx="2628115" cy="290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compatLnSpc="0">
              <a:spAutoFit/>
            </a:bodyPr>
            <a:lstStyle/>
            <a:p>
              <a:pPr algn="ctr" defTabSz="689458">
                <a:spcAft>
                  <a:spcPts val="780"/>
                </a:spcAft>
                <a:defRPr/>
              </a:pPr>
              <a:r>
                <a:rPr lang="en-GB" sz="1357" kern="120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Machine hardware</a:t>
              </a:r>
              <a:endParaRPr lang="en-GB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8" name="Straight Connector 7">
              <a:extLst>
                <a:ext uri="{FF2B5EF4-FFF2-40B4-BE49-F238E27FC236}">
                  <a16:creationId xmlns:a16="http://schemas.microsoft.com/office/drawing/2014/main" id="{AB048CE4-F171-A037-CB35-F1EB4A0D81C9}"/>
                </a:ext>
              </a:extLst>
            </p:cNvPr>
            <p:cNvSpPr/>
            <p:nvPr/>
          </p:nvSpPr>
          <p:spPr>
            <a:xfrm flipH="1" flipV="1">
              <a:off x="8790767" y="2876193"/>
              <a:ext cx="510137" cy="5528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headEnd type="arrow"/>
              <a:tailEnd type="none"/>
            </a:ln>
          </p:spPr>
          <p:txBody>
            <a:bodyPr wrap="none" lIns="90000" tIns="45000" rIns="90000" bIns="450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103F71-FB2D-EB75-F3B1-994076DFE388}"/>
                </a:ext>
              </a:extLst>
            </p:cNvPr>
            <p:cNvSpPr txBox="1"/>
            <p:nvPr/>
          </p:nvSpPr>
          <p:spPr>
            <a:xfrm>
              <a:off x="5804605" y="2259967"/>
              <a:ext cx="2192187" cy="267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compatLnSpc="0">
              <a:spAutoFit/>
            </a:bodyPr>
            <a:lstStyle/>
            <a:p>
              <a:pPr algn="ctr" defTabSz="689458">
                <a:spcAft>
                  <a:spcPts val="780"/>
                </a:spcAft>
                <a:defRPr/>
              </a:pPr>
              <a:r>
                <a:rPr lang="en-GB" sz="1200" kern="120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S01.get_value('b2’, </a:t>
              </a:r>
              <a:r>
                <a:rPr lang="en-GB" sz="1200" kern="1200" err="1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pytac.RB</a:t>
              </a:r>
              <a:r>
                <a:rPr lang="en-GB" sz="1200" kern="120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)</a:t>
              </a:r>
              <a:endParaRPr lang="en-GB" sz="1200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7675E6-AC17-460D-0A6E-82D0D9E13CD3}"/>
                </a:ext>
              </a:extLst>
            </p:cNvPr>
            <p:cNvSpPr txBox="1"/>
            <p:nvPr/>
          </p:nvSpPr>
          <p:spPr>
            <a:xfrm>
              <a:off x="7476572" y="2614926"/>
              <a:ext cx="2628389" cy="267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compatLnSpc="0">
              <a:spAutoFit/>
            </a:bodyPr>
            <a:lstStyle/>
            <a:p>
              <a:pPr algn="ctr" defTabSz="689458">
                <a:spcAft>
                  <a:spcPts val="780"/>
                </a:spcAft>
                <a:defRPr/>
              </a:pPr>
              <a:r>
                <a:rPr lang="en-GB" sz="1200" kern="1200">
                  <a:solidFill>
                    <a:schemeClr val="tx1"/>
                  </a:solidFill>
                  <a:latin typeface="Liberation Sans" pitchFamily="18"/>
                  <a:ea typeface="Tahoma" pitchFamily="2"/>
                  <a:cs typeface="+mn-cs"/>
                </a:rPr>
                <a:t>S03.set_value('b2', value)</a:t>
              </a:r>
              <a:endParaRPr lang="en-GB" sz="1200">
                <a:latin typeface="Liberation Sans" pitchFamily="18"/>
                <a:ea typeface="Tahoma" pitchFamily="2"/>
                <a:cs typeface="Lohit Devanagari" pitchFamily="2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808BABB-8B46-F164-89E2-5AF9FEF9D9D3}"/>
                </a:ext>
              </a:extLst>
            </p:cNvPr>
            <p:cNvGrpSpPr/>
            <p:nvPr/>
          </p:nvGrpSpPr>
          <p:grpSpPr>
            <a:xfrm>
              <a:off x="6393662" y="3429000"/>
              <a:ext cx="4231187" cy="1005399"/>
              <a:chOff x="5170204" y="3272155"/>
              <a:chExt cx="6001018" cy="1162244"/>
            </a:xfrm>
          </p:grpSpPr>
          <p:grpSp>
            <p:nvGrpSpPr>
              <p:cNvPr id="5" name="Group 3">
                <a:extLst>
                  <a:ext uri="{FF2B5EF4-FFF2-40B4-BE49-F238E27FC236}">
                    <a16:creationId xmlns:a16="http://schemas.microsoft.com/office/drawing/2014/main" id="{750A860E-0340-F1B0-6E10-EF425AA1EE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70204" y="3889508"/>
                <a:ext cx="6001018" cy="544891"/>
                <a:chOff x="1080000" y="5040000"/>
                <a:chExt cx="7920000" cy="720000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B12B227-56FD-DE7E-12B7-6DBB35B9F6F9}"/>
                    </a:ext>
                  </a:extLst>
                </p:cNvPr>
                <p:cNvSpPr/>
                <p:nvPr/>
              </p:nvSpPr>
              <p:spPr>
                <a:xfrm>
                  <a:off x="3240578" y="5040000"/>
                  <a:ext cx="719134" cy="720000"/>
                </a:xfrm>
                <a:custGeom>
                  <a:avLst>
                    <a:gd name="f0" fmla="val 6326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abs f4"/>
                    <a:gd name="f13" fmla="abs f5"/>
                    <a:gd name="f14" fmla="abs f6"/>
                    <a:gd name="f15" fmla="pin 0 f0 108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+- f7 f15 0"/>
                    <a:gd name="f21" fmla="*/ f15 1 2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7 f21 0"/>
                    <a:gd name="f28" fmla="+- f22 0 f2"/>
                    <a:gd name="f29" fmla="min f24 f23"/>
                    <a:gd name="f30" fmla="*/ f25 1 f19"/>
                    <a:gd name="f31" fmla="*/ f26 1 f19"/>
                    <a:gd name="f32" fmla="+- f30 0 f15"/>
                    <a:gd name="f33" fmla="+- f31 0 f15"/>
                    <a:gd name="f34" fmla="+- f30 0 f21"/>
                    <a:gd name="f35" fmla="+- f31 0 f21"/>
                    <a:gd name="f36" fmla="*/ f15 f29 1"/>
                    <a:gd name="f37" fmla="*/ f7 f29 1"/>
                    <a:gd name="f38" fmla="*/ f27 f29 1"/>
                    <a:gd name="f39" fmla="*/ f20 f29 1"/>
                    <a:gd name="f40" fmla="*/ f30 f29 1"/>
                    <a:gd name="f41" fmla="*/ f31 f29 1"/>
                    <a:gd name="f42" fmla="*/ 10800 f29 1"/>
                    <a:gd name="f43" fmla="*/ f34 f29 1"/>
                    <a:gd name="f44" fmla="*/ f35 f29 1"/>
                    <a:gd name="f45" fmla="*/ f32 f29 1"/>
                    <a:gd name="f46" fmla="*/ f33 f29 1"/>
                  </a:gdLst>
                  <a:ahLst>
                    <a:ahXY gdRefX="f0" minX="f7" maxX="f8">
                      <a:pos x="f36" y="f37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42" y="f37"/>
                    </a:cxn>
                    <a:cxn ang="f28">
                      <a:pos x="f37" y="f42"/>
                    </a:cxn>
                    <a:cxn ang="f28">
                      <a:pos x="f42" y="f41"/>
                    </a:cxn>
                    <a:cxn ang="f28">
                      <a:pos x="f40" y="f42"/>
                    </a:cxn>
                  </a:cxnLst>
                  <a:rect l="f38" t="f38" r="f43" b="f44"/>
                  <a:pathLst>
                    <a:path>
                      <a:moveTo>
                        <a:pt x="f39" y="f37"/>
                      </a:moveTo>
                      <a:lnTo>
                        <a:pt x="f45" y="f37"/>
                      </a:lnTo>
                      <a:lnTo>
                        <a:pt x="f40" y="f39"/>
                      </a:lnTo>
                      <a:lnTo>
                        <a:pt x="f40" y="f46"/>
                      </a:lnTo>
                      <a:lnTo>
                        <a:pt x="f45" y="f41"/>
                      </a:lnTo>
                      <a:lnTo>
                        <a:pt x="f39" y="f41"/>
                      </a:lnTo>
                      <a:lnTo>
                        <a:pt x="f37" y="f46"/>
                      </a:lnTo>
                      <a:lnTo>
                        <a:pt x="f37" y="f3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wrap="none" lIns="90000" tIns="45000" rIns="90000" bIns="45000" anchor="ctr" compatLnSpc="0"/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Liberation Sans" pitchFamily="18"/>
                    <a:ea typeface="Tahoma" pitchFamily="2"/>
                    <a:cs typeface="Lohit Devanagari" pitchFamily="2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DB625B9-3DB6-8AEE-22DF-70299EBEF194}"/>
                    </a:ext>
                  </a:extLst>
                </p:cNvPr>
                <p:cNvSpPr/>
                <p:nvPr/>
              </p:nvSpPr>
              <p:spPr>
                <a:xfrm>
                  <a:off x="2519856" y="5040000"/>
                  <a:ext cx="720722" cy="7200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FF3333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wrap="none" lIns="90000" tIns="45000" rIns="90000" bIns="45000" anchor="ctr" compatLnSpc="0"/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Liberation Sans" pitchFamily="18"/>
                    <a:ea typeface="Tahoma" pitchFamily="2"/>
                    <a:cs typeface="Lohit Devanagari" pitchFamily="2"/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0E71395F-6CDA-787B-34D9-6C71FCFC7486}"/>
                    </a:ext>
                  </a:extLst>
                </p:cNvPr>
                <p:cNvSpPr/>
                <p:nvPr/>
              </p:nvSpPr>
              <p:spPr>
                <a:xfrm>
                  <a:off x="1080000" y="5040000"/>
                  <a:ext cx="1439856" cy="7200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wrap="none" lIns="90000" tIns="45000" rIns="90000" bIns="45000" anchor="ctr" compatLnSpc="0"/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Liberation Sans" pitchFamily="18"/>
                    <a:ea typeface="Tahoma" pitchFamily="2"/>
                    <a:cs typeface="Lohit Devanagari" pitchFamily="2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33171DFC-0CBC-4DF5-BD0F-AA873B1D8B26}"/>
                    </a:ext>
                  </a:extLst>
                </p:cNvPr>
                <p:cNvSpPr/>
                <p:nvPr/>
              </p:nvSpPr>
              <p:spPr>
                <a:xfrm>
                  <a:off x="6839422" y="5040000"/>
                  <a:ext cx="720722" cy="7200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FF3333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wrap="none" lIns="90000" tIns="45000" rIns="90000" bIns="45000" anchor="ctr" compatLnSpc="0"/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Liberation Sans" pitchFamily="18"/>
                    <a:ea typeface="Tahoma" pitchFamily="2"/>
                    <a:cs typeface="Lohit Devanagari" pitchFamily="2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BC97FFF7-65CB-B64A-C565-AA6A42EBD037}"/>
                    </a:ext>
                  </a:extLst>
                </p:cNvPr>
                <p:cNvSpPr/>
                <p:nvPr/>
              </p:nvSpPr>
              <p:spPr>
                <a:xfrm>
                  <a:off x="5399567" y="5040000"/>
                  <a:ext cx="720722" cy="7200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FF3333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wrap="none" lIns="90000" tIns="45000" rIns="90000" bIns="45000" anchor="ctr" compatLnSpc="0"/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Liberation Sans" pitchFamily="18"/>
                    <a:ea typeface="Tahoma" pitchFamily="2"/>
                    <a:cs typeface="Lohit Devanagari" pitchFamily="2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1C824933-96FA-4F9F-FE8A-5F76A012D44A}"/>
                    </a:ext>
                  </a:extLst>
                </p:cNvPr>
                <p:cNvSpPr/>
                <p:nvPr/>
              </p:nvSpPr>
              <p:spPr>
                <a:xfrm>
                  <a:off x="3959711" y="5040000"/>
                  <a:ext cx="720722" cy="7200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FF3333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wrap="none" lIns="90000" tIns="45000" rIns="90000" bIns="45000" anchor="ctr" compatLnSpc="0"/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Liberation Sans" pitchFamily="18"/>
                    <a:ea typeface="Tahoma" pitchFamily="2"/>
                    <a:cs typeface="Lohit Devanagari" pitchFamily="2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9FA7F147-DA8A-B333-2470-2005DF5EC1F9}"/>
                    </a:ext>
                  </a:extLst>
                </p:cNvPr>
                <p:cNvSpPr/>
                <p:nvPr/>
              </p:nvSpPr>
              <p:spPr>
                <a:xfrm>
                  <a:off x="4680433" y="5040000"/>
                  <a:ext cx="719135" cy="720000"/>
                </a:xfrm>
                <a:custGeom>
                  <a:avLst>
                    <a:gd name="f0" fmla="val 6326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abs f4"/>
                    <a:gd name="f13" fmla="abs f5"/>
                    <a:gd name="f14" fmla="abs f6"/>
                    <a:gd name="f15" fmla="pin 0 f0 108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+- f7 f15 0"/>
                    <a:gd name="f21" fmla="*/ f15 1 2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7 f21 0"/>
                    <a:gd name="f28" fmla="+- f22 0 f2"/>
                    <a:gd name="f29" fmla="min f24 f23"/>
                    <a:gd name="f30" fmla="*/ f25 1 f19"/>
                    <a:gd name="f31" fmla="*/ f26 1 f19"/>
                    <a:gd name="f32" fmla="+- f30 0 f15"/>
                    <a:gd name="f33" fmla="+- f31 0 f15"/>
                    <a:gd name="f34" fmla="+- f30 0 f21"/>
                    <a:gd name="f35" fmla="+- f31 0 f21"/>
                    <a:gd name="f36" fmla="*/ f15 f29 1"/>
                    <a:gd name="f37" fmla="*/ f7 f29 1"/>
                    <a:gd name="f38" fmla="*/ f27 f29 1"/>
                    <a:gd name="f39" fmla="*/ f20 f29 1"/>
                    <a:gd name="f40" fmla="*/ f30 f29 1"/>
                    <a:gd name="f41" fmla="*/ f31 f29 1"/>
                    <a:gd name="f42" fmla="*/ 10800 f29 1"/>
                    <a:gd name="f43" fmla="*/ f34 f29 1"/>
                    <a:gd name="f44" fmla="*/ f35 f29 1"/>
                    <a:gd name="f45" fmla="*/ f32 f29 1"/>
                    <a:gd name="f46" fmla="*/ f33 f29 1"/>
                  </a:gdLst>
                  <a:ahLst>
                    <a:ahXY gdRefX="f0" minX="f7" maxX="f8">
                      <a:pos x="f36" y="f37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42" y="f37"/>
                    </a:cxn>
                    <a:cxn ang="f28">
                      <a:pos x="f37" y="f42"/>
                    </a:cxn>
                    <a:cxn ang="f28">
                      <a:pos x="f42" y="f41"/>
                    </a:cxn>
                    <a:cxn ang="f28">
                      <a:pos x="f40" y="f42"/>
                    </a:cxn>
                  </a:cxnLst>
                  <a:rect l="f38" t="f38" r="f43" b="f44"/>
                  <a:pathLst>
                    <a:path>
                      <a:moveTo>
                        <a:pt x="f39" y="f37"/>
                      </a:moveTo>
                      <a:lnTo>
                        <a:pt x="f45" y="f37"/>
                      </a:lnTo>
                      <a:lnTo>
                        <a:pt x="f40" y="f39"/>
                      </a:lnTo>
                      <a:lnTo>
                        <a:pt x="f40" y="f46"/>
                      </a:lnTo>
                      <a:lnTo>
                        <a:pt x="f45" y="f41"/>
                      </a:lnTo>
                      <a:lnTo>
                        <a:pt x="f39" y="f41"/>
                      </a:lnTo>
                      <a:lnTo>
                        <a:pt x="f37" y="f46"/>
                      </a:lnTo>
                      <a:lnTo>
                        <a:pt x="f37" y="f3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wrap="none" lIns="90000" tIns="45000" rIns="90000" bIns="45000" anchor="ctr" compatLnSpc="0"/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Liberation Sans" pitchFamily="18"/>
                    <a:ea typeface="Tahoma" pitchFamily="2"/>
                    <a:cs typeface="Lohit Devanagari" pitchFamily="2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15CD7772-9A73-961A-DCF8-51C110BB335E}"/>
                    </a:ext>
                  </a:extLst>
                </p:cNvPr>
                <p:cNvSpPr/>
                <p:nvPr/>
              </p:nvSpPr>
              <p:spPr>
                <a:xfrm>
                  <a:off x="6120289" y="5040000"/>
                  <a:ext cx="719134" cy="720000"/>
                </a:xfrm>
                <a:custGeom>
                  <a:avLst>
                    <a:gd name="f0" fmla="val 6326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abs f4"/>
                    <a:gd name="f13" fmla="abs f5"/>
                    <a:gd name="f14" fmla="abs f6"/>
                    <a:gd name="f15" fmla="pin 0 f0 108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+- f7 f15 0"/>
                    <a:gd name="f21" fmla="*/ f15 1 2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7 f21 0"/>
                    <a:gd name="f28" fmla="+- f22 0 f2"/>
                    <a:gd name="f29" fmla="min f24 f23"/>
                    <a:gd name="f30" fmla="*/ f25 1 f19"/>
                    <a:gd name="f31" fmla="*/ f26 1 f19"/>
                    <a:gd name="f32" fmla="+- f30 0 f15"/>
                    <a:gd name="f33" fmla="+- f31 0 f15"/>
                    <a:gd name="f34" fmla="+- f30 0 f21"/>
                    <a:gd name="f35" fmla="+- f31 0 f21"/>
                    <a:gd name="f36" fmla="*/ f15 f29 1"/>
                    <a:gd name="f37" fmla="*/ f7 f29 1"/>
                    <a:gd name="f38" fmla="*/ f27 f29 1"/>
                    <a:gd name="f39" fmla="*/ f20 f29 1"/>
                    <a:gd name="f40" fmla="*/ f30 f29 1"/>
                    <a:gd name="f41" fmla="*/ f31 f29 1"/>
                    <a:gd name="f42" fmla="*/ 10800 f29 1"/>
                    <a:gd name="f43" fmla="*/ f34 f29 1"/>
                    <a:gd name="f44" fmla="*/ f35 f29 1"/>
                    <a:gd name="f45" fmla="*/ f32 f29 1"/>
                    <a:gd name="f46" fmla="*/ f33 f29 1"/>
                  </a:gdLst>
                  <a:ahLst>
                    <a:ahXY gdRefX="f0" minX="f7" maxX="f8">
                      <a:pos x="f36" y="f37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42" y="f37"/>
                    </a:cxn>
                    <a:cxn ang="f28">
                      <a:pos x="f37" y="f42"/>
                    </a:cxn>
                    <a:cxn ang="f28">
                      <a:pos x="f42" y="f41"/>
                    </a:cxn>
                    <a:cxn ang="f28">
                      <a:pos x="f40" y="f42"/>
                    </a:cxn>
                  </a:cxnLst>
                  <a:rect l="f38" t="f38" r="f43" b="f44"/>
                  <a:pathLst>
                    <a:path>
                      <a:moveTo>
                        <a:pt x="f39" y="f37"/>
                      </a:moveTo>
                      <a:lnTo>
                        <a:pt x="f45" y="f37"/>
                      </a:lnTo>
                      <a:lnTo>
                        <a:pt x="f40" y="f39"/>
                      </a:lnTo>
                      <a:lnTo>
                        <a:pt x="f40" y="f46"/>
                      </a:lnTo>
                      <a:lnTo>
                        <a:pt x="f45" y="f41"/>
                      </a:lnTo>
                      <a:lnTo>
                        <a:pt x="f39" y="f41"/>
                      </a:lnTo>
                      <a:lnTo>
                        <a:pt x="f37" y="f46"/>
                      </a:lnTo>
                      <a:lnTo>
                        <a:pt x="f37" y="f3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wrap="none" lIns="90000" tIns="45000" rIns="90000" bIns="45000" anchor="ctr" compatLnSpc="0"/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Liberation Sans" pitchFamily="18"/>
                    <a:ea typeface="Tahoma" pitchFamily="2"/>
                    <a:cs typeface="Lohit Devanagari" pitchFamily="2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8A554859-6D5E-18E6-568D-FFC38C78D2C4}"/>
                    </a:ext>
                  </a:extLst>
                </p:cNvPr>
                <p:cNvSpPr/>
                <p:nvPr/>
              </p:nvSpPr>
              <p:spPr>
                <a:xfrm>
                  <a:off x="7560144" y="5040000"/>
                  <a:ext cx="1439856" cy="7200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wrap="none" lIns="90000" tIns="45000" rIns="90000" bIns="45000" anchor="ctr" compatLnSpc="0"/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Liberation Sans" pitchFamily="18"/>
                    <a:ea typeface="Tahoma" pitchFamily="2"/>
                    <a:cs typeface="Lohit Devanagari" pitchFamily="2"/>
                  </a:endParaRPr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DE3E728-E896-9ABC-7945-DA7E898223B8}"/>
                  </a:ext>
                </a:extLst>
              </p:cNvPr>
              <p:cNvSpPr/>
              <p:nvPr/>
            </p:nvSpPr>
            <p:spPr>
              <a:xfrm>
                <a:off x="6874157" y="3272155"/>
                <a:ext cx="410295" cy="31368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Liberation Sans" pitchFamily="18"/>
                    <a:ea typeface="Tahoma" pitchFamily="2"/>
                    <a:cs typeface="Lohit Devanagari" pitchFamily="2"/>
                  </a:rPr>
                  <a:t>IOC</a:t>
                </a:r>
              </a:p>
            </p:txBody>
          </p:sp>
          <p:sp>
            <p:nvSpPr>
              <p:cNvPr id="10" name="Straight Connector 9">
                <a:extLst>
                  <a:ext uri="{FF2B5EF4-FFF2-40B4-BE49-F238E27FC236}">
                    <a16:creationId xmlns:a16="http://schemas.microsoft.com/office/drawing/2014/main" id="{09D1A02C-9C29-5606-CB3A-99A2BB6AD398}"/>
                  </a:ext>
                </a:extLst>
              </p:cNvPr>
              <p:cNvSpPr/>
              <p:nvPr/>
            </p:nvSpPr>
            <p:spPr>
              <a:xfrm>
                <a:off x="7076460" y="3580133"/>
                <a:ext cx="0" cy="3136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headEnd type="arrow"/>
                <a:tailEnd type="none"/>
              </a:ln>
            </p:spPr>
            <p:txBody>
              <a:bodyPr wrap="none" lIns="96120" tIns="51119" rIns="96120" bIns="51119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11" name="Straight Connector 10">
                <a:extLst>
                  <a:ext uri="{FF2B5EF4-FFF2-40B4-BE49-F238E27FC236}">
                    <a16:creationId xmlns:a16="http://schemas.microsoft.com/office/drawing/2014/main" id="{D1A69A0A-F48D-2EBB-928E-80487032C282}"/>
                  </a:ext>
                </a:extLst>
              </p:cNvPr>
              <p:cNvSpPr/>
              <p:nvPr/>
            </p:nvSpPr>
            <p:spPr>
              <a:xfrm>
                <a:off x="9261698" y="3575819"/>
                <a:ext cx="0" cy="3136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headEnd type="none"/>
                <a:tailEnd type="arrow"/>
              </a:ln>
            </p:spPr>
            <p:txBody>
              <a:bodyPr wrap="none" lIns="96120" tIns="51119" rIns="96120" bIns="51119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Liberation Sans" pitchFamily="18"/>
                  <a:ea typeface="Tahoma" pitchFamily="2"/>
                  <a:cs typeface="Lohit Devanagari" pitchFamily="2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719B05B-5D1C-1E59-A2DC-ACB450CA7A1E}"/>
                  </a:ext>
                </a:extLst>
              </p:cNvPr>
              <p:cNvSpPr/>
              <p:nvPr/>
            </p:nvSpPr>
            <p:spPr>
              <a:xfrm>
                <a:off x="9056547" y="3276016"/>
                <a:ext cx="410295" cy="31368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Liberation Sans" pitchFamily="18"/>
                    <a:ea typeface="Tahoma" pitchFamily="2"/>
                    <a:cs typeface="Lohit Devanagari" pitchFamily="2"/>
                  </a:rPr>
                  <a:t>IOC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09EB22-F8F1-0160-03DE-9886F322C090}"/>
                </a:ext>
              </a:extLst>
            </p:cNvPr>
            <p:cNvSpPr txBox="1"/>
            <p:nvPr/>
          </p:nvSpPr>
          <p:spPr>
            <a:xfrm>
              <a:off x="7123378" y="3025629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/>
                <a:t>CA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F1C61A-1DDE-9490-6DA2-85FD6F4F7674}"/>
                </a:ext>
              </a:extLst>
            </p:cNvPr>
            <p:cNvSpPr txBox="1"/>
            <p:nvPr/>
          </p:nvSpPr>
          <p:spPr>
            <a:xfrm>
              <a:off x="8700306" y="3025629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/>
                <a:t>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2039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CF00"/>
      </a:accent2>
      <a:accent3>
        <a:srgbClr val="A5A5A5"/>
      </a:accent3>
      <a:accent4>
        <a:srgbClr val="FFCF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0511AEB5DC3446862388E63CC85ACB" ma:contentTypeVersion="16" ma:contentTypeDescription="Create a new document." ma:contentTypeScope="" ma:versionID="513fe217f5370c0f1666c40ba3daaee1">
  <xsd:schema xmlns:xsd="http://www.w3.org/2001/XMLSchema" xmlns:xs="http://www.w3.org/2001/XMLSchema" xmlns:p="http://schemas.microsoft.com/office/2006/metadata/properties" xmlns:ns3="81e21e21-392c-437b-9c6c-ca8ff57d7fd6" xmlns:ns4="35e2ab30-a9dc-4e25-bbb9-d2ad59db67cc" targetNamespace="http://schemas.microsoft.com/office/2006/metadata/properties" ma:root="true" ma:fieldsID="121f771ab80297bd02a9c6869f858451" ns3:_="" ns4:_="">
    <xsd:import namespace="81e21e21-392c-437b-9c6c-ca8ff57d7fd6"/>
    <xsd:import namespace="35e2ab30-a9dc-4e25-bbb9-d2ad59db67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21e21-392c-437b-9c6c-ca8ff57d7f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2ab30-a9dc-4e25-bbb9-d2ad59db67c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e21e21-392c-437b-9c6c-ca8ff57d7fd6" xsi:nil="true"/>
  </documentManagement>
</p:properties>
</file>

<file path=customXml/itemProps1.xml><?xml version="1.0" encoding="utf-8"?>
<ds:datastoreItem xmlns:ds="http://schemas.openxmlformats.org/officeDocument/2006/customXml" ds:itemID="{87D88CB1-CAA3-4298-A52E-CA309A370DE3}">
  <ds:schemaRefs>
    <ds:schemaRef ds:uri="35e2ab30-a9dc-4e25-bbb9-d2ad59db67cc"/>
    <ds:schemaRef ds:uri="81e21e21-392c-437b-9c6c-ca8ff57d7f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27E1CD-C0A6-4348-9ADC-3233B57FC7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BE8F84-3F85-4ED7-9FEF-9231843A659D}">
  <ds:schemaRefs>
    <ds:schemaRef ds:uri="http://schemas.microsoft.com/office/infopath/2007/PartnerControls"/>
    <ds:schemaRef ds:uri="http://www.w3.org/XML/1998/namespace"/>
    <ds:schemaRef ds:uri="35e2ab30-a9dc-4e25-bbb9-d2ad59db67cc"/>
    <ds:schemaRef ds:uri="http://purl.org/dc/terms/"/>
    <ds:schemaRef ds:uri="http://schemas.openxmlformats.org/package/2006/metadata/core-properties"/>
    <ds:schemaRef ds:uri="http://purl.org/dc/dcmitype/"/>
    <ds:schemaRef ds:uri="81e21e21-392c-437b-9c6c-ca8ff57d7fd6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9d27ba74-0100-4d0d-81ff-1d728dae8df6}" enabled="0" method="" siteId="{9d27ba74-0100-4d0d-81ff-1d728dae8df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Widescreen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Liberation Sans</vt:lpstr>
      <vt:lpstr>1_Office Theme</vt:lpstr>
      <vt:lpstr>2_Office Theme</vt:lpstr>
      <vt:lpstr>Python Accelerator Middle Layer</vt:lpstr>
      <vt:lpstr>Matlab Middle Layer (MML)</vt:lpstr>
      <vt:lpstr>MML (cont.)</vt:lpstr>
      <vt:lpstr>MML Problems</vt:lpstr>
      <vt:lpstr>Python Accelerator Middle Layer (pyAML)</vt:lpstr>
      <vt:lpstr>pyAML Project</vt:lpstr>
      <vt:lpstr>pyAML Workshops</vt:lpstr>
      <vt:lpstr>COST Action Proposal</vt:lpstr>
      <vt:lpstr>pyAML and Controls</vt:lpstr>
      <vt:lpstr>Collaboration Details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Accelerator Middle Layer</dc:title>
  <dc:creator>Gaughran, Martin (DLSLtd,RAL,LSCI)</dc:creator>
  <cp:lastModifiedBy>Gaughran, Martin (DLSLtd,RAL,LSCI)</cp:lastModifiedBy>
  <cp:revision>1</cp:revision>
  <dcterms:created xsi:type="dcterms:W3CDTF">2025-04-03T13:21:59Z</dcterms:created>
  <dcterms:modified xsi:type="dcterms:W3CDTF">2025-04-07T22:30:40Z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0x010100940511AEB5DC3446862388E63CC85ACB</vt:lpwstr>
  </property>
</Properties>
</file>