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370" r:id="rId3"/>
    <p:sldId id="371" r:id="rId4"/>
    <p:sldId id="362" r:id="rId5"/>
    <p:sldId id="372" r:id="rId6"/>
    <p:sldId id="367" r:id="rId7"/>
    <p:sldId id="373" r:id="rId8"/>
    <p:sldId id="34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72" autoAdjust="0"/>
    <p:restoredTop sz="97046" autoAdjust="0"/>
  </p:normalViewPr>
  <p:slideViewPr>
    <p:cSldViewPr snapToGrid="0">
      <p:cViewPr varScale="1">
        <p:scale>
          <a:sx n="48" d="100"/>
          <a:sy n="48" d="100"/>
        </p:scale>
        <p:origin x="7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7B05A-8D4E-49A5-A41D-E1F23A24007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E2EA8-1492-4777-AA08-93293972F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8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Query the archive to obtain PV values at precise points in time.</a:t>
            </a:r>
          </a:p>
          <a:p>
            <a:r>
              <a:rPr lang="en-US" dirty="0"/>
              <a:t>Extract time-series data to study variations and long-term trends.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5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Existing Data Sources:</a:t>
            </a:r>
            <a:br>
              <a:rPr lang="en-US" dirty="0"/>
            </a:br>
            <a:r>
              <a:rPr lang="en-US" dirty="0"/>
              <a:t>✔ </a:t>
            </a:r>
            <a:r>
              <a:rPr lang="en-US" b="1" dirty="0"/>
              <a:t>Channel Access (ca://) &amp; </a:t>
            </a:r>
            <a:r>
              <a:rPr lang="en-US" b="1" dirty="0" err="1"/>
              <a:t>PVAccess</a:t>
            </a:r>
            <a:r>
              <a:rPr lang="en-US" b="1" dirty="0"/>
              <a:t> (pva://)</a:t>
            </a:r>
            <a:r>
              <a:rPr lang="en-US" dirty="0"/>
              <a:t> → Connect to live EPICS PVs.</a:t>
            </a:r>
            <a:br>
              <a:rPr lang="en-US" dirty="0"/>
            </a:br>
            <a:r>
              <a:rPr lang="en-US" dirty="0"/>
              <a:t>✔ </a:t>
            </a:r>
            <a:r>
              <a:rPr lang="en-US" b="1" dirty="0"/>
              <a:t>Simulated (sim://)</a:t>
            </a:r>
            <a:r>
              <a:rPr lang="en-US" dirty="0"/>
              <a:t> → Generate test signals (sine, noise, ramp, etc.).</a:t>
            </a:r>
            <a:br>
              <a:rPr lang="en-US" dirty="0"/>
            </a:br>
            <a:r>
              <a:rPr lang="en-US" dirty="0"/>
              <a:t>✔ </a:t>
            </a:r>
            <a:r>
              <a:rPr lang="en-US" b="1" dirty="0"/>
              <a:t>System (sys://)</a:t>
            </a:r>
            <a:r>
              <a:rPr lang="en-US" dirty="0"/>
              <a:t> → Represent system attributes like time.</a:t>
            </a:r>
            <a:br>
              <a:rPr lang="en-US" dirty="0"/>
            </a:br>
            <a:r>
              <a:rPr lang="en-US" dirty="0"/>
              <a:t>✔ </a:t>
            </a:r>
            <a:r>
              <a:rPr lang="en-US" b="1" dirty="0"/>
              <a:t>Local (loc://)</a:t>
            </a:r>
            <a:r>
              <a:rPr lang="en-US" dirty="0"/>
              <a:t> → Share values between Phoebus applications.</a:t>
            </a:r>
            <a:br>
              <a:rPr lang="en-US" dirty="0"/>
            </a:br>
            <a:r>
              <a:rPr lang="en-US" dirty="0"/>
              <a:t>✔ </a:t>
            </a:r>
            <a:r>
              <a:rPr lang="en-US" b="1" dirty="0"/>
              <a:t>MQTT (mqtt://)</a:t>
            </a:r>
            <a:r>
              <a:rPr lang="en-US" dirty="0"/>
              <a:t> → Subscribe to external data sources via MQTT.</a:t>
            </a:r>
            <a:br>
              <a:rPr lang="en-US" dirty="0"/>
            </a:br>
            <a:r>
              <a:rPr lang="en-US" dirty="0"/>
              <a:t>✔ </a:t>
            </a:r>
            <a:r>
              <a:rPr lang="en-US" b="1" dirty="0"/>
              <a:t>Tango (tga://, tgc://)</a:t>
            </a:r>
            <a:r>
              <a:rPr lang="en-US" dirty="0"/>
              <a:t> → Access Tango control system data.</a:t>
            </a:r>
          </a:p>
          <a:p>
            <a:endParaRPr lang="en-US" dirty="0"/>
          </a:p>
          <a:p>
            <a:r>
              <a:rPr lang="en-US" dirty="0"/>
              <a:t>These new data sources make </a:t>
            </a:r>
            <a:r>
              <a:rPr lang="en-US" b="1" dirty="0"/>
              <a:t>archived data available as PVs</a:t>
            </a:r>
            <a:r>
              <a:rPr lang="en-US" dirty="0"/>
              <a:t> to all Phoebus applications, enabling seamless access to historical and replayed data just like live PVs.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19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"I want to simulate how &lt;</a:t>
            </a:r>
            <a:r>
              <a:rPr lang="en-US" dirty="0" err="1"/>
              <a:t>pv_name</a:t>
            </a:r>
            <a:r>
              <a:rPr lang="en-US" dirty="0"/>
              <a:t>&gt; changed between 22nd March 00:00 and 02:00 at a 1-second interval."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72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1C93-EEB5-475C-9CF5-CEAB9B4EC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D4931-398B-4D46-8C23-7754DB34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AE62F-1EDB-439D-B5B4-9CFE55D2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7F3F0-97A8-4DE5-806E-5771F3A5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A3AE1-8AFA-43A7-8F68-7979F4F0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2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7C6E-63D7-487B-8C47-0191CC19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C0E5B-ADAF-4A93-9BF6-45692D7ED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2273-EF0E-4692-8AF5-E3CA8DD4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CCA18-4044-4098-9426-B524166C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5F884-4CED-4170-AD97-8EDE7D6C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82F78E-5327-4393-AE22-EDA09E821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852AD-0382-4BB9-B5A7-9F8BA5193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22539-9712-4333-A201-E0A6896E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16DB7-37BC-491C-ACF0-462A6DBD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D8A63-0FEA-4F9E-8444-B08A733A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4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4A8CC6-DB5F-42B3-BC10-29A16689A80D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5DECB-EF48-4824-B85B-AAB0F0823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D75EBF-15A3-47D8-B637-64E3AE726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6092957"/>
            <a:ext cx="848861" cy="346074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Main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30000" y="2198687"/>
            <a:ext cx="5696411" cy="392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spc="100" baseline="0">
                <a:latin typeface="Helvetica" pitchFamily="2" charset="0"/>
                <a:ea typeface="Source Sans Pro Semibold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MAIN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63A666-797C-DD4F-876D-7D5A69B72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00772" y="2729509"/>
            <a:ext cx="2125639" cy="3284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latin typeface="Helvetica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Edit Version - Date</a:t>
            </a:r>
          </a:p>
        </p:txBody>
      </p:sp>
    </p:spTree>
    <p:extLst>
      <p:ext uri="{BB962C8B-B14F-4D97-AF65-F5344CB8AC3E}">
        <p14:creationId xmlns:p14="http://schemas.microsoft.com/office/powerpoint/2010/main" val="4770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9C8F-1674-4DA0-9BB5-4A0308F9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CD3E-ED1E-4B87-BFC6-9DE37D3E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A5332-BDF1-40DF-B8A1-CB822D42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DF558-B7A8-4DE3-927D-9C9532D7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1956A-6410-4478-A175-26B037809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7582-804D-421E-B4A3-D204CC04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AA3A4-7588-4D0E-9704-F4E32340C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14C8A-8DFE-4DCB-9F90-B420A371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C8164-D3BC-4F6F-9646-C6352323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389CC-6C5C-4D13-9BE8-5261C085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2965-B617-47D4-8EEE-32EB2561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AEC4-FC2E-4B78-8304-267342D0E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E9315-7288-4380-A67D-AB5BA994A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406C2-89E9-40FF-8F7D-24E40AD0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A6916-AA26-464B-A53E-0E768A41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77F1F-546F-4A01-901E-53E547BF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2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4EDF-D2EF-48BD-B7BD-15A51791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86AD0-2248-4F57-AAB8-84A4F681A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EDABF-4A64-4540-9A89-D614D8C18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9D37-295B-461D-9C54-D91D68708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97EDB-9480-40C4-B564-46C246022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4A617-103F-4BF9-9278-D3DB43EC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56654-2887-4A7F-9CEA-2473B57E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70C8F-EA32-48C2-9770-BCC2AFB2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9950-22DC-453C-9518-0ED20347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54EAF-08E7-433E-BBDB-464CF581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8DF2C-E10E-46AB-BDFA-BFBA9324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D40A2-5172-49D3-8154-646F7B4A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6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540B9-461E-4141-BC2D-05C8F3C2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59BE2-6449-4E17-9D3E-4EBB35865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6B211-C5B1-4C5E-87E5-2E94F008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7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0C13-C0FD-421F-8BB6-94E4BDA0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793C1-00F5-40B7-90D1-1B6A1806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B41F2-07B0-459A-91F2-FBED98A62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7C01F-A6A9-4934-97A8-5B0C7360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BAB8B-F1A0-45DE-B38D-C752F163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9FCC5-B953-4354-8EB1-96042F06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5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49F6-8C72-40C0-9A39-32540562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CE543-D869-40FA-84ED-371C709A2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97717-36A1-40FC-8859-CCF08BF12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1A987-FE36-4213-A9AE-24E78661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F378B-1D6A-4481-9512-057040CF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86EF7-471D-49BB-A765-C03562C0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E98BC-84BB-4D29-AB9B-3BF9C924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C8D47-CC3D-470F-9561-FF4D06388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59B1E-08B1-4D28-B0C2-AA2946785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8251-F6EC-434B-9F5D-0E808DACB64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88809-684A-435A-A9DF-D19455AAB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EB774-9F85-40DC-BA32-6F4E45C63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4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oebu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ontrolSystemStud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5367-ECE2-4B7F-AB33-D801B17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919" y="440143"/>
            <a:ext cx="7522073" cy="695321"/>
          </a:xfrm>
        </p:spPr>
        <p:txBody>
          <a:bodyPr>
            <a:normAutofit/>
          </a:bodyPr>
          <a:lstStyle/>
          <a:p>
            <a:r>
              <a:rPr lang="en-US" sz="4400" dirty="0"/>
              <a:t>Phoebus Archiver </a:t>
            </a:r>
            <a:r>
              <a:rPr lang="en-US" sz="4400" dirty="0" err="1"/>
              <a:t>Datasources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08B44-BC81-4CEE-9651-4A3500859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919" y="1312007"/>
            <a:ext cx="6561573" cy="267719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Kunal Shroff – NSLS2</a:t>
            </a:r>
          </a:p>
          <a:p>
            <a:r>
              <a:rPr lang="en-US" sz="2000" dirty="0">
                <a:solidFill>
                  <a:schemeClr val="bg1"/>
                </a:solidFill>
              </a:rPr>
              <a:t>Georg Weiss – ESS</a:t>
            </a:r>
          </a:p>
        </p:txBody>
      </p:sp>
    </p:spTree>
    <p:extLst>
      <p:ext uri="{BB962C8B-B14F-4D97-AF65-F5344CB8AC3E}">
        <p14:creationId xmlns:p14="http://schemas.microsoft.com/office/powerpoint/2010/main" val="187106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B01E1-F2C5-A7F1-97AF-9F573B92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36F9E3-7399-41C5-0A9E-A4443649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Archiver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457B2-5FBB-9FE3-E2DE-B5C071817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9650"/>
            <a:ext cx="10515600" cy="1609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EPICS Archiver Appliance</a:t>
            </a:r>
          </a:p>
          <a:p>
            <a:pPr lvl="1"/>
            <a:r>
              <a:rPr lang="en-US" dirty="0"/>
              <a:t>A scalable, distributed system for </a:t>
            </a:r>
            <a:r>
              <a:rPr lang="en-US" b="1" dirty="0"/>
              <a:t>archiving time-series data</a:t>
            </a:r>
            <a:r>
              <a:rPr lang="en-US" dirty="0"/>
              <a:t> from EPICS PVs (Process Variables). </a:t>
            </a:r>
          </a:p>
          <a:p>
            <a:pPr lvl="1"/>
            <a:r>
              <a:rPr lang="en-US" dirty="0"/>
              <a:t>Captures historical data for </a:t>
            </a:r>
            <a:r>
              <a:rPr lang="en-US" b="1" dirty="0"/>
              <a:t>analysis</a:t>
            </a:r>
            <a:r>
              <a:rPr lang="en-US" dirty="0"/>
              <a:t>, </a:t>
            </a:r>
            <a:r>
              <a:rPr lang="en-US" b="1" dirty="0"/>
              <a:t>diagnostics</a:t>
            </a:r>
            <a:r>
              <a:rPr lang="en-US" dirty="0"/>
              <a:t>, and </a:t>
            </a:r>
            <a:r>
              <a:rPr lang="en-US" b="1" dirty="0"/>
              <a:t>replay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6887995-8F4A-8DBD-9DFA-64CC38EF67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199" y="3199237"/>
            <a:ext cx="10515600" cy="1997156"/>
          </a:xfrm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C36610AF-9C77-5FA7-F4FD-1F6A45044CF0}"/>
              </a:ext>
            </a:extLst>
          </p:cNvPr>
          <p:cNvSpPr txBox="1">
            <a:spLocks/>
          </p:cNvSpPr>
          <p:nvPr/>
        </p:nvSpPr>
        <p:spPr>
          <a:xfrm>
            <a:off x="838198" y="5196393"/>
            <a:ext cx="10515602" cy="1564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Query the archiver</a:t>
            </a:r>
          </a:p>
          <a:p>
            <a:pPr lvl="1"/>
            <a:r>
              <a:rPr lang="en-US" dirty="0"/>
              <a:t>To obtain PV/s values at a point in time.</a:t>
            </a:r>
          </a:p>
          <a:p>
            <a:pPr lvl="1"/>
            <a:r>
              <a:rPr lang="en-US" dirty="0"/>
              <a:t>Extract time-series data to study variations and trends.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5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23DED-8532-4BF8-4EA2-70985FACE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F1287C-062E-5840-27D2-3D0C2C02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Phoebus </a:t>
            </a:r>
            <a:r>
              <a:rPr lang="en-US" dirty="0" err="1"/>
              <a:t>DataSources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CFCB-B73A-0208-0A01-A3DC06684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core-</a:t>
            </a:r>
            <a:r>
              <a:rPr lang="en-US" b="1" dirty="0" err="1"/>
              <a:t>pv</a:t>
            </a:r>
            <a:endParaRPr lang="en-US" b="1" dirty="0"/>
          </a:p>
          <a:p>
            <a:pPr lvl="1"/>
            <a:r>
              <a:rPr lang="en-US" dirty="0"/>
              <a:t>Provides a pluggable/extendable interface for accessing data as </a:t>
            </a:r>
            <a:r>
              <a:rPr lang="en-US" b="1" dirty="0"/>
              <a:t>Process Variables (PVs)</a:t>
            </a:r>
            <a:r>
              <a:rPr lang="en-US" dirty="0"/>
              <a:t> across multiple data sources and control protocols.</a:t>
            </a:r>
          </a:p>
          <a:p>
            <a:r>
              <a:rPr lang="en-US" b="1" dirty="0"/>
              <a:t>Existing Data Sources:</a:t>
            </a:r>
          </a:p>
          <a:p>
            <a:pPr lvl="1"/>
            <a:r>
              <a:rPr lang="en-US" b="1" dirty="0"/>
              <a:t>Channel Access (ca://) &amp; </a:t>
            </a:r>
            <a:r>
              <a:rPr lang="en-US" b="1" dirty="0" err="1"/>
              <a:t>PVAccess</a:t>
            </a:r>
            <a:r>
              <a:rPr lang="en-US" b="1" dirty="0"/>
              <a:t> (pva://) → Connect to live EPICS PVs.</a:t>
            </a:r>
          </a:p>
          <a:p>
            <a:pPr lvl="1"/>
            <a:r>
              <a:rPr lang="en-US" b="1" dirty="0"/>
              <a:t>Simulated (sim://) → Generate test signals (sine, noise, ramp, etc.).</a:t>
            </a:r>
          </a:p>
          <a:p>
            <a:pPr lvl="1"/>
            <a:r>
              <a:rPr lang="en-US" b="1" dirty="0"/>
              <a:t>System (sys://) → Represent system attributes like time. </a:t>
            </a:r>
          </a:p>
          <a:p>
            <a:pPr lvl="1"/>
            <a:r>
              <a:rPr lang="en-US" b="1" dirty="0"/>
              <a:t>MQTT (mqtt://) &amp; Tango (tga://, tgc://) → Access MQTT &amp; Tango control system data.</a:t>
            </a:r>
          </a:p>
          <a:p>
            <a:endParaRPr lang="en-US" b="1" dirty="0"/>
          </a:p>
          <a:p>
            <a:r>
              <a:rPr lang="en-US" b="1" dirty="0"/>
              <a:t>Extending Core-PV: New Data Sources</a:t>
            </a:r>
          </a:p>
          <a:p>
            <a:pPr lvl="1"/>
            <a:r>
              <a:rPr lang="en-US" b="1" dirty="0"/>
              <a:t>Archive Data Source (archive://)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Replay Data Source (replay://)</a:t>
            </a:r>
          </a:p>
          <a:p>
            <a:pPr marL="457200" lvl="1" indent="0">
              <a:buNone/>
            </a:pPr>
            <a:r>
              <a:rPr lang="en-US" dirty="0"/>
              <a:t>These new data sources make </a:t>
            </a:r>
            <a:r>
              <a:rPr lang="en-US" b="1" dirty="0"/>
              <a:t>archived data available as PVs</a:t>
            </a:r>
            <a:r>
              <a:rPr lang="en-US" dirty="0"/>
              <a:t> to all Phoebus applications.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363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8F8F95-5B03-ADDE-B7E0-D9F1A92C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</a:t>
            </a:r>
            <a:r>
              <a:rPr lang="en-US" dirty="0" err="1"/>
              <a:t>DataSource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8C356-736A-FB24-BA85-AE9B0704E0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i="1" dirty="0"/>
              <a:t>Get me the value of &lt;</a:t>
            </a:r>
            <a:r>
              <a:rPr lang="en-US" sz="2800" b="1" i="1" dirty="0" err="1"/>
              <a:t>pv_name</a:t>
            </a:r>
            <a:r>
              <a:rPr lang="en-US" sz="2800" b="1" i="1" dirty="0"/>
              <a:t>&gt; on 22</a:t>
            </a:r>
            <a:r>
              <a:rPr lang="en-US" sz="2800" b="1" i="1" baseline="30000" dirty="0"/>
              <a:t>nd</a:t>
            </a:r>
            <a:r>
              <a:rPr lang="en-US" sz="2800" b="1" i="1" dirty="0"/>
              <a:t> March at 00:03</a:t>
            </a:r>
            <a:br>
              <a:rPr lang="en-US" sz="2800" b="1" i="1" dirty="0"/>
            </a:br>
            <a:br>
              <a:rPr lang="en-US" sz="2800" b="1" i="1" dirty="0"/>
            </a:br>
            <a:endParaRPr lang="en-US" sz="2800" b="1" i="1" dirty="0"/>
          </a:p>
          <a:p>
            <a:pPr marL="0" indent="0">
              <a:buNone/>
            </a:pPr>
            <a:r>
              <a:rPr lang="en-US" sz="2800" b="1" i="1" dirty="0"/>
              <a:t>archive://</a:t>
            </a:r>
          </a:p>
          <a:p>
            <a:r>
              <a:rPr lang="en-US" dirty="0"/>
              <a:t>Retrieves an archived value at a particular instant of time.</a:t>
            </a:r>
          </a:p>
          <a:p>
            <a:endParaRPr lang="en-US" dirty="0"/>
          </a:p>
          <a:p>
            <a:r>
              <a:rPr lang="en-US" b="1" i="1" dirty="0"/>
              <a:t>archive://pv_name</a:t>
            </a:r>
          </a:p>
          <a:p>
            <a:pPr lvl="1"/>
            <a:r>
              <a:rPr lang="en-US" dirty="0"/>
              <a:t> Retrieves the latest value in the archiver.</a:t>
            </a:r>
          </a:p>
          <a:p>
            <a:r>
              <a:rPr lang="en-US" b="1" i="1" dirty="0"/>
              <a:t>archive://pv_name(time)</a:t>
            </a:r>
          </a:p>
          <a:p>
            <a:pPr lvl="1"/>
            <a:r>
              <a:rPr lang="en-US" dirty="0"/>
              <a:t> Retrieves the last value at or before the specified "time".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0569E9FE-DF1B-0DB0-B3B1-6107392F23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4"/>
            <a:ext cx="5844682" cy="4351337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971D4F-9874-8795-1037-ED78441CA2D1}"/>
              </a:ext>
            </a:extLst>
          </p:cNvPr>
          <p:cNvSpPr/>
          <p:nvPr/>
        </p:nvSpPr>
        <p:spPr>
          <a:xfrm>
            <a:off x="7290262" y="4069079"/>
            <a:ext cx="2115589" cy="28263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2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D2A1A-D6EA-6BE1-2120-77613CFEE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B3A765-97CC-E5F7-007E-1E68DA48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</a:t>
            </a:r>
            <a:r>
              <a:rPr lang="en-US" dirty="0" err="1"/>
              <a:t>DataSource</a:t>
            </a:r>
            <a:endParaRPr lang="en-US" dirty="0"/>
          </a:p>
        </p:txBody>
      </p:sp>
      <p:pic>
        <p:nvPicPr>
          <p:cNvPr id="4100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77DA749-1C0E-1047-647A-C53AB3D7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352550"/>
            <a:ext cx="11220450" cy="38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2B38C4E-24BF-52D3-4EC4-11B00F88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450" y="-2065338"/>
            <a:ext cx="11477625" cy="42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13B709-C35A-5A96-85BA-20A3139B2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950" y="-2065338"/>
            <a:ext cx="127254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14A75B-FD5A-22B2-57B9-361CAA37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2209607"/>
            <a:ext cx="10188575" cy="3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2E99951-89AE-4211-25CE-4BBB54B87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7"/>
          <a:stretch/>
        </p:blipFill>
        <p:spPr bwMode="auto">
          <a:xfrm>
            <a:off x="1293813" y="4057183"/>
            <a:ext cx="10188575" cy="277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B71196-B76D-324E-4691-48877779B61F}"/>
              </a:ext>
            </a:extLst>
          </p:cNvPr>
          <p:cNvSpPr txBox="1"/>
          <p:nvPr/>
        </p:nvSpPr>
        <p:spPr>
          <a:xfrm>
            <a:off x="9716691" y="2560915"/>
            <a:ext cx="19433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0C474-384B-9356-AD86-5078F791417A}"/>
              </a:ext>
            </a:extLst>
          </p:cNvPr>
          <p:cNvSpPr/>
          <p:nvPr/>
        </p:nvSpPr>
        <p:spPr>
          <a:xfrm>
            <a:off x="1475509" y="1953491"/>
            <a:ext cx="1546167" cy="2561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A529A2-EF34-47CB-849C-01D3C9CCCAE9}"/>
              </a:ext>
            </a:extLst>
          </p:cNvPr>
          <p:cNvSpPr/>
          <p:nvPr/>
        </p:nvSpPr>
        <p:spPr>
          <a:xfrm>
            <a:off x="9002685" y="4603866"/>
            <a:ext cx="1740752" cy="25611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345A52-1E71-9454-14BB-7B8A56ACF534}"/>
              </a:ext>
            </a:extLst>
          </p:cNvPr>
          <p:cNvSpPr/>
          <p:nvPr/>
        </p:nvSpPr>
        <p:spPr>
          <a:xfrm>
            <a:off x="6683433" y="6064135"/>
            <a:ext cx="2736894" cy="3990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8F8F95-5B03-ADDE-B7E0-D9F1A92C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Replay </a:t>
            </a:r>
            <a:r>
              <a:rPr lang="en-US" dirty="0" err="1"/>
              <a:t>DataSource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8C356-736A-FB24-BA85-AE9B0704E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313" y="1825625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i="1" dirty="0"/>
              <a:t>Simulate how &lt;</a:t>
            </a:r>
            <a:r>
              <a:rPr lang="en-US" sz="3600" b="1" i="1" dirty="0" err="1"/>
              <a:t>pv_name</a:t>
            </a:r>
            <a:r>
              <a:rPr lang="en-US" sz="3600" b="1" i="1" dirty="0"/>
              <a:t>&gt; changed between 21</a:t>
            </a:r>
            <a:r>
              <a:rPr lang="en-US" sz="3600" b="1" i="1" baseline="30000" dirty="0"/>
              <a:t>st</a:t>
            </a:r>
            <a:r>
              <a:rPr lang="en-US" sz="3600" b="1" i="1" dirty="0"/>
              <a:t> Mar and 25</a:t>
            </a:r>
            <a:r>
              <a:rPr lang="en-US" sz="3600" b="1" i="1" baseline="30000" dirty="0"/>
              <a:t>th</a:t>
            </a:r>
            <a:r>
              <a:rPr lang="en-US" sz="3600" b="1" i="1" dirty="0"/>
              <a:t> Mar</a:t>
            </a:r>
            <a:br>
              <a:rPr lang="en-US" sz="3600" b="1" i="1" dirty="0"/>
            </a:br>
            <a:br>
              <a:rPr lang="en-US" sz="3600" b="1" i="1" dirty="0"/>
            </a:br>
            <a:br>
              <a:rPr lang="en-US" sz="3500" b="1" i="1" dirty="0"/>
            </a:br>
            <a:r>
              <a:rPr lang="en-US" sz="3500" b="1" i="1" dirty="0"/>
              <a:t>replay://</a:t>
            </a:r>
          </a:p>
          <a:p>
            <a:r>
              <a:rPr lang="en-US" dirty="0"/>
              <a:t>Creates a PV that recreates changes in values based on data from the archive.</a:t>
            </a:r>
          </a:p>
          <a:p>
            <a:endParaRPr lang="en-US" dirty="0"/>
          </a:p>
          <a:p>
            <a:r>
              <a:rPr lang="en-US" b="1" i="1" dirty="0"/>
              <a:t>replay://pv_name</a:t>
            </a:r>
            <a:br>
              <a:rPr lang="en-US" b="1" i="1" dirty="0"/>
            </a:br>
            <a:r>
              <a:rPr lang="en-US" b="1" i="1" dirty="0"/>
              <a:t>(start, end, </a:t>
            </a:r>
            <a:r>
              <a:rPr lang="en-US" b="1" i="1" dirty="0" err="1"/>
              <a:t>update_rate</a:t>
            </a:r>
            <a:r>
              <a:rPr lang="en-US" b="1" i="1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Recreates the PV value changes using the data from the archiver between the specified start and end times. Updates occur at the rate specified by `</a:t>
            </a:r>
            <a:r>
              <a:rPr lang="en-US" dirty="0" err="1"/>
              <a:t>update_rate</a:t>
            </a:r>
            <a:r>
              <a:rPr lang="en-US" dirty="0"/>
              <a:t>` (a value defined in seconds).</a:t>
            </a:r>
          </a:p>
        </p:txBody>
      </p:sp>
      <p:pic>
        <p:nvPicPr>
          <p:cNvPr id="11" name="Content Placeholder 10" descr="Table">
            <a:extLst>
              <a:ext uri="{FF2B5EF4-FFF2-40B4-BE49-F238E27FC236}">
                <a16:creationId xmlns:a16="http://schemas.microsoft.com/office/drawing/2014/main" id="{50E6C780-DCAD-2E72-EBBC-CD02D32026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780301" cy="37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3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70768-A3D8-DA1D-4617-BE122002F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C2CABC-8F4A-D0A1-059A-401AD8C7B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Replay </a:t>
            </a:r>
            <a:r>
              <a:rPr lang="en-US" dirty="0" err="1"/>
              <a:t>DataSource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09028-B211-477F-C409-4C8FAB3A4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834187"/>
            <a:ext cx="10210228" cy="6586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Phoebus OPI using replay PVs to simulate the behavior of the Screen using historic data for those PVs</a:t>
            </a:r>
          </a:p>
          <a:p>
            <a:endParaRPr lang="en-US" dirty="0"/>
          </a:p>
        </p:txBody>
      </p:sp>
      <p:pic>
        <p:nvPicPr>
          <p:cNvPr id="11" name="Content Placeholder 6" descr="A screenshot of a computer">
            <a:extLst>
              <a:ext uri="{FF2B5EF4-FFF2-40B4-BE49-F238E27FC236}">
                <a16:creationId xmlns:a16="http://schemas.microsoft.com/office/drawing/2014/main" id="{27B26CAE-8ED8-9C5A-9237-6F0A652DAB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82850"/>
            <a:ext cx="10210229" cy="4351338"/>
          </a:xfrm>
        </p:spPr>
      </p:pic>
    </p:spTree>
    <p:extLst>
      <p:ext uri="{BB962C8B-B14F-4D97-AF65-F5344CB8AC3E}">
        <p14:creationId xmlns:p14="http://schemas.microsoft.com/office/powerpoint/2010/main" val="103073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A0D3-CD37-445E-B512-71BCF846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D26F8-577B-4B85-91B6-E44064964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14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http://phoebus.org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Fork us on </a:t>
            </a:r>
            <a:r>
              <a:rPr lang="en-US" dirty="0" err="1"/>
              <a:t>github</a:t>
            </a:r>
            <a:br>
              <a:rPr lang="en-US" dirty="0"/>
            </a:br>
            <a:r>
              <a:rPr lang="en-US" dirty="0">
                <a:hlinkClick r:id="rId4"/>
              </a:rPr>
              <a:t>https://github.com/ControlSystemStudio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6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24138</TotalTime>
  <Words>573</Words>
  <Application>Microsoft Office PowerPoint</Application>
  <PresentationFormat>Widescreen</PresentationFormat>
  <Paragraphs>58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Phoebus Archiver Datasources</vt:lpstr>
      <vt:lpstr>EPICS Archiver</vt:lpstr>
      <vt:lpstr>Phoebus DataSources</vt:lpstr>
      <vt:lpstr>Archive DataSource</vt:lpstr>
      <vt:lpstr>Archive DataSource</vt:lpstr>
      <vt:lpstr>Replay DataSource</vt:lpstr>
      <vt:lpstr>Replay DataSource</vt:lpstr>
      <vt:lpstr>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Phoebus  &amp; CS-Studio</dc:title>
  <dc:creator>Shroff, Kunal</dc:creator>
  <cp:lastModifiedBy>Shroff, Kunal</cp:lastModifiedBy>
  <cp:revision>337</cp:revision>
  <dcterms:created xsi:type="dcterms:W3CDTF">2021-06-30T18:40:38Z</dcterms:created>
  <dcterms:modified xsi:type="dcterms:W3CDTF">2025-04-08T11:02:58Z</dcterms:modified>
</cp:coreProperties>
</file>