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1531" r:id="rId3"/>
    <p:sldId id="1553" r:id="rId4"/>
    <p:sldId id="1554" r:id="rId5"/>
    <p:sldId id="264" r:id="rId6"/>
    <p:sldId id="1570" r:id="rId7"/>
    <p:sldId id="259" r:id="rId8"/>
    <p:sldId id="1571" r:id="rId9"/>
    <p:sldId id="1572" r:id="rId10"/>
    <p:sldId id="156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8000"/>
    <a:srgbClr val="FFF5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 autoAdjust="0"/>
    <p:restoredTop sz="50000" autoAdjust="0"/>
  </p:normalViewPr>
  <p:slideViewPr>
    <p:cSldViewPr snapToGrid="0" snapToObjects="1">
      <p:cViewPr>
        <p:scale>
          <a:sx n="155" d="100"/>
          <a:sy n="155" d="100"/>
        </p:scale>
        <p:origin x="1424" y="3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4/7/25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4/7/25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solidFill>
            <a:schemeClr val="tx2">
              <a:lumMod val="60000"/>
              <a:lumOff val="40000"/>
            </a:schemeClr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09657"/>
            <a:ext cx="28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7 April, 2025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3708" cy="359893"/>
          </a:xfrm>
          <a:prstGeom prst="rect">
            <a:avLst/>
          </a:prstGeom>
        </p:spPr>
      </p:pic>
      <p:pic>
        <p:nvPicPr>
          <p:cNvPr id="4" name="Picture 2" descr="STFC logo">
            <a:extLst>
              <a:ext uri="{FF2B5EF4-FFF2-40B4-BE49-F238E27FC236}">
                <a16:creationId xmlns:a16="http://schemas.microsoft.com/office/drawing/2014/main" id="{84974E98-9E1C-9CE5-E672-EC0B9FCB9D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15" y="0"/>
            <a:ext cx="1403585" cy="3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75443"/>
            <a:ext cx="4572000" cy="56309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150885"/>
            <a:ext cx="4571999" cy="3992615"/>
          </a:xfrm>
        </p:spPr>
        <p:txBody>
          <a:bodyPr/>
          <a:lstStyle>
            <a:lvl1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575444"/>
            <a:ext cx="4572000" cy="56309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7956" y="1150885"/>
            <a:ext cx="4571999" cy="3992614"/>
          </a:xfrm>
        </p:spPr>
        <p:txBody>
          <a:bodyPr/>
          <a:lstStyle>
            <a:lvl1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 and 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7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D2A57-B484-49BF-0035-3ADE86E6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ECE81-D764-4A49-00DF-DEC883FE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E3517-80F6-F5D4-F71E-9142CDCE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/>
          </a:p>
        </p:txBody>
      </p:sp>
      <p:sp>
        <p:nvSpPr>
          <p:cNvPr id="13" name="Snip Same-side Corner of Rectangle 12">
            <a:extLst>
              <a:ext uri="{FF2B5EF4-FFF2-40B4-BE49-F238E27FC236}">
                <a16:creationId xmlns:a16="http://schemas.microsoft.com/office/drawing/2014/main" id="{5DD55836-471A-D974-2718-E36DC9DC6F2E}"/>
              </a:ext>
            </a:extLst>
          </p:cNvPr>
          <p:cNvSpPr/>
          <p:nvPr/>
        </p:nvSpPr>
        <p:spPr>
          <a:xfrm>
            <a:off x="526942" y="405579"/>
            <a:ext cx="8074617" cy="2381623"/>
          </a:xfrm>
          <a:prstGeom prst="snip2Same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i="1" dirty="0">
                <a:solidFill>
                  <a:prstClr val="white"/>
                </a:solidFill>
                <a:latin typeface="Calibri"/>
              </a:rPr>
              <a:t>The </a:t>
            </a:r>
            <a:r>
              <a:rPr lang="en-US" sz="2000" b="1" i="1" dirty="0" err="1">
                <a:solidFill>
                  <a:prstClr val="white"/>
                </a:solidFill>
                <a:latin typeface="Calibri"/>
              </a:rPr>
              <a:t>LhARA</a:t>
            </a:r>
            <a:r>
              <a:rPr lang="en-US" sz="2000" b="1" i="1" dirty="0">
                <a:solidFill>
                  <a:prstClr val="white"/>
                </a:solidFill>
                <a:latin typeface="Calibri"/>
              </a:rPr>
              <a:t> initiative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17500" marR="0" lvl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a systematic and definitive radiation biology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500" marR="0" lvl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 the feasibility of laser-driven hybrid acceleration</a:t>
            </a:r>
          </a:p>
          <a:p>
            <a:pPr marL="582613" marR="0" lvl="1" indent="-2397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 into curiosity-driven science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500" marR="0" lvl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 the technological foundations for the transformation of PBT</a:t>
            </a:r>
          </a:p>
          <a:p>
            <a:pPr marL="582613" marR="0" lvl="1" indent="-2397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automated, patient-specific proton and ion beam therapy</a:t>
            </a:r>
          </a:p>
          <a:p>
            <a:pPr marL="582613" marR="0" lvl="1" indent="-2397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nip Same-side Corner of Rectangle 5">
            <a:extLst>
              <a:ext uri="{FF2B5EF4-FFF2-40B4-BE49-F238E27FC236}">
                <a16:creationId xmlns:a16="http://schemas.microsoft.com/office/drawing/2014/main" id="{C9D6CEED-2160-862F-539A-9171FC92CFBC}"/>
              </a:ext>
            </a:extLst>
          </p:cNvPr>
          <p:cNvSpPr/>
          <p:nvPr/>
        </p:nvSpPr>
        <p:spPr>
          <a:xfrm>
            <a:off x="372084" y="3694235"/>
            <a:ext cx="8405204" cy="896471"/>
          </a:xfrm>
          <a:prstGeom prst="snip2SameRect">
            <a:avLst>
              <a:gd name="adj1" fmla="val 16667"/>
              <a:gd name="adj2" fmla="val 0"/>
            </a:avLst>
          </a:prstGeom>
          <a:gradFill rotWithShape="1">
            <a:gsLst>
              <a:gs pos="0">
                <a:srgbClr val="C0504D">
                  <a:lumMod val="50000"/>
                </a:srgbClr>
              </a:gs>
              <a:gs pos="82000">
                <a:srgbClr val="FF6000"/>
              </a:gs>
              <a:gs pos="57000">
                <a:srgbClr val="C00000"/>
              </a:gs>
              <a:gs pos="100000">
                <a:srgbClr val="FFC000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342900">
              <a:defRPr/>
            </a:pPr>
            <a:r>
              <a:rPr lang="en-US" sz="2100" kern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endParaRPr lang="en-US" sz="2100" kern="0" dirty="0">
              <a:ln w="0"/>
              <a:solidFill>
                <a:srgbClr val="1F497D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29BF7-EEB4-E205-1AAD-8FC00902C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0" t="60796" r="14802" b="28009"/>
          <a:stretch/>
        </p:blipFill>
        <p:spPr>
          <a:xfrm>
            <a:off x="523954" y="2804224"/>
            <a:ext cx="8096093" cy="8900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C734E8-0736-6455-A2E4-122F07D24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73" y="3680536"/>
            <a:ext cx="2762655" cy="9310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5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0D02-9D0E-5238-5935-A7A5068F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Structuring the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6404-3CE0-AE52-2BCC-525E91F45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3098"/>
            <a:ext cx="9144000" cy="18261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Define </a:t>
            </a:r>
            <a:r>
              <a:rPr lang="en-US" dirty="0" err="1"/>
              <a:t>programme</a:t>
            </a:r>
            <a:r>
              <a:rPr lang="en-US" dirty="0"/>
              <a:t> to </a:t>
            </a:r>
            <a:r>
              <a:rPr lang="en-US" dirty="0" err="1"/>
              <a:t>optimise</a:t>
            </a:r>
            <a:r>
              <a:rPr lang="en-US" dirty="0"/>
              <a:t> delivery of: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Biology/proof-of-principle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programme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R&amp;D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programme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to address key project risks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Strategic partnerships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E0514-E291-960A-3FED-544E2653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64" y="2606297"/>
            <a:ext cx="6763272" cy="234266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68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4561-B10F-9AAD-F423-42CE18AB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LhARA</a:t>
            </a:r>
            <a:r>
              <a:rPr lang="en-US" sz="3600" dirty="0"/>
              <a:t> project;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6048B-BA84-2BF0-8323-63F1A1B9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A4CC4C-9D2B-B98C-782A-30BA9C42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6" y="1870941"/>
            <a:ext cx="5829300" cy="32048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EB4409-79E4-6F71-8991-7C5783261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38" y="2499008"/>
            <a:ext cx="3183621" cy="17907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829242D-918F-4B7D-FD27-75B9D9361DB3}"/>
              </a:ext>
            </a:extLst>
          </p:cNvPr>
          <p:cNvSpPr txBox="1">
            <a:spLocks/>
          </p:cNvSpPr>
          <p:nvPr/>
        </p:nvSpPr>
        <p:spPr>
          <a:xfrm>
            <a:off x="29325" y="501282"/>
            <a:ext cx="9086423" cy="1310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International facility based in the UK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    £225M investment (present “fully loaded” estimate)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        Transform radiation biology &amp; transform clinical practice in PBT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1205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FB6A7-A8B5-2B25-5FEB-7F17EBDD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19802-9A98-05A0-D72B-427C84E3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265" y="27078"/>
            <a:ext cx="2863685" cy="420946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5D9B1-3737-88E5-E91F-218DD9AA1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59" y="784657"/>
            <a:ext cx="3229691" cy="433176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EEA568-EC98-7F96-D896-8E36550164BA}"/>
              </a:ext>
            </a:extLst>
          </p:cNvPr>
          <p:cNvCxnSpPr/>
          <p:nvPr/>
        </p:nvCxnSpPr>
        <p:spPr>
          <a:xfrm>
            <a:off x="2343151" y="916912"/>
            <a:ext cx="1203329" cy="0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6036A10-54C2-60F2-861A-F88FB7F03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1157">
            <a:off x="6459914" y="259070"/>
            <a:ext cx="2596438" cy="11678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313E07-4DD0-0E34-9FBE-586DA9DDE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808" y="1757734"/>
            <a:ext cx="2581115" cy="335868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0C9E0E-6229-8C68-D728-16FC95421D6E}"/>
              </a:ext>
            </a:extLst>
          </p:cNvPr>
          <p:cNvSpPr/>
          <p:nvPr/>
        </p:nvSpPr>
        <p:spPr>
          <a:xfrm>
            <a:off x="1691892" y="916912"/>
            <a:ext cx="651259" cy="10016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442A77-9D56-5BD1-C527-466F74C08A74}"/>
              </a:ext>
            </a:extLst>
          </p:cNvPr>
          <p:cNvSpPr txBox="1"/>
          <p:nvPr/>
        </p:nvSpPr>
        <p:spPr>
          <a:xfrm>
            <a:off x="21099" y="35240"/>
            <a:ext cx="3513472" cy="699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</a:rPr>
              <a:t>PoPLaR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7E957-95B3-FAA4-AF44-DB2A9BD71865}"/>
              </a:ext>
            </a:extLst>
          </p:cNvPr>
          <p:cNvSpPr txBox="1"/>
          <p:nvPr/>
        </p:nvSpPr>
        <p:spPr>
          <a:xfrm>
            <a:off x="3771900" y="4468427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Summer 2025 …</a:t>
            </a:r>
          </a:p>
        </p:txBody>
      </p:sp>
    </p:spTree>
    <p:extLst>
      <p:ext uri="{BB962C8B-B14F-4D97-AF65-F5344CB8AC3E}">
        <p14:creationId xmlns:p14="http://schemas.microsoft.com/office/powerpoint/2010/main" val="212778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500A4-0861-D5CE-040C-E1BBE5304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69315E-B74F-F900-39CE-66214DA12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8386"/>
            <a:ext cx="9144000" cy="39451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Science, technology, R&amp;D:</a:t>
            </a:r>
          </a:p>
          <a:p>
            <a:r>
              <a:rPr lang="en-US" dirty="0"/>
              <a:t>Our </a:t>
            </a:r>
            <a:r>
              <a:rPr lang="en-US" dirty="0" err="1"/>
              <a:t>programme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Radiation biology:</a:t>
            </a:r>
          </a:p>
          <a:p>
            <a:pPr lvl="2"/>
            <a:r>
              <a:rPr lang="en-US" dirty="0" err="1"/>
              <a:t>PoPLaR</a:t>
            </a:r>
            <a:r>
              <a:rPr lang="en-US" dirty="0"/>
              <a:t> and measurements at conventional facilities</a:t>
            </a:r>
          </a:p>
          <a:p>
            <a:pPr lvl="1"/>
            <a:r>
              <a:rPr lang="en-US" dirty="0"/>
              <a:t>Source:</a:t>
            </a:r>
          </a:p>
          <a:p>
            <a:pPr lvl="2"/>
            <a:r>
              <a:rPr lang="en-US" dirty="0"/>
              <a:t>Developments for </a:t>
            </a:r>
            <a:r>
              <a:rPr lang="en-US" dirty="0" err="1"/>
              <a:t>LhARA</a:t>
            </a:r>
            <a:r>
              <a:rPr lang="en-US" dirty="0"/>
              <a:t> and for </a:t>
            </a:r>
            <a:r>
              <a:rPr lang="en-US" dirty="0" err="1"/>
              <a:t>PoPLaR</a:t>
            </a:r>
            <a:endParaRPr lang="en-US" dirty="0"/>
          </a:p>
          <a:p>
            <a:pPr lvl="1"/>
            <a:r>
              <a:rPr lang="en-US" dirty="0"/>
              <a:t>Capture:</a:t>
            </a:r>
          </a:p>
          <a:p>
            <a:pPr lvl="2"/>
            <a:r>
              <a:rPr lang="en-US" dirty="0"/>
              <a:t>Development of trapping technique @ Swansea</a:t>
            </a:r>
          </a:p>
          <a:p>
            <a:pPr lvl="2"/>
            <a:r>
              <a:rPr lang="en-US" dirty="0"/>
              <a:t>Numerical modelling in support</a:t>
            </a:r>
          </a:p>
          <a:p>
            <a:pPr lvl="1"/>
            <a:r>
              <a:rPr lang="en-US" dirty="0"/>
              <a:t>Ion-acoustic dose-profile measurement:</a:t>
            </a:r>
          </a:p>
          <a:p>
            <a:pPr lvl="2"/>
            <a:r>
              <a:rPr lang="en-US" dirty="0"/>
              <a:t>Measurements at MC40 in </a:t>
            </a:r>
            <a:r>
              <a:rPr lang="en-US" dirty="0" err="1"/>
              <a:t>Brm</a:t>
            </a:r>
            <a:r>
              <a:rPr lang="en-US" dirty="0"/>
              <a:t> and LION on CALA at LMU</a:t>
            </a:r>
          </a:p>
          <a:p>
            <a:pPr lvl="2"/>
            <a:r>
              <a:rPr lang="en-US" dirty="0"/>
              <a:t>Simulation/numerical modelling to predict performance</a:t>
            </a:r>
          </a:p>
          <a:p>
            <a:pPr lvl="1"/>
            <a:r>
              <a:rPr lang="en-US" dirty="0"/>
              <a:t>End-station development and consultation</a:t>
            </a:r>
          </a:p>
          <a:p>
            <a:pPr lvl="2"/>
            <a:r>
              <a:rPr lang="en-US" dirty="0"/>
              <a:t>Peer-group consultation</a:t>
            </a:r>
          </a:p>
          <a:p>
            <a:pPr lvl="2"/>
            <a:r>
              <a:rPr lang="en-US" dirty="0"/>
              <a:t>Beam-line diagnostics</a:t>
            </a:r>
          </a:p>
          <a:p>
            <a:pPr lvl="1"/>
            <a:r>
              <a:rPr lang="en-US" dirty="0"/>
              <a:t>Design and integration</a:t>
            </a:r>
          </a:p>
          <a:p>
            <a:pPr lvl="2"/>
            <a:r>
              <a:rPr lang="en-US" dirty="0"/>
              <a:t>Source/beam line simulation</a:t>
            </a:r>
          </a:p>
          <a:p>
            <a:pPr lvl="2"/>
            <a:r>
              <a:rPr lang="en-US" dirty="0"/>
              <a:t>Engineering integration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0479C-66E6-D24D-ED23-0C14D784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DC907-DF4E-1922-8A44-75F2EB12D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0" cy="11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5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5D04-0B28-5A0C-E65E-1F5DB9BF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ITRF/</a:t>
            </a:r>
            <a:r>
              <a:rPr lang="en-US" dirty="0" err="1"/>
              <a:t>LhARA</a:t>
            </a:r>
            <a:r>
              <a:rPr lang="en-US" dirty="0"/>
              <a:t> conceptual design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39929-D96B-7660-EEC9-03BC1D83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88A1A-1109-C65E-3CD1-BE074E3CB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" y="563098"/>
            <a:ext cx="3219927" cy="455660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F92B9-BC6B-581C-12AA-0AB3E536D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513" y="532102"/>
            <a:ext cx="2641617" cy="3738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B86284-8D33-C4A1-1E98-417861120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388" y="688274"/>
            <a:ext cx="2641617" cy="3738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3915C0-95EE-210E-49EC-5723C72148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938"/>
          <a:stretch/>
        </p:blipFill>
        <p:spPr>
          <a:xfrm>
            <a:off x="6470963" y="3637109"/>
            <a:ext cx="2638319" cy="138373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CF76C1-270E-A1BD-161F-CD095806EF6E}"/>
              </a:ext>
            </a:extLst>
          </p:cNvPr>
          <p:cNvSpPr txBox="1"/>
          <p:nvPr/>
        </p:nvSpPr>
        <p:spPr>
          <a:xfrm>
            <a:off x="3465623" y="4473369"/>
            <a:ext cx="273562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Need ion acoustic chapter!</a:t>
            </a:r>
          </a:p>
          <a:p>
            <a:r>
              <a:rPr lang="en-US" b="1" dirty="0">
                <a:solidFill>
                  <a:schemeClr val="bg1"/>
                </a:solidFill>
              </a:rPr>
              <a:t>Update introduction etc.</a:t>
            </a:r>
          </a:p>
        </p:txBody>
      </p:sp>
    </p:spTree>
    <p:extLst>
      <p:ext uri="{BB962C8B-B14F-4D97-AF65-F5344CB8AC3E}">
        <p14:creationId xmlns:p14="http://schemas.microsoft.com/office/powerpoint/2010/main" val="66443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900B0-D383-97D1-D4EB-270822E57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15755-8373-18AD-78AB-BD9892E7B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8386"/>
            <a:ext cx="5292671" cy="3945114"/>
          </a:xfrm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Our science, technology, R&amp;D </a:t>
            </a:r>
            <a:r>
              <a:rPr lang="en-US" dirty="0" err="1"/>
              <a:t>programme</a:t>
            </a:r>
            <a:r>
              <a:rPr lang="en-US" dirty="0"/>
              <a:t>:</a:t>
            </a:r>
          </a:p>
          <a:p>
            <a:r>
              <a:rPr lang="en-US" dirty="0"/>
              <a:t>Radiation biology:</a:t>
            </a:r>
          </a:p>
          <a:p>
            <a:pPr lvl="1"/>
            <a:r>
              <a:rPr lang="en-US" dirty="0" err="1"/>
              <a:t>PoPLaR</a:t>
            </a:r>
            <a:r>
              <a:rPr lang="en-US" dirty="0"/>
              <a:t> and measurements at conventional facilities</a:t>
            </a:r>
          </a:p>
          <a:p>
            <a:pPr lvl="1"/>
            <a:endParaRPr lang="en-US" dirty="0"/>
          </a:p>
          <a:p>
            <a:r>
              <a:rPr lang="en-US" dirty="0"/>
              <a:t>Source:</a:t>
            </a:r>
          </a:p>
          <a:p>
            <a:pPr lvl="1"/>
            <a:r>
              <a:rPr lang="en-US" dirty="0"/>
              <a:t>Developments for </a:t>
            </a:r>
            <a:r>
              <a:rPr lang="en-US" dirty="0" err="1"/>
              <a:t>LhARA</a:t>
            </a:r>
            <a:r>
              <a:rPr lang="en-US" dirty="0"/>
              <a:t> and for </a:t>
            </a:r>
            <a:r>
              <a:rPr lang="en-US" dirty="0" err="1"/>
              <a:t>PoPLaR</a:t>
            </a:r>
            <a:endParaRPr lang="en-US" dirty="0"/>
          </a:p>
          <a:p>
            <a:r>
              <a:rPr lang="en-US" dirty="0"/>
              <a:t>Capture:</a:t>
            </a:r>
          </a:p>
          <a:p>
            <a:pPr lvl="1"/>
            <a:r>
              <a:rPr lang="en-US" dirty="0"/>
              <a:t>Development of trapping technique @ Swansea</a:t>
            </a:r>
          </a:p>
          <a:p>
            <a:pPr lvl="1"/>
            <a:r>
              <a:rPr lang="en-US" dirty="0"/>
              <a:t>Numerical modelling in support</a:t>
            </a:r>
          </a:p>
          <a:p>
            <a:r>
              <a:rPr lang="en-US" dirty="0"/>
              <a:t>Ion-acoustic dose-profile measurement:</a:t>
            </a:r>
          </a:p>
          <a:p>
            <a:pPr lvl="1"/>
            <a:r>
              <a:rPr lang="en-US" dirty="0"/>
              <a:t>Measurements at MC40 in </a:t>
            </a:r>
            <a:r>
              <a:rPr lang="en-US" dirty="0" err="1"/>
              <a:t>Brm</a:t>
            </a:r>
            <a:r>
              <a:rPr lang="en-US" dirty="0"/>
              <a:t> and LION on CALA at LMU</a:t>
            </a:r>
          </a:p>
          <a:p>
            <a:pPr lvl="1"/>
            <a:r>
              <a:rPr lang="en-US" dirty="0"/>
              <a:t>Simulation/numerical modelling to predict performance</a:t>
            </a:r>
          </a:p>
          <a:p>
            <a:r>
              <a:rPr lang="en-US" dirty="0"/>
              <a:t>End-station development and consultation</a:t>
            </a:r>
          </a:p>
          <a:p>
            <a:pPr lvl="1"/>
            <a:r>
              <a:rPr lang="en-US" dirty="0"/>
              <a:t>Peer-group consultation</a:t>
            </a:r>
          </a:p>
          <a:p>
            <a:pPr lvl="1"/>
            <a:r>
              <a:rPr lang="en-US" dirty="0"/>
              <a:t>Beam-line diagnostics</a:t>
            </a:r>
          </a:p>
          <a:p>
            <a:r>
              <a:rPr lang="en-US" dirty="0"/>
              <a:t>Design and integration</a:t>
            </a:r>
          </a:p>
          <a:p>
            <a:pPr lvl="1"/>
            <a:r>
              <a:rPr lang="en-US" dirty="0"/>
              <a:t>Source/beam line simulation</a:t>
            </a:r>
          </a:p>
          <a:p>
            <a:pPr lvl="1"/>
            <a:r>
              <a:rPr lang="en-US" dirty="0"/>
              <a:t>Engineering integration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73F070-4F2A-947A-8581-ADA88176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688AA-3ACF-32BB-7E4F-6653D5E55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0" cy="1159239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08EBE35-2E1B-86BE-E338-EC249E89F2F8}"/>
              </a:ext>
            </a:extLst>
          </p:cNvPr>
          <p:cNvSpPr txBox="1">
            <a:spLocks/>
          </p:cNvSpPr>
          <p:nvPr/>
        </p:nvSpPr>
        <p:spPr>
          <a:xfrm>
            <a:off x="5292671" y="1198386"/>
            <a:ext cx="3851328" cy="39451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i="1" u="sng" dirty="0">
                <a:solidFill>
                  <a:srgbClr val="FF0000"/>
                </a:solidFill>
              </a:rPr>
              <a:t>Publications:</a:t>
            </a:r>
          </a:p>
          <a:p>
            <a:r>
              <a:rPr lang="en-US" dirty="0"/>
              <a:t>Radiation biology:</a:t>
            </a:r>
          </a:p>
          <a:p>
            <a:pPr lvl="1"/>
            <a:r>
              <a:rPr lang="en-US" dirty="0"/>
              <a:t>Source: design, performance, simulation</a:t>
            </a:r>
          </a:p>
          <a:p>
            <a:pPr lvl="1"/>
            <a:r>
              <a:rPr lang="en-US" dirty="0" err="1"/>
              <a:t>Radiobological</a:t>
            </a:r>
            <a:r>
              <a:rPr lang="en-US" dirty="0"/>
              <a:t> measurement!</a:t>
            </a:r>
          </a:p>
          <a:p>
            <a:r>
              <a:rPr lang="en-US" dirty="0"/>
              <a:t>Source:</a:t>
            </a:r>
          </a:p>
          <a:p>
            <a:pPr lvl="1"/>
            <a:r>
              <a:rPr lang="en-US" dirty="0"/>
              <a:t>Work specific to </a:t>
            </a:r>
            <a:r>
              <a:rPr lang="en-US" dirty="0" err="1"/>
              <a:t>LhARA</a:t>
            </a:r>
            <a:endParaRPr lang="en-US" dirty="0"/>
          </a:p>
          <a:p>
            <a:r>
              <a:rPr lang="en-US" dirty="0"/>
              <a:t>Capture:</a:t>
            </a:r>
          </a:p>
          <a:p>
            <a:pPr lvl="1"/>
            <a:r>
              <a:rPr lang="en-US" dirty="0"/>
              <a:t>Measurement and interpretation</a:t>
            </a:r>
          </a:p>
          <a:p>
            <a:pPr lvl="3"/>
            <a:endParaRPr lang="en-US" dirty="0"/>
          </a:p>
          <a:p>
            <a:r>
              <a:rPr lang="en-US" dirty="0"/>
              <a:t>Ion-acoustic dose-profile measurement:</a:t>
            </a:r>
          </a:p>
          <a:p>
            <a:pPr lvl="1"/>
            <a:r>
              <a:rPr lang="en-US" dirty="0"/>
              <a:t>Measurement and interpretation</a:t>
            </a:r>
          </a:p>
          <a:p>
            <a:pPr lvl="1"/>
            <a:endParaRPr lang="en-US" dirty="0"/>
          </a:p>
          <a:p>
            <a:r>
              <a:rPr lang="en-US" dirty="0"/>
              <a:t>End-station development and consultation</a:t>
            </a:r>
          </a:p>
          <a:p>
            <a:pPr lvl="1"/>
            <a:r>
              <a:rPr lang="en-US" dirty="0"/>
              <a:t>Peer-group consultation</a:t>
            </a:r>
          </a:p>
          <a:p>
            <a:pPr lvl="4"/>
            <a:endParaRPr lang="en-US" dirty="0"/>
          </a:p>
          <a:p>
            <a:r>
              <a:rPr lang="en-US" dirty="0"/>
              <a:t>Design and integration</a:t>
            </a:r>
          </a:p>
          <a:p>
            <a:pPr lvl="1"/>
            <a:r>
              <a:rPr lang="en-US" dirty="0"/>
              <a:t>Detailed publication extracted from CDR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55E58-9D4B-BEC1-6350-E5832CEA7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5AD8E5-3870-B211-9011-DFB2575C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8386"/>
            <a:ext cx="9144000" cy="39451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Raising the resources:</a:t>
            </a:r>
          </a:p>
          <a:p>
            <a:r>
              <a:rPr lang="en-US" dirty="0"/>
              <a:t>UKRI:</a:t>
            </a:r>
          </a:p>
          <a:p>
            <a:pPr lvl="1"/>
            <a:r>
              <a:rPr lang="en-US" dirty="0"/>
              <a:t>Meeting with STFC postponed to 16Apr25 (from 10Apr25)</a:t>
            </a:r>
          </a:p>
          <a:p>
            <a:pPr lvl="1"/>
            <a:r>
              <a:rPr lang="en-US" dirty="0"/>
              <a:t>Goal:</a:t>
            </a:r>
          </a:p>
          <a:p>
            <a:pPr lvl="2"/>
            <a:r>
              <a:rPr lang="en-US" dirty="0"/>
              <a:t>Partner to bring </a:t>
            </a:r>
            <a:r>
              <a:rPr lang="en-US" dirty="0" err="1"/>
              <a:t>LhARA</a:t>
            </a:r>
            <a:r>
              <a:rPr lang="en-US" dirty="0"/>
              <a:t> forward as multidisciplinary, cross council, initiative championed by STFC</a:t>
            </a:r>
          </a:p>
          <a:p>
            <a:pPr lvl="1"/>
            <a:r>
              <a:rPr lang="en-US" dirty="0"/>
              <a:t>Responsive mode proposals:</a:t>
            </a:r>
          </a:p>
          <a:p>
            <a:pPr lvl="2"/>
            <a:r>
              <a:rPr lang="en-US" dirty="0"/>
              <a:t>Radiation biology </a:t>
            </a:r>
            <a:r>
              <a:rPr lang="en-US" dirty="0" err="1"/>
              <a:t>programme</a:t>
            </a:r>
            <a:endParaRPr lang="en-US" dirty="0"/>
          </a:p>
          <a:p>
            <a:pPr lvl="2"/>
            <a:r>
              <a:rPr lang="en-US" dirty="0"/>
              <a:t>Source/capture</a:t>
            </a:r>
          </a:p>
          <a:p>
            <a:pPr lvl="2"/>
            <a:r>
              <a:rPr lang="en-US" dirty="0"/>
              <a:t>Ion-acoustic</a:t>
            </a:r>
          </a:p>
          <a:p>
            <a:pPr lvl="2"/>
            <a:r>
              <a:rPr lang="en-US" dirty="0"/>
              <a:t>Novel instrumentation, end-station automation …</a:t>
            </a:r>
          </a:p>
          <a:p>
            <a:pPr lvl="2"/>
            <a:r>
              <a:rPr lang="en-US" dirty="0"/>
              <a:t>Public, peer-group, pre-clinical/clinical researcher engagement</a:t>
            </a:r>
          </a:p>
          <a:p>
            <a:r>
              <a:rPr lang="en-US" dirty="0"/>
              <a:t>EU/ERC:</a:t>
            </a:r>
          </a:p>
          <a:p>
            <a:pPr lvl="1"/>
            <a:r>
              <a:rPr lang="en-US" dirty="0"/>
              <a:t>Immediate priority; partnership with CNRS</a:t>
            </a:r>
          </a:p>
          <a:p>
            <a:pPr lvl="1"/>
            <a:r>
              <a:rPr lang="en-US" dirty="0"/>
              <a:t>Build towards EU/ERC proposals</a:t>
            </a:r>
          </a:p>
          <a:p>
            <a:r>
              <a:rPr lang="en-US" dirty="0"/>
              <a:t>Through our </a:t>
            </a:r>
            <a:r>
              <a:rPr lang="en-US" dirty="0" err="1"/>
              <a:t>instututions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Impact/industrial</a:t>
            </a:r>
          </a:p>
          <a:p>
            <a:pPr lvl="1"/>
            <a:r>
              <a:rPr lang="en-US" dirty="0"/>
              <a:t>Philanthropic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6AE52-6E4B-3731-4FB6-B658F12F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1F318-8939-865E-A4C1-F9E0C54A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0" cy="1159239"/>
          </a:xfrm>
          <a:prstGeom prst="rect">
            <a:avLst/>
          </a:prstGeom>
        </p:spPr>
      </p:pic>
      <p:sp>
        <p:nvSpPr>
          <p:cNvPr id="6" name="Decagon 5">
            <a:extLst>
              <a:ext uri="{FF2B5EF4-FFF2-40B4-BE49-F238E27FC236}">
                <a16:creationId xmlns:a16="http://schemas.microsoft.com/office/drawing/2014/main" id="{EC2016F4-C39A-123F-9C21-010A0BAAAC0E}"/>
              </a:ext>
            </a:extLst>
          </p:cNvPr>
          <p:cNvSpPr/>
          <p:nvPr/>
        </p:nvSpPr>
        <p:spPr>
          <a:xfrm>
            <a:off x="6739668" y="2810848"/>
            <a:ext cx="1786494" cy="1786494"/>
          </a:xfrm>
          <a:prstGeom prst="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Session before lunch tomorrow</a:t>
            </a:r>
          </a:p>
        </p:txBody>
      </p:sp>
    </p:spTree>
    <p:extLst>
      <p:ext uri="{BB962C8B-B14F-4D97-AF65-F5344CB8AC3E}">
        <p14:creationId xmlns:p14="http://schemas.microsoft.com/office/powerpoint/2010/main" val="3246043268"/>
      </p:ext>
    </p:extLst>
  </p:cSld>
  <p:clrMapOvr>
    <a:masterClrMapping/>
  </p:clrMapOvr>
</p:sld>
</file>

<file path=ppt/theme/theme1.xml><?xml version="1.0" encoding="utf-8"?>
<a:theme xmlns:a="http://schemas.openxmlformats.org/drawingml/2006/main" name="KL-standard-black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DC5D36E-8D7E-7042-8DEE-A14A4B081119}" vid="{3AB4604D-93CC-4B41-8200-F176EC2A5F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73</TotalTime>
  <Words>422</Words>
  <Application>Microsoft Macintosh PowerPoint</Application>
  <PresentationFormat>On-screen Show (16:9)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KL-standard-black</vt:lpstr>
      <vt:lpstr>Introduction and goals</vt:lpstr>
      <vt:lpstr>PowerPoint Presentation</vt:lpstr>
      <vt:lpstr>Structuring the initiative</vt:lpstr>
      <vt:lpstr>LhARA project; vision</vt:lpstr>
      <vt:lpstr>PowerPoint Presentation</vt:lpstr>
      <vt:lpstr>PowerPoint Presentation</vt:lpstr>
      <vt:lpstr>ITRF/LhARA conceptual design report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Long, Ken (Oxford Uni.,RAL,PPD)</dc:creator>
  <cp:lastModifiedBy>Long, Kenneth (STFC,RAL,PPD)</cp:lastModifiedBy>
  <cp:revision>5</cp:revision>
  <dcterms:created xsi:type="dcterms:W3CDTF">2024-09-02T07:05:14Z</dcterms:created>
  <dcterms:modified xsi:type="dcterms:W3CDTF">2025-04-07T07:36:45Z</dcterms:modified>
</cp:coreProperties>
</file>