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1572" r:id="rId3"/>
    <p:sldId id="1579" r:id="rId4"/>
    <p:sldId id="1573" r:id="rId5"/>
    <p:sldId id="1580" r:id="rId6"/>
    <p:sldId id="1578" r:id="rId7"/>
    <p:sldId id="1576" r:id="rId8"/>
    <p:sldId id="1575" r:id="rId9"/>
    <p:sldId id="1574" r:id="rId10"/>
    <p:sldId id="1581" r:id="rId11"/>
    <p:sldId id="1582" r:id="rId1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00FF00"/>
    <a:srgbClr val="FF8000"/>
    <a:srgbClr val="FFF50A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541" autoAdjust="0"/>
    <p:restoredTop sz="50000" autoAdjust="0"/>
  </p:normalViewPr>
  <p:slideViewPr>
    <p:cSldViewPr snapToGrid="0" snapToObjects="1">
      <p:cViewPr varScale="1">
        <p:scale>
          <a:sx n="164" d="100"/>
          <a:sy n="164" d="100"/>
        </p:scale>
        <p:origin x="816" y="11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4368AE-6011-C647-B3CE-A2324B69BEF4}" type="datetimeFigureOut">
              <a:rPr lang="en-US" smtClean="0"/>
              <a:t>4/8/25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B904FB-A699-4A4E-91E7-CCCC780C6B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94084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3F7C9E-B767-1049-B14C-E01BE4363530}" type="datetimeFigureOut">
              <a:rPr lang="en-US" smtClean="0"/>
              <a:t>4/8/25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464332-DFBC-D546-9D62-8B5A6BCB01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51566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solidFill>
            <a:schemeClr val="tx2">
              <a:lumMod val="60000"/>
              <a:lumOff val="40000"/>
            </a:schemeClr>
          </a:solidFill>
        </p:spPr>
        <p:txBody>
          <a:bodyPr anchor="b" anchorCtr="0"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0" y="4809657"/>
            <a:ext cx="2853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>
                <a:solidFill>
                  <a:schemeClr val="bg1"/>
                </a:solidFill>
              </a:rPr>
              <a:t>K. Long, </a:t>
            </a:r>
            <a:fld id="{B19FB069-7A70-CF49-A3CF-C9513262B04A}" type="datetime3">
              <a:rPr lang="en-GB" b="1" smtClean="0">
                <a:solidFill>
                  <a:schemeClr val="bg1"/>
                </a:solidFill>
              </a:rPr>
              <a:t>8 April, 2025</a:t>
            </a:fld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0" name="Picture 9" descr="image0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3708" cy="359893"/>
          </a:xfrm>
          <a:prstGeom prst="rect">
            <a:avLst/>
          </a:prstGeom>
        </p:spPr>
      </p:pic>
      <p:pic>
        <p:nvPicPr>
          <p:cNvPr id="4" name="Picture 2" descr="STFC logo">
            <a:extLst>
              <a:ext uri="{FF2B5EF4-FFF2-40B4-BE49-F238E27FC236}">
                <a16:creationId xmlns:a16="http://schemas.microsoft.com/office/drawing/2014/main" id="{84974E98-9E1C-9CE5-E672-EC0B9FCB9D9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415" y="0"/>
            <a:ext cx="1403585" cy="359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36923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40000"/>
                    <a:lumOff val="60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4">
                    <a:lumMod val="40000"/>
                    <a:lumOff val="6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145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40000"/>
                    <a:lumOff val="60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4">
                    <a:lumMod val="40000"/>
                    <a:lumOff val="6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044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4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754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r">
              <a:defRPr sz="4000" b="1" cap="all"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617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563098"/>
            <a:ext cx="4495800" cy="4580402"/>
          </a:xfrm>
        </p:spPr>
        <p:txBody>
          <a:bodyPr/>
          <a:lstStyle>
            <a:lvl1pPr>
              <a:defRPr sz="2800"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  <a:lvl2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2000">
                <a:solidFill>
                  <a:schemeClr val="accent5">
                    <a:lumMod val="40000"/>
                    <a:lumOff val="60000"/>
                  </a:schemeClr>
                </a:solidFill>
              </a:defRPr>
            </a:lvl3pPr>
            <a:lvl4pPr>
              <a:defRPr sz="1800">
                <a:solidFill>
                  <a:schemeClr val="accent5">
                    <a:lumMod val="60000"/>
                    <a:lumOff val="40000"/>
                  </a:schemeClr>
                </a:solidFill>
              </a:defRPr>
            </a:lvl4pPr>
            <a:lvl5pPr>
              <a:defRPr sz="1800">
                <a:solidFill>
                  <a:schemeClr val="accent4">
                    <a:lumMod val="60000"/>
                    <a:lumOff val="4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563098"/>
            <a:ext cx="4495800" cy="4580402"/>
          </a:xfrm>
        </p:spPr>
        <p:txBody>
          <a:bodyPr/>
          <a:lstStyle>
            <a:lvl1pPr>
              <a:defRPr sz="2800"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  <a:lvl2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2000">
                <a:solidFill>
                  <a:schemeClr val="accent5">
                    <a:lumMod val="40000"/>
                    <a:lumOff val="60000"/>
                  </a:schemeClr>
                </a:solidFill>
              </a:defRPr>
            </a:lvl3pPr>
            <a:lvl4pPr>
              <a:defRPr sz="1800">
                <a:solidFill>
                  <a:schemeClr val="accent5">
                    <a:lumMod val="60000"/>
                    <a:lumOff val="40000"/>
                  </a:schemeClr>
                </a:solidFill>
              </a:defRPr>
            </a:lvl4pPr>
            <a:lvl5pPr>
              <a:defRPr sz="1800">
                <a:solidFill>
                  <a:schemeClr val="accent4">
                    <a:lumMod val="60000"/>
                    <a:lumOff val="4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357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575443"/>
            <a:ext cx="4572000" cy="563097"/>
          </a:xfrm>
        </p:spPr>
        <p:txBody>
          <a:bodyPr anchor="ctr"/>
          <a:lstStyle>
            <a:lvl1pPr marL="0" indent="0">
              <a:buNone/>
              <a:defRPr sz="2400" b="1">
                <a:solidFill>
                  <a:schemeClr val="accent5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-1" y="1150885"/>
            <a:ext cx="4571999" cy="3992615"/>
          </a:xfrm>
        </p:spPr>
        <p:txBody>
          <a:bodyPr/>
          <a:lstStyle>
            <a:lvl1pPr>
              <a:defRPr sz="2400"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5">
                    <a:lumMod val="40000"/>
                    <a:lumOff val="60000"/>
                  </a:schemeClr>
                </a:solidFill>
              </a:defRPr>
            </a:lvl3pPr>
            <a:lvl4pPr>
              <a:defRPr sz="1600">
                <a:solidFill>
                  <a:schemeClr val="accent5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4">
                    <a:lumMod val="40000"/>
                    <a:lumOff val="6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1" y="575444"/>
            <a:ext cx="4572000" cy="563098"/>
          </a:xfrm>
        </p:spPr>
        <p:txBody>
          <a:bodyPr anchor="ctr"/>
          <a:lstStyle>
            <a:lvl1pPr marL="0" indent="0">
              <a:buNone/>
              <a:defRPr sz="2400" b="1">
                <a:solidFill>
                  <a:schemeClr val="accent5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67956" y="1150885"/>
            <a:ext cx="4571999" cy="3992614"/>
          </a:xfrm>
        </p:spPr>
        <p:txBody>
          <a:bodyPr/>
          <a:lstStyle>
            <a:lvl1pPr>
              <a:defRPr sz="2400"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5">
                    <a:lumMod val="40000"/>
                    <a:lumOff val="60000"/>
                  </a:schemeClr>
                </a:solidFill>
              </a:defRPr>
            </a:lvl3pPr>
            <a:lvl4pPr>
              <a:defRPr sz="1600">
                <a:solidFill>
                  <a:schemeClr val="accent5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4">
                    <a:lumMod val="40000"/>
                    <a:lumOff val="6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339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551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351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  <a:lvl2pPr>
              <a:defRPr sz="28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2400">
                <a:solidFill>
                  <a:schemeClr val="accent5">
                    <a:lumMod val="40000"/>
                    <a:lumOff val="60000"/>
                  </a:schemeClr>
                </a:solidFill>
              </a:defRPr>
            </a:lvl3pPr>
            <a:lvl4pPr>
              <a:defRPr sz="2000">
                <a:solidFill>
                  <a:schemeClr val="accent5">
                    <a:lumMod val="60000"/>
                    <a:lumOff val="40000"/>
                  </a:schemeClr>
                </a:solidFill>
              </a:defRPr>
            </a:lvl4pPr>
            <a:lvl5pPr>
              <a:defRPr sz="2000">
                <a:solidFill>
                  <a:schemeClr val="accent4">
                    <a:lumMod val="40000"/>
                    <a:lumOff val="6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124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903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63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563098"/>
            <a:ext cx="9144000" cy="45804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4930092"/>
            <a:ext cx="2133600" cy="2134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A1DC3ABC-92C2-B748-ABF3-8546144348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681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r" defTabSz="457200" rtl="0" eaLnBrk="1" latinLnBrk="0" hangingPunct="1">
        <a:spcBef>
          <a:spcPct val="0"/>
        </a:spcBef>
        <a:buNone/>
        <a:defRPr sz="4400" b="1" kern="1200">
          <a:solidFill>
            <a:srgbClr val="FFF50A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1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1" kern="1200">
          <a:solidFill>
            <a:srgbClr val="FF8000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1" kern="1200">
          <a:solidFill>
            <a:srgbClr val="00FF00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1" kern="1200">
          <a:solidFill>
            <a:srgbClr val="00FFFF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1" kern="1200">
          <a:solidFill>
            <a:srgbClr val="FF000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Taking stock and preparing the future of the </a:t>
            </a:r>
            <a:r>
              <a:rPr lang="en-US" sz="4000" dirty="0" err="1"/>
              <a:t>LhARA</a:t>
            </a:r>
            <a:r>
              <a:rPr lang="en-US" sz="4000" dirty="0"/>
              <a:t> initiative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9744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1D8DD-D5BF-EA77-6C6A-4B96C1988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Also …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697BC90-C5A7-35C6-6983-696E475EB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10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E040AB-5FEB-774D-BC5F-4A5FC0B19B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2976" y="1114260"/>
            <a:ext cx="4138048" cy="291498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9743012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CB35D-6CCC-F2F0-58F5-A6A1F01DD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Conclusions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B65061-36F3-4E35-EEAA-8589DCDDFE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“Don’t have to apply for </a:t>
            </a:r>
            <a:r>
              <a:rPr lang="en-US" dirty="0" err="1"/>
              <a:t>everying</a:t>
            </a:r>
            <a:r>
              <a:rPr lang="en-US" dirty="0"/>
              <a:t>!”  …</a:t>
            </a:r>
          </a:p>
          <a:p>
            <a:r>
              <a:rPr lang="en-US" dirty="0"/>
              <a:t>But, …</a:t>
            </a:r>
          </a:p>
          <a:p>
            <a:pPr lvl="1"/>
            <a:r>
              <a:rPr lang="en-US" dirty="0"/>
              <a:t>Creative:</a:t>
            </a:r>
          </a:p>
          <a:p>
            <a:pPr lvl="2"/>
            <a:r>
              <a:rPr lang="en-US" dirty="0"/>
              <a:t>Seek partnerships that don’t dilute our mission</a:t>
            </a:r>
          </a:p>
          <a:p>
            <a:pPr lvl="2"/>
            <a:r>
              <a:rPr lang="en-US" dirty="0"/>
              <a:t>Create approach to identifying multiple applications</a:t>
            </a:r>
          </a:p>
          <a:p>
            <a:pPr lvl="1"/>
            <a:r>
              <a:rPr lang="en-US" dirty="0"/>
              <a:t>Time to prepare:</a:t>
            </a:r>
          </a:p>
          <a:p>
            <a:pPr lvl="2"/>
            <a:r>
              <a:rPr lang="en-US" dirty="0"/>
              <a:t>Build for future</a:t>
            </a:r>
          </a:p>
          <a:p>
            <a:r>
              <a:rPr lang="en-US" dirty="0"/>
              <a:t>Also:</a:t>
            </a:r>
          </a:p>
          <a:p>
            <a:pPr lvl="1"/>
            <a:r>
              <a:rPr lang="en-US" dirty="0"/>
              <a:t>Build collaborations in Europe to target EU/ERC</a:t>
            </a:r>
          </a:p>
          <a:p>
            <a:r>
              <a:rPr lang="en-US" dirty="0"/>
              <a:t>Non-RC/traditional funders ...</a:t>
            </a:r>
          </a:p>
          <a:p>
            <a:pPr lvl="1"/>
            <a:r>
              <a:rPr lang="en-US"/>
              <a:t>… Pat …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104538-DF69-9B73-6384-C7E04FC03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208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255E58-9D4B-BEC1-6350-E5832CEA70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75AD8E5-3870-B211-9011-DFB2575C60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98386"/>
            <a:ext cx="9144000" cy="3945114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/>
              <a:t>Raising the resources:</a:t>
            </a:r>
          </a:p>
          <a:p>
            <a:r>
              <a:rPr lang="en-US" dirty="0"/>
              <a:t>UKRI:</a:t>
            </a:r>
          </a:p>
          <a:p>
            <a:pPr lvl="1"/>
            <a:r>
              <a:rPr lang="en-US" dirty="0"/>
              <a:t>Meeting with STFC postponed to 16Apr25 (from 10Apr25)</a:t>
            </a:r>
          </a:p>
          <a:p>
            <a:pPr lvl="1"/>
            <a:r>
              <a:rPr lang="en-US" dirty="0"/>
              <a:t>Goal:</a:t>
            </a:r>
          </a:p>
          <a:p>
            <a:pPr lvl="2"/>
            <a:r>
              <a:rPr lang="en-US" dirty="0"/>
              <a:t>Partner to bring </a:t>
            </a:r>
            <a:r>
              <a:rPr lang="en-US" dirty="0" err="1"/>
              <a:t>LhARA</a:t>
            </a:r>
            <a:r>
              <a:rPr lang="en-US" dirty="0"/>
              <a:t> forward as multidisciplinary, cross council, initiative championed by STFC</a:t>
            </a:r>
          </a:p>
          <a:p>
            <a:pPr lvl="1"/>
            <a:r>
              <a:rPr lang="en-US" dirty="0"/>
              <a:t>Responsive mode proposals:</a:t>
            </a:r>
          </a:p>
          <a:p>
            <a:pPr lvl="2"/>
            <a:r>
              <a:rPr lang="en-US" dirty="0"/>
              <a:t>Radiation biology </a:t>
            </a:r>
            <a:r>
              <a:rPr lang="en-US" dirty="0" err="1"/>
              <a:t>programme</a:t>
            </a:r>
            <a:endParaRPr lang="en-US" dirty="0"/>
          </a:p>
          <a:p>
            <a:pPr lvl="2"/>
            <a:r>
              <a:rPr lang="en-US" dirty="0"/>
              <a:t>Source/capture</a:t>
            </a:r>
          </a:p>
          <a:p>
            <a:pPr lvl="2"/>
            <a:r>
              <a:rPr lang="en-US" dirty="0"/>
              <a:t>Ion-acoustic</a:t>
            </a:r>
          </a:p>
          <a:p>
            <a:pPr lvl="2"/>
            <a:r>
              <a:rPr lang="en-US" dirty="0"/>
              <a:t>Novel instrumentation, end-station automation …</a:t>
            </a:r>
          </a:p>
          <a:p>
            <a:pPr lvl="2"/>
            <a:r>
              <a:rPr lang="en-US" dirty="0"/>
              <a:t>Public, peer-group, pre-clinical/clinical researcher engagement</a:t>
            </a:r>
          </a:p>
          <a:p>
            <a:r>
              <a:rPr lang="en-US" dirty="0"/>
              <a:t>EU/ERC:</a:t>
            </a:r>
          </a:p>
          <a:p>
            <a:pPr lvl="1"/>
            <a:r>
              <a:rPr lang="en-US" dirty="0"/>
              <a:t>Immediate priority; partnership with CNRS</a:t>
            </a:r>
          </a:p>
          <a:p>
            <a:pPr lvl="1"/>
            <a:r>
              <a:rPr lang="en-US" dirty="0"/>
              <a:t>Build towards EU/ERC proposals</a:t>
            </a:r>
          </a:p>
          <a:p>
            <a:r>
              <a:rPr lang="en-US" dirty="0"/>
              <a:t>Through our </a:t>
            </a:r>
            <a:r>
              <a:rPr lang="en-US" dirty="0" err="1"/>
              <a:t>instututions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Impact/industrial</a:t>
            </a:r>
          </a:p>
          <a:p>
            <a:pPr lvl="1"/>
            <a:r>
              <a:rPr lang="en-US" dirty="0"/>
              <a:t>Philanthropic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966AE52-6E4B-3731-4FB6-B658F12F8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2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41F318-8939-865E-A4C1-F9E0C54A34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9144000" cy="1159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043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9D5C2-1A15-396F-DE88-6B7FC17E7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Extreme Light Infrastructure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47F58C-5795-7E24-AABF-9196F8E18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7403C6-F5A4-E534-9217-05CEBA3FE2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861" y="728248"/>
            <a:ext cx="5846736" cy="3687003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C409F31-8853-90FC-ED14-211451FA9C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0814" y="1051889"/>
            <a:ext cx="5025325" cy="971077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73356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B48F6-9853-22DD-347C-9E711C34D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Multidisciplinary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F739F1-02C9-6CA0-ED62-4D21F6192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4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34CD2E2-AD05-3F5A-585D-1061BF52DA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08" y="722109"/>
            <a:ext cx="7772400" cy="1349657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8125282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66B74-C98A-7435-DA56-13A21F6FF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Modelling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A0601A-0443-939D-878F-9AFDC6A782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Interpretation of radiobiology</a:t>
            </a:r>
          </a:p>
          <a:p>
            <a:r>
              <a:rPr lang="en-US" dirty="0"/>
              <a:t>Source</a:t>
            </a:r>
          </a:p>
          <a:p>
            <a:r>
              <a:rPr lang="en-US" dirty="0"/>
              <a:t>Capture</a:t>
            </a:r>
          </a:p>
          <a:p>
            <a:r>
              <a:rPr lang="en-US" dirty="0"/>
              <a:t>Ion-acoustic</a:t>
            </a:r>
          </a:p>
          <a:p>
            <a:r>
              <a:rPr lang="en-US" dirty="0"/>
              <a:t>Space-charge and collective effects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C4058D-F6FE-7E9A-71B0-F995473DD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BCA416-F0F2-EDE3-67A3-936A7C05B5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3545626"/>
            <a:ext cx="7772400" cy="1309274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8952678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3A162-D157-B0B3-D6F2-997D684B2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Making the case for large infrastructure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C39DFD-63CB-6BD1-BBA8-F2D3C857A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6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1DEAAB-CD6A-693A-B45E-A143D78A98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207" y="3098693"/>
            <a:ext cx="7772400" cy="1371599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E1FFE3F-238F-79D6-6C4E-2B913AFF0D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118593"/>
            <a:ext cx="7772400" cy="1628002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6731194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60752-E1BA-6746-991C-936DEAC18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 hominem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A30204-0692-98FB-38C8-62D887DF0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7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F00DFA-4BEF-CD4E-E225-B93CDA1767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952" y="1774603"/>
            <a:ext cx="7772400" cy="1232592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2856600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BFBCE01-A1DD-F2A6-0C1F-3292BA723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Programmes</a:t>
            </a:r>
            <a:r>
              <a:rPr lang="en-US" dirty="0"/>
              <a:t> and projects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126A628-3AA0-58DA-93A7-66D84F59DD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2636" y="563098"/>
            <a:ext cx="5431364" cy="1378003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Source/capture</a:t>
            </a:r>
          </a:p>
          <a:p>
            <a:r>
              <a:rPr lang="en-US" dirty="0" err="1"/>
              <a:t>Ionacoustic</a:t>
            </a:r>
            <a:r>
              <a:rPr lang="en-US" dirty="0"/>
              <a:t>/scintillator</a:t>
            </a:r>
          </a:p>
          <a:p>
            <a:r>
              <a:rPr lang="en-US" dirty="0"/>
              <a:t>Automation/instrumentation(?)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429BA7-1997-F283-2C3E-6B4BAE8FF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8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FBBF569-D110-DD12-DAD9-FD6BB32FB1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986" y="2023209"/>
            <a:ext cx="6157994" cy="1144259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E27AF5C-29BC-1750-697D-2F5B15FAEC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128" y="3221325"/>
            <a:ext cx="6315560" cy="900573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B6EB3F4-66EC-0248-3CFE-5CEE212CF7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0210" y="4170956"/>
            <a:ext cx="6420174" cy="890436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7B57105B-161F-8F4C-67CD-36595797E9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86" y="82108"/>
            <a:ext cx="3464664" cy="1870678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2012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FA8DE-2838-D481-DAF5-E6B3174B7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Creating links with industry 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8C8F60-4E50-D507-23C0-FE9C89CDF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9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78CA58-4A63-74DC-A1A2-10C08A2F5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464" y="1630181"/>
            <a:ext cx="7772400" cy="1394111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712110033"/>
      </p:ext>
    </p:extLst>
  </p:cSld>
  <p:clrMapOvr>
    <a:masterClrMapping/>
  </p:clrMapOvr>
</p:sld>
</file>

<file path=ppt/theme/theme1.xml><?xml version="1.0" encoding="utf-8"?>
<a:theme xmlns:a="http://schemas.openxmlformats.org/drawingml/2006/main" name="KL-standard-black">
  <a:themeElements>
    <a:clrScheme name="Yellow Orang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EDC5D36E-8D7E-7042-8DEE-A14A4B081119}" vid="{3AB4604D-93CC-4B41-8200-F176EC2A5FC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KL-standard-black</Template>
  <TotalTime>123</TotalTime>
  <Words>201</Words>
  <Application>Microsoft Macintosh PowerPoint</Application>
  <PresentationFormat>On-screen Show (16:9)</PresentationFormat>
  <Paragraphs>57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KL-standard-black</vt:lpstr>
      <vt:lpstr>Taking stock and preparing the future of the LhARA initiative</vt:lpstr>
      <vt:lpstr>PowerPoint Presentation</vt:lpstr>
      <vt:lpstr>Extreme Light Infrastructure</vt:lpstr>
      <vt:lpstr>Multidisciplinary</vt:lpstr>
      <vt:lpstr>Modelling</vt:lpstr>
      <vt:lpstr>Making the case for large infrastructure</vt:lpstr>
      <vt:lpstr>Ad hominem</vt:lpstr>
      <vt:lpstr>Programmes and projects</vt:lpstr>
      <vt:lpstr>Creating links with industry …</vt:lpstr>
      <vt:lpstr>Also …</vt:lpstr>
      <vt:lpstr>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Long, Ken (Oxford Uni.,RAL,PPD)</dc:creator>
  <cp:lastModifiedBy>Long, Kenneth (STFC,RAL,PPD)</cp:lastModifiedBy>
  <cp:revision>8</cp:revision>
  <dcterms:created xsi:type="dcterms:W3CDTF">2024-09-02T07:05:14Z</dcterms:created>
  <dcterms:modified xsi:type="dcterms:W3CDTF">2025-04-08T08:57:03Z</dcterms:modified>
</cp:coreProperties>
</file>