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0"/>
  </p:notesMasterIdLst>
  <p:sldIdLst>
    <p:sldId id="288" r:id="rId6"/>
    <p:sldId id="676" r:id="rId7"/>
    <p:sldId id="677" r:id="rId8"/>
    <p:sldId id="678" r:id="rId9"/>
    <p:sldId id="257" r:id="rId10"/>
    <p:sldId id="679" r:id="rId11"/>
    <p:sldId id="680" r:id="rId12"/>
    <p:sldId id="681" r:id="rId13"/>
    <p:sldId id="683" r:id="rId14"/>
    <p:sldId id="684" r:id="rId15"/>
    <p:sldId id="682" r:id="rId16"/>
    <p:sldId id="685" r:id="rId17"/>
    <p:sldId id="687" r:id="rId18"/>
    <p:sldId id="6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2E2D62"/>
    <a:srgbClr val="003088"/>
    <a:srgbClr val="F08900"/>
    <a:srgbClr val="FF6900"/>
    <a:srgbClr val="1E5DF8"/>
    <a:srgbClr val="626262"/>
    <a:srgbClr val="FFFFFF"/>
    <a:srgbClr val="00BED5"/>
    <a:srgbClr val="C13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701CE-C68A-4136-BEFC-F52FD6DA4921}" v="9" dt="2024-01-24T09:41:53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409"/>
  </p:normalViewPr>
  <p:slideViewPr>
    <p:cSldViewPr snapToGrid="0" snapToObjects="1">
      <p:cViewPr>
        <p:scale>
          <a:sx n="80" d="100"/>
          <a:sy n="80" d="100"/>
        </p:scale>
        <p:origin x="3438" y="1290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4/4/2025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3872"/>
            <a:ext cx="9144000" cy="145084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944504C-7841-4947-9FD7-02BD9E0B9F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215030"/>
            <a:ext cx="3615608" cy="15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ACA80A6-B85D-43E5-969B-8D37EDA32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8218"/>
            <a:ext cx="10515600" cy="285273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7943"/>
            <a:ext cx="105156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1A1302A-02B8-4643-865F-86DCFF720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178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178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CFCBE5C-5E46-4454-8A1A-67B8DFC18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394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04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4387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04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4387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D5F3E75-629D-4938-8A6A-CF771E1BA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71EE7D8-4E85-415D-9846-D46827E9B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0D76B54-4C59-4E2F-B15D-E899C6BF9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CB18B1F-E01D-49A9-A84A-9E5F916E4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22CA19A-3ED1-476A-9A2D-14DE6B804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205"/>
            <a:ext cx="10515600" cy="433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243" y="6362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558" y="6356350"/>
            <a:ext cx="1802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01C2-0CD5-4AFB-901B-4952B8A28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PoPLAR</a:t>
            </a:r>
            <a:r>
              <a:rPr lang="en-US" dirty="0"/>
              <a:t> PMQs and Measurements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A08BB-D530-4CFB-824A-18316C97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71746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Hywel Owen, Thomas Smith, Ben</a:t>
            </a:r>
            <a:r>
              <a:rPr lang="en-GB" dirty="0">
                <a:solidFill>
                  <a:srgbClr val="626262"/>
                </a:solidFill>
              </a:rPr>
              <a:t> Shepherd, Neil Thompson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Daresbury Laboratory</a:t>
            </a:r>
          </a:p>
          <a:p>
            <a:r>
              <a:rPr lang="en-US" dirty="0"/>
              <a:t>Accelerator Science and Technology Centre</a:t>
            </a:r>
          </a:p>
          <a:p>
            <a:endParaRPr lang="en-US" dirty="0"/>
          </a:p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April 2025</a:t>
            </a:r>
          </a:p>
          <a:p>
            <a:r>
              <a:rPr lang="en-GB" dirty="0" err="1"/>
              <a:t>LhARA</a:t>
            </a:r>
            <a:r>
              <a:rPr lang="en-GB" dirty="0"/>
              <a:t> 7</a:t>
            </a:r>
            <a:r>
              <a:rPr lang="en-GB" baseline="30000" dirty="0"/>
              <a:t>th</a:t>
            </a:r>
            <a:r>
              <a:rPr lang="en-GB" dirty="0"/>
              <a:t> Collaboration Meeting, https://indico.stfc.ac.uk/event/1438/</a:t>
            </a:r>
          </a:p>
        </p:txBody>
      </p:sp>
      <p:pic>
        <p:nvPicPr>
          <p:cNvPr id="11" name="Picture 1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FDB2F0F-7D81-4E03-9A3B-82A58BEE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7619" cy="1996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8B0E1-08C0-49A7-98E4-6301178A2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618" y="537570"/>
            <a:ext cx="1932915" cy="10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8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0559-120B-28A1-E58C-A2299F50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to Q6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57C916-5519-5E17-A521-8BEB3DE7D0A3}"/>
              </a:ext>
            </a:extLst>
          </p:cNvPr>
          <p:cNvGrpSpPr/>
          <p:nvPr/>
        </p:nvGrpSpPr>
        <p:grpSpPr>
          <a:xfrm>
            <a:off x="5283195" y="613568"/>
            <a:ext cx="5263360" cy="5879306"/>
            <a:chOff x="5283195" y="613568"/>
            <a:chExt cx="5263360" cy="587930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317A67C-4A53-A233-5BDB-62BEC2A95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018" y="613568"/>
              <a:ext cx="3919537" cy="587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3993AA-62CE-0E59-A728-3E83EB94C531}"/>
                </a:ext>
              </a:extLst>
            </p:cNvPr>
            <p:cNvGrpSpPr/>
            <p:nvPr/>
          </p:nvGrpSpPr>
          <p:grpSpPr>
            <a:xfrm>
              <a:off x="5283195" y="735826"/>
              <a:ext cx="904131" cy="5484958"/>
              <a:chOff x="5283195" y="735826"/>
              <a:chExt cx="904131" cy="548495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822FAE-32E4-05D0-7C18-2347B1358000}"/>
                  </a:ext>
                </a:extLst>
              </p:cNvPr>
              <p:cNvSpPr txBox="1"/>
              <p:nvPr/>
            </p:nvSpPr>
            <p:spPr>
              <a:xfrm>
                <a:off x="5283195" y="735826"/>
                <a:ext cx="90413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Q1</a:t>
                </a:r>
                <a:endParaRPr lang="en-GB" sz="3600" b="1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E5E7-C37B-B9FD-26F3-267023224BB3}"/>
                  </a:ext>
                </a:extLst>
              </p:cNvPr>
              <p:cNvSpPr txBox="1"/>
              <p:nvPr/>
            </p:nvSpPr>
            <p:spPr>
              <a:xfrm>
                <a:off x="5283195" y="1703551"/>
                <a:ext cx="90413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Q2</a:t>
                </a:r>
                <a:endParaRPr lang="en-GB" sz="3600" b="1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C3E2B0-A4C6-CB32-7EFD-54A6D3EF4CCB}"/>
                  </a:ext>
                </a:extLst>
              </p:cNvPr>
              <p:cNvSpPr txBox="1"/>
              <p:nvPr/>
            </p:nvSpPr>
            <p:spPr>
              <a:xfrm>
                <a:off x="5283195" y="2671276"/>
                <a:ext cx="90413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Q3</a:t>
                </a:r>
                <a:endParaRPr lang="en-GB" sz="36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9F38E-4DCA-16F5-F501-DF2D860E807E}"/>
                  </a:ext>
                </a:extLst>
              </p:cNvPr>
              <p:cNvSpPr txBox="1"/>
              <p:nvPr/>
            </p:nvSpPr>
            <p:spPr>
              <a:xfrm>
                <a:off x="5283195" y="3639001"/>
                <a:ext cx="90413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Q4</a:t>
                </a:r>
                <a:endParaRPr lang="en-GB" sz="3600" b="1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898A40-B70E-4A4C-1B59-614E7CCCEDAD}"/>
                  </a:ext>
                </a:extLst>
              </p:cNvPr>
              <p:cNvSpPr txBox="1"/>
              <p:nvPr/>
            </p:nvSpPr>
            <p:spPr>
              <a:xfrm>
                <a:off x="5283195" y="4606726"/>
                <a:ext cx="90413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Q5</a:t>
                </a:r>
                <a:endParaRPr lang="en-GB" sz="3600" b="1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61D094-9F60-EC5C-4A76-30596DA6A793}"/>
                  </a:ext>
                </a:extLst>
              </p:cNvPr>
              <p:cNvSpPr txBox="1"/>
              <p:nvPr/>
            </p:nvSpPr>
            <p:spPr>
              <a:xfrm>
                <a:off x="5283195" y="5574453"/>
                <a:ext cx="90413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Q6</a:t>
                </a:r>
                <a:endParaRPr lang="en-GB" sz="3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590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E65C-3F0E-66BC-2FEF-927AB567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Gradient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1D5AA-AF5A-A655-F22E-4D50E9DE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205"/>
            <a:ext cx="4505325" cy="4330840"/>
          </a:xfrm>
        </p:spPr>
        <p:txBody>
          <a:bodyPr>
            <a:normAutofit/>
          </a:bodyPr>
          <a:lstStyle/>
          <a:p>
            <a:r>
              <a:rPr lang="en-US" sz="1400" dirty="0"/>
              <a:t>Can obtain gradient by differentiating the field map</a:t>
            </a:r>
          </a:p>
          <a:p>
            <a:r>
              <a:rPr lang="en-US" sz="1400" dirty="0"/>
              <a:t>Do either for the (</a:t>
            </a:r>
            <a:r>
              <a:rPr lang="en-US" sz="1400" dirty="0" err="1"/>
              <a:t>Bx,y</a:t>
            </a:r>
            <a:r>
              <a:rPr lang="en-US" sz="1400" dirty="0"/>
              <a:t>) field or the (</a:t>
            </a:r>
            <a:r>
              <a:rPr lang="en-US" sz="1400" dirty="0" err="1"/>
              <a:t>By,x</a:t>
            </a:r>
            <a:r>
              <a:rPr lang="en-US" sz="1400" dirty="0"/>
              <a:t>) field</a:t>
            </a:r>
          </a:p>
          <a:p>
            <a:r>
              <a:rPr lang="en-US" sz="1400" dirty="0"/>
              <a:t>Can clearly see where the probe ‘can’t go’</a:t>
            </a:r>
            <a:r>
              <a:rPr lang="en-GB" sz="1400" dirty="0"/>
              <a:t> on the ‘Forward’ and ‘Backward’ orientations</a:t>
            </a:r>
          </a:p>
          <a:p>
            <a:r>
              <a:rPr lang="en-GB" sz="1400" dirty="0"/>
              <a:t>Gradients all agree</a:t>
            </a:r>
          </a:p>
          <a:p>
            <a:r>
              <a:rPr lang="en-GB" sz="1400" dirty="0"/>
              <a:t>Can extract integrated gradient</a:t>
            </a:r>
            <a:endParaRPr lang="en-US" sz="1400" dirty="0"/>
          </a:p>
        </p:txBody>
      </p:sp>
      <p:pic>
        <p:nvPicPr>
          <p:cNvPr id="5" name="Picture 4" descr="A group of graphs with lines&#10;&#10;AI-generated content may be incorrect.">
            <a:extLst>
              <a:ext uri="{FF2B5EF4-FFF2-40B4-BE49-F238E27FC236}">
                <a16:creationId xmlns:a16="http://schemas.microsoft.com/office/drawing/2014/main" id="{69E495CB-B6EC-D2C5-C6ED-03CE3DF4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6"/>
            <a:ext cx="5836444" cy="583644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35B82E-47AC-4F25-87F7-AF3A94D34893}"/>
              </a:ext>
            </a:extLst>
          </p:cNvPr>
          <p:cNvCxnSpPr>
            <a:cxnSpLocks/>
          </p:cNvCxnSpPr>
          <p:nvPr/>
        </p:nvCxnSpPr>
        <p:spPr>
          <a:xfrm flipH="1">
            <a:off x="8529638" y="790489"/>
            <a:ext cx="235743" cy="89543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C2DDA6-A512-A233-581C-5B39A6ED39D1}"/>
              </a:ext>
            </a:extLst>
          </p:cNvPr>
          <p:cNvSpPr txBox="1"/>
          <p:nvPr/>
        </p:nvSpPr>
        <p:spPr>
          <a:xfrm>
            <a:off x="8156972" y="439308"/>
            <a:ext cx="2392001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Probe doesn’t reach on one side</a:t>
            </a:r>
            <a:endParaRPr lang="en-GB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37FBED-191C-E62A-0E84-4AE4D73DE4A9}"/>
              </a:ext>
            </a:extLst>
          </p:cNvPr>
          <p:cNvCxnSpPr>
            <a:cxnSpLocks/>
          </p:cNvCxnSpPr>
          <p:nvPr/>
        </p:nvCxnSpPr>
        <p:spPr>
          <a:xfrm flipH="1" flipV="1">
            <a:off x="7150894" y="4907756"/>
            <a:ext cx="1307306" cy="109299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143D24-43AD-413B-2844-DDDF1E2CE0F0}"/>
              </a:ext>
            </a:extLst>
          </p:cNvPr>
          <p:cNvSpPr txBox="1"/>
          <p:nvPr/>
        </p:nvSpPr>
        <p:spPr>
          <a:xfrm>
            <a:off x="7801570" y="6100162"/>
            <a:ext cx="3755965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4 lines on each plot: (</a:t>
            </a:r>
            <a:r>
              <a:rPr lang="en-US" sz="1200" dirty="0" err="1"/>
              <a:t>Bx,y</a:t>
            </a:r>
            <a:r>
              <a:rPr lang="en-US" sz="1200" dirty="0"/>
              <a:t>) &amp; (</a:t>
            </a:r>
            <a:r>
              <a:rPr lang="en-US" sz="1200" dirty="0" err="1"/>
              <a:t>By,x</a:t>
            </a:r>
            <a:r>
              <a:rPr lang="en-US" sz="1200" dirty="0"/>
              <a:t>), FWD and BWD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7644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5DDA-CB67-E4E2-6C7E-357E32E2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variation with x &amp; 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0E77-25AC-6C70-D42C-50CC2C1F6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205"/>
            <a:ext cx="5798344" cy="4330840"/>
          </a:xfrm>
        </p:spPr>
        <p:txBody>
          <a:bodyPr>
            <a:normAutofit/>
          </a:bodyPr>
          <a:lstStyle/>
          <a:p>
            <a:r>
              <a:rPr lang="en-US" sz="2000" dirty="0"/>
              <a:t>Limitation here is that measurements are on a 1mm grid spacing</a:t>
            </a:r>
          </a:p>
          <a:p>
            <a:r>
              <a:rPr lang="en-US" sz="2000" dirty="0"/>
              <a:t>Linear interpolation gives numerical artefacts when differentiated (expected)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Underlying field map is fine!</a:t>
            </a:r>
          </a:p>
          <a:p>
            <a:r>
              <a:rPr lang="en-US" sz="2000" dirty="0"/>
              <a:t>Looks fine</a:t>
            </a:r>
          </a:p>
          <a:p>
            <a:endParaRPr lang="en-GB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298D41B-135C-59C4-276C-F1F99905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74" y="278606"/>
            <a:ext cx="4722673" cy="63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0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09D7-AA47-8AE3-B467-C9F3BECF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Measurements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4E3C48-2392-B4FE-5B00-C12FF32D2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759440"/>
              </p:ext>
            </p:extLst>
          </p:nvPr>
        </p:nvGraphicFramePr>
        <p:xfrm>
          <a:off x="7629609" y="1437947"/>
          <a:ext cx="3962401" cy="165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027">
                  <a:extLst>
                    <a:ext uri="{9D8B030D-6E8A-4147-A177-3AD203B41FA5}">
                      <a16:colId xmlns:a16="http://schemas.microsoft.com/office/drawing/2014/main" val="1149701667"/>
                    </a:ext>
                  </a:extLst>
                </a:gridCol>
                <a:gridCol w="609112">
                  <a:extLst>
                    <a:ext uri="{9D8B030D-6E8A-4147-A177-3AD203B41FA5}">
                      <a16:colId xmlns:a16="http://schemas.microsoft.com/office/drawing/2014/main" val="3720147798"/>
                    </a:ext>
                  </a:extLst>
                </a:gridCol>
                <a:gridCol w="710631">
                  <a:extLst>
                    <a:ext uri="{9D8B030D-6E8A-4147-A177-3AD203B41FA5}">
                      <a16:colId xmlns:a16="http://schemas.microsoft.com/office/drawing/2014/main" val="2804215991"/>
                    </a:ext>
                  </a:extLst>
                </a:gridCol>
                <a:gridCol w="710631">
                  <a:extLst>
                    <a:ext uri="{9D8B030D-6E8A-4147-A177-3AD203B41FA5}">
                      <a16:colId xmlns:a16="http://schemas.microsoft.com/office/drawing/2014/main" val="22995884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Serial Number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Int. Norm. Skew. *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Roll error (mRad)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Roll error (deg)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8976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23066-NIAS-A #1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0.418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2330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23066-NIAS-A #2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-3.95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-0.226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9643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23066-NIAS-A #3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-3.2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-0.183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9031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23066-NIAS-A #4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-1.45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7382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23066-NIAS-A #5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90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23066-NIAS-A #6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0.174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23743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6C23B2-9D9E-9D7A-5537-111ECF4C1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60595"/>
              </p:ext>
            </p:extLst>
          </p:nvPr>
        </p:nvGraphicFramePr>
        <p:xfrm>
          <a:off x="5549357" y="3335747"/>
          <a:ext cx="6042653" cy="1082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844">
                  <a:extLst>
                    <a:ext uri="{9D8B030D-6E8A-4147-A177-3AD203B41FA5}">
                      <a16:colId xmlns:a16="http://schemas.microsoft.com/office/drawing/2014/main" val="3620667766"/>
                    </a:ext>
                  </a:extLst>
                </a:gridCol>
                <a:gridCol w="385815">
                  <a:extLst>
                    <a:ext uri="{9D8B030D-6E8A-4147-A177-3AD203B41FA5}">
                      <a16:colId xmlns:a16="http://schemas.microsoft.com/office/drawing/2014/main" val="2484550166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718092986"/>
                    </a:ext>
                  </a:extLst>
                </a:gridCol>
                <a:gridCol w="385815">
                  <a:extLst>
                    <a:ext uri="{9D8B030D-6E8A-4147-A177-3AD203B41FA5}">
                      <a16:colId xmlns:a16="http://schemas.microsoft.com/office/drawing/2014/main" val="3392267447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3702884702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336217125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1789153968"/>
                    </a:ext>
                  </a:extLst>
                </a:gridCol>
                <a:gridCol w="385815">
                  <a:extLst>
                    <a:ext uri="{9D8B030D-6E8A-4147-A177-3AD203B41FA5}">
                      <a16:colId xmlns:a16="http://schemas.microsoft.com/office/drawing/2014/main" val="3270049557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547858912"/>
                    </a:ext>
                  </a:extLst>
                </a:gridCol>
                <a:gridCol w="478696">
                  <a:extLst>
                    <a:ext uri="{9D8B030D-6E8A-4147-A177-3AD203B41FA5}">
                      <a16:colId xmlns:a16="http://schemas.microsoft.com/office/drawing/2014/main" val="2593910381"/>
                    </a:ext>
                  </a:extLst>
                </a:gridCol>
                <a:gridCol w="350092">
                  <a:extLst>
                    <a:ext uri="{9D8B030D-6E8A-4147-A177-3AD203B41FA5}">
                      <a16:colId xmlns:a16="http://schemas.microsoft.com/office/drawing/2014/main" val="255244706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2192159507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1371776382"/>
                    </a:ext>
                  </a:extLst>
                </a:gridCol>
                <a:gridCol w="342947">
                  <a:extLst>
                    <a:ext uri="{9D8B030D-6E8A-4147-A177-3AD203B41FA5}">
                      <a16:colId xmlns:a16="http://schemas.microsoft.com/office/drawing/2014/main" val="1807622145"/>
                    </a:ext>
                  </a:extLst>
                </a:gridCol>
              </a:tblGrid>
              <a:tr h="3365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Comparison of survey and field map data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8302659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(Forward only)</a:t>
                      </a:r>
                      <a:endParaRPr lang="en-GB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Q6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4308297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x Difference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um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um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-4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0329502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y Difference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3958814"/>
                  </a:ext>
                </a:extLst>
              </a:tr>
              <a:tr h="1864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z Difference</a:t>
                      </a:r>
                      <a:endParaRPr lang="en-GB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-65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um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9310468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CD3926-73E7-DC94-7DCE-73C14FA20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84" y="1437947"/>
            <a:ext cx="5129463" cy="29785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/>
              <a:t>Variation and quality as expected for this type of quad/price:</a:t>
            </a:r>
          </a:p>
          <a:p>
            <a:r>
              <a:rPr lang="en-US" sz="1800" dirty="0"/>
              <a:t>Achieves central gradient</a:t>
            </a:r>
          </a:p>
          <a:p>
            <a:r>
              <a:rPr lang="en-US" sz="1800" dirty="0"/>
              <a:t>5% variation in integrated gradient (but we know which is which)</a:t>
            </a:r>
          </a:p>
          <a:p>
            <a:r>
              <a:rPr lang="en-US" sz="1800" dirty="0"/>
              <a:t>Can determine </a:t>
            </a:r>
            <a:r>
              <a:rPr lang="en-US" sz="1800" dirty="0" err="1"/>
              <a:t>centre</a:t>
            </a:r>
            <a:r>
              <a:rPr lang="en-US" sz="1800" dirty="0"/>
              <a:t> position to around 60um</a:t>
            </a:r>
          </a:p>
          <a:p>
            <a:r>
              <a:rPr lang="en-US" sz="1800" dirty="0"/>
              <a:t>Roll error &lt;0.5 deg</a:t>
            </a:r>
          </a:p>
          <a:p>
            <a:endParaRPr lang="en-GB" sz="1800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455B23A-5013-0F13-2C71-41C3AA112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646029"/>
              </p:ext>
            </p:extLst>
          </p:nvPr>
        </p:nvGraphicFramePr>
        <p:xfrm>
          <a:off x="1085643" y="4676012"/>
          <a:ext cx="10515598" cy="1266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484">
                  <a:extLst>
                    <a:ext uri="{9D8B030D-6E8A-4147-A177-3AD203B41FA5}">
                      <a16:colId xmlns:a16="http://schemas.microsoft.com/office/drawing/2014/main" val="2200990212"/>
                    </a:ext>
                  </a:extLst>
                </a:gridCol>
                <a:gridCol w="578674">
                  <a:extLst>
                    <a:ext uri="{9D8B030D-6E8A-4147-A177-3AD203B41FA5}">
                      <a16:colId xmlns:a16="http://schemas.microsoft.com/office/drawing/2014/main" val="3652725647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3510224323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2853141379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408954269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1998493447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2811130587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3502833340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3996815604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1014024308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3443566434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895668230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2518241025"/>
                    </a:ext>
                  </a:extLst>
                </a:gridCol>
                <a:gridCol w="675120">
                  <a:extLst>
                    <a:ext uri="{9D8B030D-6E8A-4147-A177-3AD203B41FA5}">
                      <a16:colId xmlns:a16="http://schemas.microsoft.com/office/drawing/2014/main" val="3610870797"/>
                    </a:ext>
                  </a:extLst>
                </a:gridCol>
              </a:tblGrid>
              <a:tr h="1808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Field Integrals Along Beam Axis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4209464208"/>
                  </a:ext>
                </a:extLst>
              </a:tr>
              <a:tr h="1808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(from fieldmapping)</a:t>
                      </a:r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Q2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Q3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Q4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Q5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Q6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2846584976"/>
                  </a:ext>
                </a:extLst>
              </a:tr>
              <a:tr h="1808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Forward By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972839614"/>
                  </a:ext>
                </a:extLst>
              </a:tr>
              <a:tr h="1808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Forward Bx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2879841612"/>
                  </a:ext>
                </a:extLst>
              </a:tr>
              <a:tr h="1808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Backward By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3350664016"/>
                  </a:ext>
                </a:extLst>
              </a:tr>
              <a:tr h="1808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Backward Bx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2.95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315652992"/>
                  </a:ext>
                </a:extLst>
              </a:tr>
              <a:tr h="1808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Average</a:t>
                      </a:r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3.08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3.21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0.16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3.12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</a:rPr>
                        <a:t>0.08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/>
                </a:tc>
                <a:extLst>
                  <a:ext uri="{0D108BD9-81ED-4DB2-BD59-A6C34878D82A}">
                    <a16:rowId xmlns:a16="http://schemas.microsoft.com/office/drawing/2014/main" val="4209338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5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0171-70B3-0098-26C5-1C256F69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52BE-9F10-D3C3-B0F9-D0B4366B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really rely on external surfaces to determine magnetic </a:t>
            </a:r>
            <a:r>
              <a:rPr lang="en-US" dirty="0" err="1"/>
              <a:t>centre</a:t>
            </a:r>
            <a:endParaRPr lang="en-US" dirty="0"/>
          </a:p>
          <a:p>
            <a:r>
              <a:rPr lang="en-US" dirty="0"/>
              <a:t>Proven difficult to get matched field map that includes all the fringe field (probe limitation)</a:t>
            </a:r>
          </a:p>
          <a:p>
            <a:r>
              <a:rPr lang="en-US" dirty="0"/>
              <a:t>Field maps can be generated from measured data, but have interpolation limitation due to map size and range</a:t>
            </a:r>
          </a:p>
          <a:p>
            <a:r>
              <a:rPr lang="en-US" dirty="0"/>
              <a:t>However, field maps confirm that the quads are as originally modelled</a:t>
            </a:r>
          </a:p>
          <a:p>
            <a:r>
              <a:rPr lang="en-US" dirty="0"/>
              <a:t>Should probably use field maps generated from simulation if tracking is to be done.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5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AC678-4FEC-264C-05B4-0A3661BF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Layout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BAD39-A81D-8987-B925-70CAF0E9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5285"/>
            <a:ext cx="4557347" cy="428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2254F-8A88-17A4-4C39-8C2B87A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21" y="1069223"/>
            <a:ext cx="5145287" cy="5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3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F05A7-1A6F-1E9C-8D2A-415B3B00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F7ED5-6113-928D-6753-88F1A36E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205"/>
            <a:ext cx="5209225" cy="4330840"/>
          </a:xfrm>
        </p:spPr>
        <p:txBody>
          <a:bodyPr/>
          <a:lstStyle/>
          <a:p>
            <a:r>
              <a:rPr lang="en-US" dirty="0"/>
              <a:t>Pure PPM design</a:t>
            </a:r>
          </a:p>
          <a:p>
            <a:r>
              <a:rPr lang="en-US" dirty="0"/>
              <a:t>Four mounting faces to enable F/D in both orientations</a:t>
            </a:r>
          </a:p>
          <a:p>
            <a:r>
              <a:rPr lang="en-US" dirty="0"/>
              <a:t>Serial number and reference marks to reference against field maps</a:t>
            </a:r>
          </a:p>
          <a:p>
            <a:r>
              <a:rPr lang="en-US" dirty="0"/>
              <a:t>Ni-coated for vacuum compatibility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A56A2-7CB9-4E71-D92C-5B4E9F68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18" y="1354930"/>
            <a:ext cx="5121025" cy="25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5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1D6D-79F8-7E02-0494-7E86032A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MagnetSales</a:t>
            </a:r>
            <a:r>
              <a:rPr lang="en-US" dirty="0"/>
              <a:t> models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311A3-A4EE-EFE0-9370-794521A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891" y="264318"/>
            <a:ext cx="4857414" cy="599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D34EE-4336-FE84-B7EB-8E269EA27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06" y="1576387"/>
            <a:ext cx="3429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2" y="1092533"/>
            <a:ext cx="2099218" cy="2099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99" y="1414238"/>
            <a:ext cx="2891540" cy="1807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310" y="3251150"/>
            <a:ext cx="2469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Integrated Gradient </a:t>
            </a:r>
            <a:r>
              <a:rPr lang="en-GB" sz="1200" b="1" u="sng" dirty="0"/>
              <a:t>G1 = -3.12883 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51" y="4162304"/>
            <a:ext cx="2081406" cy="208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18" y="4387936"/>
            <a:ext cx="2823786" cy="1764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1499" y="6220758"/>
            <a:ext cx="3160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Integrated Gradient = -6.25824 T = </a:t>
            </a:r>
            <a:r>
              <a:rPr lang="en-GB" sz="1200" b="1" u="sng" dirty="0"/>
              <a:t>G1*2.0002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999" y="1277199"/>
            <a:ext cx="2019082" cy="2019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800" y="1514181"/>
            <a:ext cx="2745829" cy="1716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0613" y="3178220"/>
            <a:ext cx="30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Integrated Gradient = </a:t>
            </a:r>
            <a:r>
              <a:rPr lang="en-GB" dirty="0"/>
              <a:t> </a:t>
            </a:r>
            <a:r>
              <a:rPr lang="en-GB" sz="1200" dirty="0"/>
              <a:t>-6.26385</a:t>
            </a:r>
            <a:r>
              <a:rPr lang="en-GB" sz="1000" dirty="0"/>
              <a:t> </a:t>
            </a:r>
            <a:r>
              <a:rPr lang="en-GB" sz="1200" dirty="0"/>
              <a:t>T = </a:t>
            </a:r>
            <a:r>
              <a:rPr lang="en-GB" sz="1200" b="1" u="sng" dirty="0"/>
              <a:t>G1*2.002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429" y="4055920"/>
            <a:ext cx="2294173" cy="2294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0495" y="4382732"/>
            <a:ext cx="2840438" cy="17752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3754" y="6152802"/>
            <a:ext cx="3089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 Integrated Gradient = -6.25036 T = </a:t>
            </a:r>
            <a:r>
              <a:rPr lang="en-GB" sz="1200" b="1" u="sng" dirty="0"/>
              <a:t>G1*1.9997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032" y="800842"/>
            <a:ext cx="453627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ONE QUAD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077" y="3750236"/>
            <a:ext cx="461122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TWO QUADS, NO GAP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0485" y="907867"/>
            <a:ext cx="530989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TWO QUADS, 5mm GAP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6106" y="3686588"/>
            <a:ext cx="530827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TWO QUADS, 20mm GAP</a:t>
            </a: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-1014" r="-7821" b="11006"/>
          <a:stretch/>
        </p:blipFill>
        <p:spPr bwMode="auto">
          <a:xfrm>
            <a:off x="5168825" y="1158307"/>
            <a:ext cx="639702" cy="19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09505" y="301999"/>
            <a:ext cx="145477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Measurement </a:t>
            </a:r>
            <a:br>
              <a:rPr lang="en-GB" sz="1100" dirty="0"/>
            </a:br>
            <a:r>
              <a:rPr lang="en-GB" sz="1100" dirty="0"/>
              <a:t>(same scale)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5351916" y="800842"/>
            <a:ext cx="205736" cy="476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5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FD0C-E7CC-25A4-9ABA-5032D25F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Magnetic Forces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EC8AB-6972-07CF-6C7C-1C0EE099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73" y="1215852"/>
            <a:ext cx="5334000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2E46C-7E99-8D4E-0018-7CE2A026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242" y="1215852"/>
            <a:ext cx="5334000" cy="40005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5F8386-9354-B87B-271B-425BA0BFB909}"/>
              </a:ext>
            </a:extLst>
          </p:cNvPr>
          <p:cNvCxnSpPr>
            <a:cxnSpLocks/>
          </p:cNvCxnSpPr>
          <p:nvPr/>
        </p:nvCxnSpPr>
        <p:spPr>
          <a:xfrm flipH="1">
            <a:off x="4479132" y="3664744"/>
            <a:ext cx="114299" cy="74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E6612D-D831-6030-044D-DC2ECB29417F}"/>
              </a:ext>
            </a:extLst>
          </p:cNvPr>
          <p:cNvSpPr txBox="1"/>
          <p:nvPr/>
        </p:nvSpPr>
        <p:spPr>
          <a:xfrm>
            <a:off x="2378869" y="2071628"/>
            <a:ext cx="19453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Can’t let 2 PMQs get this close without mechanical control</a:t>
            </a:r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E9672-3CF8-7529-B3EC-234F5F5C0ABE}"/>
              </a:ext>
            </a:extLst>
          </p:cNvPr>
          <p:cNvSpPr txBox="1"/>
          <p:nvPr/>
        </p:nvSpPr>
        <p:spPr>
          <a:xfrm>
            <a:off x="3693473" y="3322464"/>
            <a:ext cx="19453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Need to be &gt;20mm apart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0098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0F22-B5F5-F489-EDC3-D3521C25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 measurements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793964-7617-9429-F597-E40FDF07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404" y="341506"/>
            <a:ext cx="4688681" cy="2081814"/>
          </a:xfrm>
        </p:spPr>
        <p:txBody>
          <a:bodyPr>
            <a:normAutofit/>
          </a:bodyPr>
          <a:lstStyle/>
          <a:p>
            <a:r>
              <a:rPr lang="en-US" sz="1800" dirty="0"/>
              <a:t>Hall probe has a finite size and length</a:t>
            </a:r>
          </a:p>
          <a:p>
            <a:r>
              <a:rPr lang="en-US" sz="1800" dirty="0"/>
              <a:t>Can only scan +/-4mm in x/y</a:t>
            </a:r>
          </a:p>
          <a:p>
            <a:r>
              <a:rPr lang="en-US" sz="1800" dirty="0"/>
              <a:t>Can’t map full z field fall-off in one go</a:t>
            </a:r>
          </a:p>
          <a:p>
            <a:endParaRPr lang="en-US" sz="1800" dirty="0"/>
          </a:p>
          <a:p>
            <a:r>
              <a:rPr lang="en-US" sz="1800" dirty="0"/>
              <a:t>Measured all 6 quads from both sides</a:t>
            </a:r>
          </a:p>
        </p:txBody>
      </p:sp>
      <p:pic>
        <p:nvPicPr>
          <p:cNvPr id="6" name="Picture 5" descr="A metal piece on a surface&#10;&#10;AI-generated content may be incorrect.">
            <a:extLst>
              <a:ext uri="{FF2B5EF4-FFF2-40B4-BE49-F238E27FC236}">
                <a16:creationId xmlns:a16="http://schemas.microsoft.com/office/drawing/2014/main" id="{B9E764C7-13ED-0D87-FEA2-22076F60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0" y="1343024"/>
            <a:ext cx="2097583" cy="3729037"/>
          </a:xfrm>
          <a:prstGeom prst="rect">
            <a:avLst/>
          </a:prstGeom>
        </p:spPr>
      </p:pic>
      <p:pic>
        <p:nvPicPr>
          <p:cNvPr id="8" name="Picture 7" descr="A metal object with a white label&#10;&#10;AI-generated content may be incorrect.">
            <a:extLst>
              <a:ext uri="{FF2B5EF4-FFF2-40B4-BE49-F238E27FC236}">
                <a16:creationId xmlns:a16="http://schemas.microsoft.com/office/drawing/2014/main" id="{6777F248-024D-3B8A-22B7-273D93BC6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7" y="1343024"/>
            <a:ext cx="2097583" cy="372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28F2E0-C72D-8105-F5FF-D8856EF77CB3}"/>
              </a:ext>
            </a:extLst>
          </p:cNvPr>
          <p:cNvSpPr txBox="1"/>
          <p:nvPr/>
        </p:nvSpPr>
        <p:spPr>
          <a:xfrm>
            <a:off x="1600200" y="5380315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(spot the difference!)</a:t>
            </a:r>
            <a:endParaRPr lang="en-GB" dirty="0"/>
          </a:p>
        </p:txBody>
      </p:sp>
      <p:pic>
        <p:nvPicPr>
          <p:cNvPr id="12" name="Picture 11" descr="A metal piece with a long needle&#10;&#10;AI-generated content may be incorrect.">
            <a:extLst>
              <a:ext uri="{FF2B5EF4-FFF2-40B4-BE49-F238E27FC236}">
                <a16:creationId xmlns:a16="http://schemas.microsoft.com/office/drawing/2014/main" id="{774F2274-199B-9C11-1C91-ED27113C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745" y="2728912"/>
            <a:ext cx="2066384" cy="224313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67E4F24-143D-8DC8-7C97-FACDFE27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0" y="2641769"/>
            <a:ext cx="2513543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CACD71-A10B-F678-CB68-4CE2D0ABDE30}"/>
              </a:ext>
            </a:extLst>
          </p:cNvPr>
          <p:cNvSpPr txBox="1"/>
          <p:nvPr/>
        </p:nvSpPr>
        <p:spPr>
          <a:xfrm>
            <a:off x="6999210" y="2628794"/>
            <a:ext cx="115608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Senis H probe</a:t>
            </a:r>
            <a:endParaRPr lang="en-GB" sz="12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F2BF9F8-C8F4-5EE2-675D-A9C79373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72" y="4036220"/>
            <a:ext cx="3326055" cy="19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0528A8-C693-4CB1-19E0-758BAE56CC25}"/>
              </a:ext>
            </a:extLst>
          </p:cNvPr>
          <p:cNvSpPr txBox="1"/>
          <p:nvPr/>
        </p:nvSpPr>
        <p:spPr>
          <a:xfrm>
            <a:off x="5214813" y="6094464"/>
            <a:ext cx="68224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https://www.senis.swiss/magnetometers/teslameter-digital/3mh3-teslameter-gaussmeter-for-industrial-application/</a:t>
            </a:r>
          </a:p>
        </p:txBody>
      </p:sp>
    </p:spTree>
    <p:extLst>
      <p:ext uri="{BB962C8B-B14F-4D97-AF65-F5344CB8AC3E}">
        <p14:creationId xmlns:p14="http://schemas.microsoft.com/office/powerpoint/2010/main" val="42637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CF9D7-282E-39DD-7BC4-815FB485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toolpath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608100-3DE2-87F1-B709-58C2C4D3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205"/>
            <a:ext cx="5141119" cy="4330840"/>
          </a:xfrm>
        </p:spPr>
        <p:txBody>
          <a:bodyPr/>
          <a:lstStyle/>
          <a:p>
            <a:r>
              <a:rPr lang="en-US" dirty="0"/>
              <a:t>Sequential points over </a:t>
            </a:r>
            <a:r>
              <a:rPr lang="en-US" dirty="0" err="1"/>
              <a:t>x,y,z</a:t>
            </a: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-order interpolation from points (could do 2</a:t>
            </a:r>
            <a:r>
              <a:rPr lang="en-US" baseline="30000" dirty="0"/>
              <a:t>nd</a:t>
            </a:r>
            <a:r>
              <a:rPr lang="en-US" dirty="0"/>
              <a:t>-order but haven’t yet)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508412-11D1-5575-6D2E-7C1139BD6D31}"/>
              </a:ext>
            </a:extLst>
          </p:cNvPr>
          <p:cNvGrpSpPr/>
          <p:nvPr/>
        </p:nvGrpSpPr>
        <p:grpSpPr>
          <a:xfrm>
            <a:off x="7036594" y="412757"/>
            <a:ext cx="3952729" cy="3093472"/>
            <a:chOff x="7036594" y="412757"/>
            <a:chExt cx="3952729" cy="30934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143B1E7-271A-4D86-3BD9-732743453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132" y="629123"/>
              <a:ext cx="2676378" cy="287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5C1C9C2-D153-99F2-ADBD-9BEDCCB672D4}"/>
                </a:ext>
              </a:extLst>
            </p:cNvPr>
            <p:cNvCxnSpPr>
              <a:cxnSpLocks/>
            </p:cNvCxnSpPr>
            <p:nvPr/>
          </p:nvCxnSpPr>
          <p:spPr>
            <a:xfrm>
              <a:off x="8600793" y="628466"/>
              <a:ext cx="1221717" cy="53350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50B5E7-A24E-EFC6-DB2F-1F1868EECD81}"/>
                </a:ext>
              </a:extLst>
            </p:cNvPr>
            <p:cNvSpPr txBox="1"/>
            <p:nvPr/>
          </p:nvSpPr>
          <p:spPr>
            <a:xfrm>
              <a:off x="9172556" y="4434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 mm</a:t>
              </a:r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A5E6F8-0855-233E-EEA5-A63530055DB1}"/>
                </a:ext>
              </a:extLst>
            </p:cNvPr>
            <p:cNvSpPr txBox="1"/>
            <p:nvPr/>
          </p:nvSpPr>
          <p:spPr>
            <a:xfrm>
              <a:off x="7124545" y="41275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 mm</a:t>
              </a:r>
              <a:endParaRPr lang="en-GB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9742C5-89F0-E769-36D4-CC8D59DC8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6594" y="629123"/>
              <a:ext cx="1350023" cy="492441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9B12EF3-ED36-DFD7-05F8-46B9ACB02F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7740" y="1321154"/>
              <a:ext cx="207170" cy="132917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C1D5F3-594D-87C7-352F-5B2AC034C930}"/>
                </a:ext>
              </a:extLst>
            </p:cNvPr>
            <p:cNvSpPr txBox="1"/>
            <p:nvPr/>
          </p:nvSpPr>
          <p:spPr>
            <a:xfrm>
              <a:off x="10099336" y="188301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89 mm</a:t>
              </a:r>
              <a:endParaRPr lang="en-GB" dirty="0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1E73591-F06F-0055-C178-635AE378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39" y="3059667"/>
            <a:ext cx="5092343" cy="28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colorful square with arrows&#10;&#10;AI-generated content may be incorrect.">
            <a:extLst>
              <a:ext uri="{FF2B5EF4-FFF2-40B4-BE49-F238E27FC236}">
                <a16:creationId xmlns:a16="http://schemas.microsoft.com/office/drawing/2014/main" id="{1610BCA6-4525-1DD2-F9B2-136B2138E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05" y="3775791"/>
            <a:ext cx="2485770" cy="25235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2D215A6-7EEA-6615-0995-CD59F3D08199}"/>
              </a:ext>
            </a:extLst>
          </p:cNvPr>
          <p:cNvSpPr txBox="1"/>
          <p:nvPr/>
        </p:nvSpPr>
        <p:spPr>
          <a:xfrm>
            <a:off x="2582865" y="6308208"/>
            <a:ext cx="68275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Parametric reconstruction from linear interpolation (Mathematica)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9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 graph of a function&#10;&#10;AI-generated content may be incorrect.">
            <a:extLst>
              <a:ext uri="{FF2B5EF4-FFF2-40B4-BE49-F238E27FC236}">
                <a16:creationId xmlns:a16="http://schemas.microsoft.com/office/drawing/2014/main" id="{E72A7660-8B4A-95F8-462A-235F7A80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51" y="4368294"/>
            <a:ext cx="9154099" cy="229067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B61EDF8-34B7-7E2D-DDCA-1CA39C5E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the magnet positions</a:t>
            </a:r>
            <a:endParaRPr lang="en-GB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2E1A3A80-4CC5-D851-7EF6-BBDC2587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042" y="1157288"/>
            <a:ext cx="5771757" cy="1121935"/>
          </a:xfrm>
        </p:spPr>
        <p:txBody>
          <a:bodyPr>
            <a:normAutofit/>
          </a:bodyPr>
          <a:lstStyle/>
          <a:p>
            <a:r>
              <a:rPr lang="en-US" sz="1400" dirty="0"/>
              <a:t>Least-squares fit in </a:t>
            </a:r>
            <a:r>
              <a:rPr lang="en-US" sz="1400" dirty="0" err="1"/>
              <a:t>z,x,y</a:t>
            </a:r>
            <a:r>
              <a:rPr lang="en-US" sz="1400" dirty="0"/>
              <a:t> fields:</a:t>
            </a:r>
          </a:p>
          <a:p>
            <a:r>
              <a:rPr lang="en-US" sz="1400" dirty="0"/>
              <a:t>Finds magnetic </a:t>
            </a:r>
            <a:r>
              <a:rPr lang="en-US" sz="1400" dirty="0" err="1"/>
              <a:t>centre</a:t>
            </a:r>
            <a:endParaRPr lang="en-US" sz="1400" dirty="0"/>
          </a:p>
          <a:p>
            <a:r>
              <a:rPr lang="en-US" sz="1400" dirty="0"/>
              <a:t>Matches ‘Forward’ and ‘Backward’ field maps to each other</a:t>
            </a:r>
            <a:endParaRPr lang="en-GB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AC572-4ACE-54D2-6C44-F74C39C3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17" y="1047380"/>
            <a:ext cx="3196290" cy="345376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8E28EFB-65C4-4A6D-3F67-71D3F41F2373}"/>
              </a:ext>
            </a:extLst>
          </p:cNvPr>
          <p:cNvGrpSpPr/>
          <p:nvPr/>
        </p:nvGrpSpPr>
        <p:grpSpPr>
          <a:xfrm>
            <a:off x="3775670" y="2585153"/>
            <a:ext cx="434400" cy="519248"/>
            <a:chOff x="3659318" y="1827711"/>
            <a:chExt cx="434400" cy="5192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77B3D30-5F44-27B9-D44D-4DEF30BBBF59}"/>
                </a:ext>
              </a:extLst>
            </p:cNvPr>
            <p:cNvSpPr/>
            <p:nvPr/>
          </p:nvSpPr>
          <p:spPr>
            <a:xfrm>
              <a:off x="3659318" y="1827711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B69BD8-7350-DE67-D2EC-1A214168B212}"/>
                </a:ext>
              </a:extLst>
            </p:cNvPr>
            <p:cNvSpPr/>
            <p:nvPr/>
          </p:nvSpPr>
          <p:spPr>
            <a:xfrm>
              <a:off x="3833318" y="182771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C944CF-6C01-2DD8-7950-BC1F337C666C}"/>
                </a:ext>
              </a:extLst>
            </p:cNvPr>
            <p:cNvSpPr/>
            <p:nvPr/>
          </p:nvSpPr>
          <p:spPr>
            <a:xfrm>
              <a:off x="4007318" y="1827711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3ACA7E-8887-C4E5-5297-1B7AE8E99E0F}"/>
                </a:ext>
              </a:extLst>
            </p:cNvPr>
            <p:cNvSpPr/>
            <p:nvPr/>
          </p:nvSpPr>
          <p:spPr>
            <a:xfrm>
              <a:off x="3659318" y="205257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A3874A-850F-C255-E762-941DA7B69754}"/>
                </a:ext>
              </a:extLst>
            </p:cNvPr>
            <p:cNvSpPr/>
            <p:nvPr/>
          </p:nvSpPr>
          <p:spPr>
            <a:xfrm>
              <a:off x="3833318" y="205257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61E842-EC4B-7889-6CE8-7A852812DD78}"/>
                </a:ext>
              </a:extLst>
            </p:cNvPr>
            <p:cNvSpPr/>
            <p:nvPr/>
          </p:nvSpPr>
          <p:spPr>
            <a:xfrm>
              <a:off x="4007318" y="205257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3A09D0-AA65-52B9-C19F-130B9DED28FD}"/>
                </a:ext>
              </a:extLst>
            </p:cNvPr>
            <p:cNvSpPr/>
            <p:nvPr/>
          </p:nvSpPr>
          <p:spPr>
            <a:xfrm>
              <a:off x="3659318" y="2260559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58F24B5-C957-AF92-D7DC-A2E279955644}"/>
                </a:ext>
              </a:extLst>
            </p:cNvPr>
            <p:cNvSpPr/>
            <p:nvPr/>
          </p:nvSpPr>
          <p:spPr>
            <a:xfrm>
              <a:off x="3833318" y="2260559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BEC0F7-44E3-579B-2CD2-62A0A35CC18D}"/>
                </a:ext>
              </a:extLst>
            </p:cNvPr>
            <p:cNvSpPr/>
            <p:nvPr/>
          </p:nvSpPr>
          <p:spPr>
            <a:xfrm>
              <a:off x="4007318" y="2260559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1EBFAA-19B1-AC15-65CA-58440C50314D}"/>
              </a:ext>
            </a:extLst>
          </p:cNvPr>
          <p:cNvGrpSpPr/>
          <p:nvPr/>
        </p:nvGrpSpPr>
        <p:grpSpPr>
          <a:xfrm>
            <a:off x="3775670" y="1939236"/>
            <a:ext cx="1586145" cy="519502"/>
            <a:chOff x="3644870" y="1095394"/>
            <a:chExt cx="1586145" cy="5195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8C2A76-77DA-8ED6-44C0-10982B44D6EB}"/>
                </a:ext>
              </a:extLst>
            </p:cNvPr>
            <p:cNvSpPr/>
            <p:nvPr/>
          </p:nvSpPr>
          <p:spPr>
            <a:xfrm>
              <a:off x="3644870" y="1210521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FC1DB4-6611-9CB4-5715-5B6026D93E5C}"/>
                </a:ext>
              </a:extLst>
            </p:cNvPr>
            <p:cNvSpPr/>
            <p:nvPr/>
          </p:nvSpPr>
          <p:spPr>
            <a:xfrm>
              <a:off x="3644870" y="143538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92E244-7582-1F1E-57B9-9A9153619530}"/>
                </a:ext>
              </a:extLst>
            </p:cNvPr>
            <p:cNvSpPr txBox="1"/>
            <p:nvPr/>
          </p:nvSpPr>
          <p:spPr>
            <a:xfrm>
              <a:off x="3951498" y="1095394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z-field fitting</a:t>
              </a:r>
              <a:endParaRPr lang="en-GB" sz="1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54EF696-B491-37B0-8576-94294B85F6D3}"/>
                </a:ext>
              </a:extLst>
            </p:cNvPr>
            <p:cNvSpPr txBox="1"/>
            <p:nvPr/>
          </p:nvSpPr>
          <p:spPr>
            <a:xfrm>
              <a:off x="3951498" y="1307119"/>
              <a:ext cx="1279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x/y-field fitting</a:t>
              </a:r>
              <a:endParaRPr lang="en-GB" sz="14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2FF802-B206-9BE5-80BC-7493839FE237}"/>
                </a:ext>
              </a:extLst>
            </p:cNvPr>
            <p:cNvSpPr/>
            <p:nvPr/>
          </p:nvSpPr>
          <p:spPr>
            <a:xfrm>
              <a:off x="3797270" y="1434361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0188BA-0F87-3EC1-D5B0-9774D0F4443B}"/>
              </a:ext>
            </a:extLst>
          </p:cNvPr>
          <p:cNvGrpSpPr/>
          <p:nvPr/>
        </p:nvGrpSpPr>
        <p:grpSpPr>
          <a:xfrm rot="369176">
            <a:off x="1694155" y="2705702"/>
            <a:ext cx="260400" cy="311260"/>
            <a:chOff x="3659318" y="1827711"/>
            <a:chExt cx="434400" cy="5192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440EB-BD86-F273-8320-5C958204D6C4}"/>
                </a:ext>
              </a:extLst>
            </p:cNvPr>
            <p:cNvSpPr/>
            <p:nvPr/>
          </p:nvSpPr>
          <p:spPr>
            <a:xfrm>
              <a:off x="3659318" y="1827711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A9EF37-F987-66B2-E4D1-A4FA54A58D74}"/>
                </a:ext>
              </a:extLst>
            </p:cNvPr>
            <p:cNvSpPr/>
            <p:nvPr/>
          </p:nvSpPr>
          <p:spPr>
            <a:xfrm>
              <a:off x="3833318" y="182771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0332F15-82BA-78E3-760C-CB343B4E7BA6}"/>
                </a:ext>
              </a:extLst>
            </p:cNvPr>
            <p:cNvSpPr/>
            <p:nvPr/>
          </p:nvSpPr>
          <p:spPr>
            <a:xfrm>
              <a:off x="4007318" y="1827711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E8A0DA-9899-4612-CE92-456A1383CBD2}"/>
                </a:ext>
              </a:extLst>
            </p:cNvPr>
            <p:cNvSpPr/>
            <p:nvPr/>
          </p:nvSpPr>
          <p:spPr>
            <a:xfrm>
              <a:off x="3659318" y="205257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0778371-52CB-AAD1-3AC4-F8D96A92E6D0}"/>
                </a:ext>
              </a:extLst>
            </p:cNvPr>
            <p:cNvSpPr/>
            <p:nvPr/>
          </p:nvSpPr>
          <p:spPr>
            <a:xfrm>
              <a:off x="3833318" y="205257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8E0C67F-4E65-D109-AFC8-3E5E2CC14C5B}"/>
                </a:ext>
              </a:extLst>
            </p:cNvPr>
            <p:cNvSpPr/>
            <p:nvPr/>
          </p:nvSpPr>
          <p:spPr>
            <a:xfrm>
              <a:off x="4007318" y="2052571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279385E-43E8-66D9-B8F5-B90E30420112}"/>
                </a:ext>
              </a:extLst>
            </p:cNvPr>
            <p:cNvSpPr/>
            <p:nvPr/>
          </p:nvSpPr>
          <p:spPr>
            <a:xfrm>
              <a:off x="3659318" y="2260559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9058210-AC93-ECDA-52B0-F1B476D2044D}"/>
                </a:ext>
              </a:extLst>
            </p:cNvPr>
            <p:cNvSpPr/>
            <p:nvPr/>
          </p:nvSpPr>
          <p:spPr>
            <a:xfrm>
              <a:off x="3833318" y="2260559"/>
              <a:ext cx="86400" cy="86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72D1A9-4499-4C24-0331-F7E2D84CFB3F}"/>
                </a:ext>
              </a:extLst>
            </p:cNvPr>
            <p:cNvSpPr/>
            <p:nvPr/>
          </p:nvSpPr>
          <p:spPr>
            <a:xfrm>
              <a:off x="4007318" y="2260559"/>
              <a:ext cx="86400" cy="86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34EF90-D4FF-451D-1852-C1C9DE484217}"/>
              </a:ext>
            </a:extLst>
          </p:cNvPr>
          <p:cNvCxnSpPr/>
          <p:nvPr/>
        </p:nvCxnSpPr>
        <p:spPr>
          <a:xfrm flipV="1">
            <a:off x="2493169" y="3091516"/>
            <a:ext cx="542925" cy="3929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8E83EB-70A0-031F-6401-0E22EF43AF2A}"/>
              </a:ext>
            </a:extLst>
          </p:cNvPr>
          <p:cNvCxnSpPr>
            <a:cxnSpLocks/>
          </p:cNvCxnSpPr>
          <p:nvPr/>
        </p:nvCxnSpPr>
        <p:spPr>
          <a:xfrm flipH="1">
            <a:off x="3088828" y="2681085"/>
            <a:ext cx="542925" cy="39290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98E15D1-C81C-DD0B-AC6B-05D498478AA2}"/>
              </a:ext>
            </a:extLst>
          </p:cNvPr>
          <p:cNvCxnSpPr/>
          <p:nvPr/>
        </p:nvCxnSpPr>
        <p:spPr>
          <a:xfrm flipH="1">
            <a:off x="6222206" y="3707606"/>
            <a:ext cx="592932" cy="124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E541EBF-36E8-6E8A-3973-9CC24E5EE57F}"/>
              </a:ext>
            </a:extLst>
          </p:cNvPr>
          <p:cNvCxnSpPr>
            <a:cxnSpLocks/>
          </p:cNvCxnSpPr>
          <p:nvPr/>
        </p:nvCxnSpPr>
        <p:spPr>
          <a:xfrm flipH="1">
            <a:off x="4652326" y="3715487"/>
            <a:ext cx="2162812" cy="114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CA1677C-3D54-34BC-9B8C-445D43D47D6E}"/>
              </a:ext>
            </a:extLst>
          </p:cNvPr>
          <p:cNvSpPr txBox="1"/>
          <p:nvPr/>
        </p:nvSpPr>
        <p:spPr>
          <a:xfrm>
            <a:off x="6096000" y="3301516"/>
            <a:ext cx="19453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These are each 18 lines overlying each other.</a:t>
            </a:r>
            <a:endParaRPr lang="en-GB" sz="1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1B7BA9-3817-EA05-7543-4C4C713EC10D}"/>
              </a:ext>
            </a:extLst>
          </p:cNvPr>
          <p:cNvSpPr txBox="1"/>
          <p:nvPr/>
        </p:nvSpPr>
        <p:spPr>
          <a:xfrm>
            <a:off x="2118515" y="4472008"/>
            <a:ext cx="9041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Q1</a:t>
            </a:r>
            <a:endParaRPr lang="en-GB" sz="36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09D424F-AC97-C892-F0BF-25E35C27BFC4}"/>
              </a:ext>
            </a:extLst>
          </p:cNvPr>
          <p:cNvCxnSpPr>
            <a:cxnSpLocks/>
          </p:cNvCxnSpPr>
          <p:nvPr/>
        </p:nvCxnSpPr>
        <p:spPr>
          <a:xfrm>
            <a:off x="8444818" y="3771900"/>
            <a:ext cx="124764" cy="142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4898516-52DC-B981-29F7-0CAD956BDC3E}"/>
              </a:ext>
            </a:extLst>
          </p:cNvPr>
          <p:cNvSpPr txBox="1"/>
          <p:nvPr/>
        </p:nvSpPr>
        <p:spPr>
          <a:xfrm>
            <a:off x="7753504" y="3310138"/>
            <a:ext cx="194532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Some spread of 8 z fields;</a:t>
            </a:r>
          </a:p>
          <a:p>
            <a:r>
              <a:rPr lang="en-US" sz="1000" dirty="0"/>
              <a:t>indicates some discretization error in measurements</a:t>
            </a:r>
            <a:endParaRPr lang="en-GB" sz="1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91C992-2321-7601-4365-788C8EBA0DC2}"/>
              </a:ext>
            </a:extLst>
          </p:cNvPr>
          <p:cNvSpPr txBox="1"/>
          <p:nvPr/>
        </p:nvSpPr>
        <p:spPr>
          <a:xfrm>
            <a:off x="9770170" y="3180117"/>
            <a:ext cx="194532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Comparing ‘FWD’ and ‘BWD’ for one offset location; indicates how well we can match the two field maps together.</a:t>
            </a:r>
            <a:endParaRPr lang="en-GB" sz="10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123FC91-9037-B2E8-7354-64132CB200AC}"/>
              </a:ext>
            </a:extLst>
          </p:cNvPr>
          <p:cNvCxnSpPr>
            <a:cxnSpLocks/>
          </p:cNvCxnSpPr>
          <p:nvPr/>
        </p:nvCxnSpPr>
        <p:spPr>
          <a:xfrm>
            <a:off x="10574815" y="3902924"/>
            <a:ext cx="124764" cy="142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33693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UKRI-STFC">
      <a:dk1>
        <a:srgbClr val="2E2D62"/>
      </a:dk1>
      <a:lt1>
        <a:srgbClr val="FFFFFF"/>
      </a:lt1>
      <a:dk2>
        <a:srgbClr val="C13D33"/>
      </a:dk2>
      <a:lt2>
        <a:srgbClr val="FFFFFF"/>
      </a:lt2>
      <a:accent1>
        <a:srgbClr val="D77900"/>
      </a:accent1>
      <a:accent2>
        <a:srgbClr val="3E863E"/>
      </a:accent2>
      <a:accent3>
        <a:srgbClr val="005E54"/>
      </a:accent3>
      <a:accent4>
        <a:srgbClr val="16978A"/>
      </a:accent4>
      <a:accent5>
        <a:srgbClr val="008AAD"/>
      </a:accent5>
      <a:accent6>
        <a:srgbClr val="003088"/>
      </a:accent6>
      <a:hlink>
        <a:srgbClr val="8A1A9B"/>
      </a:hlink>
      <a:folHlink>
        <a:srgbClr val="923D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50D9C1E5C8444EA140DC9D90F911A4" ma:contentTypeVersion="2" ma:contentTypeDescription="Create a new document." ma:contentTypeScope="" ma:versionID="40902a1b7ec5f6b06b8b28327fd6de38">
  <xsd:schema xmlns:xsd="http://www.w3.org/2001/XMLSchema" xmlns:xs="http://www.w3.org/2001/XMLSchema" xmlns:p="http://schemas.microsoft.com/office/2006/metadata/properties" xmlns:ns2="aa646d20-2591-4897-979a-12ac5f348ea0" targetNamespace="http://schemas.microsoft.com/office/2006/metadata/properties" ma:root="true" ma:fieldsID="deeab85aa94fe09b885dae30c76fbaeb" ns2:_="">
    <xsd:import namespace="aa646d20-2591-4897-979a-12ac5f348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46d20-2591-4897-979a-12ac5f348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5C54F-586F-44F4-974A-0951094C0425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aa646d20-2591-4897-979a-12ac5f348e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F11F28-FC05-414E-BAF6-53F2DBC27C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7BB65-06D7-41F3-95D1-2262D0B10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46d20-2591-4897-979a-12ac5f348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5457</TotalTime>
  <Words>768</Words>
  <Application>Microsoft Office PowerPoint</Application>
  <PresentationFormat>Widescreen</PresentationFormat>
  <Paragraphs>210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PoPLAR PMQs and Measurements</vt:lpstr>
      <vt:lpstr>Beamline Layout</vt:lpstr>
      <vt:lpstr>Specification</vt:lpstr>
      <vt:lpstr>MagnetSales models</vt:lpstr>
      <vt:lpstr>PowerPoint Presentation</vt:lpstr>
      <vt:lpstr>Issue: Magnetic Forces</vt:lpstr>
      <vt:lpstr>Bench measurements</vt:lpstr>
      <vt:lpstr>Probe toolpath</vt:lpstr>
      <vt:lpstr>Matching the magnet positions</vt:lpstr>
      <vt:lpstr>Q1 to Q6</vt:lpstr>
      <vt:lpstr>Longitudinal Gradient</vt:lpstr>
      <vt:lpstr>Gradient variation with x &amp; y</vt:lpstr>
      <vt:lpstr>Summary of Measurements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Owen, Hywel (STFC,DL,AST)</cp:lastModifiedBy>
  <cp:revision>201</cp:revision>
  <cp:lastPrinted>2019-10-02T08:27:37Z</cp:lastPrinted>
  <dcterms:created xsi:type="dcterms:W3CDTF">2019-09-17T08:04:08Z</dcterms:created>
  <dcterms:modified xsi:type="dcterms:W3CDTF">2025-04-04T15:15:11Z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0x0101009450D9C1E5C8444EA140DC9D90F911A4</vt:lpwstr>
  </property>
</Properties>
</file>