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4"/>
  </p:notesMasterIdLst>
  <p:sldIdLst>
    <p:sldId id="362" r:id="rId2"/>
    <p:sldId id="363" r:id="rId3"/>
    <p:sldId id="323" r:id="rId4"/>
    <p:sldId id="320" r:id="rId5"/>
    <p:sldId id="321" r:id="rId6"/>
    <p:sldId id="341" r:id="rId7"/>
    <p:sldId id="324" r:id="rId8"/>
    <p:sldId id="372" r:id="rId9"/>
    <p:sldId id="343" r:id="rId10"/>
    <p:sldId id="344" r:id="rId11"/>
    <p:sldId id="329" r:id="rId12"/>
    <p:sldId id="328" r:id="rId13"/>
    <p:sldId id="330" r:id="rId14"/>
    <p:sldId id="331" r:id="rId15"/>
    <p:sldId id="333" r:id="rId16"/>
    <p:sldId id="368" r:id="rId17"/>
    <p:sldId id="365" r:id="rId18"/>
    <p:sldId id="374" r:id="rId19"/>
    <p:sldId id="345" r:id="rId20"/>
    <p:sldId id="364" r:id="rId21"/>
    <p:sldId id="336" r:id="rId22"/>
    <p:sldId id="347" r:id="rId23"/>
    <p:sldId id="348" r:id="rId24"/>
    <p:sldId id="350" r:id="rId25"/>
    <p:sldId id="358" r:id="rId26"/>
    <p:sldId id="338" r:id="rId27"/>
    <p:sldId id="355" r:id="rId28"/>
    <p:sldId id="280" r:id="rId29"/>
    <p:sldId id="369" r:id="rId30"/>
    <p:sldId id="360" r:id="rId31"/>
    <p:sldId id="371" r:id="rId32"/>
    <p:sldId id="373" r:id="rId33"/>
  </p:sldIdLst>
  <p:sldSz cx="12192000" cy="6858000"/>
  <p:notesSz cx="6858000" cy="9144000"/>
  <p:embeddedFontLst>
    <p:embeddedFont>
      <p:font typeface="Arial Nova" panose="020B050402020202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Imperial Sans Text" panose="020B0503020202020204" pitchFamily="34" charset="77"/>
      <p:regular r:id="rId40"/>
      <p:bold r:id="rId41"/>
    </p:embeddedFont>
    <p:embeddedFont>
      <p:font typeface="Imperial Sans Text Medium" panose="020B0603020202020204" pitchFamily="34" charset="77"/>
      <p:regular r:id="rId42"/>
    </p:embeddedFont>
    <p:embeddedFont>
      <p:font typeface="Imperial Sans Text Semibold" panose="020B0703020202020204" pitchFamily="34" charset="77"/>
      <p:regular r:id="rId43"/>
      <p:bold r:id="rId44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43"/>
    <p:restoredTop sz="54650"/>
  </p:normalViewPr>
  <p:slideViewPr>
    <p:cSldViewPr snapToGrid="0">
      <p:cViewPr varScale="1">
        <p:scale>
          <a:sx n="63" d="100"/>
          <a:sy n="63" d="100"/>
        </p:scale>
        <p:origin x="22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D70DE-EBC4-4486-AC06-C50C4FCA6790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01A98-042B-42C6-BB8D-E146010A1F53}">
      <dgm:prSet/>
      <dgm:spPr/>
      <dgm:t>
        <a:bodyPr/>
        <a:lstStyle/>
        <a:p>
          <a:r>
            <a:rPr lang="en-GB" dirty="0"/>
            <a:t>Laser-Driven</a:t>
          </a:r>
          <a:r>
            <a:rPr lang="en-US" dirty="0"/>
            <a:t> Source Simulation</a:t>
          </a:r>
        </a:p>
      </dgm:t>
    </dgm:pt>
    <dgm:pt modelId="{EEF204F6-7F44-4576-B1B7-A6C1E1EB269D}" type="parTrans" cxnId="{AA698CD6-F7FA-47B3-BB20-E26E31855091}">
      <dgm:prSet/>
      <dgm:spPr/>
      <dgm:t>
        <a:bodyPr/>
        <a:lstStyle/>
        <a:p>
          <a:endParaRPr lang="en-US"/>
        </a:p>
      </dgm:t>
    </dgm:pt>
    <dgm:pt modelId="{79E34F78-EA4D-497C-85E2-6A534DBF1219}" type="sibTrans" cxnId="{AA698CD6-F7FA-47B3-BB20-E26E3185509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73DB483-AE72-4AFD-A53A-514E992256DA}">
      <dgm:prSet/>
      <dgm:spPr/>
      <dgm:t>
        <a:bodyPr/>
        <a:lstStyle/>
        <a:p>
          <a:r>
            <a:rPr lang="en-GB" dirty="0"/>
            <a:t>Verification of LhARA Linear Optics (</a:t>
          </a:r>
          <a:r>
            <a:rPr lang="en-GB"/>
            <a:t>LLO)</a:t>
          </a:r>
          <a:endParaRPr lang="en-US" dirty="0"/>
        </a:p>
      </dgm:t>
    </dgm:pt>
    <dgm:pt modelId="{C9D58C81-F5D5-4016-9F9D-D5B21D8B6762}" type="parTrans" cxnId="{184872FD-9B5A-409F-91A7-E45457CA1060}">
      <dgm:prSet/>
      <dgm:spPr/>
      <dgm:t>
        <a:bodyPr/>
        <a:lstStyle/>
        <a:p>
          <a:endParaRPr lang="en-US"/>
        </a:p>
      </dgm:t>
    </dgm:pt>
    <dgm:pt modelId="{1721B2EA-F116-4BDF-B47E-635E987393E5}" type="sibTrans" cxnId="{184872FD-9B5A-409F-91A7-E45457CA106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923E3D7-E60C-49AB-9FF3-099E851FB8E7}">
      <dgm:prSet/>
      <dgm:spPr/>
      <dgm:t>
        <a:bodyPr/>
        <a:lstStyle/>
        <a:p>
          <a:r>
            <a:rPr lang="en-GB" dirty="0"/>
            <a:t>Investigate Quadrupole-induced beam shaping and energy deposition</a:t>
          </a:r>
          <a:endParaRPr lang="en-US" dirty="0"/>
        </a:p>
      </dgm:t>
    </dgm:pt>
    <dgm:pt modelId="{26FBC0B0-B020-444D-BD83-4E9E4746F038}" type="parTrans" cxnId="{A4D26FA0-16F0-448C-9183-7442868D3EE4}">
      <dgm:prSet/>
      <dgm:spPr/>
      <dgm:t>
        <a:bodyPr/>
        <a:lstStyle/>
        <a:p>
          <a:endParaRPr lang="en-US"/>
        </a:p>
      </dgm:t>
    </dgm:pt>
    <dgm:pt modelId="{2CBE9AA6-6A22-44E7-9061-82DE2B33AFE7}" type="sibTrans" cxnId="{A4D26FA0-16F0-448C-9183-7442868D3EE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C96FC4AF-7CCE-E648-9268-FEE2983FD373}" type="pres">
      <dgm:prSet presAssocID="{C16D70DE-EBC4-4486-AC06-C50C4FCA6790}" presName="Name0" presStyleCnt="0">
        <dgm:presLayoutVars>
          <dgm:animLvl val="lvl"/>
          <dgm:resizeHandles val="exact"/>
        </dgm:presLayoutVars>
      </dgm:prSet>
      <dgm:spPr/>
    </dgm:pt>
    <dgm:pt modelId="{1BDF448C-BB3D-6D47-927C-7B94AF8039AF}" type="pres">
      <dgm:prSet presAssocID="{05101A98-042B-42C6-BB8D-E146010A1F53}" presName="compositeNode" presStyleCnt="0">
        <dgm:presLayoutVars>
          <dgm:bulletEnabled val="1"/>
        </dgm:presLayoutVars>
      </dgm:prSet>
      <dgm:spPr/>
    </dgm:pt>
    <dgm:pt modelId="{1DC1C03B-D35F-664D-AAF2-FB2B025ED9EA}" type="pres">
      <dgm:prSet presAssocID="{05101A98-042B-42C6-BB8D-E146010A1F53}" presName="bgRect" presStyleLbl="alignNode1" presStyleIdx="0" presStyleCnt="3"/>
      <dgm:spPr/>
    </dgm:pt>
    <dgm:pt modelId="{2911CC54-9769-6B47-95BA-DA874BC46FA3}" type="pres">
      <dgm:prSet presAssocID="{79E34F78-EA4D-497C-85E2-6A534DBF1219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0C284BDF-D552-B144-870C-2F52C6A0BEF9}" type="pres">
      <dgm:prSet presAssocID="{05101A98-042B-42C6-BB8D-E146010A1F53}" presName="nodeRect" presStyleLbl="alignNode1" presStyleIdx="0" presStyleCnt="3">
        <dgm:presLayoutVars>
          <dgm:bulletEnabled val="1"/>
        </dgm:presLayoutVars>
      </dgm:prSet>
      <dgm:spPr/>
    </dgm:pt>
    <dgm:pt modelId="{FF451220-DAD1-364F-94CF-143BEF73D214}" type="pres">
      <dgm:prSet presAssocID="{79E34F78-EA4D-497C-85E2-6A534DBF1219}" presName="sibTrans" presStyleCnt="0"/>
      <dgm:spPr/>
    </dgm:pt>
    <dgm:pt modelId="{9C4F50EB-8FF2-2044-8110-B2B864D72778}" type="pres">
      <dgm:prSet presAssocID="{E73DB483-AE72-4AFD-A53A-514E992256DA}" presName="compositeNode" presStyleCnt="0">
        <dgm:presLayoutVars>
          <dgm:bulletEnabled val="1"/>
        </dgm:presLayoutVars>
      </dgm:prSet>
      <dgm:spPr/>
    </dgm:pt>
    <dgm:pt modelId="{0AF86402-2427-4A4C-A568-D808058D7EE8}" type="pres">
      <dgm:prSet presAssocID="{E73DB483-AE72-4AFD-A53A-514E992256DA}" presName="bgRect" presStyleLbl="alignNode1" presStyleIdx="1" presStyleCnt="3"/>
      <dgm:spPr/>
    </dgm:pt>
    <dgm:pt modelId="{2CE0437E-83F9-504B-9100-8F688BE7E6A4}" type="pres">
      <dgm:prSet presAssocID="{1721B2EA-F116-4BDF-B47E-635E987393E5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EEE4AB30-F496-1D42-A6B3-EF6AE756ABA1}" type="pres">
      <dgm:prSet presAssocID="{E73DB483-AE72-4AFD-A53A-514E992256DA}" presName="nodeRect" presStyleLbl="alignNode1" presStyleIdx="1" presStyleCnt="3">
        <dgm:presLayoutVars>
          <dgm:bulletEnabled val="1"/>
        </dgm:presLayoutVars>
      </dgm:prSet>
      <dgm:spPr/>
    </dgm:pt>
    <dgm:pt modelId="{F103E439-B05E-3349-907C-6218F4E399C7}" type="pres">
      <dgm:prSet presAssocID="{1721B2EA-F116-4BDF-B47E-635E987393E5}" presName="sibTrans" presStyleCnt="0"/>
      <dgm:spPr/>
    </dgm:pt>
    <dgm:pt modelId="{3B8423A8-0BC5-104F-966C-62DD36AD3654}" type="pres">
      <dgm:prSet presAssocID="{8923E3D7-E60C-49AB-9FF3-099E851FB8E7}" presName="compositeNode" presStyleCnt="0">
        <dgm:presLayoutVars>
          <dgm:bulletEnabled val="1"/>
        </dgm:presLayoutVars>
      </dgm:prSet>
      <dgm:spPr/>
    </dgm:pt>
    <dgm:pt modelId="{A2556AE1-FE1E-AC40-A279-3B8EDE48BD24}" type="pres">
      <dgm:prSet presAssocID="{8923E3D7-E60C-49AB-9FF3-099E851FB8E7}" presName="bgRect" presStyleLbl="alignNode1" presStyleIdx="2" presStyleCnt="3"/>
      <dgm:spPr/>
    </dgm:pt>
    <dgm:pt modelId="{6B0096A7-BCD1-6F46-A4E1-D42276D469B0}" type="pres">
      <dgm:prSet presAssocID="{2CBE9AA6-6A22-44E7-9061-82DE2B33AFE7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D5277390-D750-0844-9E6A-BB500686B714}" type="pres">
      <dgm:prSet presAssocID="{8923E3D7-E60C-49AB-9FF3-099E851FB8E7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7E77BA15-2828-ED49-A231-DC0394984674}" type="presOf" srcId="{79E34F78-EA4D-497C-85E2-6A534DBF1219}" destId="{2911CC54-9769-6B47-95BA-DA874BC46FA3}" srcOrd="0" destOrd="0" presId="urn:microsoft.com/office/officeart/2016/7/layout/LinearBlockProcessNumbered"/>
    <dgm:cxn modelId="{85D51825-4AE4-734C-875A-E7D7F649CE93}" type="presOf" srcId="{C16D70DE-EBC4-4486-AC06-C50C4FCA6790}" destId="{C96FC4AF-7CCE-E648-9268-FEE2983FD373}" srcOrd="0" destOrd="0" presId="urn:microsoft.com/office/officeart/2016/7/layout/LinearBlockProcessNumbered"/>
    <dgm:cxn modelId="{C481E927-646A-704F-859A-0D1BD5226A95}" type="presOf" srcId="{1721B2EA-F116-4BDF-B47E-635E987393E5}" destId="{2CE0437E-83F9-504B-9100-8F688BE7E6A4}" srcOrd="0" destOrd="0" presId="urn:microsoft.com/office/officeart/2016/7/layout/LinearBlockProcessNumbered"/>
    <dgm:cxn modelId="{F3B1AF5E-E79C-1340-AE17-91E40471D43F}" type="presOf" srcId="{05101A98-042B-42C6-BB8D-E146010A1F53}" destId="{0C284BDF-D552-B144-870C-2F52C6A0BEF9}" srcOrd="1" destOrd="0" presId="urn:microsoft.com/office/officeart/2016/7/layout/LinearBlockProcessNumbered"/>
    <dgm:cxn modelId="{0919C66D-5CA4-2F47-87C3-A1CB18ADEF48}" type="presOf" srcId="{8923E3D7-E60C-49AB-9FF3-099E851FB8E7}" destId="{A2556AE1-FE1E-AC40-A279-3B8EDE48BD24}" srcOrd="0" destOrd="0" presId="urn:microsoft.com/office/officeart/2016/7/layout/LinearBlockProcessNumbered"/>
    <dgm:cxn modelId="{72A9E492-038F-D64E-A3DD-6103E65736EE}" type="presOf" srcId="{E73DB483-AE72-4AFD-A53A-514E992256DA}" destId="{EEE4AB30-F496-1D42-A6B3-EF6AE756ABA1}" srcOrd="1" destOrd="0" presId="urn:microsoft.com/office/officeart/2016/7/layout/LinearBlockProcessNumbered"/>
    <dgm:cxn modelId="{A4D26FA0-16F0-448C-9183-7442868D3EE4}" srcId="{C16D70DE-EBC4-4486-AC06-C50C4FCA6790}" destId="{8923E3D7-E60C-49AB-9FF3-099E851FB8E7}" srcOrd="2" destOrd="0" parTransId="{26FBC0B0-B020-444D-BD83-4E9E4746F038}" sibTransId="{2CBE9AA6-6A22-44E7-9061-82DE2B33AFE7}"/>
    <dgm:cxn modelId="{9D5E56A9-7823-924A-98BF-2AEF76D82E4D}" type="presOf" srcId="{E73DB483-AE72-4AFD-A53A-514E992256DA}" destId="{0AF86402-2427-4A4C-A568-D808058D7EE8}" srcOrd="0" destOrd="0" presId="urn:microsoft.com/office/officeart/2016/7/layout/LinearBlockProcessNumbered"/>
    <dgm:cxn modelId="{ABA9E8AD-8042-E54C-9063-116B03550040}" type="presOf" srcId="{8923E3D7-E60C-49AB-9FF3-099E851FB8E7}" destId="{D5277390-D750-0844-9E6A-BB500686B714}" srcOrd="1" destOrd="0" presId="urn:microsoft.com/office/officeart/2016/7/layout/LinearBlockProcessNumbered"/>
    <dgm:cxn modelId="{B7E805B8-8E50-CC4C-80A0-F269D0573F95}" type="presOf" srcId="{05101A98-042B-42C6-BB8D-E146010A1F53}" destId="{1DC1C03B-D35F-664D-AAF2-FB2B025ED9EA}" srcOrd="0" destOrd="0" presId="urn:microsoft.com/office/officeart/2016/7/layout/LinearBlockProcessNumbered"/>
    <dgm:cxn modelId="{AA698CD6-F7FA-47B3-BB20-E26E31855091}" srcId="{C16D70DE-EBC4-4486-AC06-C50C4FCA6790}" destId="{05101A98-042B-42C6-BB8D-E146010A1F53}" srcOrd="0" destOrd="0" parTransId="{EEF204F6-7F44-4576-B1B7-A6C1E1EB269D}" sibTransId="{79E34F78-EA4D-497C-85E2-6A534DBF1219}"/>
    <dgm:cxn modelId="{E7CEEFED-B08A-0643-9507-7726FFD94D31}" type="presOf" srcId="{2CBE9AA6-6A22-44E7-9061-82DE2B33AFE7}" destId="{6B0096A7-BCD1-6F46-A4E1-D42276D469B0}" srcOrd="0" destOrd="0" presId="urn:microsoft.com/office/officeart/2016/7/layout/LinearBlockProcessNumbered"/>
    <dgm:cxn modelId="{184872FD-9B5A-409F-91A7-E45457CA1060}" srcId="{C16D70DE-EBC4-4486-AC06-C50C4FCA6790}" destId="{E73DB483-AE72-4AFD-A53A-514E992256DA}" srcOrd="1" destOrd="0" parTransId="{C9D58C81-F5D5-4016-9F9D-D5B21D8B6762}" sibTransId="{1721B2EA-F116-4BDF-B47E-635E987393E5}"/>
    <dgm:cxn modelId="{8ABC14C7-5F46-3948-A5FA-CBBBF355AF0C}" type="presParOf" srcId="{C96FC4AF-7CCE-E648-9268-FEE2983FD373}" destId="{1BDF448C-BB3D-6D47-927C-7B94AF8039AF}" srcOrd="0" destOrd="0" presId="urn:microsoft.com/office/officeart/2016/7/layout/LinearBlockProcessNumbered"/>
    <dgm:cxn modelId="{65DC3125-F805-C546-B042-1DCB733A674F}" type="presParOf" srcId="{1BDF448C-BB3D-6D47-927C-7B94AF8039AF}" destId="{1DC1C03B-D35F-664D-AAF2-FB2B025ED9EA}" srcOrd="0" destOrd="0" presId="urn:microsoft.com/office/officeart/2016/7/layout/LinearBlockProcessNumbered"/>
    <dgm:cxn modelId="{9C473BEF-F964-F441-8683-505E0D7F8280}" type="presParOf" srcId="{1BDF448C-BB3D-6D47-927C-7B94AF8039AF}" destId="{2911CC54-9769-6B47-95BA-DA874BC46FA3}" srcOrd="1" destOrd="0" presId="urn:microsoft.com/office/officeart/2016/7/layout/LinearBlockProcessNumbered"/>
    <dgm:cxn modelId="{9474419D-ABEA-324E-BE79-961A656CB349}" type="presParOf" srcId="{1BDF448C-BB3D-6D47-927C-7B94AF8039AF}" destId="{0C284BDF-D552-B144-870C-2F52C6A0BEF9}" srcOrd="2" destOrd="0" presId="urn:microsoft.com/office/officeart/2016/7/layout/LinearBlockProcessNumbered"/>
    <dgm:cxn modelId="{D91332AF-46CE-374A-B9DD-F8E8F494995A}" type="presParOf" srcId="{C96FC4AF-7CCE-E648-9268-FEE2983FD373}" destId="{FF451220-DAD1-364F-94CF-143BEF73D214}" srcOrd="1" destOrd="0" presId="urn:microsoft.com/office/officeart/2016/7/layout/LinearBlockProcessNumbered"/>
    <dgm:cxn modelId="{598EF378-8D8D-FD49-B69A-D4D503F48756}" type="presParOf" srcId="{C96FC4AF-7CCE-E648-9268-FEE2983FD373}" destId="{9C4F50EB-8FF2-2044-8110-B2B864D72778}" srcOrd="2" destOrd="0" presId="urn:microsoft.com/office/officeart/2016/7/layout/LinearBlockProcessNumbered"/>
    <dgm:cxn modelId="{2E91D828-2AB5-9B48-80D2-729BC67A0707}" type="presParOf" srcId="{9C4F50EB-8FF2-2044-8110-B2B864D72778}" destId="{0AF86402-2427-4A4C-A568-D808058D7EE8}" srcOrd="0" destOrd="0" presId="urn:microsoft.com/office/officeart/2016/7/layout/LinearBlockProcessNumbered"/>
    <dgm:cxn modelId="{5A25BE46-C78C-584C-AD78-82838E7C98A8}" type="presParOf" srcId="{9C4F50EB-8FF2-2044-8110-B2B864D72778}" destId="{2CE0437E-83F9-504B-9100-8F688BE7E6A4}" srcOrd="1" destOrd="0" presId="urn:microsoft.com/office/officeart/2016/7/layout/LinearBlockProcessNumbered"/>
    <dgm:cxn modelId="{2861FE21-DE20-7B4B-B363-B4C2E0567CD5}" type="presParOf" srcId="{9C4F50EB-8FF2-2044-8110-B2B864D72778}" destId="{EEE4AB30-F496-1D42-A6B3-EF6AE756ABA1}" srcOrd="2" destOrd="0" presId="urn:microsoft.com/office/officeart/2016/7/layout/LinearBlockProcessNumbered"/>
    <dgm:cxn modelId="{206EED2E-D636-AA4C-B85B-0858E9EF9953}" type="presParOf" srcId="{C96FC4AF-7CCE-E648-9268-FEE2983FD373}" destId="{F103E439-B05E-3349-907C-6218F4E399C7}" srcOrd="3" destOrd="0" presId="urn:microsoft.com/office/officeart/2016/7/layout/LinearBlockProcessNumbered"/>
    <dgm:cxn modelId="{1781E32F-49C1-6343-8117-A2E35C9EB1D7}" type="presParOf" srcId="{C96FC4AF-7CCE-E648-9268-FEE2983FD373}" destId="{3B8423A8-0BC5-104F-966C-62DD36AD3654}" srcOrd="4" destOrd="0" presId="urn:microsoft.com/office/officeart/2016/7/layout/LinearBlockProcessNumbered"/>
    <dgm:cxn modelId="{F6FB9F89-1C0C-2547-B0BA-4A25289E3AF9}" type="presParOf" srcId="{3B8423A8-0BC5-104F-966C-62DD36AD3654}" destId="{A2556AE1-FE1E-AC40-A279-3B8EDE48BD24}" srcOrd="0" destOrd="0" presId="urn:microsoft.com/office/officeart/2016/7/layout/LinearBlockProcessNumbered"/>
    <dgm:cxn modelId="{44F8C674-96D8-C843-A8E8-9AEFC3C878AB}" type="presParOf" srcId="{3B8423A8-0BC5-104F-966C-62DD36AD3654}" destId="{6B0096A7-BCD1-6F46-A4E1-D42276D469B0}" srcOrd="1" destOrd="0" presId="urn:microsoft.com/office/officeart/2016/7/layout/LinearBlockProcessNumbered"/>
    <dgm:cxn modelId="{9BB15D8C-448D-2044-AA9D-5ADAD3BE81FE}" type="presParOf" srcId="{3B8423A8-0BC5-104F-966C-62DD36AD3654}" destId="{D5277390-D750-0844-9E6A-BB500686B71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1C03B-D35F-664D-AAF2-FB2B025ED9EA}">
      <dsp:nvSpPr>
        <dsp:cNvPr id="0" name=""/>
        <dsp:cNvSpPr/>
      </dsp:nvSpPr>
      <dsp:spPr>
        <a:xfrm>
          <a:off x="902" y="0"/>
          <a:ext cx="3654237" cy="27553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957" tIns="0" rIns="360957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Laser-Driven</a:t>
          </a:r>
          <a:r>
            <a:rPr lang="en-US" sz="2400" kern="1200" dirty="0"/>
            <a:t> Source Simulation</a:t>
          </a:r>
        </a:p>
      </dsp:txBody>
      <dsp:txXfrm>
        <a:off x="902" y="1102153"/>
        <a:ext cx="3654237" cy="1653229"/>
      </dsp:txXfrm>
    </dsp:sp>
    <dsp:sp modelId="{2911CC54-9769-6B47-95BA-DA874BC46FA3}">
      <dsp:nvSpPr>
        <dsp:cNvPr id="0" name=""/>
        <dsp:cNvSpPr/>
      </dsp:nvSpPr>
      <dsp:spPr>
        <a:xfrm>
          <a:off x="902" y="0"/>
          <a:ext cx="3654237" cy="110215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957" tIns="165100" rIns="360957" bIns="16510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/>
            <a:t>01</a:t>
          </a:r>
        </a:p>
      </dsp:txBody>
      <dsp:txXfrm>
        <a:off x="902" y="0"/>
        <a:ext cx="3654237" cy="1102153"/>
      </dsp:txXfrm>
    </dsp:sp>
    <dsp:sp modelId="{0AF86402-2427-4A4C-A568-D808058D7EE8}">
      <dsp:nvSpPr>
        <dsp:cNvPr id="0" name=""/>
        <dsp:cNvSpPr/>
      </dsp:nvSpPr>
      <dsp:spPr>
        <a:xfrm>
          <a:off x="3947479" y="0"/>
          <a:ext cx="3654237" cy="27553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957" tIns="0" rIns="360957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Verification of LhARA Linear Optics (</a:t>
          </a:r>
          <a:r>
            <a:rPr lang="en-GB" sz="2400" kern="1200"/>
            <a:t>LLO)</a:t>
          </a:r>
          <a:endParaRPr lang="en-US" sz="2400" kern="1200" dirty="0"/>
        </a:p>
      </dsp:txBody>
      <dsp:txXfrm>
        <a:off x="3947479" y="1102153"/>
        <a:ext cx="3654237" cy="1653229"/>
      </dsp:txXfrm>
    </dsp:sp>
    <dsp:sp modelId="{2CE0437E-83F9-504B-9100-8F688BE7E6A4}">
      <dsp:nvSpPr>
        <dsp:cNvPr id="0" name=""/>
        <dsp:cNvSpPr/>
      </dsp:nvSpPr>
      <dsp:spPr>
        <a:xfrm>
          <a:off x="3947479" y="0"/>
          <a:ext cx="3654237" cy="110215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957" tIns="165100" rIns="360957" bIns="16510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/>
            <a:t>02</a:t>
          </a:r>
        </a:p>
      </dsp:txBody>
      <dsp:txXfrm>
        <a:off x="3947479" y="0"/>
        <a:ext cx="3654237" cy="1102153"/>
      </dsp:txXfrm>
    </dsp:sp>
    <dsp:sp modelId="{A2556AE1-FE1E-AC40-A279-3B8EDE48BD24}">
      <dsp:nvSpPr>
        <dsp:cNvPr id="0" name=""/>
        <dsp:cNvSpPr/>
      </dsp:nvSpPr>
      <dsp:spPr>
        <a:xfrm>
          <a:off x="7894055" y="0"/>
          <a:ext cx="3654237" cy="27553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957" tIns="0" rIns="360957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Investigate Quadrupole-induced beam shaping and energy deposition</a:t>
          </a:r>
          <a:endParaRPr lang="en-US" sz="2400" kern="1200" dirty="0"/>
        </a:p>
      </dsp:txBody>
      <dsp:txXfrm>
        <a:off x="7894055" y="1102153"/>
        <a:ext cx="3654237" cy="1653229"/>
      </dsp:txXfrm>
    </dsp:sp>
    <dsp:sp modelId="{6B0096A7-BCD1-6F46-A4E1-D42276D469B0}">
      <dsp:nvSpPr>
        <dsp:cNvPr id="0" name=""/>
        <dsp:cNvSpPr/>
      </dsp:nvSpPr>
      <dsp:spPr>
        <a:xfrm>
          <a:off x="7894055" y="0"/>
          <a:ext cx="3654237" cy="110215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957" tIns="165100" rIns="360957" bIns="16510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/>
            <a:t>03</a:t>
          </a:r>
        </a:p>
      </dsp:txBody>
      <dsp:txXfrm>
        <a:off x="7894055" y="0"/>
        <a:ext cx="3654237" cy="1102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4/5/25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4DDE-30EF-1A94-0470-96106426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4BD5-81C7-F078-80F7-456705A4A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01579-7CC3-5A17-9732-9E6EC582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Welcome to the simulation of the LION beam with 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Calvin Dyson and work completed with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48FE9-4B8C-9CCD-E803-D3248ECAF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new model implements this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LLO now correctly calculates the electron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5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Menlo" panose="020B0609030804020204" pitchFamily="49" charset="0"/>
              </a:rPr>
              <a:t>•   However still see a discrepancy in the energy distributions</a:t>
            </a:r>
          </a:p>
          <a:p>
            <a:pPr marL="171450" marR="0" lvl="0" indent="-1714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enlo" panose="020B0609030804020204" pitchFamily="49" charset="0"/>
              </a:rPr>
              <a:t>Therefore, it was decided to find the </a:t>
            </a:r>
            <a:r>
              <a:rPr lang="en-GB" dirty="0" err="1">
                <a:effectLst/>
                <a:latin typeface="Menlo" panose="020B0609030804020204" pitchFamily="49" charset="0"/>
              </a:rPr>
              <a:t>Te</a:t>
            </a:r>
            <a:r>
              <a:rPr lang="en-GB" dirty="0">
                <a:effectLst/>
                <a:latin typeface="Menlo" panose="020B0609030804020204" pitchFamily="49" charset="0"/>
              </a:rPr>
              <a:t> that best matched these spectra</a:t>
            </a: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This was found to be 0.24MeV and 1 MeV for the respective plots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Roughly an order of magnitude away from experimentally measured value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Consider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Te</a:t>
            </a:r>
            <a:r>
              <a:rPr lang="en-GB" dirty="0">
                <a:effectLst/>
                <a:latin typeface="Helvetica Neue" panose="02000503000000020004" pitchFamily="2" charset="0"/>
              </a:rPr>
              <a:t> as a non-physical parameter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Utilise a reduced chi-squared to investigate what a range of acceptable electron temperatures would look like in a more quantitative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41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There were three sources of </a:t>
            </a:r>
            <a:r>
              <a:rPr lang="en-GB" dirty="0" err="1">
                <a:effectLst/>
                <a:latin typeface="Menlo" panose="020B0609030804020204" pitchFamily="49" charset="0"/>
              </a:rPr>
              <a:t>ucnertainty</a:t>
            </a:r>
            <a:endParaRPr lang="en-GB" dirty="0">
              <a:effectLst/>
              <a:latin typeface="Menlo" panose="020B0609030804020204" pitchFamily="49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Nick gave an experimental uncertainty of 5% on the data points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Get an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ucnertainty</a:t>
            </a:r>
            <a:r>
              <a:rPr lang="en-GB" dirty="0">
                <a:effectLst/>
                <a:latin typeface="Helvetica Neue" panose="02000503000000020004" pitchFamily="2" charset="0"/>
              </a:rPr>
              <a:t> from binning which can be judged via binomial stats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Binomial binning uncertainty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• </a:t>
            </a:r>
            <a:r>
              <a:rPr lang="en-GB" dirty="0">
                <a:effectLst/>
                <a:latin typeface="Helvetica Neue" panose="02000503000000020004" pitchFamily="2" charset="0"/>
              </a:rPr>
              <a:t>Uncertainty on residual?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0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Fitted the spectrum for other stacks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Used the distribution of the residuals to calculate the uncertainty as shown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4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Students found that the 0.24MeV and 1MeV the best again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They did not test lower since they found that lower electron temperatures the reduced the max kinetic energy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This should not cause a large impact because the max energy is still far greater than 10-15MeV beam required for LhARA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Reduce the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Te</a:t>
            </a:r>
            <a:r>
              <a:rPr lang="en-GB" dirty="0">
                <a:effectLst/>
                <a:latin typeface="Helvetica Neue" panose="02000503000000020004" pitchFamily="2" charset="0"/>
              </a:rPr>
              <a:t> further and get a range of acceptable electron temperatures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The aim is to then show that the kinematic distributions at the end of the beamline do not vary across this range of electron temperatures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 Neue" panose="02000503000000020004" pitchFamily="2" charset="0"/>
            </a:endParaRPr>
          </a:p>
          <a:p>
            <a:endParaRPr lang="en-GB" dirty="0">
              <a:effectLst/>
              <a:latin typeface="Helvetica Neue" panose="02000503000000020004" pitchFamily="2" charset="0"/>
            </a:endParaRP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FE076-B664-82F7-99C8-4B91F46B1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6CD234-0B88-B7B6-3D20-875E9D8B2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2E7E1-DDF6-4244-EF3A-7FE6D1A14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next step was to investigate the tracking and full beam simulation of LLO with </a:t>
            </a:r>
            <a:r>
              <a:rPr lang="en-GB" dirty="0" err="1"/>
              <a:t>BDSim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was done by investigating the energy spectra at the end of the beam 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seeing the effects of offsets and tilts of the quads on the simulations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4579B-4B1D-B323-C12B-8DB5B4D38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03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a sample of the horizontal offsets in the first quad, which is a focusing quad in the x-axes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left is the default with no offsets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gap seen in the energy spectra at default is believed to be caused by an incorrect drift and a small aperture in the collimator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since this error was done in both simulations, the results can still be used to verify the performance of 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0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F061-050D-C1DE-9D63-21A6F383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FEC26-BBC8-C3AB-CCF9-0B8296D48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807F7-4F74-16A9-1851-84054F280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a sample of the horizontal offsets in the first quad, which is a focusing quad in the x-axes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left is the default with no offsets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gap seen in the energy spectra at default is believed to be caused by an incorrect drift and a small aperture in the collimator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since this error was done in both simulations, the results can still be used to verify the performance of 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639C3-78CB-B7CA-6894-6B81F515F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final part was to compare the simulation with experimental results achieved at 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4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4FA3F-6C9A-E13B-63C7-3112CE13A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82A0F-9930-A1DB-364A-5C91C5BC2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58F33-CDA3-0E7B-FCF4-53A1F95DA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LION stands for Laser-driven ION at CALA (Centra for Advanced Laser Applications)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Proton beam with protons from a laser driven source using sheath acceleration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Quad doublet and then a Kapton window and a smart phantom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8EF4-77BD-662A-4C14-AD64F247F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50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8E5BF-28D4-12BC-9EA3-F9E459016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11AAC-646C-8D19-AA34-BE2747A71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511A8-00DE-B8F8-143F-3DAB681E0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At LION, RCF stacks were placed at the end of the beamline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 exaggerated version is shown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 the particle travels through the stacks it deposits energy before coming to a stop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stacks are designed so all the protons will eventually be absorbed by one of the stacks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stacks then change colour with the colour intensity dependent on the energy deposited at that 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experimental results are shown at the bottom where the min energy is the minimum energy a proton needed to have to reach that stack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 recreate the photos, the stack response functions, generated by Nick, were 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 example is in the top left  and shows how a particle with an </a:t>
            </a:r>
            <a:r>
              <a:rPr lang="en-GB" dirty="0" err="1"/>
              <a:t>intial</a:t>
            </a:r>
            <a:r>
              <a:rPr lang="en-GB" dirty="0"/>
              <a:t> energy before entering the RCF stacks would deposit energy in the second stack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response curve is from a SRIM simulation of the stack assuming particle angle of incidence is zero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/>
              <a:t>SRIM is stopping and range of Ions in Matter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/>
              <a:t>Uses physical models like Bethe-Bloch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Note: 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There is evidence that there may be a small </a:t>
            </a:r>
            <a:r>
              <a:rPr lang="en-GB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dE</a:t>
            </a:r>
            <a:r>
              <a:rPr lang="en-GB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/dx dependence on the RCF response.  The group at Birmingham did some nice work on this many years ago.  It only really affects protons very close to their Bragg peak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Could be because particles at low energy deposit more energy and the turning it into colour process gets saturated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DCC9D-CE76-90D7-C86E-041DC8DD3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8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These are the preliminary results of the beam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Key details to point out are the roughly rectangular shaped distribution and the shape change between layers 4 and 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71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6E42-693C-D085-33F5-D7A5E44E4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8FE14-EED5-2725-2228-EB10B5B3F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3C629-DC56-4320-B6AD-83970C46B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 The aim was then to try and reproduce the star-shapes by introducing offsets and tilts in the quad doublet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This is for a shift of 0.1mm in the first quadrupole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Introduces a dipole effect which bends the beam and causes an offset in the beam centre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C5AFC-0B74-4A25-090F-9B7234828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45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2D4D0-7992-5BB6-E73B-42D68A29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01885-814C-543C-AC6B-DA191C08A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FC513-F0F4-90F2-A80E-A5AB373AF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This is a tilt around the z-axis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Causes a tilt in the transverse profile too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Starting to produce a similar star shape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Causes quite a significant spread in the particles as well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78462-65C5-B778-8B59-175132A8D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41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DE41-83FF-6B5E-AA30-BD35A33CB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DD9EC-4D73-C6E4-0C9C-B631A59E2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1D942-E413-BAC2-40B8-F95366607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By combining a tilt in both quads the curve on the LHS of the star can be recreated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See the curved arm on the LHS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• </a:t>
            </a:r>
            <a:r>
              <a:rPr lang="en-GB" dirty="0">
                <a:effectLst/>
                <a:latin typeface="Helvetica Neue" panose="02000503000000020004" pitchFamily="2" charset="0"/>
              </a:rPr>
              <a:t>Just for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calrity</a:t>
            </a:r>
            <a:r>
              <a:rPr lang="en-GB" dirty="0">
                <a:effectLst/>
                <a:latin typeface="Helvetica Neue" panose="02000503000000020004" pitchFamily="2" charset="0"/>
              </a:rPr>
              <a:t>, the rotation axis here are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euler</a:t>
            </a:r>
            <a:r>
              <a:rPr lang="en-GB" dirty="0">
                <a:effectLst/>
                <a:latin typeface="Helvetica Neue" panose="02000503000000020004" pitchFamily="2" charset="0"/>
              </a:rPr>
              <a:t> angles following the intrinsic Z-Y-Z convention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67C42-74A2-98AA-BB96-BA47CA7A5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93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E600F-C903-A4CD-1419-C75D5DC23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341DF8-E8D5-EFA5-8076-7EFAA77A1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3620C-6546-0B27-CE83-AE52337AD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Finally after searching many different orientations and combinations, this combination appeared to recreate the RCF stack profile the best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Get the almost vertical line down the centre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Slight curve or bulge on the left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And conversion to rectangular shape for higher energies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To take this further we are considering employing </a:t>
            </a:r>
            <a:r>
              <a:rPr lang="en-GB" dirty="0" err="1">
                <a:effectLst/>
                <a:latin typeface="Menlo" panose="020B0609030804020204" pitchFamily="49" charset="0"/>
              </a:rPr>
              <a:t>Bayseian</a:t>
            </a:r>
            <a:r>
              <a:rPr lang="en-GB" dirty="0">
                <a:effectLst/>
                <a:latin typeface="Menlo" panose="020B0609030804020204" pitchFamily="49" charset="0"/>
              </a:rPr>
              <a:t> optimisation to search the parameter space more effectively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It is worth noting that these shifts and tilts are generally within the machine precision expected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Though it should be noted that these quads at a strength of 332T/m and 318.5T/m are much stronger than the ones employed at SCAPA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D767A-EDEE-1D21-C835-9EB493D15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42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effectLst/>
                <a:latin typeface="Menlo" panose="020B0609030804020204" pitchFamily="49" charset="0"/>
              </a:rPr>
              <a:t>There are also other potential sources of the star-like shapes, including variance in the source and fringe field effects in the quadrupoles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The source variance could be implemented by examining the response from multiple beams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Fringe fields will require the proper implementation of the quadrupole field, maybe an experimentally collected quadrupole field, though I understand there are reservations with this so a theoretical model may be more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52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8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6E3B0-6D41-AAEE-9CB1-E20F33A90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18B6C-6DA3-3734-DEC6-1A2AF23A2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F6E8A-F3CF-1342-732A-D18A2E9C1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• I also used their simulations on the beamline at SCAPA to see the results </a:t>
            </a:r>
          </a:p>
          <a:p>
            <a:r>
              <a:rPr lang="en-GB" dirty="0"/>
              <a:t>• The tilts and shifts produce the same distributions</a:t>
            </a:r>
          </a:p>
          <a:p>
            <a:r>
              <a:rPr lang="en-GB" dirty="0"/>
              <a:t>• The final distribution they found that best suited the RCF stack so far reproduced similar results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Possibly do not expect as sensitive a set-up in SCAPA due to the reduced quadrupole strengths employed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• </a:t>
            </a:r>
            <a:r>
              <a:rPr lang="en-GB" dirty="0">
                <a:effectLst/>
                <a:latin typeface="Helvetica Neue" panose="02000503000000020004" pitchFamily="2" charset="0"/>
              </a:rPr>
              <a:t>Josie did a sensitivity study with a gaussian beam previously and found that the set up is more sensitive to movements in the first quad.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159D7-2AA5-349E-4609-E9C38356E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3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 The first aim was to obtain a realistic simulation of the protons from the laser-driven source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 Then verify the tracking and full beamline simulation by comparison with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BDSim</a:t>
            </a:r>
            <a:endParaRPr lang="en-GB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 Finally to reproduce experimental results and to investigate the quadrupole offsets and tilts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74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2CB9-90BA-E720-7DB8-1B0B8713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3C96D-9145-FA68-A6E2-B257B437E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12E4D-588D-D873-A292-5E3F3A8A3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The students successfully evaluated the simulation model of the laser driven source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Began to reconstruct the profiles seen in the RCF stacks by making adjustments to quadrupoles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Avenues for future work are numerous with considerations needed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Fringe field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Potential variance in the source and movement of the emittance 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Finally, there was a realisation that the students had been plotting the x and y distributions of the particles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• </a:t>
            </a:r>
            <a:r>
              <a:rPr lang="en-GB" dirty="0">
                <a:effectLst/>
                <a:latin typeface="Helvetica Neue" panose="02000503000000020004" pitchFamily="2" charset="0"/>
              </a:rPr>
              <a:t>A Bayesian Optimisation approach is planned with a loss function required before further progress can be made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1BE63-9D1C-C354-38BC-3904B6E04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5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Wanted to verify the sim by comparison of proton energy spectra with experimental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experiment was completed by Nick Dover at J-Karen-P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experiment had two targets Steel and Aluminium to compare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These are the laser parameters with specific focus on the intensity greater than 10^20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3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Typical TNSA energy spectrum looks like so with a rapid decrease with energy and then a cut-off at a max kinetic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slope  is given by this equation here, which is using a time-limited fluid-dynamical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And the cut-off is given by considering laser pulse duration and other factors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Then uses inverse transform sampling to obtain the random energies in the spectra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model requires the calculation of the electron temperature and that equation is given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Symbols: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/>
              <a:t>n_e0 – hot electron density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c_s</a:t>
            </a:r>
            <a:r>
              <a:rPr lang="en-GB" dirty="0"/>
              <a:t> – ion-acoustic velocity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t_laser</a:t>
            </a:r>
            <a:r>
              <a:rPr lang="en-GB" dirty="0"/>
              <a:t> – laser pulse duration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S_sheath</a:t>
            </a:r>
            <a:r>
              <a:rPr lang="en-GB" dirty="0"/>
              <a:t> – electron acceleration area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 err="1"/>
              <a:t>T_e</a:t>
            </a:r>
            <a:r>
              <a:rPr lang="en-GB" dirty="0"/>
              <a:t> – electron temp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49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about how the electron temperature influences the energy distribution – hotter electrons lead to higher energy protons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Menlo" panose="020B0609030804020204" pitchFamily="49" charset="0"/>
              </a:rPr>
              <a:t>In their early attempts the simulation did not match the drop-off from experiment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Model also calculates an incorrect electron temperature</a:t>
            </a:r>
          </a:p>
          <a:p>
            <a:r>
              <a:rPr lang="en-GB" dirty="0">
                <a:effectLst/>
                <a:latin typeface="Menlo" panose="020B0609030804020204" pitchFamily="49" charset="0"/>
              </a:rPr>
              <a:t>• • </a:t>
            </a:r>
            <a:r>
              <a:rPr lang="en-GB" dirty="0">
                <a:effectLst/>
                <a:latin typeface="Helvetica Neue" panose="02000503000000020004" pitchFamily="2" charset="0"/>
              </a:rPr>
              <a:t>This is important as a higher electron temperature will lead to higher energy protons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1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Uses ponderomotive scaling to get </a:t>
            </a:r>
            <a:r>
              <a:rPr lang="en-GB" dirty="0" err="1"/>
              <a:t>Te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Which is a way of scaling the electron temp with the laser intensity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Shown to be accurate up to 10^20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Symbols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/>
              <a:t>I – Laser Intensity</a:t>
            </a: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GB" dirty="0"/>
              <a:t>Lambda – laser wavelength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4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US" dirty="0"/>
              <a:t>In 2020 Nick suggested a way for the ponderomotive scaling model to be used in a higher intensity regime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By considering the effect of focal spot size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The maximum transverse momentum of an electron is given by </a:t>
            </a:r>
            <a:r>
              <a:rPr lang="en-US" dirty="0" err="1"/>
              <a:t>py</a:t>
            </a:r>
            <a:r>
              <a:rPr lang="en-US" dirty="0"/>
              <a:t>, where a_0 is the normalized vector potential and me is the electron mass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To achieve this momentum the electron must travel a distance of y_0 given here, where lambda is the laser wavelength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However, if the laser’s spot size is smaller than y0 the electron will not reach this max transverse momentum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Furthermore, the effective acceleration length is the radius of the laser outside of which the laser intensity has fallen by 1/e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Therefore, when the required length y0 is greater than the effective acceleration length the final transverse momentum is affected by this factor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Since the electron temperature depends on the transverse momentum, this reduction will cause a reduction in </a:t>
            </a:r>
            <a:r>
              <a:rPr lang="en-US" dirty="0" err="1"/>
              <a:t>Te</a:t>
            </a:r>
            <a:endParaRPr lang="en-US" dirty="0"/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Symbols</a:t>
            </a:r>
          </a:p>
          <a:p>
            <a:pPr marL="742927" lvl="1" indent="-285750">
              <a:buFont typeface="Arial,Sans-Serif"/>
              <a:buChar char="•"/>
            </a:pPr>
            <a:r>
              <a:rPr lang="en-US" dirty="0"/>
              <a:t>a_0 – normalized vector potential – </a:t>
            </a:r>
            <a:r>
              <a:rPr lang="en-US" dirty="0" err="1"/>
              <a:t>kinda</a:t>
            </a:r>
            <a:r>
              <a:rPr lang="en-US" dirty="0"/>
              <a:t> quantifies the strength of a laser pulse = I*lambda / 1.37*10^18</a:t>
            </a:r>
          </a:p>
          <a:p>
            <a:pPr marL="285750" indent="-28575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3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LhARA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07/04/2025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  <p:sldLayoutId id="2147483715" r:id="rId64"/>
  </p:sldLayoutIdLst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tfc.ac.uk/event/1438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0.png"/><Relationship Id="rId26" Type="http://schemas.openxmlformats.org/officeDocument/2006/relationships/image" Target="../media/image48.png"/><Relationship Id="rId21" Type="http://schemas.openxmlformats.org/officeDocument/2006/relationships/image" Target="../media/image570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560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600.png"/><Relationship Id="rId32" Type="http://schemas.openxmlformats.org/officeDocument/2006/relationships/image" Target="../media/image62.png"/><Relationship Id="rId23" Type="http://schemas.openxmlformats.org/officeDocument/2006/relationships/image" Target="../media/image590.png"/><Relationship Id="rId28" Type="http://schemas.openxmlformats.org/officeDocument/2006/relationships/image" Target="../media/image50.png"/><Relationship Id="rId19" Type="http://schemas.openxmlformats.org/officeDocument/2006/relationships/image" Target="../media/image550.png"/><Relationship Id="rId31" Type="http://schemas.openxmlformats.org/officeDocument/2006/relationships/image" Target="../media/image53.png"/><Relationship Id="rId22" Type="http://schemas.openxmlformats.org/officeDocument/2006/relationships/image" Target="../media/image580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8" Type="http://schemas.openxmlformats.org/officeDocument/2006/relationships/image" Target="../media/image550.png"/><Relationship Id="rId3" Type="http://schemas.openxmlformats.org/officeDocument/2006/relationships/image" Target="../media/image47.png"/><Relationship Id="rId21" Type="http://schemas.openxmlformats.org/officeDocument/2006/relationships/image" Target="../media/image580.png"/><Relationship Id="rId7" Type="http://schemas.openxmlformats.org/officeDocument/2006/relationships/image" Target="../media/image51.png"/><Relationship Id="rId17" Type="http://schemas.openxmlformats.org/officeDocument/2006/relationships/image" Target="../media/image540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9.png"/><Relationship Id="rId23" Type="http://schemas.openxmlformats.org/officeDocument/2006/relationships/image" Target="../media/image70.png"/><Relationship Id="rId19" Type="http://schemas.openxmlformats.org/officeDocument/2006/relationships/image" Target="../media/image56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2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8" Type="http://schemas.openxmlformats.org/officeDocument/2006/relationships/image" Target="../media/image540.png"/><Relationship Id="rId3" Type="http://schemas.openxmlformats.org/officeDocument/2006/relationships/image" Target="../media/image80.png"/><Relationship Id="rId21" Type="http://schemas.openxmlformats.org/officeDocument/2006/relationships/image" Target="../media/image68.png"/><Relationship Id="rId7" Type="http://schemas.openxmlformats.org/officeDocument/2006/relationships/image" Target="../media/image50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20" Type="http://schemas.openxmlformats.org/officeDocument/2006/relationships/image" Target="../media/image5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24" Type="http://schemas.openxmlformats.org/officeDocument/2006/relationships/image" Target="../media/image70.png"/><Relationship Id="rId5" Type="http://schemas.openxmlformats.org/officeDocument/2006/relationships/image" Target="../media/image48.png"/><Relationship Id="rId23" Type="http://schemas.openxmlformats.org/officeDocument/2006/relationships/image" Target="../media/image69.png"/><Relationship Id="rId10" Type="http://schemas.openxmlformats.org/officeDocument/2006/relationships/image" Target="../media/image53.png"/><Relationship Id="rId19" Type="http://schemas.openxmlformats.org/officeDocument/2006/relationships/image" Target="../media/image55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22" Type="http://schemas.openxmlformats.org/officeDocument/2006/relationships/image" Target="../media/image5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8" Type="http://schemas.openxmlformats.org/officeDocument/2006/relationships/image" Target="../media/image540.png"/><Relationship Id="rId3" Type="http://schemas.openxmlformats.org/officeDocument/2006/relationships/image" Target="../media/image97.png"/><Relationship Id="rId21" Type="http://schemas.openxmlformats.org/officeDocument/2006/relationships/image" Target="../media/image68.png"/><Relationship Id="rId7" Type="http://schemas.openxmlformats.org/officeDocument/2006/relationships/image" Target="../media/image50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20" Type="http://schemas.openxmlformats.org/officeDocument/2006/relationships/image" Target="../media/image5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24" Type="http://schemas.openxmlformats.org/officeDocument/2006/relationships/image" Target="../media/image70.png"/><Relationship Id="rId5" Type="http://schemas.openxmlformats.org/officeDocument/2006/relationships/image" Target="../media/image48.png"/><Relationship Id="rId23" Type="http://schemas.openxmlformats.org/officeDocument/2006/relationships/image" Target="../media/image69.png"/><Relationship Id="rId10" Type="http://schemas.openxmlformats.org/officeDocument/2006/relationships/image" Target="../media/image53.png"/><Relationship Id="rId19" Type="http://schemas.openxmlformats.org/officeDocument/2006/relationships/image" Target="../media/image55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22" Type="http://schemas.openxmlformats.org/officeDocument/2006/relationships/image" Target="../media/image5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0.png"/><Relationship Id="rId18" Type="http://schemas.openxmlformats.org/officeDocument/2006/relationships/image" Target="../media/image66.png"/><Relationship Id="rId3" Type="http://schemas.openxmlformats.org/officeDocument/2006/relationships/image" Target="../media/image114.png"/><Relationship Id="rId7" Type="http://schemas.openxmlformats.org/officeDocument/2006/relationships/image" Target="../media/image50.png"/><Relationship Id="rId12" Type="http://schemas.openxmlformats.org/officeDocument/2006/relationships/image" Target="../media/image550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11" Type="http://schemas.openxmlformats.org/officeDocument/2006/relationships/image" Target="../media/image540.png"/><Relationship Id="rId5" Type="http://schemas.openxmlformats.org/officeDocument/2006/relationships/image" Target="../media/image48.png"/><Relationship Id="rId15" Type="http://schemas.openxmlformats.org/officeDocument/2006/relationships/image" Target="../media/image580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67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6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74FCE-6139-584B-8939-66E7666A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F6C5-7663-81E3-7A6D-28EB77EE0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Simulation of LION Beam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E46DE-3D3C-51AF-CB9E-605A91582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200" dirty="0"/>
              <a:t>Presenter: Calvin Dyson</a:t>
            </a:r>
          </a:p>
          <a:p>
            <a:r>
              <a:rPr lang="en-US" sz="2200" dirty="0"/>
              <a:t>Work in collaboration with Professor Kenneth Long, Nicholas Dover, Zaynab Sadur &amp; Nadirah </a:t>
            </a:r>
            <a:r>
              <a:rPr lang="en-US" sz="2200" dirty="0" err="1"/>
              <a:t>Zakhir</a:t>
            </a:r>
            <a:endParaRPr lang="en-US" sz="2200" dirty="0"/>
          </a:p>
          <a:p>
            <a:endParaRPr lang="en-US" sz="2200" dirty="0"/>
          </a:p>
          <a:p>
            <a:r>
              <a:rPr lang="en-GB" sz="2200" dirty="0"/>
              <a:t>7</a:t>
            </a:r>
            <a:r>
              <a:rPr lang="en-GB" sz="2200" baseline="30000" dirty="0"/>
              <a:t>th</a:t>
            </a:r>
            <a:r>
              <a:rPr lang="en-GB" sz="2200" dirty="0"/>
              <a:t> April 2025</a:t>
            </a:r>
          </a:p>
          <a:p>
            <a:r>
              <a:rPr lang="en-GB" sz="2200" dirty="0"/>
              <a:t>LhARA 7</a:t>
            </a:r>
            <a:r>
              <a:rPr lang="en-GB" sz="2200" baseline="30000" dirty="0"/>
              <a:t>th</a:t>
            </a:r>
            <a:r>
              <a:rPr lang="en-GB" sz="2200" dirty="0"/>
              <a:t> Collaboration Meeting, </a:t>
            </a:r>
            <a:r>
              <a:rPr lang="en-GB" sz="2200" dirty="0">
                <a:hlinkClick r:id="rId3"/>
              </a:rPr>
              <a:t>https://indico.stfc.ac.uk/event/1438/</a:t>
            </a:r>
            <a:endParaRPr lang="en-GB" sz="2200" dirty="0"/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32B987-86B4-FA53-851D-66509E3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0719" y="0"/>
            <a:ext cx="6061561" cy="204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6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A2C9-373B-56EC-8A29-C2EAF07A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F1F33-24EF-193E-F5FF-D72585A1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 Implemented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CD606-029C-9CE5-5286-743A4602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667" y="2663606"/>
            <a:ext cx="3162467" cy="2058252"/>
          </a:xfrm>
        </p:spPr>
        <p:txBody>
          <a:bodyPr/>
          <a:lstStyle/>
          <a:p>
            <a:endParaRPr lang="en-GB"/>
          </a:p>
          <a:p>
            <a:pPr algn="ctr"/>
            <a:r>
              <a:rPr lang="en-GB"/>
              <a:t>LLO model now correctly calculates electron temperature as 10 MeV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30D1F5C-5C96-466C-37FA-70C325E4C0E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64AAE0D-E841-9A81-C878-28076287D732}"/>
                  </a:ext>
                </a:extLst>
              </p:cNvPr>
              <p:cNvSpPr/>
              <p:nvPr/>
            </p:nvSpPr>
            <p:spPr>
              <a:xfrm>
                <a:off x="1649379" y="1381201"/>
                <a:ext cx="4605867" cy="4304241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GB" sz="1800"/>
              </a:p>
              <a:p>
                <a:endParaRPr lang="en-GB" sz="180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f>
                                <m:fPr>
                                  <m:ctrlP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𝐿𝑒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GB" sz="1600" b="0"/>
              </a:p>
              <a:p>
                <a:endParaRPr lang="en-GB" sz="160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electron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mass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speed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light</m:t>
                      </m:r>
                      <m:r>
                        <a:rPr lang="en-GB" sz="16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GB" sz="1600" b="0" i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transverse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momentum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normalised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vector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potential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GB" sz="1600" b="0" i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𝐿𝑒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effective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acceleration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length</m:t>
                      </m:r>
                      <m:r>
                        <m:rPr>
                          <m:nor/>
                        </m:rPr>
                        <a:rPr lang="en-GB" sz="1600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br>
                  <a:rPr lang="en-GB" sz="1600" b="0" i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transverse</m:t>
                    </m:r>
                    <m:r>
                      <m:rPr>
                        <m:nor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acceleration</m:t>
                    </m:r>
                    <m:r>
                      <m:rPr>
                        <m:nor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length</m:t>
                    </m:r>
                  </m:oMath>
                </a14:m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64AAE0D-E841-9A81-C878-28076287D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79" y="1381201"/>
                <a:ext cx="4605867" cy="430424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DD05F-456F-5760-B70F-0AC9CDEF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CB1AB3D-0745-9ED6-3670-04108B648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5E2616-D0C5-B32F-CDFB-BBA52D95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1CE42CC9-6095-C905-53E1-B362D2771272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10</a:t>
            </a:fld>
            <a:endParaRPr lang="en-GB" sz="1200" dirty="0"/>
          </a:p>
        </p:txBody>
      </p:sp>
      <p:sp>
        <p:nvSpPr>
          <p:cNvPr id="15" name="Date Placeholder 11">
            <a:extLst>
              <a:ext uri="{FF2B5EF4-FFF2-40B4-BE49-F238E27FC236}">
                <a16:creationId xmlns:a16="http://schemas.microsoft.com/office/drawing/2014/main" id="{7E4D9C01-8508-1DF0-821F-EE08AFEFB95B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80834EB-0B33-8F97-75DD-EFBB44E6413D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17" name="Date Placeholder 11">
            <a:extLst>
              <a:ext uri="{FF2B5EF4-FFF2-40B4-BE49-F238E27FC236}">
                <a16:creationId xmlns:a16="http://schemas.microsoft.com/office/drawing/2014/main" id="{08E8F26B-B644-F10C-4C0C-587DF9FC12A7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1EC4909-19E9-6E9F-4951-9638B85C4A2A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96597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641D-FE33-E3CE-F191-E8E670DE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Plots with implemented Electron Temperature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F97A6-ACAB-E053-804B-6D076CC06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8652AE69-BCDD-7EC9-BE88-B6601B535A08}"/>
                  </a:ext>
                </a:extLst>
              </p:cNvPr>
              <p:cNvSpPr>
                <a:spLocks noGrp="1"/>
              </p:cNvSpPr>
              <p:nvPr>
                <p:ph type="subTitle" idx="13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8652AE69-BCDD-7EC9-BE88-B6601B535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blipFill>
                <a:blip r:embed="rId3"/>
                <a:stretch>
                  <a:fillRect l="-950" t="-163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1023983-4775-5305-3C8A-C7655FC8E3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31"/>
          <a:stretch/>
        </p:blipFill>
        <p:spPr>
          <a:xfrm>
            <a:off x="1279236" y="1870075"/>
            <a:ext cx="4521200" cy="2556944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04D2AAE7-A2DC-F319-124E-DC5EFE969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r="1"/>
          <a:stretch/>
        </p:blipFill>
        <p:spPr>
          <a:xfrm>
            <a:off x="6129542" y="1746430"/>
            <a:ext cx="4480857" cy="2676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242DF4-4AB3-AF90-29DB-7EF67291E363}"/>
                  </a:ext>
                </a:extLst>
              </p:cNvPr>
              <p:cNvSpPr txBox="1"/>
              <p:nvPr/>
            </p:nvSpPr>
            <p:spPr>
              <a:xfrm>
                <a:off x="2920358" y="1700210"/>
                <a:ext cx="2109541" cy="18256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 dirty="0">
                    <a:solidFill>
                      <a:schemeClr val="tx1"/>
                    </a:solidFill>
                  </a:rPr>
                  <a:t>Stack 036: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m Steel Target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242DF4-4AB3-AF90-29DB-7EF67291E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358" y="1700210"/>
                <a:ext cx="2109541" cy="182565"/>
              </a:xfrm>
              <a:prstGeom prst="rect">
                <a:avLst/>
              </a:prstGeom>
              <a:blipFill>
                <a:blip r:embed="rId6"/>
                <a:stretch>
                  <a:fillRect l="-4192" t="-18750" b="-4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5FDAC9-D1D6-BA62-8AE3-6FBC322ED311}"/>
                  </a:ext>
                </a:extLst>
              </p:cNvPr>
              <p:cNvSpPr txBox="1"/>
              <p:nvPr/>
            </p:nvSpPr>
            <p:spPr>
              <a:xfrm>
                <a:off x="7104175" y="1684588"/>
                <a:ext cx="3028365" cy="20642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 dirty="0">
                    <a:solidFill>
                      <a:schemeClr val="tx1"/>
                    </a:solidFill>
                  </a:rPr>
                  <a:t>                   Stack 119: </a:t>
                </a:r>
                <a:r>
                  <a:rPr lang="en-GB" sz="1200" dirty="0"/>
                  <a:t>2</a:t>
                </a:r>
                <a:r>
                  <a:rPr lang="en-GB" sz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m Al Target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5FDAC9-D1D6-BA62-8AE3-6FBC322ED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175" y="1684588"/>
                <a:ext cx="3028365" cy="206425"/>
              </a:xfrm>
              <a:prstGeom prst="rect">
                <a:avLst/>
              </a:prstGeom>
              <a:blipFill>
                <a:blip r:embed="rId7"/>
                <a:stretch>
                  <a:fillRect t="-17647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65B57F4-D828-47C9-0247-B3D21054F30B}"/>
              </a:ext>
            </a:extLst>
          </p:cNvPr>
          <p:cNvSpPr txBox="1"/>
          <p:nvPr/>
        </p:nvSpPr>
        <p:spPr>
          <a:xfrm>
            <a:off x="609599" y="4826000"/>
            <a:ext cx="10227734" cy="12059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b="1">
                <a:solidFill>
                  <a:schemeClr val="tx1"/>
                </a:solidFill>
              </a:rPr>
              <a:t>Key observation: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/>
              <a:t>Discrepancy still persists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71270-54A8-F3C7-EA2C-B91C3748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FCF5BA-3CA2-04B0-85A2-0639F57DF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DA035A-1F7A-A5FC-2A31-A085EDF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484C7689-913E-0474-873A-DAD8DF90894C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11</a:t>
            </a:fld>
            <a:endParaRPr lang="en-GB" sz="1200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ABF4BA65-5FC9-3E18-B28C-9217528B9DD8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97C591D-0ABA-152D-CD67-D16562423F74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21" name="Date Placeholder 11">
            <a:extLst>
              <a:ext uri="{FF2B5EF4-FFF2-40B4-BE49-F238E27FC236}">
                <a16:creationId xmlns:a16="http://schemas.microsoft.com/office/drawing/2014/main" id="{39A3C016-EB1A-E8D4-C36F-1125A60696F4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9DA30FA-A635-005A-A7A8-C51A1AFC2C47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7629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07644-FD17-93D6-AB81-2D8DA4A9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48C9-D0F9-D16D-97D5-70766A1B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Temperature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68079A0-AE95-1BD6-987E-42A9905BEB6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Matched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9DA28F-D83F-6DD2-49E6-BDB3F76A7C38}"/>
                  </a:ext>
                </a:extLst>
              </p:cNvPr>
              <p:cNvSpPr txBox="1"/>
              <p:nvPr/>
            </p:nvSpPr>
            <p:spPr>
              <a:xfrm>
                <a:off x="398400" y="4258072"/>
                <a:ext cx="11076709" cy="1979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Aim: determine the electron temperature that fits the experimental data</a:t>
                </a:r>
              </a:p>
              <a:p>
                <a:pPr algn="l">
                  <a:lnSpc>
                    <a:spcPct val="105000"/>
                  </a:lnSpc>
                </a:pPr>
                <a:endParaRPr lang="en-GB" sz="1600"/>
              </a:p>
              <a:p>
                <a:pPr algn="l"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Best-fit electron temperatures:</a:t>
                </a:r>
              </a:p>
              <a:p>
                <a:pPr marL="742927" lvl="1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tx1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600">
                    <a:solidFill>
                      <a:schemeClr val="tx1"/>
                    </a:solidFill>
                  </a:rPr>
                  <a:t>m Target </a:t>
                </a:r>
                <a:r>
                  <a:rPr lang="en-GB" sz="1600">
                    <a:solidFill>
                      <a:schemeClr val="tx1"/>
                    </a:solidFill>
                    <a:sym typeface="Wingdings" pitchFamily="2" charset="2"/>
                  </a:rPr>
                  <a:t> 0.24 MeV</a:t>
                </a:r>
                <a:endParaRPr lang="en-GB" sz="1600">
                  <a:solidFill>
                    <a:schemeClr val="tx1"/>
                  </a:solidFill>
                </a:endParaRPr>
              </a:p>
              <a:p>
                <a:pPr marL="742927" lvl="1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/>
                  <a:t>2</a:t>
                </a: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600">
                    <a:solidFill>
                      <a:schemeClr val="tx1"/>
                    </a:solidFill>
                  </a:rPr>
                  <a:t>m Target </a:t>
                </a:r>
                <a:r>
                  <a:rPr lang="en-GB" sz="1600">
                    <a:solidFill>
                      <a:schemeClr val="tx1"/>
                    </a:solidFill>
                    <a:sym typeface="Wingdings" pitchFamily="2" charset="2"/>
                  </a:rPr>
                  <a:t> 1.0 MeV</a:t>
                </a:r>
              </a:p>
              <a:p>
                <a:pPr>
                  <a:lnSpc>
                    <a:spcPct val="105000"/>
                  </a:lnSpc>
                </a:pPr>
                <a:endParaRPr lang="en-GB" sz="1600">
                  <a:sym typeface="Wingdings" pitchFamily="2" charset="2"/>
                </a:endParaRPr>
              </a:p>
              <a:p>
                <a:pPr>
                  <a:lnSpc>
                    <a:spcPct val="105000"/>
                  </a:lnSpc>
                </a:pPr>
                <a:r>
                  <a:rPr lang="en-GB" sz="1600">
                    <a:sym typeface="Wingdings" pitchFamily="2" charset="2"/>
                  </a:rPr>
                  <a:t>Next steps: Find electron temperatures that gives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𝜒</m:t>
                        </m:r>
                      </m:e>
                      <m:sub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GB" sz="1600">
                    <a:sym typeface="Wingdings" pitchFamily="2" charset="2"/>
                  </a:rPr>
                  <a:t>~ 1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9DA28F-D83F-6DD2-49E6-BDB3F76A7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00" y="4258072"/>
                <a:ext cx="11076709" cy="1979732"/>
              </a:xfrm>
              <a:prstGeom prst="rect">
                <a:avLst/>
              </a:prstGeom>
              <a:blipFill>
                <a:blip r:embed="rId3"/>
                <a:stretch>
                  <a:fillRect l="-1101" t="-3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F26D57A0-6BFD-1AAB-575A-78B78E7AE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/>
          <a:stretch/>
        </p:blipFill>
        <p:spPr>
          <a:xfrm>
            <a:off x="1587499" y="1490663"/>
            <a:ext cx="4508501" cy="2535740"/>
          </a:xfrm>
          <a:prstGeom prst="rect">
            <a:avLst/>
          </a:prstGeom>
        </p:spPr>
      </p:pic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5124BD54-BF6F-6642-A172-D9E029A00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/>
          <a:stretch/>
        </p:blipFill>
        <p:spPr>
          <a:xfrm>
            <a:off x="6255246" y="1517630"/>
            <a:ext cx="4508503" cy="2535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0763FF-2213-4F37-CF15-713FC476DC88}"/>
                  </a:ext>
                </a:extLst>
              </p:cNvPr>
              <p:cNvSpPr txBox="1"/>
              <p:nvPr/>
            </p:nvSpPr>
            <p:spPr>
              <a:xfrm>
                <a:off x="3148012" y="1308098"/>
                <a:ext cx="1619250" cy="18256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>
                    <a:solidFill>
                      <a:schemeClr val="tx1"/>
                    </a:solidFill>
                  </a:rPr>
                  <a:t>Stack 036: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>
                    <a:solidFill>
                      <a:schemeClr val="tx1"/>
                    </a:solidFill>
                  </a:rPr>
                  <a:t>m Target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0763FF-2213-4F37-CF15-713FC476D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012" y="1308098"/>
                <a:ext cx="1619250" cy="182565"/>
              </a:xfrm>
              <a:prstGeom prst="rect">
                <a:avLst/>
              </a:prstGeom>
              <a:blipFill>
                <a:blip r:embed="rId6"/>
                <a:stretch>
                  <a:fillRect l="-5639" t="-26667" r="-263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061C1E-C765-655F-BF5E-1D959447A898}"/>
                  </a:ext>
                </a:extLst>
              </p:cNvPr>
              <p:cNvSpPr txBox="1"/>
              <p:nvPr/>
            </p:nvSpPr>
            <p:spPr>
              <a:xfrm>
                <a:off x="7913691" y="1312928"/>
                <a:ext cx="1554160" cy="20642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>
                    <a:solidFill>
                      <a:schemeClr val="tx1"/>
                    </a:solidFill>
                  </a:rPr>
                  <a:t>Stack 119: </a:t>
                </a:r>
                <a:r>
                  <a:rPr lang="en-GB" sz="1200"/>
                  <a:t>2</a:t>
                </a:r>
                <a:r>
                  <a:rPr lang="en-GB" sz="12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>
                    <a:solidFill>
                      <a:schemeClr val="tx1"/>
                    </a:solidFill>
                  </a:rPr>
                  <a:t>m Target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061C1E-C765-655F-BF5E-1D959447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691" y="1312928"/>
                <a:ext cx="1554160" cy="206425"/>
              </a:xfrm>
              <a:prstGeom prst="rect">
                <a:avLst/>
              </a:prstGeom>
              <a:blipFill>
                <a:blip r:embed="rId7"/>
                <a:stretch>
                  <a:fillRect l="-5882" t="-23529" r="-1961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DCA3A-1ACE-8AE8-D14D-97A70D32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1A53F4E-AFFB-5B90-8A97-C37F2DE7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E53AFD-FC5F-29D5-787D-B8FC9040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12</a:t>
            </a:fld>
            <a:endParaRPr lang="en-GB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DC83563F-7DFB-4C2C-56DD-547FACE5A86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12</a:t>
            </a:fld>
            <a:endParaRPr lang="en-GB" sz="1200" dirty="0"/>
          </a:p>
        </p:txBody>
      </p:sp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28B091D3-67D3-7918-ECD0-B48831D9CECB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FD409E4-9A32-1E25-19C6-71ABA68CC758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20" name="Date Placeholder 11">
            <a:extLst>
              <a:ext uri="{FF2B5EF4-FFF2-40B4-BE49-F238E27FC236}">
                <a16:creationId xmlns:a16="http://schemas.microsoft.com/office/drawing/2014/main" id="{6161B180-2CE3-6331-0526-89342EBEA2A2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AAAC3C7-35FD-B474-CF92-ECBCEDF7DD1F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2414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44AFB-A8FD-7570-016F-DDB3B429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Statistical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BCE0B-7CBC-AC39-241F-7877FEB9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0730247-7AB7-FEDE-1692-AE3096EC1FB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D1B4E-E737-10DC-61DE-9654A7E8EABF}"/>
              </a:ext>
            </a:extLst>
          </p:cNvPr>
          <p:cNvSpPr txBox="1"/>
          <p:nvPr/>
        </p:nvSpPr>
        <p:spPr>
          <a:xfrm>
            <a:off x="2223655" y="307570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B4AA464-48CC-6D4C-29A7-B60A97BA8C50}"/>
              </a:ext>
            </a:extLst>
          </p:cNvPr>
          <p:cNvSpPr/>
          <p:nvPr/>
        </p:nvSpPr>
        <p:spPr>
          <a:xfrm>
            <a:off x="994757" y="4359024"/>
            <a:ext cx="3241964" cy="10474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5% uncertainty in data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BC680-1E32-B334-278D-A665086F4CF9}"/>
              </a:ext>
            </a:extLst>
          </p:cNvPr>
          <p:cNvSpPr txBox="1"/>
          <p:nvPr/>
        </p:nvSpPr>
        <p:spPr>
          <a:xfrm>
            <a:off x="5303520" y="385710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3FD59-AA01-B2CF-81D4-EAC4A489D49D}"/>
              </a:ext>
            </a:extLst>
          </p:cNvPr>
          <p:cNvSpPr txBox="1"/>
          <p:nvPr/>
        </p:nvSpPr>
        <p:spPr>
          <a:xfrm>
            <a:off x="4838007" y="35245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3512211-98F3-AE44-BD0C-DE8270CBC33C}"/>
              </a:ext>
            </a:extLst>
          </p:cNvPr>
          <p:cNvSpPr/>
          <p:nvPr/>
        </p:nvSpPr>
        <p:spPr>
          <a:xfrm>
            <a:off x="4475018" y="4359024"/>
            <a:ext cx="3241964" cy="10474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Binning uncertainty from binomial statistics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210DACF-19A4-1E47-2AF0-50BBB15BB14F}"/>
              </a:ext>
            </a:extLst>
          </p:cNvPr>
          <p:cNvSpPr/>
          <p:nvPr/>
        </p:nvSpPr>
        <p:spPr>
          <a:xfrm>
            <a:off x="7955279" y="4357489"/>
            <a:ext cx="3241964" cy="10474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ECEFDC7-6B01-2232-8B66-8317FCAC7555}"/>
              </a:ext>
            </a:extLst>
          </p:cNvPr>
          <p:cNvSpPr/>
          <p:nvPr/>
        </p:nvSpPr>
        <p:spPr>
          <a:xfrm>
            <a:off x="6255246" y="1440186"/>
            <a:ext cx="3241964" cy="10474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915D122-0C32-6102-020F-9D77B3259C96}"/>
                  </a:ext>
                </a:extLst>
              </p:cNvPr>
              <p:cNvSpPr/>
              <p:nvPr/>
            </p:nvSpPr>
            <p:spPr>
              <a:xfrm>
                <a:off x="2407298" y="1440186"/>
                <a:ext cx="3241964" cy="1047404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p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915D122-0C32-6102-020F-9D77B3259C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298" y="1440186"/>
                <a:ext cx="3241964" cy="10474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5BA15E1-8BB7-6BBF-AC49-D8BE086D16C4}"/>
              </a:ext>
            </a:extLst>
          </p:cNvPr>
          <p:cNvSpPr txBox="1"/>
          <p:nvPr/>
        </p:nvSpPr>
        <p:spPr>
          <a:xfrm>
            <a:off x="4627770" y="3035832"/>
            <a:ext cx="2936459" cy="3139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800"/>
              <a:t>3 sources of uncertainty:</a:t>
            </a:r>
          </a:p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B1747D-7C35-C546-30AC-15D7F6443772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660075" y="3192808"/>
            <a:ext cx="1967695" cy="108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9DF930-E620-1309-E79C-8E66DE7E1F6C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096000" y="3349784"/>
            <a:ext cx="0" cy="876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79B2B6-C08E-514A-333E-47272BCC40D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564229" y="3192808"/>
            <a:ext cx="1621335" cy="1127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9BB8F93-BF1B-097E-64D2-39211B2A1B69}"/>
                  </a:ext>
                </a:extLst>
              </p:cNvPr>
              <p:cNvSpPr txBox="1"/>
              <p:nvPr/>
            </p:nvSpPr>
            <p:spPr>
              <a:xfrm>
                <a:off x="6334297" y="1802495"/>
                <a:ext cx="3241964" cy="500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𝑏𝑖𝑛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𝑟𝑒𝑠𝑖𝑑𝑢𝑎𝑙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9BB8F93-BF1B-097E-64D2-39211B2A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297" y="1802495"/>
                <a:ext cx="3241964" cy="500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1A3F7DE-B18F-6417-DA3A-3B3444A52F6A}"/>
              </a:ext>
            </a:extLst>
          </p:cNvPr>
          <p:cNvSpPr txBox="1"/>
          <p:nvPr/>
        </p:nvSpPr>
        <p:spPr>
          <a:xfrm>
            <a:off x="8896226" y="4748955"/>
            <a:ext cx="1791093" cy="4336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Residual analysis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E7553-528A-6607-9E99-F4623117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72B108B-FDB5-48C6-2528-4800A3EC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BD39008-B3C8-FA64-1180-AE883B4F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13</a:t>
            </a:fld>
            <a:endParaRPr lang="en-GB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47EC97A9-02EE-FA1C-BF63-5DE3F20F8184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13</a:t>
            </a:fld>
            <a:endParaRPr lang="en-GB" sz="1200" dirty="0"/>
          </a:p>
        </p:txBody>
      </p:sp>
      <p:sp>
        <p:nvSpPr>
          <p:cNvPr id="26" name="Date Placeholder 11">
            <a:extLst>
              <a:ext uri="{FF2B5EF4-FFF2-40B4-BE49-F238E27FC236}">
                <a16:creationId xmlns:a16="http://schemas.microsoft.com/office/drawing/2014/main" id="{9C21D212-1C4C-7E95-D11B-9A4899E9F723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72D022F6-93C0-C835-6905-0F8EDE1EC556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28" name="Date Placeholder 11">
            <a:extLst>
              <a:ext uri="{FF2B5EF4-FFF2-40B4-BE49-F238E27FC236}">
                <a16:creationId xmlns:a16="http://schemas.microsoft.com/office/drawing/2014/main" id="{F69BF89B-B1F2-7266-4A8A-76BDC4C09C9E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10D973AD-E22D-6053-9552-8FCDCE2F34F0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920488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4BE8-796D-7286-7883-92205FD4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Statistical Analysis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2C27-A576-19E9-6AD8-A58D5585F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Residual analysis assesses the deviations between the simulated and experimental data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416C370-C1E8-2979-1DD4-2A45D66BAAF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Residual Analysis</a:t>
            </a:r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EC926FC-00CA-057F-D6D1-565BB986B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95" y="2632890"/>
            <a:ext cx="3558709" cy="2101082"/>
          </a:xfrm>
          <a:prstGeom prst="rect">
            <a:avLst/>
          </a:prstGeom>
        </p:spPr>
      </p:pic>
      <p:pic>
        <p:nvPicPr>
          <p:cNvPr id="13" name="Picture 12" descr="A graph of a graph showing a number of energy and a number&#10;&#10;AI-generated content may be incorrect.">
            <a:extLst>
              <a:ext uri="{FF2B5EF4-FFF2-40B4-BE49-F238E27FC236}">
                <a16:creationId xmlns:a16="http://schemas.microsoft.com/office/drawing/2014/main" id="{EC6FFB53-C2FC-92FA-4F82-62EECCDB0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7" y="2651425"/>
            <a:ext cx="3558709" cy="2135895"/>
          </a:xfrm>
          <a:prstGeom prst="rect">
            <a:avLst/>
          </a:prstGeom>
        </p:spPr>
      </p:pic>
      <p:pic>
        <p:nvPicPr>
          <p:cNvPr id="14" name="Picture 13" descr="A diagram of a function&#10;&#10;AI-generated content may be incorrect.">
            <a:extLst>
              <a:ext uri="{FF2B5EF4-FFF2-40B4-BE49-F238E27FC236}">
                <a16:creationId xmlns:a16="http://schemas.microsoft.com/office/drawing/2014/main" id="{A077133B-4292-9BC8-B7BC-5626F0340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54" y="2361446"/>
            <a:ext cx="3558709" cy="2643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8D98DE-4687-D7A8-1D51-950A93D70EC1}"/>
                  </a:ext>
                </a:extLst>
              </p:cNvPr>
              <p:cNvSpPr txBox="1"/>
              <p:nvPr/>
            </p:nvSpPr>
            <p:spPr>
              <a:xfrm>
                <a:off x="7963351" y="5097874"/>
                <a:ext cx="3470712" cy="16326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sz="16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Gaussian fit:</a:t>
                </a:r>
              </a:p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 ±0.0001</m:t>
                      </m:r>
                    </m:oMath>
                  </m:oMathPara>
                </a14:m>
                <a:endParaRPr lang="en-GB" sz="1600" b="0" i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=0.0008±0.0001</m:t>
                      </m:r>
                    </m:oMath>
                  </m:oMathPara>
                </a14:m>
                <a:br>
                  <a:rPr lang="en-GB" sz="16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1600" b="0" i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5000"/>
                  </a:lnSpc>
                </a:pPr>
                <a:endParaRPr lang="en-GB" sz="1600" b="0" i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FWHM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2</m:t>
                      </m:r>
                      <m:rad>
                        <m:radPr>
                          <m:degHide m:val="on"/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GB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0.0019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8D98DE-4687-D7A8-1D51-950A93D70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351" y="5097874"/>
                <a:ext cx="3470712" cy="1632626"/>
              </a:xfrm>
              <a:prstGeom prst="rect">
                <a:avLst/>
              </a:prstGeom>
              <a:blipFill>
                <a:blip r:embed="rId6"/>
                <a:stretch>
                  <a:fillRect t="-4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750F447-3EBB-05CC-5E10-BFD00F427BD2}"/>
              </a:ext>
            </a:extLst>
          </p:cNvPr>
          <p:cNvSpPr txBox="1"/>
          <p:nvPr/>
        </p:nvSpPr>
        <p:spPr>
          <a:xfrm>
            <a:off x="590374" y="5253141"/>
            <a:ext cx="4156512" cy="4585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Fitted a logarithmic function of the form: </a:t>
            </a:r>
            <a:endParaRPr lang="en-GB" sz="1600" i="1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88815C-36EA-4AD5-AC07-EDE1665B15E4}"/>
                  </a:ext>
                </a:extLst>
              </p:cNvPr>
              <p:cNvSpPr txBox="1"/>
              <p:nvPr/>
            </p:nvSpPr>
            <p:spPr>
              <a:xfrm>
                <a:off x="4239339" y="4968858"/>
                <a:ext cx="2511088" cy="742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i="1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og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  <a:p>
                <a:pPr algn="l">
                  <a:lnSpc>
                    <a:spcPct val="105000"/>
                  </a:lnSpc>
                </a:pP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88815C-36EA-4AD5-AC07-EDE1665B1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339" y="4968858"/>
                <a:ext cx="2511088" cy="742841"/>
              </a:xfrm>
              <a:prstGeom prst="rect">
                <a:avLst/>
              </a:prstGeom>
              <a:blipFill>
                <a:blip r:embed="rId7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E1100-EF13-D227-33E8-171FE35E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E2227CE-C8DC-78DD-04E9-EF66FEDEF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914ED-2034-8A16-7047-89F9A924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14</a:t>
            </a:fld>
            <a:endParaRPr lang="en-GB"/>
          </a:p>
        </p:txBody>
      </p:sp>
      <p:sp>
        <p:nvSpPr>
          <p:cNvPr id="19" name="Slide Number Placeholder 10">
            <a:extLst>
              <a:ext uri="{FF2B5EF4-FFF2-40B4-BE49-F238E27FC236}">
                <a16:creationId xmlns:a16="http://schemas.microsoft.com/office/drawing/2014/main" id="{1F5E2E70-C537-5D06-E886-6496A7E993C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14</a:t>
            </a:fld>
            <a:endParaRPr lang="en-GB" sz="1200" dirty="0"/>
          </a:p>
        </p:txBody>
      </p:sp>
      <p:sp>
        <p:nvSpPr>
          <p:cNvPr id="20" name="Date Placeholder 11">
            <a:extLst>
              <a:ext uri="{FF2B5EF4-FFF2-40B4-BE49-F238E27FC236}">
                <a16:creationId xmlns:a16="http://schemas.microsoft.com/office/drawing/2014/main" id="{66C7F17B-67B4-4A0C-5125-FD5931A95BF6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5A0A180-B0E6-B1C9-DDC2-DCC8436339F4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22" name="Date Placeholder 11">
            <a:extLst>
              <a:ext uri="{FF2B5EF4-FFF2-40B4-BE49-F238E27FC236}">
                <a16:creationId xmlns:a16="http://schemas.microsoft.com/office/drawing/2014/main" id="{E445E87E-96C7-C81B-775A-6F7A7B97A926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D414FDD-47A4-4FF6-3EC8-EDE61BBABDBD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001041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aph of a normalized comparison of three simulations&#10;&#10;AI-generated content may be incorrect.">
            <a:extLst>
              <a:ext uri="{FF2B5EF4-FFF2-40B4-BE49-F238E27FC236}">
                <a16:creationId xmlns:a16="http://schemas.microsoft.com/office/drawing/2014/main" id="{E4CA44BF-B3C3-53C9-84D8-FF6D6614B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90" y="1041230"/>
            <a:ext cx="4835304" cy="2901182"/>
          </a:xfrm>
          <a:prstGeom prst="rect">
            <a:avLst/>
          </a:prstGeom>
        </p:spPr>
      </p:pic>
      <p:pic>
        <p:nvPicPr>
          <p:cNvPr id="25" name="Picture 2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7C358ACE-0547-CACC-405A-4E3DDB25F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68" y="1041229"/>
            <a:ext cx="4835305" cy="2901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6361C-2047-3F46-8178-33D479A7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Statistical Analysis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B367FE5-CF14-52AC-44E1-B4F52FFEB30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Methodology and Final Plots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3D20C4-4D57-6A52-03E4-19BA58106DC9}"/>
              </a:ext>
            </a:extLst>
          </p:cNvPr>
          <p:cNvSpPr txBox="1"/>
          <p:nvPr/>
        </p:nvSpPr>
        <p:spPr>
          <a:xfrm>
            <a:off x="2873829" y="519901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EA4E19-B451-6DA8-111E-5E3DC24F8BA4}"/>
                  </a:ext>
                </a:extLst>
              </p:cNvPr>
              <p:cNvSpPr txBox="1"/>
              <p:nvPr/>
            </p:nvSpPr>
            <p:spPr>
              <a:xfrm>
                <a:off x="7549697" y="1147387"/>
                <a:ext cx="3289277" cy="205491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>
                    <a:solidFill>
                      <a:schemeClr val="tx1"/>
                    </a:solidFill>
                  </a:rPr>
                  <a:t>                      Stack 119: </a:t>
                </a:r>
                <a:r>
                  <a:rPr lang="en-GB" sz="1200"/>
                  <a:t>2</a:t>
                </a:r>
                <a:r>
                  <a:rPr lang="en-GB" sz="12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>
                    <a:solidFill>
                      <a:schemeClr val="tx1"/>
                    </a:solidFill>
                  </a:rPr>
                  <a:t>m Target            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EA4E19-B451-6DA8-111E-5E3DC24F8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697" y="1147387"/>
                <a:ext cx="3289277" cy="205491"/>
              </a:xfrm>
              <a:prstGeom prst="rect">
                <a:avLst/>
              </a:prstGeom>
              <a:blipFill>
                <a:blip r:embed="rId5"/>
                <a:stretch>
                  <a:fillRect t="-23529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4D07C7-22BD-FCAB-C467-535EBEC06B33}"/>
                  </a:ext>
                </a:extLst>
              </p:cNvPr>
              <p:cNvSpPr txBox="1"/>
              <p:nvPr/>
            </p:nvSpPr>
            <p:spPr>
              <a:xfrm>
                <a:off x="2042216" y="1147388"/>
                <a:ext cx="3148314" cy="20642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>
                    <a:solidFill>
                      <a:schemeClr val="tx1"/>
                    </a:solidFill>
                  </a:rPr>
                  <a:t>                    Stack 036: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>
                    <a:solidFill>
                      <a:schemeClr val="tx1"/>
                    </a:solidFill>
                  </a:rPr>
                  <a:t>m Target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14D07C7-22BD-FCAB-C467-535EBEC06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16" y="1147388"/>
                <a:ext cx="3148314" cy="206425"/>
              </a:xfrm>
              <a:prstGeom prst="rect">
                <a:avLst/>
              </a:prstGeom>
              <a:blipFill>
                <a:blip r:embed="rId6"/>
                <a:stretch>
                  <a:fillRect t="-23529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04BC223-CAFD-89C1-C099-7639A3822254}"/>
              </a:ext>
            </a:extLst>
          </p:cNvPr>
          <p:cNvSpPr txBox="1"/>
          <p:nvPr/>
        </p:nvSpPr>
        <p:spPr>
          <a:xfrm>
            <a:off x="304577" y="3851836"/>
            <a:ext cx="11582845" cy="23206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 algn="l">
              <a:lnSpc>
                <a:spcPct val="105000"/>
              </a:lnSpc>
            </a:pPr>
            <a:r>
              <a:rPr lang="en-GB" sz="2000" b="1" dirty="0"/>
              <a:t>Conclusions:</a:t>
            </a: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Proton acceleration is a very complex and dynamic process, making it difficult to describe it fully analytically</a:t>
            </a:r>
            <a:endParaRPr lang="en-GB" sz="2000" dirty="0"/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The simulation does not model energy spectra accurately with the correct </a:t>
            </a:r>
            <a:r>
              <a:rPr lang="en-GB" sz="2000" dirty="0" err="1"/>
              <a:t>T</a:t>
            </a:r>
            <a:r>
              <a:rPr lang="en-GB" sz="2000" baseline="-25000" dirty="0" err="1"/>
              <a:t>e</a:t>
            </a:r>
            <a:endParaRPr lang="en-GB" sz="2000" baseline="-25000" dirty="0"/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Quantitative assessment of </a:t>
            </a:r>
            <a:r>
              <a:rPr lang="en-GB" sz="2000" dirty="0" err="1"/>
              <a:t>T</a:t>
            </a:r>
            <a:r>
              <a:rPr lang="en-GB" sz="2000" baseline="-25000" dirty="0" err="1"/>
              <a:t>e</a:t>
            </a:r>
            <a:r>
              <a:rPr lang="en-GB" sz="2000" dirty="0"/>
              <a:t> as a non-physical parameter started 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Further work is required for the impact of </a:t>
            </a:r>
            <a:r>
              <a:rPr lang="en-GB" sz="2000" dirty="0" err="1"/>
              <a:t>T</a:t>
            </a:r>
            <a:r>
              <a:rPr lang="en-GB" sz="2000" baseline="-25000" dirty="0" err="1"/>
              <a:t>e</a:t>
            </a:r>
            <a:r>
              <a:rPr lang="en-GB" sz="2000" dirty="0"/>
              <a:t> on final kinematic distributions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DE1B47-DE32-527D-73CB-D18B07C895A1}"/>
                  </a:ext>
                </a:extLst>
              </p:cNvPr>
              <p:cNvSpPr txBox="1"/>
              <p:nvPr/>
            </p:nvSpPr>
            <p:spPr>
              <a:xfrm>
                <a:off x="2997894" y="3961897"/>
                <a:ext cx="1244321" cy="298214"/>
              </a:xfrm>
              <a:prstGeom prst="rect">
                <a:avLst/>
              </a:prstGeom>
              <a:noFill/>
              <a:ln w="19050">
                <a:solidFill>
                  <a:srgbClr val="0000CD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=32.8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DE1B47-DE32-527D-73CB-D18B07C89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4" y="3961897"/>
                <a:ext cx="1244321" cy="2982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0000C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F3B72A-4289-5BEF-A958-D9F0D9AE05F5}"/>
                  </a:ext>
                </a:extLst>
              </p:cNvPr>
              <p:cNvSpPr txBox="1"/>
              <p:nvPr/>
            </p:nvSpPr>
            <p:spPr>
              <a:xfrm>
                <a:off x="8082356" y="3934506"/>
                <a:ext cx="1244321" cy="298214"/>
              </a:xfrm>
              <a:prstGeom prst="rect">
                <a:avLst/>
              </a:prstGeom>
              <a:noFill/>
              <a:ln w="19050">
                <a:solidFill>
                  <a:srgbClr val="0000CD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=8.17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F3B72A-4289-5BEF-A958-D9F0D9AE0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356" y="3934506"/>
                <a:ext cx="1244321" cy="2982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0000C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6200B-52E6-2A6B-1899-757B9C82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F176F-3F22-320E-4442-7C37169A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3F9A25-BB95-9901-9AFB-13E97A53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7E133DF1-3580-689A-FB02-B4095D9AE4DF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15</a:t>
            </a:fld>
            <a:endParaRPr lang="en-GB" sz="1200" dirty="0"/>
          </a:p>
        </p:txBody>
      </p:sp>
      <p:sp>
        <p:nvSpPr>
          <p:cNvPr id="16" name="Date Placeholder 11">
            <a:extLst>
              <a:ext uri="{FF2B5EF4-FFF2-40B4-BE49-F238E27FC236}">
                <a16:creationId xmlns:a16="http://schemas.microsoft.com/office/drawing/2014/main" id="{A4AFC61E-3DBD-A863-181A-35402C89C460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43FB2FE-C30D-5CD2-90D6-8EF6B85A796C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A40A1CE5-6159-2CE9-230B-F5AB9BC2A6BC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0D4E92-465A-2D67-1784-C902F4ED74C6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8345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8C109-2D36-2357-13BD-19107223D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DF60-C34E-A938-2C42-F45A00378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" y="2417763"/>
            <a:ext cx="9144000" cy="1847850"/>
          </a:xfrm>
        </p:spPr>
        <p:txBody>
          <a:bodyPr/>
          <a:lstStyle/>
          <a:p>
            <a:r>
              <a:rPr lang="en-US"/>
              <a:t>Project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867D4-E59A-D30F-C95E-5E3C57E65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500" y="4383088"/>
            <a:ext cx="9144000" cy="1322388"/>
          </a:xfrm>
        </p:spPr>
        <p:txBody>
          <a:bodyPr/>
          <a:lstStyle/>
          <a:p>
            <a:r>
              <a:rPr lang="en-US" dirty="0"/>
              <a:t>Simulation verification with </a:t>
            </a:r>
            <a:r>
              <a:rPr lang="en-US" dirty="0" err="1"/>
              <a:t>BDSim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75F97-0C60-18D0-7FC9-2D100A55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A1F97-426B-F474-CF53-ABBA2950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27FA81-0B09-0476-C58E-6EF457BF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EBFBE12-76EB-D4A7-D9BF-FA3FE613A038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02987332-DD75-817A-3443-AC0033C9DCA6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16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6B8556-C9A7-9263-A10A-93C1604A0A23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5" name="Date Placeholder 11">
            <a:extLst>
              <a:ext uri="{FF2B5EF4-FFF2-40B4-BE49-F238E27FC236}">
                <a16:creationId xmlns:a16="http://schemas.microsoft.com/office/drawing/2014/main" id="{3CCFFBFB-3CA0-D469-1F94-822DF49443CD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B61EE1A-A1EF-AF97-4022-E096C0C21204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5168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D8DA-913A-57F4-5231-20E08111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10MeV Beam Energy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3B7CA-D498-B46B-6D11-9589F292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73050-199F-0F27-4E38-2141BFBB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FB0C-5781-6518-500F-A742F9AF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17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4C1E32A-3C9D-04B8-C2A0-96C2286690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Horizontal Offsets</a:t>
            </a:r>
          </a:p>
        </p:txBody>
      </p:sp>
      <p:pic>
        <p:nvPicPr>
          <p:cNvPr id="13" name="Content Placeholder 12" descr="A graph of energy distribution&#10;&#10;AI-generated content may be incorrect.">
            <a:extLst>
              <a:ext uri="{FF2B5EF4-FFF2-40B4-BE49-F238E27FC236}">
                <a16:creationId xmlns:a16="http://schemas.microsoft.com/office/drawing/2014/main" id="{F9255786-4C66-C0F8-FB1A-50B3C4A26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76" y="1674601"/>
            <a:ext cx="3295292" cy="1977176"/>
          </a:xfrm>
          <a:ln>
            <a:solidFill>
              <a:schemeClr val="tx1"/>
            </a:solidFill>
          </a:ln>
        </p:spPr>
      </p:pic>
      <p:pic>
        <p:nvPicPr>
          <p:cNvPr id="15" name="Picture 14" descr="A graph of energy distribution&#10;&#10;AI-generated content may be incorrect.">
            <a:extLst>
              <a:ext uri="{FF2B5EF4-FFF2-40B4-BE49-F238E27FC236}">
                <a16:creationId xmlns:a16="http://schemas.microsoft.com/office/drawing/2014/main" id="{EEADFE9C-B6A4-4CE9-C9B1-776B473A1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161" y="1674602"/>
            <a:ext cx="3295292" cy="1977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screenshot of a graph&#10;&#10;AI-generated content may be incorrect.">
            <a:extLst>
              <a:ext uri="{FF2B5EF4-FFF2-40B4-BE49-F238E27FC236}">
                <a16:creationId xmlns:a16="http://schemas.microsoft.com/office/drawing/2014/main" id="{0FAB577B-64BB-A058-CC57-98D4CF2AE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777" r="49209"/>
          <a:stretch/>
        </p:blipFill>
        <p:spPr>
          <a:xfrm>
            <a:off x="5388713" y="3789766"/>
            <a:ext cx="3116516" cy="1977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9278D719-FC36-3632-3E46-DDD2B75D6530}"/>
              </a:ext>
            </a:extLst>
          </p:cNvPr>
          <p:cNvPicPr>
            <a:picLocks/>
          </p:cNvPicPr>
          <p:nvPr/>
        </p:nvPicPr>
        <p:blipFill>
          <a:blip r:embed="rId6"/>
          <a:srcRect t="67950" r="49942"/>
          <a:stretch/>
        </p:blipFill>
        <p:spPr>
          <a:xfrm>
            <a:off x="8803161" y="3747218"/>
            <a:ext cx="3117600" cy="1977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B45CBEDD-4490-32C1-AA75-C8BA9EF3D0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7410" r="47703"/>
          <a:stretch/>
        </p:blipFill>
        <p:spPr>
          <a:xfrm>
            <a:off x="1904670" y="3747218"/>
            <a:ext cx="3117347" cy="1977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A graph of energy distribution&#10;&#10;AI-generated content may be incorrect.">
            <a:extLst>
              <a:ext uri="{FF2B5EF4-FFF2-40B4-BE49-F238E27FC236}">
                <a16:creationId xmlns:a16="http://schemas.microsoft.com/office/drawing/2014/main" id="{221BB89C-BE3B-3A97-EB7D-C257869B6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70" y="1661071"/>
            <a:ext cx="3295292" cy="1977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6AC6EF-4F8F-AE81-8FC9-323710BE6184}"/>
              </a:ext>
            </a:extLst>
          </p:cNvPr>
          <p:cNvSpPr txBox="1"/>
          <p:nvPr/>
        </p:nvSpPr>
        <p:spPr>
          <a:xfrm>
            <a:off x="2645400" y="1076296"/>
            <a:ext cx="199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Q1: x = 0, y = 0</a:t>
            </a:r>
          </a:p>
          <a:p>
            <a:pPr algn="ctr"/>
            <a:r>
              <a:rPr lang="en-US" sz="1600" dirty="0"/>
              <a:t>Q2: x = 0, y =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4B0FA1-853F-04A1-9142-A1F06437D2A8}"/>
              </a:ext>
            </a:extLst>
          </p:cNvPr>
          <p:cNvSpPr txBox="1"/>
          <p:nvPr/>
        </p:nvSpPr>
        <p:spPr>
          <a:xfrm>
            <a:off x="5637862" y="1040794"/>
            <a:ext cx="2618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Q1: x = </a:t>
            </a:r>
            <a:r>
              <a:rPr lang="en-US" sz="1600" dirty="0">
                <a:solidFill>
                  <a:srgbClr val="FF0000"/>
                </a:solidFill>
              </a:rPr>
              <a:t>+ 0.01 mm,</a:t>
            </a:r>
            <a:r>
              <a:rPr lang="en-US" sz="1600" dirty="0"/>
              <a:t> y = 0</a:t>
            </a:r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n-US" sz="1600" dirty="0"/>
              <a:t>Q2: x = 0, y = 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C4E8D7-E846-F961-74EF-CF3D6F3510C6}"/>
              </a:ext>
            </a:extLst>
          </p:cNvPr>
          <p:cNvSpPr txBox="1"/>
          <p:nvPr/>
        </p:nvSpPr>
        <p:spPr>
          <a:xfrm>
            <a:off x="9035889" y="1076296"/>
            <a:ext cx="282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Q1: x = </a:t>
            </a:r>
            <a:r>
              <a:rPr lang="en-US" sz="1600" dirty="0">
                <a:solidFill>
                  <a:srgbClr val="FF0000"/>
                </a:solidFill>
              </a:rPr>
              <a:t>+ 0.05 mm, </a:t>
            </a:r>
            <a:r>
              <a:rPr lang="en-US" sz="1600" dirty="0"/>
              <a:t>y = 0</a:t>
            </a:r>
            <a:endParaRPr lang="en-US" sz="1600" dirty="0">
              <a:solidFill>
                <a:srgbClr val="FF0000"/>
              </a:solidFill>
            </a:endParaRPr>
          </a:p>
          <a:p>
            <a:pPr algn="ctr"/>
            <a:r>
              <a:rPr lang="en-US" sz="1600" dirty="0"/>
              <a:t>Q2: x = 0, y = 0</a:t>
            </a:r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34A52CD4-242F-A509-E307-956348887F4A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28" name="Slide Number Placeholder 10">
            <a:extLst>
              <a:ext uri="{FF2B5EF4-FFF2-40B4-BE49-F238E27FC236}">
                <a16:creationId xmlns:a16="http://schemas.microsoft.com/office/drawing/2014/main" id="{C026E5C7-F171-65B9-D7EB-CA4072EF9FCC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17</a:t>
            </a:fld>
            <a:endParaRPr lang="en-GB" sz="1200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4DE78354-4CA1-30DE-68A0-F643F141262E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A6A997-3678-F0C3-29F9-00238C8A9FB9}"/>
              </a:ext>
            </a:extLst>
          </p:cNvPr>
          <p:cNvSpPr txBox="1"/>
          <p:nvPr/>
        </p:nvSpPr>
        <p:spPr>
          <a:xfrm>
            <a:off x="154810" y="2241613"/>
            <a:ext cx="2127565" cy="796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4000" dirty="0" err="1">
                <a:solidFill>
                  <a:schemeClr val="tx1"/>
                </a:solidFill>
              </a:rPr>
              <a:t>BDSim</a:t>
            </a:r>
            <a:r>
              <a:rPr lang="en-US" sz="40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05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48EA7B-5234-32B0-FF00-392BEE140479}"/>
              </a:ext>
            </a:extLst>
          </p:cNvPr>
          <p:cNvSpPr txBox="1"/>
          <p:nvPr/>
        </p:nvSpPr>
        <p:spPr>
          <a:xfrm>
            <a:off x="180434" y="3987702"/>
            <a:ext cx="2127565" cy="796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4000" dirty="0">
                <a:solidFill>
                  <a:schemeClr val="tx1"/>
                </a:solidFill>
              </a:rPr>
              <a:t>LLO:</a:t>
            </a:r>
          </a:p>
          <a:p>
            <a:pPr algn="l">
              <a:lnSpc>
                <a:spcPct val="105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Date Placeholder 11">
            <a:extLst>
              <a:ext uri="{FF2B5EF4-FFF2-40B4-BE49-F238E27FC236}">
                <a16:creationId xmlns:a16="http://schemas.microsoft.com/office/drawing/2014/main" id="{0FB5337F-F300-A2CB-1883-9BB07714349E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1B6E6A6E-7662-4F4B-CE55-6ADAA27D8904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23599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A402C-3E44-9659-11B7-D8D55F31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7007-F641-8A66-A626-980062CF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10MeV Beam Energy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A168-32F7-A7B5-734E-6CE31F3F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273F-B30C-DA93-30B6-72CB6655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F7BA1-F38E-9798-2B3F-84C7B2C3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18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FEAA3CD-66D3-2082-B49C-EEFD1757554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Tilts around z-axis</a:t>
            </a:r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id="{FFD9AE26-AD1E-DB90-2B44-52BCDA7066D1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28" name="Slide Number Placeholder 10">
            <a:extLst>
              <a:ext uri="{FF2B5EF4-FFF2-40B4-BE49-F238E27FC236}">
                <a16:creationId xmlns:a16="http://schemas.microsoft.com/office/drawing/2014/main" id="{AF8AF88E-72D1-E9A4-1F12-835BD5DED9CA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18</a:t>
            </a:fld>
            <a:endParaRPr lang="en-GB" sz="1200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6BBC615A-7514-7061-2B81-282EC45CA2F2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0D62FF-6FE3-58C5-8458-00EA2C70DA74}"/>
              </a:ext>
            </a:extLst>
          </p:cNvPr>
          <p:cNvSpPr txBox="1"/>
          <p:nvPr/>
        </p:nvSpPr>
        <p:spPr>
          <a:xfrm>
            <a:off x="154810" y="2241613"/>
            <a:ext cx="2127565" cy="796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4000" dirty="0" err="1">
                <a:solidFill>
                  <a:schemeClr val="tx1"/>
                </a:solidFill>
              </a:rPr>
              <a:t>BDSim</a:t>
            </a:r>
            <a:r>
              <a:rPr lang="en-US" sz="40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05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53727-B580-5B41-4FE3-D71BB746FED0}"/>
              </a:ext>
            </a:extLst>
          </p:cNvPr>
          <p:cNvSpPr txBox="1"/>
          <p:nvPr/>
        </p:nvSpPr>
        <p:spPr>
          <a:xfrm>
            <a:off x="180434" y="3987702"/>
            <a:ext cx="2127565" cy="796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4000" dirty="0">
                <a:solidFill>
                  <a:schemeClr val="tx1"/>
                </a:solidFill>
              </a:rPr>
              <a:t>LLO:</a:t>
            </a:r>
          </a:p>
          <a:p>
            <a:pPr algn="l">
              <a:lnSpc>
                <a:spcPct val="105000"/>
              </a:lnSpc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Content Placeholder 8" descr="A graph of energy distribution&#10;&#10;AI-generated content may be incorrect.">
            <a:extLst>
              <a:ext uri="{FF2B5EF4-FFF2-40B4-BE49-F238E27FC236}">
                <a16:creationId xmlns:a16="http://schemas.microsoft.com/office/drawing/2014/main" id="{35BA8C6A-64CA-AC65-3CBE-37DCBBE1C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05" y="1700691"/>
            <a:ext cx="3294000" cy="19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aph of energy distribution&#10;&#10;AI-generated content may be incorrect.">
            <a:extLst>
              <a:ext uri="{FF2B5EF4-FFF2-40B4-BE49-F238E27FC236}">
                <a16:creationId xmlns:a16="http://schemas.microsoft.com/office/drawing/2014/main" id="{1672A093-28A5-A2F6-AEDB-3366FF709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75" y="1706098"/>
            <a:ext cx="3294000" cy="19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7474370-6DE6-3F58-EC80-670C2CC9E4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829" r="49546"/>
          <a:stretch/>
        </p:blipFill>
        <p:spPr>
          <a:xfrm>
            <a:off x="5223993" y="3796207"/>
            <a:ext cx="3118108" cy="197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520E73E-653C-0252-C52D-D84F6C9062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7639" r="49572"/>
          <a:stretch/>
        </p:blipFill>
        <p:spPr>
          <a:xfrm>
            <a:off x="8655200" y="3805304"/>
            <a:ext cx="3129409" cy="197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98DE94E3-F862-0424-40C0-A6FA3414FD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7410" r="47703"/>
          <a:stretch/>
        </p:blipFill>
        <p:spPr>
          <a:xfrm>
            <a:off x="1858587" y="3819683"/>
            <a:ext cx="3182400" cy="19786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A graph of energy distribution&#10;&#10;AI-generated content may be incorrect.">
            <a:extLst>
              <a:ext uri="{FF2B5EF4-FFF2-40B4-BE49-F238E27FC236}">
                <a16:creationId xmlns:a16="http://schemas.microsoft.com/office/drawing/2014/main" id="{3E578ADC-60F2-4E85-8133-59F62F161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87" y="1694878"/>
            <a:ext cx="3294000" cy="19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E58FF1-C0C3-B123-4DF1-65B7D0C45602}"/>
              </a:ext>
            </a:extLst>
          </p:cNvPr>
          <p:cNvSpPr txBox="1"/>
          <p:nvPr/>
        </p:nvSpPr>
        <p:spPr>
          <a:xfrm>
            <a:off x="2604018" y="1132618"/>
            <a:ext cx="199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Q1: tilt = 0</a:t>
            </a:r>
          </a:p>
          <a:p>
            <a:pPr algn="ctr"/>
            <a:r>
              <a:rPr lang="en-US" sz="1600" dirty="0"/>
              <a:t>Q2: tilt = pi/2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239D8-17B4-0E74-9D99-236E4734A576}"/>
              </a:ext>
            </a:extLst>
          </p:cNvPr>
          <p:cNvSpPr txBox="1"/>
          <p:nvPr/>
        </p:nvSpPr>
        <p:spPr>
          <a:xfrm>
            <a:off x="6035125" y="1121323"/>
            <a:ext cx="199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Q1: tilt = </a:t>
            </a:r>
            <a:r>
              <a:rPr lang="en-US" sz="1600" dirty="0">
                <a:solidFill>
                  <a:srgbClr val="FF0000"/>
                </a:solidFill>
              </a:rPr>
              <a:t>+ 0.01</a:t>
            </a:r>
          </a:p>
          <a:p>
            <a:pPr algn="ctr"/>
            <a:r>
              <a:rPr lang="en-US" sz="1600" dirty="0"/>
              <a:t>Q2: tilt = pi/2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39732A-328C-09E1-CD07-944E94625D6E}"/>
              </a:ext>
            </a:extLst>
          </p:cNvPr>
          <p:cNvSpPr txBox="1"/>
          <p:nvPr/>
        </p:nvSpPr>
        <p:spPr>
          <a:xfrm>
            <a:off x="9328783" y="1087469"/>
            <a:ext cx="199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Q1: tilt = </a:t>
            </a:r>
            <a:r>
              <a:rPr lang="en-US" sz="1600" dirty="0">
                <a:solidFill>
                  <a:srgbClr val="FF0000"/>
                </a:solidFill>
              </a:rPr>
              <a:t>+ 0.1</a:t>
            </a:r>
          </a:p>
          <a:p>
            <a:pPr algn="ctr"/>
            <a:r>
              <a:rPr lang="en-US" sz="1600" dirty="0"/>
              <a:t>Q2: tilt = pi/2</a:t>
            </a:r>
          </a:p>
        </p:txBody>
      </p:sp>
      <p:sp>
        <p:nvSpPr>
          <p:cNvPr id="32" name="Date Placeholder 11">
            <a:extLst>
              <a:ext uri="{FF2B5EF4-FFF2-40B4-BE49-F238E27FC236}">
                <a16:creationId xmlns:a16="http://schemas.microsoft.com/office/drawing/2014/main" id="{36AEE644-579B-8026-8945-8CEB5D40652A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1EC75020-33DA-1013-0978-E5CB758AC336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64121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8BDE-7DD5-CB6A-BE19-E158CEE8A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A93E-C0D5-3402-912B-528C68E9E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" y="2417763"/>
            <a:ext cx="9144000" cy="1847850"/>
          </a:xfrm>
        </p:spPr>
        <p:txBody>
          <a:bodyPr/>
          <a:lstStyle/>
          <a:p>
            <a:r>
              <a:rPr lang="en-US" dirty="0"/>
              <a:t>Project Part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C7DD6-1FE2-873D-D950-5326F52C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500" y="4383088"/>
            <a:ext cx="9144000" cy="1322388"/>
          </a:xfrm>
        </p:spPr>
        <p:txBody>
          <a:bodyPr/>
          <a:lstStyle/>
          <a:p>
            <a:r>
              <a:rPr lang="en-US" dirty="0"/>
              <a:t>RCF Stack Recreation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B9F6E-3E4E-70BD-890C-977FD7BB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4BCAD-830C-AA37-4494-3E50E31A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0A7B2B-2B01-07AF-07EE-6B15A10D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8137C789-CA6E-5202-8589-05044086723D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93E3F51E-49DD-9939-821D-C50CEA0D22F9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19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7342BB-77FB-C0D9-3A4C-B293657F7B75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BEACECD-0D24-B35F-1EB6-C461C15BA71B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4ED150F-AEBC-7F19-176E-CAD6B17BE33B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1471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0AD3-1BA5-51F4-E835-42DA80C3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0C3C-48E4-B548-4CA6-DFA1048A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LION Beamline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48827A-A016-545C-7263-F341191FF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54147"/>
              </p:ext>
            </p:extLst>
          </p:nvPr>
        </p:nvGraphicFramePr>
        <p:xfrm>
          <a:off x="325800" y="4278545"/>
          <a:ext cx="4622718" cy="18278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11359">
                  <a:extLst>
                    <a:ext uri="{9D8B030D-6E8A-4147-A177-3AD203B41FA5}">
                      <a16:colId xmlns:a16="http://schemas.microsoft.com/office/drawing/2014/main" val="2672647622"/>
                    </a:ext>
                  </a:extLst>
                </a:gridCol>
                <a:gridCol w="2311359">
                  <a:extLst>
                    <a:ext uri="{9D8B030D-6E8A-4147-A177-3AD203B41FA5}">
                      <a16:colId xmlns:a16="http://schemas.microsoft.com/office/drawing/2014/main" val="563016182"/>
                    </a:ext>
                  </a:extLst>
                </a:gridCol>
              </a:tblGrid>
              <a:tr h="36556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Laser Parameter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Value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14327"/>
                  </a:ext>
                </a:extLst>
              </a:tr>
              <a:tr h="365564">
                <a:tc>
                  <a:txBody>
                    <a:bodyPr/>
                    <a:lstStyle/>
                    <a:p>
                      <a:r>
                        <a:rPr lang="en-GB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0.8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715777"/>
                  </a:ext>
                </a:extLst>
              </a:tr>
              <a:tr h="365564">
                <a:tc>
                  <a:txBody>
                    <a:bodyPr/>
                    <a:lstStyle/>
                    <a:p>
                      <a:r>
                        <a:rPr lang="en-GB"/>
                        <a:t>Pulse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28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165322"/>
                  </a:ext>
                </a:extLst>
              </a:tr>
              <a:tr h="365564">
                <a:tc>
                  <a:txBody>
                    <a:bodyPr/>
                    <a:lstStyle/>
                    <a:p>
                      <a:r>
                        <a:rPr lang="en-GB"/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 x 10</a:t>
                      </a:r>
                      <a:r>
                        <a:rPr lang="en-GB" baseline="30000"/>
                        <a:t>20 </a:t>
                      </a:r>
                      <a:r>
                        <a:rPr lang="en-GB"/>
                        <a:t>Wcm</a:t>
                      </a:r>
                      <a:r>
                        <a:rPr lang="en-GB" baseline="3000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195794"/>
                  </a:ext>
                </a:extLst>
              </a:tr>
              <a:tr h="365564">
                <a:tc>
                  <a:txBody>
                    <a:bodyPr/>
                    <a:lstStyle/>
                    <a:p>
                      <a:r>
                        <a:rPr lang="en-GB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 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34963"/>
                  </a:ext>
                </a:extLst>
              </a:tr>
            </a:tbl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6B9CC914-628F-143D-A714-C1E5501EEE2D}"/>
              </a:ext>
            </a:extLst>
          </p:cNvPr>
          <p:cNvGrpSpPr/>
          <p:nvPr/>
        </p:nvGrpSpPr>
        <p:grpSpPr>
          <a:xfrm>
            <a:off x="573694" y="2122764"/>
            <a:ext cx="873749" cy="895737"/>
            <a:chOff x="5506295" y="1220373"/>
            <a:chExt cx="622555" cy="63475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A802CD-8FB4-F2D4-FC15-15001F8C92CE}"/>
                </a:ext>
              </a:extLst>
            </p:cNvPr>
            <p:cNvSpPr/>
            <p:nvPr/>
          </p:nvSpPr>
          <p:spPr>
            <a:xfrm>
              <a:off x="5506295" y="1675128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A543D51-E188-052C-572F-572732CCA8B1}"/>
                </a:ext>
              </a:extLst>
            </p:cNvPr>
            <p:cNvCxnSpPr>
              <a:stCxn id="44" idx="0"/>
            </p:cNvCxnSpPr>
            <p:nvPr/>
          </p:nvCxnSpPr>
          <p:spPr>
            <a:xfrm flipV="1">
              <a:off x="5596295" y="1220373"/>
              <a:ext cx="5817" cy="45475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2A66CE2-1B18-20C3-35F1-E155CE377337}"/>
                </a:ext>
              </a:extLst>
            </p:cNvPr>
            <p:cNvCxnSpPr>
              <a:cxnSpLocks/>
            </p:cNvCxnSpPr>
            <p:nvPr/>
          </p:nvCxnSpPr>
          <p:spPr>
            <a:xfrm>
              <a:off x="5686295" y="1765128"/>
              <a:ext cx="44255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7266BC-60C6-5F42-1EC5-2D1EBCD9E1BE}"/>
                  </a:ext>
                </a:extLst>
              </p:cNvPr>
              <p:cNvSpPr txBox="1"/>
              <p:nvPr/>
            </p:nvSpPr>
            <p:spPr>
              <a:xfrm>
                <a:off x="599815" y="1878514"/>
                <a:ext cx="265239" cy="259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5000"/>
                  </a:lnSpc>
                </a:pPr>
                <a:endParaRPr lang="en-GB" sz="1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760CE73-3F49-D9E2-A8E4-8663BE542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15" y="1878514"/>
                <a:ext cx="265239" cy="259808"/>
              </a:xfrm>
              <a:prstGeom prst="rect">
                <a:avLst/>
              </a:prstGeom>
              <a:blipFill>
                <a:blip r:embed="rId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FDCF301-24CB-D433-1EE1-590F7A36CECE}"/>
                  </a:ext>
                </a:extLst>
              </p:cNvPr>
              <p:cNvSpPr txBox="1"/>
              <p:nvPr/>
            </p:nvSpPr>
            <p:spPr>
              <a:xfrm>
                <a:off x="385876" y="2764493"/>
                <a:ext cx="184043" cy="243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B7F8F48-1925-46BC-A95F-13D0AFBDE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76" y="2764493"/>
                <a:ext cx="184043" cy="243913"/>
              </a:xfrm>
              <a:prstGeom prst="rect">
                <a:avLst/>
              </a:prstGeom>
              <a:blipFill>
                <a:blip r:embed="rId4"/>
                <a:stretch>
                  <a:fillRect l="-6667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C277DA-3E9B-D88A-5554-3443C86486FE}"/>
                  </a:ext>
                </a:extLst>
              </p:cNvPr>
              <p:cNvSpPr txBox="1"/>
              <p:nvPr/>
            </p:nvSpPr>
            <p:spPr>
              <a:xfrm>
                <a:off x="1417994" y="2755846"/>
                <a:ext cx="189624" cy="2328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𝑧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CE7E227-5996-B3FE-3A86-5233FEBCB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994" y="2755846"/>
                <a:ext cx="189624" cy="232838"/>
              </a:xfrm>
              <a:prstGeom prst="rect">
                <a:avLst/>
              </a:prstGeom>
              <a:blipFill>
                <a:blip r:embed="rId5"/>
                <a:stretch>
                  <a:fillRect l="-645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DD8BB6-3C45-9D72-7483-F013EAF662ED}"/>
              </a:ext>
            </a:extLst>
          </p:cNvPr>
          <p:cNvCxnSpPr>
            <a:stCxn id="44" idx="1"/>
            <a:endCxn id="44" idx="5"/>
          </p:cNvCxnSpPr>
          <p:nvPr/>
        </p:nvCxnSpPr>
        <p:spPr>
          <a:xfrm>
            <a:off x="610691" y="2801692"/>
            <a:ext cx="178634" cy="1796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B5C59C8-CD59-0955-D73C-C4D8441670D3}"/>
              </a:ext>
            </a:extLst>
          </p:cNvPr>
          <p:cNvCxnSpPr>
            <a:cxnSpLocks/>
            <a:stCxn id="44" idx="7"/>
            <a:endCxn id="44" idx="3"/>
          </p:cNvCxnSpPr>
          <p:nvPr/>
        </p:nvCxnSpPr>
        <p:spPr>
          <a:xfrm flipH="1">
            <a:off x="610691" y="2801692"/>
            <a:ext cx="178634" cy="1796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0B10381-DF6C-133F-4EAE-445D7BFF2E56}"/>
              </a:ext>
            </a:extLst>
          </p:cNvPr>
          <p:cNvGrpSpPr/>
          <p:nvPr/>
        </p:nvGrpSpPr>
        <p:grpSpPr>
          <a:xfrm>
            <a:off x="2118133" y="833367"/>
            <a:ext cx="9644334" cy="3422899"/>
            <a:chOff x="138731" y="981555"/>
            <a:chExt cx="7759231" cy="2957077"/>
          </a:xfrm>
        </p:grpSpPr>
        <p:pic>
          <p:nvPicPr>
            <p:cNvPr id="70" name="Picture 69" descr="A diagram of a vacuum&#10;&#10;AI-generated content may be incorrect.">
              <a:extLst>
                <a:ext uri="{FF2B5EF4-FFF2-40B4-BE49-F238E27FC236}">
                  <a16:creationId xmlns:a16="http://schemas.microsoft.com/office/drawing/2014/main" id="{00F63C2D-9982-D171-661E-105059237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t="1797"/>
            <a:stretch/>
          </p:blipFill>
          <p:spPr>
            <a:xfrm>
              <a:off x="138731" y="981555"/>
              <a:ext cx="7759231" cy="295707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6ACBE02-14C1-C0D6-3F45-CD3D4041022F}"/>
                </a:ext>
              </a:extLst>
            </p:cNvPr>
            <p:cNvSpPr txBox="1"/>
            <p:nvPr/>
          </p:nvSpPr>
          <p:spPr>
            <a:xfrm>
              <a:off x="805909" y="1743553"/>
              <a:ext cx="552963" cy="112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700">
                  <a:solidFill>
                    <a:schemeClr val="tx1"/>
                  </a:solidFill>
                </a:rPr>
                <a:t>             46.94mm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97DACAE-2587-97E5-A838-9C657C0882E3}"/>
                </a:ext>
              </a:extLst>
            </p:cNvPr>
            <p:cNvGrpSpPr/>
            <p:nvPr/>
          </p:nvGrpSpPr>
          <p:grpSpPr>
            <a:xfrm>
              <a:off x="1299915" y="1743553"/>
              <a:ext cx="543014" cy="147911"/>
              <a:chOff x="1299915" y="1743553"/>
              <a:chExt cx="543014" cy="147911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01D6976-9AE5-6A65-3FCF-24B6CA8BAC62}"/>
                  </a:ext>
                </a:extLst>
              </p:cNvPr>
              <p:cNvSpPr txBox="1"/>
              <p:nvPr/>
            </p:nvSpPr>
            <p:spPr>
              <a:xfrm>
                <a:off x="1299915" y="1743553"/>
                <a:ext cx="456772" cy="1129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bg1"/>
                    </a:solidFill>
                  </a:rPr>
                  <a:t>32.33mm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AAB6782-1C00-39B3-B8D0-3FC9F3664C12}"/>
                  </a:ext>
                </a:extLst>
              </p:cNvPr>
              <p:cNvSpPr txBox="1"/>
              <p:nvPr/>
            </p:nvSpPr>
            <p:spPr>
              <a:xfrm>
                <a:off x="1378403" y="1778508"/>
                <a:ext cx="464526" cy="1129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tx1"/>
                    </a:solidFill>
                  </a:rPr>
                  <a:t>32.33mm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88FA29-7018-9A26-A66A-F5128E7E1EFF}"/>
                </a:ext>
              </a:extLst>
            </p:cNvPr>
            <p:cNvSpPr txBox="1"/>
            <p:nvPr/>
          </p:nvSpPr>
          <p:spPr>
            <a:xfrm>
              <a:off x="3854547" y="1558993"/>
              <a:ext cx="1020816" cy="1129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700">
                  <a:solidFill>
                    <a:schemeClr val="tx1"/>
                  </a:solidFill>
                </a:rPr>
                <a:t>1775.20mm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8E200-EF97-85A4-C247-4C700CA4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5B1604-1987-8315-45ED-85C11562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4A09F75C-1B70-070A-73AD-85CC0452401B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</a:t>
            </a:fld>
            <a:endParaRPr lang="en-GB" sz="1200" dirty="0"/>
          </a:p>
        </p:txBody>
      </p:sp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AFEA5814-2031-6125-C080-120731F11120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1E4033-712B-6B48-A8FF-0399D956BED4}"/>
              </a:ext>
            </a:extLst>
          </p:cNvPr>
          <p:cNvSpPr txBox="1">
            <a:spLocks/>
          </p:cNvSpPr>
          <p:nvPr/>
        </p:nvSpPr>
        <p:spPr>
          <a:xfrm>
            <a:off x="180434" y="625304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  <p:sp>
        <p:nvSpPr>
          <p:cNvPr id="13" name="Date Placeholder 11">
            <a:extLst>
              <a:ext uri="{FF2B5EF4-FFF2-40B4-BE49-F238E27FC236}">
                <a16:creationId xmlns:a16="http://schemas.microsoft.com/office/drawing/2014/main" id="{4ED68585-FDB5-4C29-F0BB-A16A1B95544C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7834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B8A3-8B74-BFB1-83BC-78C418B4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DCC0-691C-3E95-A3E7-F58F901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500" dirty="0"/>
              <a:t>LION Beamline for RCF stack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B6A88-C8DA-60E2-0E43-7E47E4DE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DCE88-E857-D02A-626D-D5D9197D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4493F4-CFEE-FB71-DFA8-1D5390D5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20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313E06-7476-4CFB-373B-5661925DE01F}"/>
              </a:ext>
            </a:extLst>
          </p:cNvPr>
          <p:cNvGrpSpPr/>
          <p:nvPr/>
        </p:nvGrpSpPr>
        <p:grpSpPr>
          <a:xfrm>
            <a:off x="135967" y="4465216"/>
            <a:ext cx="11626500" cy="1476823"/>
            <a:chOff x="359911" y="4270432"/>
            <a:chExt cx="11626500" cy="1476823"/>
          </a:xfrm>
        </p:grpSpPr>
        <p:pic>
          <p:nvPicPr>
            <p:cNvPr id="6" name="Picture 5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9523233F-0C0B-6565-2C4A-B58F1BC9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9" name="Picture 8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6F5097AE-70B2-C829-025B-6FE3540C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0" name="Picture 9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296FD889-A643-1517-E831-8982643C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1" name="Picture 10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8A6C112F-E8A5-93D8-97EB-54EAC2C58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2" name="Picture 11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8ECB145F-E65D-6E08-ECA1-98C89484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3" name="Picture 12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98EB0842-9436-F843-DB00-862E380C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4" name="Picture 13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C3C354EC-2367-07D4-117F-5B69EE2FE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5ACBCB-ED4D-4649-469D-21189507804F}"/>
                  </a:ext>
                </a:extLst>
              </p:cNvPr>
              <p:cNvSpPr txBox="1"/>
              <p:nvPr/>
            </p:nvSpPr>
            <p:spPr>
              <a:xfrm>
                <a:off x="325800" y="427195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5ACBCB-ED4D-4649-469D-211895078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00" y="4271953"/>
                <a:ext cx="1185392" cy="286645"/>
              </a:xfrm>
              <a:prstGeom prst="rect">
                <a:avLst/>
              </a:prstGeom>
              <a:blipFill>
                <a:blip r:embed="rId10"/>
                <a:stretch>
                  <a:fillRect l="-105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FAC0DB-1862-D881-4D95-19DB3BAB67B1}"/>
                  </a:ext>
                </a:extLst>
              </p:cNvPr>
              <p:cNvSpPr txBox="1"/>
              <p:nvPr/>
            </p:nvSpPr>
            <p:spPr>
              <a:xfrm>
                <a:off x="8544215" y="427195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FAC0DB-1862-D881-4D95-19DB3BAB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15" y="4271952"/>
                <a:ext cx="1185392" cy="286645"/>
              </a:xfrm>
              <a:prstGeom prst="rect">
                <a:avLst/>
              </a:prstGeom>
              <a:blipFill>
                <a:blip r:embed="rId11"/>
                <a:stretch>
                  <a:fillRect r="-6316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66CFD-1CE0-968B-893E-0896398B0A73}"/>
                  </a:ext>
                </a:extLst>
              </p:cNvPr>
              <p:cNvSpPr txBox="1"/>
              <p:nvPr/>
            </p:nvSpPr>
            <p:spPr>
              <a:xfrm>
                <a:off x="6902309" y="4276831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66CFD-1CE0-968B-893E-0896398B0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309" y="4276831"/>
                <a:ext cx="1185392" cy="286645"/>
              </a:xfrm>
              <a:prstGeom prst="rect">
                <a:avLst/>
              </a:prstGeom>
              <a:blipFill>
                <a:blip r:embed="rId12"/>
                <a:stretch>
                  <a:fillRect l="-1064" r="-425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5B46C0-BEA6-B917-93C2-C817C74B3348}"/>
                  </a:ext>
                </a:extLst>
              </p:cNvPr>
              <p:cNvSpPr txBox="1"/>
              <p:nvPr/>
            </p:nvSpPr>
            <p:spPr>
              <a:xfrm>
                <a:off x="5270332" y="428257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5B46C0-BEA6-B917-93C2-C817C74B3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332" y="4282575"/>
                <a:ext cx="1185392" cy="286645"/>
              </a:xfrm>
              <a:prstGeom prst="rect">
                <a:avLst/>
              </a:prstGeom>
              <a:blipFill>
                <a:blip r:embed="rId13"/>
                <a:stretch>
                  <a:fillRect l="-106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DF092-0438-5B36-7973-2B599CBE36A7}"/>
                  </a:ext>
                </a:extLst>
              </p:cNvPr>
              <p:cNvSpPr txBox="1"/>
              <p:nvPr/>
            </p:nvSpPr>
            <p:spPr>
              <a:xfrm>
                <a:off x="3644991" y="427128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9DDF092-0438-5B36-7973-2B599CBE3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991" y="4271285"/>
                <a:ext cx="1185392" cy="286645"/>
              </a:xfrm>
              <a:prstGeom prst="rect">
                <a:avLst/>
              </a:prstGeom>
              <a:blipFill>
                <a:blip r:embed="rId1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B9A8B2-3D15-B11A-6657-4597CDCAEC61}"/>
                  </a:ext>
                </a:extLst>
              </p:cNvPr>
              <p:cNvSpPr txBox="1"/>
              <p:nvPr/>
            </p:nvSpPr>
            <p:spPr>
              <a:xfrm>
                <a:off x="2019650" y="428447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4B9A8B2-3D15-B11A-6657-4597CDCAE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50" y="4284475"/>
                <a:ext cx="1185392" cy="286645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F51F9-6709-1CD8-879C-2C12FA24C6B2}"/>
                  </a:ext>
                </a:extLst>
              </p:cNvPr>
              <p:cNvSpPr txBox="1"/>
              <p:nvPr/>
            </p:nvSpPr>
            <p:spPr>
              <a:xfrm>
                <a:off x="10189336" y="427195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F51F9-6709-1CD8-879C-2C12FA24C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336" y="4271953"/>
                <a:ext cx="1185392" cy="286645"/>
              </a:xfrm>
              <a:prstGeom prst="rect">
                <a:avLst/>
              </a:prstGeom>
              <a:blipFill>
                <a:blip r:embed="rId16"/>
                <a:stretch>
                  <a:fillRect l="-1064" r="-425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5BA35B2E-B3E3-5E61-505D-0A4FAEA97FB1}"/>
              </a:ext>
            </a:extLst>
          </p:cNvPr>
          <p:cNvGrpSpPr/>
          <p:nvPr/>
        </p:nvGrpSpPr>
        <p:grpSpPr>
          <a:xfrm>
            <a:off x="4675340" y="1219237"/>
            <a:ext cx="7087126" cy="2543580"/>
            <a:chOff x="2118133" y="833367"/>
            <a:chExt cx="9644334" cy="342289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F3ABC75-72C1-8FE5-2ED9-93016C76F95F}"/>
                </a:ext>
              </a:extLst>
            </p:cNvPr>
            <p:cNvGrpSpPr/>
            <p:nvPr/>
          </p:nvGrpSpPr>
          <p:grpSpPr>
            <a:xfrm>
              <a:off x="2118133" y="833367"/>
              <a:ext cx="9644334" cy="3422899"/>
              <a:chOff x="138731" y="981555"/>
              <a:chExt cx="7759231" cy="2957077"/>
            </a:xfrm>
          </p:grpSpPr>
          <p:pic>
            <p:nvPicPr>
              <p:cNvPr id="70" name="Picture 69" descr="A diagram of a vacuum&#10;&#10;AI-generated content may be incorrect.">
                <a:extLst>
                  <a:ext uri="{FF2B5EF4-FFF2-40B4-BE49-F238E27FC236}">
                    <a16:creationId xmlns:a16="http://schemas.microsoft.com/office/drawing/2014/main" id="{33AF161C-8388-0104-C922-4B7495B05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" t="1797"/>
              <a:stretch/>
            </p:blipFill>
            <p:spPr>
              <a:xfrm>
                <a:off x="138731" y="981555"/>
                <a:ext cx="7759231" cy="2957077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3B97EB5-CE66-CCF4-BFC9-C607FC922A14}"/>
                  </a:ext>
                </a:extLst>
              </p:cNvPr>
              <p:cNvSpPr txBox="1"/>
              <p:nvPr/>
            </p:nvSpPr>
            <p:spPr>
              <a:xfrm>
                <a:off x="805909" y="1743553"/>
                <a:ext cx="552963" cy="1129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tx1"/>
                    </a:solidFill>
                  </a:rPr>
                  <a:t>             46.94mm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3141ED7-9F68-D645-4E3D-E45B0084E289}"/>
                  </a:ext>
                </a:extLst>
              </p:cNvPr>
              <p:cNvGrpSpPr/>
              <p:nvPr/>
            </p:nvGrpSpPr>
            <p:grpSpPr>
              <a:xfrm>
                <a:off x="1299915" y="1743553"/>
                <a:ext cx="543014" cy="147911"/>
                <a:chOff x="1299915" y="1743553"/>
                <a:chExt cx="543014" cy="147911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D175C3E-CFFE-0E77-82F7-1656E9FBD4A4}"/>
                    </a:ext>
                  </a:extLst>
                </p:cNvPr>
                <p:cNvSpPr txBox="1"/>
                <p:nvPr/>
              </p:nvSpPr>
              <p:spPr>
                <a:xfrm>
                  <a:off x="1299915" y="1743553"/>
                  <a:ext cx="456772" cy="11295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noAutofit/>
                </a:bodyPr>
                <a:lstStyle/>
                <a:p>
                  <a:pPr algn="l">
                    <a:lnSpc>
                      <a:spcPct val="105000"/>
                    </a:lnSpc>
                  </a:pPr>
                  <a:r>
                    <a:rPr lang="en-GB" sz="700">
                      <a:solidFill>
                        <a:schemeClr val="bg1"/>
                      </a:solidFill>
                    </a:rPr>
                    <a:t>32.33mm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9B784455-C58E-4124-B1A5-E50E1CAA50F0}"/>
                    </a:ext>
                  </a:extLst>
                </p:cNvPr>
                <p:cNvSpPr txBox="1"/>
                <p:nvPr/>
              </p:nvSpPr>
              <p:spPr>
                <a:xfrm>
                  <a:off x="1378403" y="1778508"/>
                  <a:ext cx="464526" cy="1129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noAutofit/>
                </a:bodyPr>
                <a:lstStyle/>
                <a:p>
                  <a:pPr algn="l">
                    <a:lnSpc>
                      <a:spcPct val="105000"/>
                    </a:lnSpc>
                  </a:pPr>
                  <a:r>
                    <a:rPr lang="en-GB" sz="700">
                      <a:solidFill>
                        <a:schemeClr val="tx1"/>
                      </a:solidFill>
                    </a:rPr>
                    <a:t>32.33mm</a:t>
                  </a:r>
                </a:p>
              </p:txBody>
            </p:sp>
          </p:grp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8BA0667-B996-E785-4D75-90D2B257EA81}"/>
                  </a:ext>
                </a:extLst>
              </p:cNvPr>
              <p:cNvSpPr txBox="1"/>
              <p:nvPr/>
            </p:nvSpPr>
            <p:spPr>
              <a:xfrm>
                <a:off x="3854547" y="1558993"/>
                <a:ext cx="1020816" cy="1129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tx1"/>
                    </a:solidFill>
                  </a:rPr>
                  <a:t>1775.20mm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C314D2-D4B9-C210-C7E5-916D9C8EF00C}"/>
                </a:ext>
              </a:extLst>
            </p:cNvPr>
            <p:cNvSpPr/>
            <p:nvPr/>
          </p:nvSpPr>
          <p:spPr>
            <a:xfrm>
              <a:off x="10450286" y="1988457"/>
              <a:ext cx="1312181" cy="116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EA80B7-D8F3-3AB9-FF49-816CDAD19C8D}"/>
                </a:ext>
              </a:extLst>
            </p:cNvPr>
            <p:cNvSpPr/>
            <p:nvPr/>
          </p:nvSpPr>
          <p:spPr>
            <a:xfrm flipH="1">
              <a:off x="10450286" y="2755846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12C9BBF9-F3C4-C76A-2886-2F197CC93979}"/>
                </a:ext>
              </a:extLst>
            </p:cNvPr>
            <p:cNvSpPr/>
            <p:nvPr/>
          </p:nvSpPr>
          <p:spPr>
            <a:xfrm rot="8273395">
              <a:off x="10553683" y="2513477"/>
              <a:ext cx="565262" cy="9249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F4DA8F-ED31-B0DA-C7CB-06B3DB48E0D9}"/>
                </a:ext>
              </a:extLst>
            </p:cNvPr>
            <p:cNvSpPr/>
            <p:nvPr/>
          </p:nvSpPr>
          <p:spPr>
            <a:xfrm flipH="1">
              <a:off x="10568677" y="2763127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6558DC-3E76-B4B9-C196-11522F6CEAE2}"/>
                </a:ext>
              </a:extLst>
            </p:cNvPr>
            <p:cNvSpPr/>
            <p:nvPr/>
          </p:nvSpPr>
          <p:spPr>
            <a:xfrm flipH="1">
              <a:off x="10701334" y="2755846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4D34A9-AE7D-4B03-1C7A-579A921C1AA2}"/>
                </a:ext>
              </a:extLst>
            </p:cNvPr>
            <p:cNvSpPr/>
            <p:nvPr/>
          </p:nvSpPr>
          <p:spPr>
            <a:xfrm flipH="1">
              <a:off x="10819725" y="2763126"/>
              <a:ext cx="145344" cy="2626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30" descr="A graph of a graph&#10;&#10;AI-generated content may be incorrect.">
            <a:extLst>
              <a:ext uri="{FF2B5EF4-FFF2-40B4-BE49-F238E27FC236}">
                <a16:creationId xmlns:a16="http://schemas.microsoft.com/office/drawing/2014/main" id="{4EC6E0E8-0B30-54ED-55ED-ABBBAE90BD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3" y="1648818"/>
            <a:ext cx="2840068" cy="21300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925003-0B18-7242-8B18-1365C1CD763B}"/>
              </a:ext>
            </a:extLst>
          </p:cNvPr>
          <p:cNvSpPr txBox="1"/>
          <p:nvPr/>
        </p:nvSpPr>
        <p:spPr>
          <a:xfrm>
            <a:off x="10982694" y="2166676"/>
            <a:ext cx="1098455" cy="3353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200" dirty="0">
                <a:solidFill>
                  <a:schemeClr val="tx1"/>
                </a:solidFill>
              </a:rPr>
              <a:t>RCF Stacks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163751-68BF-C1CD-C17E-F3AF067B533A}"/>
              </a:ext>
            </a:extLst>
          </p:cNvPr>
          <p:cNvSpPr txBox="1"/>
          <p:nvPr/>
        </p:nvSpPr>
        <p:spPr>
          <a:xfrm>
            <a:off x="870163" y="1380615"/>
            <a:ext cx="2601910" cy="28664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600" dirty="0"/>
              <a:t>Response Curve for Stack 2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3" name="Date Placeholder 4">
            <a:extLst>
              <a:ext uri="{FF2B5EF4-FFF2-40B4-BE49-F238E27FC236}">
                <a16:creationId xmlns:a16="http://schemas.microsoft.com/office/drawing/2014/main" id="{6AE8C5E4-0EBE-C282-4E0F-638A77C61582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34" name="Slide Number Placeholder 10">
            <a:extLst>
              <a:ext uri="{FF2B5EF4-FFF2-40B4-BE49-F238E27FC236}">
                <a16:creationId xmlns:a16="http://schemas.microsoft.com/office/drawing/2014/main" id="{D81ECD52-9EE0-8C47-46DB-B3D0D95FE80B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20</a:t>
            </a:fld>
            <a:endParaRPr lang="en-GB" sz="1200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D7582A6B-F4E4-3B54-CEA7-BF1D004854B6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6" name="Date Placeholder 11">
            <a:extLst>
              <a:ext uri="{FF2B5EF4-FFF2-40B4-BE49-F238E27FC236}">
                <a16:creationId xmlns:a16="http://schemas.microsoft.com/office/drawing/2014/main" id="{28DA8BC6-0985-C1E3-FE62-5A5C80CC3239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44AA15DA-9C51-12BA-ED97-430BF5592563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686720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6C12A-7A05-38D5-1394-79C33CBB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and Key Observations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B3F2F6-A9C7-887A-92C9-86D12EEA70F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Preliminary Simulation 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9D05B2-3DFA-7587-68B9-1B379B73D215}"/>
              </a:ext>
            </a:extLst>
          </p:cNvPr>
          <p:cNvSpPr txBox="1"/>
          <p:nvPr/>
        </p:nvSpPr>
        <p:spPr>
          <a:xfrm>
            <a:off x="194431" y="4905315"/>
            <a:ext cx="9226591" cy="12541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b="1" dirty="0">
                <a:solidFill>
                  <a:schemeClr val="tx1"/>
                </a:solidFill>
              </a:rPr>
              <a:t>Key Observations</a:t>
            </a:r>
          </a:p>
          <a:p>
            <a:pPr marL="800077" lvl="1" indent="-342900">
              <a:lnSpc>
                <a:spcPct val="105000"/>
              </a:lnSpc>
              <a:buFont typeface="+mj-lt"/>
              <a:buAutoNum type="arabicPeriod"/>
            </a:pPr>
            <a:r>
              <a:rPr lang="en-GB" sz="1600" dirty="0"/>
              <a:t>Rectangular</a:t>
            </a:r>
            <a:r>
              <a:rPr lang="en-GB" sz="1600" dirty="0">
                <a:solidFill>
                  <a:schemeClr val="tx1"/>
                </a:solidFill>
              </a:rPr>
              <a:t>-shaped distribution seen in the simulation</a:t>
            </a:r>
          </a:p>
          <a:p>
            <a:pPr marL="800077" lvl="1" indent="-342900">
              <a:lnSpc>
                <a:spcPct val="105000"/>
              </a:lnSpc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Notable shape change between layers 4</a:t>
            </a:r>
            <a:r>
              <a:rPr lang="en-GB" sz="1600" dirty="0">
                <a:sym typeface="Wingdings" pitchFamily="2" charset="2"/>
              </a:rPr>
              <a:t> and</a:t>
            </a:r>
            <a:r>
              <a:rPr lang="en-GB" sz="1600" dirty="0">
                <a:solidFill>
                  <a:schemeClr val="tx1"/>
                </a:solidFill>
                <a:sym typeface="Wingdings" pitchFamily="2" charset="2"/>
              </a:rPr>
              <a:t> 5,</a:t>
            </a:r>
          </a:p>
          <a:p>
            <a:pPr lvl="1">
              <a:lnSpc>
                <a:spcPct val="105000"/>
              </a:lnSpc>
            </a:pPr>
            <a:r>
              <a:rPr lang="en-GB" sz="1600" dirty="0">
                <a:sym typeface="Wingdings" pitchFamily="2" charset="2"/>
              </a:rPr>
              <a:t>       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E7F011-D76B-F676-9E44-9E12D2EC9158}"/>
              </a:ext>
            </a:extLst>
          </p:cNvPr>
          <p:cNvSpPr txBox="1"/>
          <p:nvPr/>
        </p:nvSpPr>
        <p:spPr>
          <a:xfrm>
            <a:off x="6452381" y="722285"/>
            <a:ext cx="5753226" cy="6560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Simulation of 1x10</a:t>
            </a:r>
            <a:r>
              <a:rPr lang="en-GB" sz="1600" baseline="30000" dirty="0">
                <a:solidFill>
                  <a:schemeClr val="tx1"/>
                </a:solidFill>
              </a:rPr>
              <a:t>5</a:t>
            </a:r>
            <a:r>
              <a:rPr lang="en-GB" sz="1600" dirty="0">
                <a:solidFill>
                  <a:schemeClr val="tx1"/>
                </a:solidFill>
              </a:rPr>
              <a:t> particles with no shifts or tilts of quadrupoles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92AF85C-3060-FB9E-9B75-88AA3A09E772}"/>
                  </a:ext>
                </a:extLst>
              </p:cNvPr>
              <p:cNvSpPr txBox="1"/>
              <p:nvPr/>
            </p:nvSpPr>
            <p:spPr>
              <a:xfrm>
                <a:off x="621241" y="1251239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92AF85C-3060-FB9E-9B75-88AA3A09E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41" y="1251239"/>
                <a:ext cx="1185392" cy="286645"/>
              </a:xfrm>
              <a:prstGeom prst="rect">
                <a:avLst/>
              </a:prstGeom>
              <a:blipFill>
                <a:blip r:embed="rId18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06CACB-4EEF-6BC2-0112-5E11524770F0}"/>
                  </a:ext>
                </a:extLst>
              </p:cNvPr>
              <p:cNvSpPr txBox="1"/>
              <p:nvPr/>
            </p:nvSpPr>
            <p:spPr>
              <a:xfrm>
                <a:off x="8736298" y="1174990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06CACB-4EEF-6BC2-0112-5E1152477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298" y="1174990"/>
                <a:ext cx="1185392" cy="286645"/>
              </a:xfrm>
              <a:prstGeom prst="rect">
                <a:avLst/>
              </a:prstGeom>
              <a:blipFill>
                <a:blip r:embed="rId19"/>
                <a:stretch>
                  <a:fillRect l="-1026" r="-71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80D0F23-DA82-49D4-4F35-D989A57AD20F}"/>
                  </a:ext>
                </a:extLst>
              </p:cNvPr>
              <p:cNvSpPr txBox="1"/>
              <p:nvPr/>
            </p:nvSpPr>
            <p:spPr>
              <a:xfrm>
                <a:off x="7100700" y="1207417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80D0F23-DA82-49D4-4F35-D989A57A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700" y="1207417"/>
                <a:ext cx="1185392" cy="286645"/>
              </a:xfrm>
              <a:prstGeom prst="rect">
                <a:avLst/>
              </a:prstGeom>
              <a:blipFill>
                <a:blip r:embed="rId20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96934D-7185-4E08-2CE5-08872A62B5C5}"/>
                  </a:ext>
                </a:extLst>
              </p:cNvPr>
              <p:cNvSpPr txBox="1"/>
              <p:nvPr/>
            </p:nvSpPr>
            <p:spPr>
              <a:xfrm>
                <a:off x="5464311" y="1199075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96934D-7185-4E08-2CE5-08872A62B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311" y="1199075"/>
                <a:ext cx="1185392" cy="286645"/>
              </a:xfrm>
              <a:prstGeom prst="rect">
                <a:avLst/>
              </a:prstGeom>
              <a:blipFill>
                <a:blip r:embed="rId21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28C41D9-58EB-26C1-0A15-03EDFE078C21}"/>
                  </a:ext>
                </a:extLst>
              </p:cNvPr>
              <p:cNvSpPr txBox="1"/>
              <p:nvPr/>
            </p:nvSpPr>
            <p:spPr>
              <a:xfrm>
                <a:off x="3840641" y="1224974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28C41D9-58EB-26C1-0A15-03EDFE078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641" y="1224974"/>
                <a:ext cx="1185392" cy="286645"/>
              </a:xfrm>
              <a:prstGeom prst="rect">
                <a:avLst/>
              </a:prstGeom>
              <a:blipFill>
                <a:blip r:embed="rId22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789EA18-C295-0348-6437-6C7CC8A2A767}"/>
                  </a:ext>
                </a:extLst>
              </p:cNvPr>
              <p:cNvSpPr txBox="1"/>
              <p:nvPr/>
            </p:nvSpPr>
            <p:spPr>
              <a:xfrm>
                <a:off x="2234087" y="1225418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789EA18-C295-0348-6437-6C7CC8A2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087" y="1225418"/>
                <a:ext cx="1185392" cy="286645"/>
              </a:xfrm>
              <a:prstGeom prst="rect">
                <a:avLst/>
              </a:prstGeom>
              <a:blipFill>
                <a:blip r:embed="rId23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B08CE12-5197-269F-B96E-A7072E8744BB}"/>
                  </a:ext>
                </a:extLst>
              </p:cNvPr>
              <p:cNvSpPr txBox="1"/>
              <p:nvPr/>
            </p:nvSpPr>
            <p:spPr>
              <a:xfrm>
                <a:off x="10470952" y="1159221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B08CE12-5197-269F-B96E-A7072E874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952" y="1159221"/>
                <a:ext cx="1185392" cy="286645"/>
              </a:xfrm>
              <a:prstGeom prst="rect">
                <a:avLst/>
              </a:prstGeom>
              <a:blipFill>
                <a:blip r:embed="rId24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AD848-46AC-97A3-C9EB-B4BFD0DA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50AA8-EFA5-24B5-A003-51007393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365DF5-EA2E-0D9A-0E69-B9AA2FE6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21</a:t>
            </a:fld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53F7D8-7381-2D80-89EA-BEE7DAED91BB}"/>
              </a:ext>
            </a:extLst>
          </p:cNvPr>
          <p:cNvGrpSpPr/>
          <p:nvPr/>
        </p:nvGrpSpPr>
        <p:grpSpPr>
          <a:xfrm>
            <a:off x="325800" y="3493667"/>
            <a:ext cx="11626500" cy="1476823"/>
            <a:chOff x="359911" y="4270432"/>
            <a:chExt cx="11626500" cy="1476823"/>
          </a:xfrm>
        </p:grpSpPr>
        <p:pic>
          <p:nvPicPr>
            <p:cNvPr id="10" name="Picture 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EAEDA276-D109-04A7-C538-893A5ECD1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11" name="Picture 1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2ABF29EF-4688-AF66-A3B0-FACFED446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2" name="Picture 1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712CD3B5-B1BC-C684-E79B-1448F530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3" name="Picture 1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9D94318C-5D38-1160-430D-DFABE3EAC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4" name="Picture 1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CCB2459F-8922-DBFE-B4BD-889DD48F8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5" name="Picture 1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CD6F7699-8765-1E22-B085-15571C34F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6" name="Picture 1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457990FA-3BF8-D31A-5B22-B9E6C4CA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pic>
        <p:nvPicPr>
          <p:cNvPr id="43" name="Picture 42" descr="A graph of a cross&#10;&#10;AI-generated content may be incorrect.">
            <a:extLst>
              <a:ext uri="{FF2B5EF4-FFF2-40B4-BE49-F238E27FC236}">
                <a16:creationId xmlns:a16="http://schemas.microsoft.com/office/drawing/2014/main" id="{78E079D9-2751-C584-F2D6-F8B3F7205F6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51808"/>
            <a:ext cx="11952300" cy="18447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5E08C0B-DA37-9B23-198C-8054EF394EAC}"/>
              </a:ext>
            </a:extLst>
          </p:cNvPr>
          <p:cNvSpPr/>
          <p:nvPr/>
        </p:nvSpPr>
        <p:spPr>
          <a:xfrm>
            <a:off x="5171126" y="1663512"/>
            <a:ext cx="3316333" cy="3258937"/>
          </a:xfrm>
          <a:prstGeom prst="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4" name="Date Placeholder 4">
            <a:extLst>
              <a:ext uri="{FF2B5EF4-FFF2-40B4-BE49-F238E27FC236}">
                <a16:creationId xmlns:a16="http://schemas.microsoft.com/office/drawing/2014/main" id="{779FB198-B1A1-761C-DC2C-45CF56270948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52" name="Slide Number Placeholder 10">
            <a:extLst>
              <a:ext uri="{FF2B5EF4-FFF2-40B4-BE49-F238E27FC236}">
                <a16:creationId xmlns:a16="http://schemas.microsoft.com/office/drawing/2014/main" id="{CF3F3287-5D9A-A602-7E87-341D03F13F9A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21</a:t>
            </a:fld>
            <a:endParaRPr lang="en-GB" sz="1200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3B738D51-C1C1-DD88-1D87-35A649111CC4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54" name="Date Placeholder 11">
            <a:extLst>
              <a:ext uri="{FF2B5EF4-FFF2-40B4-BE49-F238E27FC236}">
                <a16:creationId xmlns:a16="http://schemas.microsoft.com/office/drawing/2014/main" id="{B924CB80-32B2-7D2B-2847-E3F56BB99F26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F3230024-1776-19C9-AF1A-4683DF0B5D1D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4262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6EE6D-15B8-6165-833C-3BDCB895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0D8C-201B-1B3F-3DD4-C8F0351C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Focusing Quadrupole Shift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D6A78E4-871B-F3B3-C97F-C8213D17F6C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Shift: x = +0.1mm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15443B-6B73-1B39-4928-369080C3ED98}"/>
              </a:ext>
            </a:extLst>
          </p:cNvPr>
          <p:cNvGrpSpPr/>
          <p:nvPr/>
        </p:nvGrpSpPr>
        <p:grpSpPr>
          <a:xfrm>
            <a:off x="364734" y="3388680"/>
            <a:ext cx="11626500" cy="1476823"/>
            <a:chOff x="359911" y="4270432"/>
            <a:chExt cx="11626500" cy="1476823"/>
          </a:xfrm>
        </p:grpSpPr>
        <p:pic>
          <p:nvPicPr>
            <p:cNvPr id="10" name="Picture 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FCD9F9CF-B349-C83D-9E52-D489FC1E5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11" name="Picture 1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50F4B381-5DED-D0A8-183A-FAC9BFC2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2" name="Picture 1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2B3CA83C-934B-7F5E-CC21-C69D741F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3" name="Picture 1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BCECA6D1-FDA4-6B1F-766A-1BCA7C2C1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4" name="Picture 1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4FB32084-5755-57D8-CEE9-9B86B7B1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5" name="Picture 1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A9238B04-8B11-7C59-EBF7-C802FC98C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6" name="Picture 1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44A2AC3B-E68C-A2A1-8E06-61940F6A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ADF8332-23BF-8724-BC78-2465383E3DD1}"/>
              </a:ext>
            </a:extLst>
          </p:cNvPr>
          <p:cNvSpPr txBox="1"/>
          <p:nvPr/>
        </p:nvSpPr>
        <p:spPr>
          <a:xfrm>
            <a:off x="9473441" y="644948"/>
            <a:ext cx="3316333" cy="3113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Simulation of 1x10</a:t>
            </a:r>
            <a:r>
              <a:rPr lang="en-GB" sz="1600" baseline="30000">
                <a:solidFill>
                  <a:schemeClr val="tx1"/>
                </a:solidFill>
              </a:rPr>
              <a:t>5</a:t>
            </a:r>
            <a:r>
              <a:rPr lang="en-GB" sz="1600">
                <a:solidFill>
                  <a:schemeClr val="tx1"/>
                </a:solidFill>
              </a:rPr>
              <a:t> particles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8B9E77-D733-3E51-49D1-12EBD4BF378B}"/>
              </a:ext>
            </a:extLst>
          </p:cNvPr>
          <p:cNvSpPr txBox="1"/>
          <p:nvPr/>
        </p:nvSpPr>
        <p:spPr>
          <a:xfrm>
            <a:off x="364734" y="5081804"/>
            <a:ext cx="11037223" cy="9853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b="1">
                <a:solidFill>
                  <a:schemeClr val="tx1"/>
                </a:solidFill>
              </a:rPr>
              <a:t>Key Observations: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Asymmetry in the focusing effect – lateral shift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/>
              <a:t>Lower energy particles are more susceptible to small deviations</a:t>
            </a:r>
            <a:endParaRPr lang="en-GB" sz="1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27CDDDB-598E-945F-2AA0-2A714F28DE89}"/>
                  </a:ext>
                </a:extLst>
              </p:cNvPr>
              <p:cNvSpPr txBox="1"/>
              <p:nvPr/>
            </p:nvSpPr>
            <p:spPr>
              <a:xfrm>
                <a:off x="637570" y="1332884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27CDDDB-598E-945F-2AA0-2A714F28D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70" y="1332884"/>
                <a:ext cx="1185392" cy="286645"/>
              </a:xfrm>
              <a:prstGeom prst="rect">
                <a:avLst/>
              </a:prstGeom>
              <a:blipFill>
                <a:blip r:embed="rId17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460CCC-22FD-1E28-4897-2C98AB2403D6}"/>
                  </a:ext>
                </a:extLst>
              </p:cNvPr>
              <p:cNvSpPr txBox="1"/>
              <p:nvPr/>
            </p:nvSpPr>
            <p:spPr>
              <a:xfrm>
                <a:off x="8858518" y="127347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460CCC-22FD-1E28-4897-2C98AB240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518" y="1273476"/>
                <a:ext cx="1185392" cy="286645"/>
              </a:xfrm>
              <a:prstGeom prst="rect">
                <a:avLst/>
              </a:prstGeom>
              <a:blipFill>
                <a:blip r:embed="rId18"/>
                <a:stretch>
                  <a:fillRect l="-1026" r="-71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2BF644-5740-E033-0589-699A2BB11C07}"/>
                  </a:ext>
                </a:extLst>
              </p:cNvPr>
              <p:cNvSpPr txBox="1"/>
              <p:nvPr/>
            </p:nvSpPr>
            <p:spPr>
              <a:xfrm>
                <a:off x="7210865" y="1305830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2BF644-5740-E033-0589-699A2BB1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865" y="1305830"/>
                <a:ext cx="1185392" cy="286645"/>
              </a:xfrm>
              <a:prstGeom prst="rect">
                <a:avLst/>
              </a:prstGeom>
              <a:blipFill>
                <a:blip r:embed="rId19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50FE24-526A-7081-66C4-790E678B0D4F}"/>
                  </a:ext>
                </a:extLst>
              </p:cNvPr>
              <p:cNvSpPr txBox="1"/>
              <p:nvPr/>
            </p:nvSpPr>
            <p:spPr>
              <a:xfrm>
                <a:off x="5582102" y="1296147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50FE24-526A-7081-66C4-790E678B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02" y="1296147"/>
                <a:ext cx="1185392" cy="286645"/>
              </a:xfrm>
              <a:prstGeom prst="rect">
                <a:avLst/>
              </a:prstGeom>
              <a:blipFill>
                <a:blip r:embed="rId20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709AFB-C399-5BCA-AF3F-7452A91EEF63}"/>
                  </a:ext>
                </a:extLst>
              </p:cNvPr>
              <p:cNvSpPr txBox="1"/>
              <p:nvPr/>
            </p:nvSpPr>
            <p:spPr>
              <a:xfrm>
                <a:off x="3956562" y="132270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709AFB-C399-5BCA-AF3F-7452A91EE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62" y="1322702"/>
                <a:ext cx="1185392" cy="286645"/>
              </a:xfrm>
              <a:prstGeom prst="rect">
                <a:avLst/>
              </a:prstGeom>
              <a:blipFill>
                <a:blip r:embed="rId21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78F94B-31F2-7447-FF24-26717D5A15CA}"/>
                  </a:ext>
                </a:extLst>
              </p:cNvPr>
              <p:cNvSpPr txBox="1"/>
              <p:nvPr/>
            </p:nvSpPr>
            <p:spPr>
              <a:xfrm>
                <a:off x="2331022" y="132270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78F94B-31F2-7447-FF24-26717D5A1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022" y="1322702"/>
                <a:ext cx="1185392" cy="286645"/>
              </a:xfrm>
              <a:prstGeom prst="rect">
                <a:avLst/>
              </a:prstGeom>
              <a:blipFill>
                <a:blip r:embed="rId22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E875A06-34D3-7C8C-EBA4-35988C0D2A1E}"/>
                  </a:ext>
                </a:extLst>
              </p:cNvPr>
              <p:cNvSpPr txBox="1"/>
              <p:nvPr/>
            </p:nvSpPr>
            <p:spPr>
              <a:xfrm>
                <a:off x="10487281" y="124086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E875A06-34D3-7C8C-EBA4-35988C0D2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281" y="1240866"/>
                <a:ext cx="1185392" cy="286645"/>
              </a:xfrm>
              <a:prstGeom prst="rect">
                <a:avLst/>
              </a:prstGeom>
              <a:blipFill>
                <a:blip r:embed="rId23"/>
                <a:stretch>
                  <a:fillRect l="-1026" r="-410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D2F3FF2-7A18-35A6-C690-83AB0E02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2FE10E8-D12B-9F10-9B26-D0BF17C4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17866F7-ACE3-5BA0-73BD-DE9EB3A8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22</a:t>
            </a:fld>
            <a:endParaRPr lang="en-GB"/>
          </a:p>
        </p:txBody>
      </p:sp>
      <p:pic>
        <p:nvPicPr>
          <p:cNvPr id="25" name="Picture 24" descr="A graph of a cross&#10;&#10;AI-generated content may be incorrect.">
            <a:extLst>
              <a:ext uri="{FF2B5EF4-FFF2-40B4-BE49-F238E27FC236}">
                <a16:creationId xmlns:a16="http://schemas.microsoft.com/office/drawing/2014/main" id="{987BAEDE-D561-1B19-37D0-BD079103713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0" y="1573129"/>
            <a:ext cx="12210060" cy="1884483"/>
          </a:xfrm>
          <a:prstGeom prst="rect">
            <a:avLst/>
          </a:prstGeom>
        </p:spPr>
      </p:pic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9235E563-5B56-F4F5-2D8F-6D7E8DEDEFD9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27" name="Slide Number Placeholder 10">
            <a:extLst>
              <a:ext uri="{FF2B5EF4-FFF2-40B4-BE49-F238E27FC236}">
                <a16:creationId xmlns:a16="http://schemas.microsoft.com/office/drawing/2014/main" id="{C96C65AC-AACC-8FEE-77F4-664256156053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22</a:t>
            </a:fld>
            <a:endParaRPr lang="en-GB" sz="1200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EF60A393-0662-BADB-C9F9-95331EEF39B1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0" name="Date Placeholder 11">
            <a:extLst>
              <a:ext uri="{FF2B5EF4-FFF2-40B4-BE49-F238E27FC236}">
                <a16:creationId xmlns:a16="http://schemas.microsoft.com/office/drawing/2014/main" id="{43162732-7D61-E7C1-50D4-FEF5E9AE4353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A4092A-14E9-A75E-4E17-51B8EE54E946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958728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46E2B-ABDB-C336-B47D-5DE8C220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E7E4-6F16-CFFE-3C37-A07DB2C6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Focusing Quadrupole Tilt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A7F3950E-13FD-3B60-EDB8-29195EFB3B84}"/>
                  </a:ext>
                </a:extLst>
              </p:cNvPr>
              <p:cNvSpPr>
                <a:spLocks noGrp="1"/>
              </p:cNvSpPr>
              <p:nvPr>
                <p:ph type="subTitle" idx="13"/>
              </p:nvPr>
            </p:nvSpPr>
            <p:spPr/>
            <p:txBody>
              <a:bodyPr/>
              <a:lstStyle/>
              <a:p>
                <a:r>
                  <a:rPr lang="en-GB"/>
                  <a:t>Tilt: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/>
                  <a:t>= +0.1 rad</a:t>
                </a:r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A7F3950E-13FD-3B60-EDB8-29195EFB3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blipFill>
                <a:blip r:embed="rId3"/>
                <a:stretch>
                  <a:fillRect l="-1742" t="-39344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012D25B-39AD-FFE8-85C2-44488559B16B}"/>
              </a:ext>
            </a:extLst>
          </p:cNvPr>
          <p:cNvGrpSpPr/>
          <p:nvPr/>
        </p:nvGrpSpPr>
        <p:grpSpPr>
          <a:xfrm>
            <a:off x="364734" y="3278404"/>
            <a:ext cx="11626500" cy="1476823"/>
            <a:chOff x="359911" y="4270432"/>
            <a:chExt cx="11626500" cy="1476823"/>
          </a:xfrm>
        </p:grpSpPr>
        <p:pic>
          <p:nvPicPr>
            <p:cNvPr id="10" name="Picture 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1C40039B-6F2A-86FA-B05B-4926D374E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11" name="Picture 1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5B4886DD-5F19-29EC-4348-B295C12A4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2" name="Picture 1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12824DDD-1460-74B3-54B6-D37238C5F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3" name="Picture 1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380EC98B-051D-A87E-D59F-AD6EE2411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4" name="Picture 1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4D3DB959-431A-2C90-43D1-800215CB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5" name="Picture 1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6410BE9A-EEAB-1A64-E53E-43F7FFC3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6" name="Picture 1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F8D3BDFA-C57C-D369-1081-68DC7E75F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A121BCF-C410-B1A8-5320-7D22F5A2955F}"/>
              </a:ext>
            </a:extLst>
          </p:cNvPr>
          <p:cNvSpPr txBox="1"/>
          <p:nvPr/>
        </p:nvSpPr>
        <p:spPr>
          <a:xfrm>
            <a:off x="9473441" y="626580"/>
            <a:ext cx="3316333" cy="3113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Simulation of 1x10</a:t>
            </a:r>
            <a:r>
              <a:rPr lang="en-GB" sz="1600" baseline="30000">
                <a:solidFill>
                  <a:schemeClr val="tx1"/>
                </a:solidFill>
              </a:rPr>
              <a:t>5</a:t>
            </a:r>
            <a:r>
              <a:rPr lang="en-GB" sz="1600">
                <a:solidFill>
                  <a:schemeClr val="tx1"/>
                </a:solidFill>
              </a:rPr>
              <a:t>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5FCDBA3-C0E5-D7C3-203D-8FDB7620C648}"/>
                  </a:ext>
                </a:extLst>
              </p:cNvPr>
              <p:cNvSpPr txBox="1"/>
              <p:nvPr/>
            </p:nvSpPr>
            <p:spPr>
              <a:xfrm>
                <a:off x="637570" y="1332884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5FCDBA3-C0E5-D7C3-203D-8FDB7620C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70" y="1332884"/>
                <a:ext cx="1185392" cy="286645"/>
              </a:xfrm>
              <a:prstGeom prst="rect">
                <a:avLst/>
              </a:prstGeom>
              <a:blipFill>
                <a:blip r:embed="rId18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A8254B-379E-4F48-0AB6-5B6B2DAD9F09}"/>
                  </a:ext>
                </a:extLst>
              </p:cNvPr>
              <p:cNvSpPr txBox="1"/>
              <p:nvPr/>
            </p:nvSpPr>
            <p:spPr>
              <a:xfrm>
                <a:off x="8858518" y="127347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A8254B-379E-4F48-0AB6-5B6B2DAD9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518" y="1273476"/>
                <a:ext cx="1185392" cy="286645"/>
              </a:xfrm>
              <a:prstGeom prst="rect">
                <a:avLst/>
              </a:prstGeom>
              <a:blipFill>
                <a:blip r:embed="rId19"/>
                <a:stretch>
                  <a:fillRect l="-1026" r="-71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94D8DA4-58CB-39C8-D0EF-6D7BF66DA4AA}"/>
                  </a:ext>
                </a:extLst>
              </p:cNvPr>
              <p:cNvSpPr txBox="1"/>
              <p:nvPr/>
            </p:nvSpPr>
            <p:spPr>
              <a:xfrm>
                <a:off x="7210865" y="1305830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94D8DA4-58CB-39C8-D0EF-6D7BF66DA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865" y="1305830"/>
                <a:ext cx="1185392" cy="286645"/>
              </a:xfrm>
              <a:prstGeom prst="rect">
                <a:avLst/>
              </a:prstGeom>
              <a:blipFill>
                <a:blip r:embed="rId20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C03A3-3C86-B74E-8B30-31AE5A4CEE01}"/>
                  </a:ext>
                </a:extLst>
              </p:cNvPr>
              <p:cNvSpPr txBox="1"/>
              <p:nvPr/>
            </p:nvSpPr>
            <p:spPr>
              <a:xfrm>
                <a:off x="5582102" y="1296147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C03A3-3C86-B74E-8B30-31AE5A4CE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02" y="1296147"/>
                <a:ext cx="1185392" cy="286645"/>
              </a:xfrm>
              <a:prstGeom prst="rect">
                <a:avLst/>
              </a:prstGeom>
              <a:blipFill>
                <a:blip r:embed="rId21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03D66C-CD1D-5FEB-CB28-4B49F9D557FF}"/>
                  </a:ext>
                </a:extLst>
              </p:cNvPr>
              <p:cNvSpPr txBox="1"/>
              <p:nvPr/>
            </p:nvSpPr>
            <p:spPr>
              <a:xfrm>
                <a:off x="3956562" y="132270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603D66C-CD1D-5FEB-CB28-4B49F9D55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62" y="1322702"/>
                <a:ext cx="1185392" cy="286645"/>
              </a:xfrm>
              <a:prstGeom prst="rect">
                <a:avLst/>
              </a:prstGeom>
              <a:blipFill>
                <a:blip r:embed="rId22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12555A-E859-A70E-D96F-DF3059021A3B}"/>
                  </a:ext>
                </a:extLst>
              </p:cNvPr>
              <p:cNvSpPr txBox="1"/>
              <p:nvPr/>
            </p:nvSpPr>
            <p:spPr>
              <a:xfrm>
                <a:off x="2331022" y="132270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12555A-E859-A70E-D96F-DF3059021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022" y="1322702"/>
                <a:ext cx="1185392" cy="286645"/>
              </a:xfrm>
              <a:prstGeom prst="rect">
                <a:avLst/>
              </a:prstGeom>
              <a:blipFill>
                <a:blip r:embed="rId23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B8A453-9FB4-10E6-E676-7A2E51C41A7C}"/>
                  </a:ext>
                </a:extLst>
              </p:cNvPr>
              <p:cNvSpPr txBox="1"/>
              <p:nvPr/>
            </p:nvSpPr>
            <p:spPr>
              <a:xfrm>
                <a:off x="10487281" y="124086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B8A453-9FB4-10E6-E676-7A2E51C41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281" y="1240866"/>
                <a:ext cx="1185392" cy="286645"/>
              </a:xfrm>
              <a:prstGeom prst="rect">
                <a:avLst/>
              </a:prstGeom>
              <a:blipFill>
                <a:blip r:embed="rId24"/>
                <a:stretch>
                  <a:fillRect l="-1026" r="-410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82A2E04-DD3D-4FD7-594E-AA22230504D4}"/>
              </a:ext>
            </a:extLst>
          </p:cNvPr>
          <p:cNvSpPr txBox="1"/>
          <p:nvPr/>
        </p:nvSpPr>
        <p:spPr>
          <a:xfrm>
            <a:off x="444335" y="5056278"/>
            <a:ext cx="11422141" cy="118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Tilt changes angle at which proton enters the quadrupole field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Results in uneven focusing effect – some particles experiences stronger focusing while other are deflected in unintended </a:t>
            </a:r>
          </a:p>
          <a:p>
            <a:pPr algn="l">
              <a:lnSpc>
                <a:spcPct val="105000"/>
              </a:lnSpc>
            </a:pPr>
            <a:r>
              <a:rPr lang="en-GB" sz="1600" dirty="0"/>
              <a:t>       directions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58A4A-0822-F974-2054-161A0E6A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0AD9BE-D8F0-D0F9-6B10-167606D1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3D8E5-BC49-2737-27EC-02C4105F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23</a:t>
            </a:fld>
            <a:endParaRPr lang="en-GB"/>
          </a:p>
        </p:txBody>
      </p:sp>
      <p:pic>
        <p:nvPicPr>
          <p:cNvPr id="19" name="Picture 18" descr="A star shaped object with a graph&#10;&#10;AI-generated content may be incorrect.">
            <a:extLst>
              <a:ext uri="{FF2B5EF4-FFF2-40B4-BE49-F238E27FC236}">
                <a16:creationId xmlns:a16="http://schemas.microsoft.com/office/drawing/2014/main" id="{DC3EB372-CAF7-5AAA-E368-8700080A942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" y="1565038"/>
            <a:ext cx="11950881" cy="1836643"/>
          </a:xfrm>
          <a:prstGeom prst="rect">
            <a:avLst/>
          </a:prstGeom>
        </p:spPr>
      </p:pic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0B01E1A8-0990-92D0-2398-6545C1CF54CD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36" name="Slide Number Placeholder 10">
            <a:extLst>
              <a:ext uri="{FF2B5EF4-FFF2-40B4-BE49-F238E27FC236}">
                <a16:creationId xmlns:a16="http://schemas.microsoft.com/office/drawing/2014/main" id="{CD12BAAB-F48A-5928-27FA-527A51508506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23</a:t>
            </a:fld>
            <a:endParaRPr lang="en-GB" sz="1200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2DCA824-F689-6AC4-C206-8C06CF7FFBBC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8" name="Date Placeholder 11">
            <a:extLst>
              <a:ext uri="{FF2B5EF4-FFF2-40B4-BE49-F238E27FC236}">
                <a16:creationId xmlns:a16="http://schemas.microsoft.com/office/drawing/2014/main" id="{B9880753-97EE-1A81-8743-AA98379BF998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3C79C67F-3E17-23AE-5F0F-0B2AB8D42BD3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546943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9CC81-1FEF-A6B1-3ABC-AACF87C5E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FD0E-EA09-36C5-1075-4A72EFD7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Focusing and Defocusing Quadrupole Combination Tilt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49CF759F-BE60-047A-46A7-46D6D48CC4D5}"/>
                  </a:ext>
                </a:extLst>
              </p:cNvPr>
              <p:cNvSpPr>
                <a:spLocks noGrp="1"/>
              </p:cNvSpPr>
              <p:nvPr>
                <p:ph type="subTitle" idx="13"/>
              </p:nvPr>
            </p:nvSpPr>
            <p:spPr>
              <a:xfrm>
                <a:off x="325800" y="620196"/>
                <a:ext cx="11540763" cy="792008"/>
              </a:xfrm>
            </p:spPr>
            <p:txBody>
              <a:bodyPr/>
              <a:lstStyle/>
              <a:p>
                <a:r>
                  <a:rPr lang="en-GB" dirty="0"/>
                  <a:t>FQ: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= -0.005 rad,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= 0.005 rad; </a:t>
                </a:r>
              </a:p>
              <a:p>
                <a:r>
                  <a:rPr lang="en-GB" dirty="0"/>
                  <a:t>DQ: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= -0.005 rad,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= 0.005 rad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49CF759F-BE60-047A-46A7-46D6D48CC4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xfrm>
                <a:off x="325800" y="620196"/>
                <a:ext cx="11540763" cy="792008"/>
              </a:xfrm>
              <a:blipFill>
                <a:blip r:embed="rId3"/>
                <a:stretch>
                  <a:fillRect l="-1742" t="-18462" b="-1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0D5ADC21-5C3C-D7AE-9796-72576EC33E92}"/>
              </a:ext>
            </a:extLst>
          </p:cNvPr>
          <p:cNvGrpSpPr/>
          <p:nvPr/>
        </p:nvGrpSpPr>
        <p:grpSpPr>
          <a:xfrm>
            <a:off x="364734" y="3278404"/>
            <a:ext cx="11626500" cy="1476823"/>
            <a:chOff x="359911" y="4270432"/>
            <a:chExt cx="11626500" cy="1476823"/>
          </a:xfrm>
        </p:grpSpPr>
        <p:pic>
          <p:nvPicPr>
            <p:cNvPr id="10" name="Picture 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30A81EFC-C87F-F80F-5238-D997BB8DC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11" name="Picture 1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0BCC834F-059F-302C-CF63-A7E40C70F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2" name="Picture 1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D4314723-3562-CC74-111C-9A780B410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3" name="Picture 1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B7AA5046-DE18-6A97-0131-365B58EB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4" name="Picture 1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86E747FF-3D81-8D16-59BE-D1558B66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5" name="Picture 1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29297D13-F3DB-32A7-C261-E4AA7458B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6" name="Picture 1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C23EFE14-9641-3249-EB35-7808BE2CA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6F1BC98-384E-FBE2-C6D7-740312B1BC82}"/>
              </a:ext>
            </a:extLst>
          </p:cNvPr>
          <p:cNvSpPr txBox="1"/>
          <p:nvPr/>
        </p:nvSpPr>
        <p:spPr>
          <a:xfrm>
            <a:off x="9473441" y="1100891"/>
            <a:ext cx="3316333" cy="3113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Simulation of 1x10</a:t>
            </a:r>
            <a:r>
              <a:rPr lang="en-GB" sz="1600" baseline="30000">
                <a:solidFill>
                  <a:schemeClr val="tx1"/>
                </a:solidFill>
              </a:rPr>
              <a:t>5</a:t>
            </a:r>
            <a:r>
              <a:rPr lang="en-GB" sz="1600">
                <a:solidFill>
                  <a:schemeClr val="tx1"/>
                </a:solidFill>
              </a:rPr>
              <a:t>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274265-B4AF-DB19-F20A-D65F30538A8C}"/>
              </a:ext>
            </a:extLst>
          </p:cNvPr>
          <p:cNvSpPr txBox="1"/>
          <p:nvPr/>
        </p:nvSpPr>
        <p:spPr>
          <a:xfrm>
            <a:off x="364734" y="5438325"/>
            <a:ext cx="11037223" cy="9853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b="1">
                <a:solidFill>
                  <a:schemeClr val="tx1"/>
                </a:solidFill>
              </a:rPr>
              <a:t>Key Observations: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/>
              <a:t>Vertical, curved section of star-shaped arm can be seen in the simulation</a:t>
            </a:r>
            <a:endParaRPr lang="en-GB" sz="16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3FF62B-C6F5-29D8-2029-6285F3045A70}"/>
                  </a:ext>
                </a:extLst>
              </p:cNvPr>
              <p:cNvSpPr txBox="1"/>
              <p:nvPr/>
            </p:nvSpPr>
            <p:spPr>
              <a:xfrm>
                <a:off x="637570" y="467955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3FF62B-C6F5-29D8-2029-6285F304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70" y="4679556"/>
                <a:ext cx="1185392" cy="286645"/>
              </a:xfrm>
              <a:prstGeom prst="rect">
                <a:avLst/>
              </a:prstGeom>
              <a:blipFill>
                <a:blip r:embed="rId18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9794C-E851-1B7B-F27A-E4BFDA9CDBC3}"/>
                  </a:ext>
                </a:extLst>
              </p:cNvPr>
              <p:cNvSpPr txBox="1"/>
              <p:nvPr/>
            </p:nvSpPr>
            <p:spPr>
              <a:xfrm>
                <a:off x="8858518" y="470179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9794C-E851-1B7B-F27A-E4BFDA9CD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518" y="4701793"/>
                <a:ext cx="1185392" cy="286645"/>
              </a:xfrm>
              <a:prstGeom prst="rect">
                <a:avLst/>
              </a:prstGeom>
              <a:blipFill>
                <a:blip r:embed="rId19"/>
                <a:stretch>
                  <a:fillRect l="-1026" r="-71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3E0C77-1F7C-9818-14A6-44975C831A90}"/>
                  </a:ext>
                </a:extLst>
              </p:cNvPr>
              <p:cNvSpPr txBox="1"/>
              <p:nvPr/>
            </p:nvSpPr>
            <p:spPr>
              <a:xfrm>
                <a:off x="7178207" y="4717818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3E0C77-1F7C-9818-14A6-44975C831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207" y="4717818"/>
                <a:ext cx="1185392" cy="286645"/>
              </a:xfrm>
              <a:prstGeom prst="rect">
                <a:avLst/>
              </a:prstGeom>
              <a:blipFill>
                <a:blip r:embed="rId20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072614-94A1-9665-550F-4C34E34852CB}"/>
                  </a:ext>
                </a:extLst>
              </p:cNvPr>
              <p:cNvSpPr txBox="1"/>
              <p:nvPr/>
            </p:nvSpPr>
            <p:spPr>
              <a:xfrm>
                <a:off x="5582102" y="469180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072614-94A1-9665-550F-4C34E348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02" y="4691806"/>
                <a:ext cx="1185392" cy="286645"/>
              </a:xfrm>
              <a:prstGeom prst="rect">
                <a:avLst/>
              </a:prstGeom>
              <a:blipFill>
                <a:blip r:embed="rId21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E049A2-8325-6483-B66C-0A9E66263233}"/>
                  </a:ext>
                </a:extLst>
              </p:cNvPr>
              <p:cNvSpPr txBox="1"/>
              <p:nvPr/>
            </p:nvSpPr>
            <p:spPr>
              <a:xfrm>
                <a:off x="3956562" y="470203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E049A2-8325-6483-B66C-0A9E66263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62" y="4702032"/>
                <a:ext cx="1185392" cy="286645"/>
              </a:xfrm>
              <a:prstGeom prst="rect">
                <a:avLst/>
              </a:prstGeom>
              <a:blipFill>
                <a:blip r:embed="rId22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41D7286-7872-EAC2-4FA7-63AD47DB1BF6}"/>
                  </a:ext>
                </a:extLst>
              </p:cNvPr>
              <p:cNvSpPr txBox="1"/>
              <p:nvPr/>
            </p:nvSpPr>
            <p:spPr>
              <a:xfrm>
                <a:off x="2331022" y="470203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41D7286-7872-EAC2-4FA7-63AD47DB1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022" y="4702032"/>
                <a:ext cx="1185392" cy="286645"/>
              </a:xfrm>
              <a:prstGeom prst="rect">
                <a:avLst/>
              </a:prstGeom>
              <a:blipFill>
                <a:blip r:embed="rId23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E3F76-A2F8-E061-5558-912604C41E62}"/>
                  </a:ext>
                </a:extLst>
              </p:cNvPr>
              <p:cNvSpPr txBox="1"/>
              <p:nvPr/>
            </p:nvSpPr>
            <p:spPr>
              <a:xfrm>
                <a:off x="10487281" y="4701841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E3F76-A2F8-E061-5558-912604C41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281" y="4701841"/>
                <a:ext cx="1185392" cy="286645"/>
              </a:xfrm>
              <a:prstGeom prst="rect">
                <a:avLst/>
              </a:prstGeom>
              <a:blipFill>
                <a:blip r:embed="rId24"/>
                <a:stretch>
                  <a:fillRect l="-1026" r="-410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57136-FA4F-441B-D252-74CBB49E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BC4F3-A5E4-5FAC-2F60-1AE3EEB6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852B603-BB78-CF06-D18A-A93FAECB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24</a:t>
            </a:fld>
            <a:endParaRPr lang="en-GB"/>
          </a:p>
        </p:txBody>
      </p:sp>
      <p:pic>
        <p:nvPicPr>
          <p:cNvPr id="34" name="Picture 33" descr="A graph of a cross&#10;&#10;AI-generated content may be incorrect.">
            <a:extLst>
              <a:ext uri="{FF2B5EF4-FFF2-40B4-BE49-F238E27FC236}">
                <a16:creationId xmlns:a16="http://schemas.microsoft.com/office/drawing/2014/main" id="{54446C2D-46BB-F577-28A3-BBB530C51C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6" y="1487459"/>
            <a:ext cx="11932644" cy="1841667"/>
          </a:xfrm>
          <a:prstGeom prst="rect">
            <a:avLst/>
          </a:prstGeom>
        </p:spPr>
      </p:pic>
      <p:sp>
        <p:nvSpPr>
          <p:cNvPr id="35" name="Date Placeholder 4">
            <a:extLst>
              <a:ext uri="{FF2B5EF4-FFF2-40B4-BE49-F238E27FC236}">
                <a16:creationId xmlns:a16="http://schemas.microsoft.com/office/drawing/2014/main" id="{24ACF09D-C37C-A0A1-533E-677C9D9DBD61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36" name="Slide Number Placeholder 10">
            <a:extLst>
              <a:ext uri="{FF2B5EF4-FFF2-40B4-BE49-F238E27FC236}">
                <a16:creationId xmlns:a16="http://schemas.microsoft.com/office/drawing/2014/main" id="{7729D4F7-C3C3-0CDC-4F28-0EB65D9598D6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24</a:t>
            </a:fld>
            <a:endParaRPr lang="en-GB" sz="1200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A3595E87-969B-D384-8391-A7E05D3A24E2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8" name="Date Placeholder 11">
            <a:extLst>
              <a:ext uri="{FF2B5EF4-FFF2-40B4-BE49-F238E27FC236}">
                <a16:creationId xmlns:a16="http://schemas.microsoft.com/office/drawing/2014/main" id="{F5FF5249-8B7E-1B62-8CE4-CAE99BB0FC15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40F18238-01BA-9ADC-6908-0057864C6CC7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219531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0684F-E56F-EE60-F2F8-4C5DCD32F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30C1C-1209-C148-1C6C-32329305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Focusing and Defocusing Quadrupole Combination Tilt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275D4C08-14F7-BDDE-70F7-0175060FD739}"/>
                  </a:ext>
                </a:extLst>
              </p:cNvPr>
              <p:cNvSpPr>
                <a:spLocks noGrp="1"/>
              </p:cNvSpPr>
              <p:nvPr>
                <p:ph type="subTitle" idx="13"/>
              </p:nvPr>
            </p:nvSpPr>
            <p:spPr>
              <a:xfrm>
                <a:off x="325800" y="620196"/>
                <a:ext cx="11540763" cy="792008"/>
              </a:xfrm>
            </p:spPr>
            <p:txBody>
              <a:bodyPr/>
              <a:lstStyle/>
              <a:p>
                <a:r>
                  <a:rPr lang="en-GB" dirty="0"/>
                  <a:t>FQ: x = +0.1mm,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= +0.004 rad,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= 0.004 rad,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= -0.003 rad; </a:t>
                </a:r>
              </a:p>
              <a:p>
                <a:r>
                  <a:rPr lang="en-GB" dirty="0"/>
                  <a:t>DQ: x = +0.1mm,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GB" dirty="0"/>
                  <a:t> = -0.004 rad,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 = 0.004 rad,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/>
                  <a:t> = -0.003 rad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275D4C08-14F7-BDDE-70F7-0175060FD7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3"/>
              </p:nvPr>
            </p:nvSpPr>
            <p:spPr>
              <a:xfrm>
                <a:off x="325800" y="620196"/>
                <a:ext cx="11540763" cy="792008"/>
              </a:xfrm>
              <a:blipFill>
                <a:blip r:embed="rId3"/>
                <a:stretch>
                  <a:fillRect l="-1742" t="-18462" b="-1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C46ED-D7AF-2745-D119-6CB765140542}"/>
              </a:ext>
            </a:extLst>
          </p:cNvPr>
          <p:cNvGrpSpPr/>
          <p:nvPr/>
        </p:nvGrpSpPr>
        <p:grpSpPr>
          <a:xfrm>
            <a:off x="364734" y="3278404"/>
            <a:ext cx="11626500" cy="1476823"/>
            <a:chOff x="359911" y="4270432"/>
            <a:chExt cx="11626500" cy="1476823"/>
          </a:xfrm>
        </p:grpSpPr>
        <p:pic>
          <p:nvPicPr>
            <p:cNvPr id="10" name="Picture 9" descr="A graph with a number of red and yellow squares&#10;&#10;AI-generated content may be incorrect.">
              <a:extLst>
                <a:ext uri="{FF2B5EF4-FFF2-40B4-BE49-F238E27FC236}">
                  <a16:creationId xmlns:a16="http://schemas.microsoft.com/office/drawing/2014/main" id="{5563F893-CB03-F69B-F8FA-AECBC9AE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7159" y="4294625"/>
              <a:ext cx="1719252" cy="1452630"/>
            </a:xfrm>
            <a:prstGeom prst="rect">
              <a:avLst/>
            </a:prstGeom>
          </p:spPr>
        </p:pic>
        <p:pic>
          <p:nvPicPr>
            <p:cNvPr id="11" name="Picture 10" descr="A grid with a number of objects in it&#10;&#10;AI-generated content may be incorrect.">
              <a:extLst>
                <a:ext uri="{FF2B5EF4-FFF2-40B4-BE49-F238E27FC236}">
                  <a16:creationId xmlns:a16="http://schemas.microsoft.com/office/drawing/2014/main" id="{2712DA13-C4E6-90BA-1106-E9E15AF88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8374" y="4270432"/>
              <a:ext cx="1695650" cy="1446289"/>
            </a:xfrm>
            <a:prstGeom prst="rect">
              <a:avLst/>
            </a:prstGeom>
          </p:spPr>
        </p:pic>
        <p:pic>
          <p:nvPicPr>
            <p:cNvPr id="12" name="Picture 11" descr="A graph with a number of red and yellow lines&#10;&#10;AI-generated content may be incorrect.">
              <a:extLst>
                <a:ext uri="{FF2B5EF4-FFF2-40B4-BE49-F238E27FC236}">
                  <a16:creationId xmlns:a16="http://schemas.microsoft.com/office/drawing/2014/main" id="{AF5195FE-F03B-7296-BF49-FD2FD7BC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7691" y="4290997"/>
              <a:ext cx="1719252" cy="1434830"/>
            </a:xfrm>
            <a:prstGeom prst="rect">
              <a:avLst/>
            </a:prstGeom>
          </p:spPr>
        </p:pic>
        <p:pic>
          <p:nvPicPr>
            <p:cNvPr id="13" name="Picture 12" descr="A graph with a red and yellow gradient&#10;&#10;AI-generated content may be incorrect.">
              <a:extLst>
                <a:ext uri="{FF2B5EF4-FFF2-40B4-BE49-F238E27FC236}">
                  <a16:creationId xmlns:a16="http://schemas.microsoft.com/office/drawing/2014/main" id="{BC90CB89-9636-0082-9237-660B51D3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7475" y="4279539"/>
              <a:ext cx="1690060" cy="1446288"/>
            </a:xfrm>
            <a:prstGeom prst="rect">
              <a:avLst/>
            </a:prstGeom>
          </p:spPr>
        </p:pic>
        <p:pic>
          <p:nvPicPr>
            <p:cNvPr id="14" name="Picture 13" descr="A graph with a blurry image of a person&#10;&#10;AI-generated content may be incorrect.">
              <a:extLst>
                <a:ext uri="{FF2B5EF4-FFF2-40B4-BE49-F238E27FC236}">
                  <a16:creationId xmlns:a16="http://schemas.microsoft.com/office/drawing/2014/main" id="{7B9CEDCD-AEE6-43AF-ABB3-294C071F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9858" y="4310516"/>
              <a:ext cx="1649155" cy="1367802"/>
            </a:xfrm>
            <a:prstGeom prst="rect">
              <a:avLst/>
            </a:prstGeom>
          </p:spPr>
        </p:pic>
        <p:pic>
          <p:nvPicPr>
            <p:cNvPr id="15" name="Picture 14" descr="A graph with 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2017D1A0-9DE7-1803-B37F-5D86FA308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2581" y="4281468"/>
              <a:ext cx="1649155" cy="1415247"/>
            </a:xfrm>
            <a:prstGeom prst="rect">
              <a:avLst/>
            </a:prstGeom>
          </p:spPr>
        </p:pic>
        <p:pic>
          <p:nvPicPr>
            <p:cNvPr id="16" name="Picture 15" descr="A graph with a square shape&#10;&#10;AI-generated content may be incorrect.">
              <a:extLst>
                <a:ext uri="{FF2B5EF4-FFF2-40B4-BE49-F238E27FC236}">
                  <a16:creationId xmlns:a16="http://schemas.microsoft.com/office/drawing/2014/main" id="{472D99A1-2001-B890-5882-F9FA46CC7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9911" y="4296148"/>
              <a:ext cx="1747921" cy="138588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B66C724-19B3-5834-2AB1-D51D50CD18AD}"/>
              </a:ext>
            </a:extLst>
          </p:cNvPr>
          <p:cNvSpPr txBox="1"/>
          <p:nvPr/>
        </p:nvSpPr>
        <p:spPr>
          <a:xfrm>
            <a:off x="9473441" y="1100891"/>
            <a:ext cx="3316333" cy="3113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>
                <a:solidFill>
                  <a:schemeClr val="tx1"/>
                </a:solidFill>
              </a:rPr>
              <a:t>Simulation of 1x10</a:t>
            </a:r>
            <a:r>
              <a:rPr lang="en-GB" sz="1600" baseline="30000">
                <a:solidFill>
                  <a:schemeClr val="tx1"/>
                </a:solidFill>
              </a:rPr>
              <a:t>5</a:t>
            </a:r>
            <a:r>
              <a:rPr lang="en-GB" sz="1600">
                <a:solidFill>
                  <a:schemeClr val="tx1"/>
                </a:solidFill>
              </a:rPr>
              <a:t>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855A9D-2DA7-2270-EFB6-9856CA0F1865}"/>
              </a:ext>
            </a:extLst>
          </p:cNvPr>
          <p:cNvSpPr txBox="1"/>
          <p:nvPr/>
        </p:nvSpPr>
        <p:spPr>
          <a:xfrm>
            <a:off x="364734" y="5438325"/>
            <a:ext cx="11037223" cy="9853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b="1" dirty="0">
                <a:solidFill>
                  <a:schemeClr val="tx1"/>
                </a:solidFill>
              </a:rPr>
              <a:t>Key Observations: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Vertical central line visible</a:t>
            </a:r>
          </a:p>
          <a:p>
            <a:pPr marL="285750" indent="-285750" algn="l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Vertical, curved section of star-shaped arm can be seen in the simulation</a:t>
            </a:r>
            <a:endParaRPr lang="en-GB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A68750-7F30-30EA-2470-9E379BE391AF}"/>
                  </a:ext>
                </a:extLst>
              </p:cNvPr>
              <p:cNvSpPr txBox="1"/>
              <p:nvPr/>
            </p:nvSpPr>
            <p:spPr>
              <a:xfrm>
                <a:off x="637570" y="467955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3.1 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A68750-7F30-30EA-2470-9E379BE3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70" y="4679556"/>
                <a:ext cx="1185392" cy="286645"/>
              </a:xfrm>
              <a:prstGeom prst="rect">
                <a:avLst/>
              </a:prstGeom>
              <a:blipFill>
                <a:blip r:embed="rId11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46BF9E-C197-F715-8E3E-E654AD8E9C9C}"/>
                  </a:ext>
                </a:extLst>
              </p:cNvPr>
              <p:cNvSpPr txBox="1"/>
              <p:nvPr/>
            </p:nvSpPr>
            <p:spPr>
              <a:xfrm>
                <a:off x="8858518" y="4701793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12.7 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46BF9E-C197-F715-8E3E-E654AD8E9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518" y="4701793"/>
                <a:ext cx="1185392" cy="286645"/>
              </a:xfrm>
              <a:prstGeom prst="rect">
                <a:avLst/>
              </a:prstGeom>
              <a:blipFill>
                <a:blip r:embed="rId12"/>
                <a:stretch>
                  <a:fillRect l="-1026" r="-717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31EF8C-6AA6-1FF2-7443-128D477817BC}"/>
                  </a:ext>
                </a:extLst>
              </p:cNvPr>
              <p:cNvSpPr txBox="1"/>
              <p:nvPr/>
            </p:nvSpPr>
            <p:spPr>
              <a:xfrm>
                <a:off x="7178207" y="4717818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11.4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31EF8C-6AA6-1FF2-7443-128D47781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207" y="4717818"/>
                <a:ext cx="1185392" cy="286645"/>
              </a:xfrm>
              <a:prstGeom prst="rect">
                <a:avLst/>
              </a:prstGeom>
              <a:blipFill>
                <a:blip r:embed="rId13"/>
                <a:stretch>
                  <a:fillRect l="-1031" r="-463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08667B-9DD9-4168-F7E5-7FEC29F5D796}"/>
                  </a:ext>
                </a:extLst>
              </p:cNvPr>
              <p:cNvSpPr txBox="1"/>
              <p:nvPr/>
            </p:nvSpPr>
            <p:spPr>
              <a:xfrm>
                <a:off x="5582102" y="4691806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9.9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08667B-9DD9-4168-F7E5-7FEC29F5D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02" y="4691806"/>
                <a:ext cx="1185392" cy="286645"/>
              </a:xfrm>
              <a:prstGeom prst="rect">
                <a:avLst/>
              </a:prstGeom>
              <a:blipFill>
                <a:blip r:embed="rId14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55AFB1-1AB8-6260-1018-890F864D8975}"/>
                  </a:ext>
                </a:extLst>
              </p:cNvPr>
              <p:cNvSpPr txBox="1"/>
              <p:nvPr/>
            </p:nvSpPr>
            <p:spPr>
              <a:xfrm>
                <a:off x="3956562" y="470203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8.2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55AFB1-1AB8-6260-1018-890F864D8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562" y="4702032"/>
                <a:ext cx="1185392" cy="286645"/>
              </a:xfrm>
              <a:prstGeom prst="rect">
                <a:avLst/>
              </a:prstGeom>
              <a:blipFill>
                <a:blip r:embed="rId15"/>
                <a:stretch>
                  <a:fillRect l="-103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7FA47B-1ED6-E89B-8698-90C89CFDDBCD}"/>
                  </a:ext>
                </a:extLst>
              </p:cNvPr>
              <p:cNvSpPr txBox="1"/>
              <p:nvPr/>
            </p:nvSpPr>
            <p:spPr>
              <a:xfrm>
                <a:off x="2331022" y="4702032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.1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7FA47B-1ED6-E89B-8698-90C89CFDD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022" y="4702032"/>
                <a:ext cx="1185392" cy="286645"/>
              </a:xfrm>
              <a:prstGeom prst="rect">
                <a:avLst/>
              </a:prstGeom>
              <a:blipFill>
                <a:blip r:embed="rId16"/>
                <a:stretch>
                  <a:fillRect l="-1026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79D35F-B46F-8673-5004-B4E1AF21E485}"/>
                  </a:ext>
                </a:extLst>
              </p:cNvPr>
              <p:cNvSpPr txBox="1"/>
              <p:nvPr/>
            </p:nvSpPr>
            <p:spPr>
              <a:xfrm>
                <a:off x="10487281" y="4701841"/>
                <a:ext cx="1185392" cy="2866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GB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m:rPr>
                        <m:nor/>
                      </m:rPr>
                      <a:rPr lang="en-GB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 13.9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79D35F-B46F-8673-5004-B4E1AF21E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7281" y="4701841"/>
                <a:ext cx="1185392" cy="286645"/>
              </a:xfrm>
              <a:prstGeom prst="rect">
                <a:avLst/>
              </a:prstGeom>
              <a:blipFill>
                <a:blip r:embed="rId17"/>
                <a:stretch>
                  <a:fillRect l="-1026" r="-4103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245DFF5-B808-F933-D2CF-4067F241D2B2}"/>
              </a:ext>
            </a:extLst>
          </p:cNvPr>
          <p:cNvSpPr txBox="1"/>
          <p:nvPr/>
        </p:nvSpPr>
        <p:spPr>
          <a:xfrm>
            <a:off x="-183948" y="1542561"/>
            <a:ext cx="629010" cy="26196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5AAF8C-C4B0-89DE-E2F6-B3DD56617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06A9C8F-9B8C-DF02-4BCA-E9952D40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9EEE1EE-BA29-91A9-9470-CB45869E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25</a:t>
            </a:fld>
            <a:endParaRPr lang="en-GB"/>
          </a:p>
        </p:txBody>
      </p:sp>
      <p:pic>
        <p:nvPicPr>
          <p:cNvPr id="20" name="Picture 19" descr="A graph of a red and yellow color&#10;&#10;AI-generated content may be incorrect.">
            <a:extLst>
              <a:ext uri="{FF2B5EF4-FFF2-40B4-BE49-F238E27FC236}">
                <a16:creationId xmlns:a16="http://schemas.microsoft.com/office/drawing/2014/main" id="{9C7A8699-E846-8D91-F97E-9DA66E0E84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7" y="1529421"/>
            <a:ext cx="11830362" cy="1825881"/>
          </a:xfrm>
          <a:prstGeom prst="rect">
            <a:avLst/>
          </a:prstGeom>
        </p:spPr>
      </p:pic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441530F2-3761-4208-4BF5-87A998824FB0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37" name="Slide Number Placeholder 10">
            <a:extLst>
              <a:ext uri="{FF2B5EF4-FFF2-40B4-BE49-F238E27FC236}">
                <a16:creationId xmlns:a16="http://schemas.microsoft.com/office/drawing/2014/main" id="{2A7B908F-96C6-1336-FC86-D103748B307A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25</a:t>
            </a:fld>
            <a:endParaRPr lang="en-GB" sz="1200" dirty="0"/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695D62C9-BFD5-510C-249C-33E2F51DF271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39" name="Date Placeholder 11">
            <a:extLst>
              <a:ext uri="{FF2B5EF4-FFF2-40B4-BE49-F238E27FC236}">
                <a16:creationId xmlns:a16="http://schemas.microsoft.com/office/drawing/2014/main" id="{3F52FC4F-35B4-2662-A79B-78D71FC0FBCF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9CE52F3F-8999-4B68-47CF-C12E97EE6B11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189720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7781-2B72-CC59-5CF8-783035F9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Discussion on Fringe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658B2-2C06-C4F6-9A26-BAC492322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Realistic vs. Hard-Edge model in quadrupole magnets: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Hard-edge model assumes the magnetic field abruptly starts and stops at the quadrupole boundaries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Realistic model accounts for gradual field decay</a:t>
            </a:r>
          </a:p>
          <a:p>
            <a:endParaRPr lang="en-GB" dirty="0"/>
          </a:p>
          <a:p>
            <a:r>
              <a:rPr lang="en-GB" b="1" dirty="0"/>
              <a:t>Need for better magnetic field modelling: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Second-order aberrations arise from nonlinear variations in the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Fringe fields can introduce unexpected focusing shifts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/>
              <a:t>Source Variance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Potential for location of source origin to shift across the target</a:t>
            </a:r>
          </a:p>
          <a:p>
            <a:pPr marL="666884" lvl="3" indent="-342900"/>
            <a:r>
              <a:rPr lang="en-GB" dirty="0"/>
              <a:t>Equivalent to a shift of both quadrupoles</a:t>
            </a:r>
          </a:p>
          <a:p>
            <a:pPr lvl="2" indent="0">
              <a:buNone/>
            </a:pP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26F87-E878-4BC3-3222-FB6524A0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A0A03-6FA2-F6A2-74CA-78A7920A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E0E15F-C9EE-548E-A9F4-4268BA3E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26</a:t>
            </a:fld>
            <a:endParaRPr lang="en-GB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F8CA883-060D-D347-C726-8C2326D0D41E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DF801562-7DD2-51DC-F294-0B1642E997FB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26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4921AB1-DA61-D3FD-F98B-DE9DA58473E5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AB200E5-63F5-3CE8-E231-57BDFF9F7D95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E3470B5-8E78-300A-C4BD-C0BDF08E4F4B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421607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63B7F-5D21-30A1-0E51-69B8AA79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6A751-AF95-5E29-7AED-7BCEF682C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117770"/>
            <a:ext cx="10663193" cy="54132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Successfully investigated proton acceleration using a laser-driven source</a:t>
            </a:r>
          </a:p>
          <a:p>
            <a:pPr marL="666884" lvl="3" indent="-342900"/>
            <a:r>
              <a:rPr lang="en-GB" dirty="0"/>
              <a:t>Found that the analytical model does not accurately describe the experimental data due with correct </a:t>
            </a:r>
            <a:r>
              <a:rPr lang="en-GB" dirty="0" err="1"/>
              <a:t>T</a:t>
            </a:r>
            <a:r>
              <a:rPr lang="en-GB" baseline="-25000" dirty="0" err="1"/>
              <a:t>e</a:t>
            </a:r>
            <a:r>
              <a:rPr lang="en-GB" dirty="0"/>
              <a:t> due to the complexity of the acceleration process</a:t>
            </a:r>
          </a:p>
          <a:p>
            <a:pPr marL="666884" lvl="3" indent="-342900"/>
            <a:r>
              <a:rPr lang="en-GB" dirty="0"/>
              <a:t>Can be employed phenomenologically</a:t>
            </a:r>
          </a:p>
          <a:p>
            <a:pPr marL="666884" lvl="3" indent="-342900"/>
            <a:r>
              <a:rPr lang="en-GB" dirty="0"/>
              <a:t>Further work is required to investigate </a:t>
            </a:r>
            <a:r>
              <a:rPr lang="en-GB" dirty="0" err="1"/>
              <a:t>T</a:t>
            </a:r>
            <a:r>
              <a:rPr lang="en-GB" baseline="-25000" dirty="0" err="1"/>
              <a:t>e</a:t>
            </a:r>
            <a:r>
              <a:rPr lang="en-GB" dirty="0"/>
              <a:t> as a non-physical parameter</a:t>
            </a:r>
          </a:p>
          <a:p>
            <a:pPr marL="666884" lvl="3" indent="-342900"/>
            <a:endParaRPr lang="en-GB" dirty="0"/>
          </a:p>
          <a:p>
            <a:pPr marL="504891" lvl="2" indent="-342900"/>
            <a:r>
              <a:rPr lang="en-GB" b="1" dirty="0"/>
              <a:t>Found agreement between simulations of LhARA Linear Optics code and </a:t>
            </a:r>
            <a:r>
              <a:rPr lang="en-GB" b="1" dirty="0" err="1"/>
              <a:t>BDSim</a:t>
            </a:r>
            <a:endParaRPr lang="en-GB" b="1" dirty="0"/>
          </a:p>
          <a:p>
            <a:pPr marL="666884" lvl="3" indent="-342900"/>
            <a:r>
              <a:rPr lang="en-GB" dirty="0"/>
              <a:t>Analysed quadrupole effects on beam transport, demonstrating their impact on spatial energy deposition patterns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Reproduced features of RCF stack energy distributions</a:t>
            </a:r>
          </a:p>
          <a:p>
            <a:pPr marL="666884" lvl="3" indent="-342900"/>
            <a:r>
              <a:rPr lang="en-GB" dirty="0"/>
              <a:t>Bayesian optimisation could improve the search of the parameter space</a:t>
            </a:r>
          </a:p>
          <a:p>
            <a:pPr marL="666884" lvl="3" indent="-342900"/>
            <a:r>
              <a:rPr lang="en-GB" dirty="0"/>
              <a:t>Consideration of other factors that could impact the beam, such as fringe fields in quadrupoles, is required</a:t>
            </a:r>
          </a:p>
          <a:p>
            <a:pPr marL="666884" lvl="3" indent="-342900"/>
            <a:endParaRPr lang="en-GB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7DA09-3D68-7251-0966-229A453A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2D070-7731-BBE4-5409-CB2315F6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EC8CB6-4F16-FF05-540B-72759B33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27</a:t>
            </a:fld>
            <a:endParaRPr lang="en-GB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FCEF107-C86D-B9A1-6C3D-D261B5FBC966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F01C9FDC-A9CB-8B2B-CE3D-2EE413BD052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27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78BAAC-EA23-6375-A4F5-3D6D4A30C314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88C544F-87EF-D7B5-4AE1-3BBD14F24F55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DA1E328-271B-ED7F-65DA-EC865A8C760A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64456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33FD5-8F84-09E1-F53E-FFAB74652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C886-44C3-30D2-31BD-CE950FD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>
            <a:normAutofit/>
          </a:bodyPr>
          <a:lstStyle/>
          <a:p>
            <a:r>
              <a:rPr lang="en-US"/>
              <a:t>Thank you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CF55B4-AAD6-7281-2FE6-8948F7449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A909-91C7-235E-6BF9-DDB1D7761A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>
            <a:norm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GB"/>
              <a:t>Simulation of LION Beam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/>
              <a:t>20/03/2025</a:t>
            </a:r>
          </a:p>
        </p:txBody>
      </p:sp>
    </p:spTree>
    <p:extLst>
      <p:ext uri="{BB962C8B-B14F-4D97-AF65-F5344CB8AC3E}">
        <p14:creationId xmlns:p14="http://schemas.microsoft.com/office/powerpoint/2010/main" val="843543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B01F-45BC-E167-CA85-11ABADC69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6CD3D-3257-47D7-598F-658F2804CC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4B12C48B-D8A0-997D-F913-E545339EB05F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5pPr>
            <a:lvl6pPr marL="1714412" indent="0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656AFCF3-22F7-A43F-B4BF-67D14E7C78E4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29</a:t>
            </a:fld>
            <a:endParaRPr lang="en-GB" sz="12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22D478-E1EA-1678-9151-3FC60226EC5C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E7676B07-312B-23E5-12F9-A996A72BDD71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07/04/2025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23CD294-CF1B-BC98-6AF0-5B986435E93D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85490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2B81-7E42-97B5-650A-D88A9789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/>
              <a:t>Research Objectives</a:t>
            </a:r>
          </a:p>
        </p:txBody>
      </p:sp>
      <p:sp>
        <p:nvSpPr>
          <p:cNvPr id="14" name="Subtitle 5">
            <a:extLst>
              <a:ext uri="{FF2B5EF4-FFF2-40B4-BE49-F238E27FC236}">
                <a16:creationId xmlns:a16="http://schemas.microsoft.com/office/drawing/2014/main" id="{963AAD67-6F63-135E-060C-A731C75D7AD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C53E3A0-180C-4679-7F48-CCB25E73BE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823663"/>
              </p:ext>
            </p:extLst>
          </p:nvPr>
        </p:nvGraphicFramePr>
        <p:xfrm>
          <a:off x="325800" y="3276600"/>
          <a:ext cx="11549196" cy="275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B8CBCB-2B6D-B97B-7E96-28826F61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CBA53E11-492D-48B3-9F9B-09541CA2A39A}" type="slidenum">
              <a:rPr lang="en-GB" sz="1200" smtClean="0"/>
              <a:t>3</a:t>
            </a:fld>
            <a:endParaRPr lang="en-GB" sz="1200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E7AEBDF-522D-436E-0C01-669671495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FF01-F1F9-C9D8-720D-DD870BA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434" y="6237802"/>
            <a:ext cx="3423452" cy="293170"/>
          </a:xfrm>
          <a:solidFill>
            <a:schemeClr val="bg1"/>
          </a:solidFill>
        </p:spPr>
        <p:txBody>
          <a:bodyPr/>
          <a:lstStyle/>
          <a:p>
            <a:r>
              <a:rPr lang="en-GB" sz="1200"/>
              <a:t>LhARA Collaboration Meeting</a:t>
            </a:r>
            <a:endParaRPr lang="en-GB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8BE584-EE18-E3E6-041D-E8FD4CDD7064}"/>
              </a:ext>
            </a:extLst>
          </p:cNvPr>
          <p:cNvGrpSpPr/>
          <p:nvPr/>
        </p:nvGrpSpPr>
        <p:grpSpPr>
          <a:xfrm>
            <a:off x="2701803" y="630044"/>
            <a:ext cx="6788393" cy="2473994"/>
            <a:chOff x="138731" y="981555"/>
            <a:chExt cx="7759231" cy="2957077"/>
          </a:xfrm>
        </p:grpSpPr>
        <p:pic>
          <p:nvPicPr>
            <p:cNvPr id="22" name="Picture 21" descr="A diagram of a vacuum&#10;&#10;AI-generated content may be incorrect.">
              <a:extLst>
                <a:ext uri="{FF2B5EF4-FFF2-40B4-BE49-F238E27FC236}">
                  <a16:creationId xmlns:a16="http://schemas.microsoft.com/office/drawing/2014/main" id="{C5FFFB2A-3162-277B-1C5E-21F7A802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" t="1797"/>
            <a:stretch/>
          </p:blipFill>
          <p:spPr>
            <a:xfrm>
              <a:off x="138731" y="981555"/>
              <a:ext cx="7759231" cy="29570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070ACD-CA52-A02C-6D48-A8B1D02D00ED}"/>
                </a:ext>
              </a:extLst>
            </p:cNvPr>
            <p:cNvSpPr txBox="1"/>
            <p:nvPr/>
          </p:nvSpPr>
          <p:spPr>
            <a:xfrm>
              <a:off x="728049" y="1738900"/>
              <a:ext cx="552963" cy="3153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700" dirty="0">
                  <a:solidFill>
                    <a:schemeClr val="tx1"/>
                  </a:solidFill>
                </a:rPr>
                <a:t>        46.94mm</a:t>
              </a:r>
            </a:p>
            <a:p>
              <a:pPr algn="l">
                <a:lnSpc>
                  <a:spcPct val="105000"/>
                </a:lnSpc>
              </a:pPr>
              <a:endParaRPr lang="en-GB" sz="700" dirty="0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FC7118-FF04-90F7-E013-8446E8941023}"/>
                </a:ext>
              </a:extLst>
            </p:cNvPr>
            <p:cNvGrpSpPr/>
            <p:nvPr/>
          </p:nvGrpSpPr>
          <p:grpSpPr>
            <a:xfrm>
              <a:off x="1296039" y="1741041"/>
              <a:ext cx="464526" cy="115468"/>
              <a:chOff x="1296039" y="1741041"/>
              <a:chExt cx="464526" cy="1154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0853DC-7F8A-CE26-F2D5-B8F907B08608}"/>
                  </a:ext>
                </a:extLst>
              </p:cNvPr>
              <p:cNvSpPr txBox="1"/>
              <p:nvPr/>
            </p:nvSpPr>
            <p:spPr>
              <a:xfrm>
                <a:off x="1299915" y="1743553"/>
                <a:ext cx="456772" cy="1129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>
                    <a:solidFill>
                      <a:schemeClr val="bg1"/>
                    </a:solidFill>
                  </a:rPr>
                  <a:t>32.33mm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EF4A6D-3A75-D0B5-55EA-78A58C9EFB48}"/>
                  </a:ext>
                </a:extLst>
              </p:cNvPr>
              <p:cNvSpPr txBox="1"/>
              <p:nvPr/>
            </p:nvSpPr>
            <p:spPr>
              <a:xfrm>
                <a:off x="1296039" y="1741041"/>
                <a:ext cx="464526" cy="1129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700" dirty="0">
                    <a:solidFill>
                      <a:schemeClr val="tx1"/>
                    </a:solidFill>
                  </a:rPr>
                  <a:t>32.33mm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D6326D-7092-A4F7-1102-3BF936E538A3}"/>
                </a:ext>
              </a:extLst>
            </p:cNvPr>
            <p:cNvSpPr txBox="1"/>
            <p:nvPr/>
          </p:nvSpPr>
          <p:spPr>
            <a:xfrm>
              <a:off x="3854547" y="1558993"/>
              <a:ext cx="1020816" cy="1129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700" dirty="0">
                  <a:solidFill>
                    <a:schemeClr val="tx1"/>
                  </a:solidFill>
                </a:rPr>
                <a:t>1775.20mm</a:t>
              </a:r>
            </a:p>
          </p:txBody>
        </p:sp>
      </p:grp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F4868915-D83D-A10F-9018-120F1721E0C8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04139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5BF3A-A4AB-33A7-9460-6A9FF2426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C78C-A33A-E0B5-F5C3-37A469A9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for SCAPA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D46B7-A42D-AA0B-7FFC-2063BC28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30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CD09E-B4C6-C4D9-101F-CC5866FD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BBD8-51FA-A44C-9080-52A642AE11D0}" type="datetime1">
              <a:rPr lang="en-GB" smtClean="0"/>
              <a:t>07/04/2025</a:t>
            </a:fld>
            <a:endParaRPr lang="en-GB"/>
          </a:p>
        </p:txBody>
      </p:sp>
      <p:pic>
        <p:nvPicPr>
          <p:cNvPr id="11" name="Picture 10" descr="A diagram of a cone shaped cone&#10;&#10;AI-generated content may be incorrect.">
            <a:extLst>
              <a:ext uri="{FF2B5EF4-FFF2-40B4-BE49-F238E27FC236}">
                <a16:creationId xmlns:a16="http://schemas.microsoft.com/office/drawing/2014/main" id="{264C9DF0-74AE-3DDD-EE40-924D3108C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1" y="842485"/>
            <a:ext cx="4007480" cy="2671654"/>
          </a:xfrm>
          <a:prstGeom prst="rect">
            <a:avLst/>
          </a:prstGeom>
        </p:spPr>
      </p:pic>
      <p:pic>
        <p:nvPicPr>
          <p:cNvPr id="13" name="Picture 12" descr="A diagram of a red and yellow graph&#10;&#10;AI-generated content may be incorrect.">
            <a:extLst>
              <a:ext uri="{FF2B5EF4-FFF2-40B4-BE49-F238E27FC236}">
                <a16:creationId xmlns:a16="http://schemas.microsoft.com/office/drawing/2014/main" id="{9E2361E1-EA9F-A118-8D40-7DBC1015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82" y="997103"/>
            <a:ext cx="4007480" cy="2671654"/>
          </a:xfrm>
          <a:prstGeom prst="rect">
            <a:avLst/>
          </a:prstGeom>
        </p:spPr>
      </p:pic>
      <p:pic>
        <p:nvPicPr>
          <p:cNvPr id="19" name="Picture 18" descr="A diagram of a heat wave&#10;&#10;AI-generated content may be incorrect.">
            <a:extLst>
              <a:ext uri="{FF2B5EF4-FFF2-40B4-BE49-F238E27FC236}">
                <a16:creationId xmlns:a16="http://schemas.microsoft.com/office/drawing/2014/main" id="{8C60F4AC-7953-02A4-220D-FD13AFE5B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72" y="3556425"/>
            <a:ext cx="4192488" cy="2794991"/>
          </a:xfrm>
          <a:prstGeom prst="rect">
            <a:avLst/>
          </a:prstGeom>
        </p:spPr>
      </p:pic>
      <p:pic>
        <p:nvPicPr>
          <p:cNvPr id="21" name="Picture 20" descr="A diagram of a red and yellow graph&#10;&#10;AI-generated content may be incorrect.">
            <a:extLst>
              <a:ext uri="{FF2B5EF4-FFF2-40B4-BE49-F238E27FC236}">
                <a16:creationId xmlns:a16="http://schemas.microsoft.com/office/drawing/2014/main" id="{8E1F4536-1909-2B7D-313F-1815F69A3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2090124"/>
            <a:ext cx="4194036" cy="27960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3B4C26-C673-C5AC-726A-26D422CE8876}"/>
              </a:ext>
            </a:extLst>
          </p:cNvPr>
          <p:cNvSpPr txBox="1"/>
          <p:nvPr/>
        </p:nvSpPr>
        <p:spPr>
          <a:xfrm>
            <a:off x="1706612" y="778697"/>
            <a:ext cx="1449977" cy="2771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FQ</a:t>
            </a:r>
            <a:r>
              <a:rPr lang="en-US" sz="1600" dirty="0">
                <a:solidFill>
                  <a:schemeClr val="tx1"/>
                </a:solidFill>
              </a:rPr>
              <a:t>: x+0.1mm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52C614-CB75-C061-889B-0BC5E07EB157}"/>
                  </a:ext>
                </a:extLst>
              </p:cNvPr>
              <p:cNvSpPr txBox="1"/>
              <p:nvPr/>
            </p:nvSpPr>
            <p:spPr>
              <a:xfrm>
                <a:off x="5059566" y="880058"/>
                <a:ext cx="2391360" cy="267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US" sz="1600" dirty="0"/>
                  <a:t>FQ</a:t>
                </a:r>
                <a:r>
                  <a:rPr lang="en-US" sz="16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+ 0.01rad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52C614-CB75-C061-889B-0BC5E07EB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566" y="880058"/>
                <a:ext cx="2391360" cy="267155"/>
              </a:xfrm>
              <a:prstGeom prst="rect">
                <a:avLst/>
              </a:prstGeom>
              <a:blipFill>
                <a:blip r:embed="rId7"/>
                <a:stretch>
                  <a:fillRect l="-5291" t="-18182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5620367-ADEA-2B0F-93FA-0F43F3A1CBDB}"/>
                  </a:ext>
                </a:extLst>
              </p:cNvPr>
              <p:cNvSpPr txBox="1"/>
              <p:nvPr/>
            </p:nvSpPr>
            <p:spPr>
              <a:xfrm>
                <a:off x="5138841" y="3530179"/>
                <a:ext cx="2391360" cy="267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US" sz="1600" dirty="0"/>
                  <a:t>DQ</a:t>
                </a:r>
                <a:r>
                  <a:rPr lang="en-US" sz="16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+ 0.01rad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5620367-ADEA-2B0F-93FA-0F43F3A1C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841" y="3530179"/>
                <a:ext cx="2391360" cy="267155"/>
              </a:xfrm>
              <a:prstGeom prst="rect">
                <a:avLst/>
              </a:prstGeom>
              <a:blipFill>
                <a:blip r:embed="rId8"/>
                <a:stretch>
                  <a:fillRect l="-4762" t="-1304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ubtitle 6">
                <a:extLst>
                  <a:ext uri="{FF2B5EF4-FFF2-40B4-BE49-F238E27FC236}">
                    <a16:creationId xmlns:a16="http://schemas.microsoft.com/office/drawing/2014/main" id="{7987A526-0B2B-AE23-8AD9-0C76A42E33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7326" y="1724037"/>
                <a:ext cx="4904674" cy="79200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765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600" kern="1200">
                    <a:solidFill>
                      <a:schemeClr val="accent3"/>
                    </a:solidFill>
                    <a:latin typeface="+mn-lt"/>
                    <a:ea typeface="Inter Medium" panose="02000503000000020004" pitchFamily="2" charset="0"/>
                    <a:cs typeface="+mn-cs"/>
                  </a:defRPr>
                </a:lvl1pPr>
                <a:lvl2pPr marL="342882" indent="0" algn="ctr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500" b="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685765" indent="0" algn="ctr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None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647" indent="0" algn="ctr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530" indent="0" algn="ctr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412" indent="0" algn="ctr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295" indent="0" algn="ctr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177" indent="0" algn="ctr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060" indent="0" algn="ctr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600" dirty="0">
                    <a:solidFill>
                      <a:schemeClr val="tx1"/>
                    </a:solidFill>
                  </a:rPr>
                  <a:t>FQ: x+0.1mm,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+0.004 rad,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0.004 rad,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-0.003 rad </a:t>
                </a:r>
              </a:p>
              <a:p>
                <a:r>
                  <a:rPr lang="en-GB" sz="1600" dirty="0">
                    <a:solidFill>
                      <a:schemeClr val="tx1"/>
                    </a:solidFill>
                  </a:rPr>
                  <a:t>DQ: x+0.1mm,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-0.004 rad,</a:t>
                </a:r>
                <a14:m>
                  <m:oMath xmlns:m="http://schemas.openxmlformats.org/officeDocument/2006/math">
                    <m:r>
                      <a:rPr lang="en-GB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0.004 rad,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-0.003 rad</a:t>
                </a:r>
              </a:p>
              <a:p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Subtitle 6">
                <a:extLst>
                  <a:ext uri="{FF2B5EF4-FFF2-40B4-BE49-F238E27FC236}">
                    <a16:creationId xmlns:a16="http://schemas.microsoft.com/office/drawing/2014/main" id="{7987A526-0B2B-AE23-8AD9-0C76A42E3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326" y="1724037"/>
                <a:ext cx="4904674" cy="792008"/>
              </a:xfrm>
              <a:prstGeom prst="rect">
                <a:avLst/>
              </a:prstGeom>
              <a:blipFill>
                <a:blip r:embed="rId9"/>
                <a:stretch>
                  <a:fillRect l="-2320" t="-9375" r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diagram of a heat wave&#10;&#10;AI-generated content may be incorrect.">
            <a:extLst>
              <a:ext uri="{FF2B5EF4-FFF2-40B4-BE49-F238E27FC236}">
                <a16:creationId xmlns:a16="http://schemas.microsoft.com/office/drawing/2014/main" id="{54ABFB85-2D5A-60A3-C576-5E168E8559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425"/>
            <a:ext cx="4071183" cy="27141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AFEEC4-A50E-1422-4F1B-556F4CF72623}"/>
              </a:ext>
            </a:extLst>
          </p:cNvPr>
          <p:cNvSpPr txBox="1"/>
          <p:nvPr/>
        </p:nvSpPr>
        <p:spPr>
          <a:xfrm>
            <a:off x="1887736" y="3546667"/>
            <a:ext cx="1449977" cy="2771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/>
              <a:t>DQ</a:t>
            </a:r>
            <a:r>
              <a:rPr lang="en-US" sz="1600" dirty="0">
                <a:solidFill>
                  <a:schemeClr val="tx1"/>
                </a:solidFill>
              </a:rPr>
              <a:t>: x+0.1mm</a:t>
            </a:r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36099AEB-633C-7D6C-BDA3-DDD3C9BAF53B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30</a:t>
            </a:fld>
            <a:endParaRPr lang="en-GB" sz="1200" dirty="0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1A23B1BF-4FF1-CD1A-9162-DD4C44AEBFCF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07/04/2025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C07211-8A42-819F-B910-F6824B81C282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4736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4763C-BC7D-E7B6-1F1E-6BA6C92EE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4271-7577-3B4B-C676-0E64EA02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Explanation of Hole in energy distribution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43B38-6E6E-CE2B-0F29-CEF9B3A7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6F3BFE-8E76-B5A1-FFBC-C7AD434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D98E76-BE1E-1571-1318-C0BABEB8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31</a:t>
            </a:fld>
            <a:endParaRPr lang="en-GB"/>
          </a:p>
        </p:txBody>
      </p:sp>
      <p:pic>
        <p:nvPicPr>
          <p:cNvPr id="10" name="Content Placeholder 9" descr="A graph of energy&#10;&#10;AI-generated content may be incorrect.">
            <a:extLst>
              <a:ext uri="{FF2B5EF4-FFF2-40B4-BE49-F238E27FC236}">
                <a16:creationId xmlns:a16="http://schemas.microsoft.com/office/drawing/2014/main" id="{3D4947D1-CDE4-D3AB-0D71-881827198B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0" y="1395413"/>
            <a:ext cx="5242528" cy="4865687"/>
          </a:xfrm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24F78DA-94F0-684C-9C3C-6D52319030D0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0DF65F8F-C511-1C40-0759-4B36888D8753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31</a:t>
            </a:fld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529D8A0-5BF0-D1FA-ECC3-B5CC10A47AC1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4" name="Date Placeholder 11">
            <a:extLst>
              <a:ext uri="{FF2B5EF4-FFF2-40B4-BE49-F238E27FC236}">
                <a16:creationId xmlns:a16="http://schemas.microsoft.com/office/drawing/2014/main" id="{BAB304CF-AF8A-2BD1-2891-84F53DA5A073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EC71E5C-91F0-1546-7F8A-A91680F85D84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507522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5D36-4074-1FD7-6FBC-7C04ED92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 for Determining kinetic energy cut-off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2822B-CDAF-ED12-13D8-19AC97E229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14041-5630-F5D4-F122-47740333AA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65A05-A59E-C9F0-FB95-4A67D1A5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33C5-5729-F1E6-A031-9B77EDA4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097A3-B1AB-EB2A-C5EE-F4B14411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32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7B71546-5FDD-5384-3CF7-632F95ECA7A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471F23-9536-8C9E-A473-96472C4CC23B}"/>
                  </a:ext>
                </a:extLst>
              </p:cNvPr>
              <p:cNvSpPr txBox="1"/>
              <p:nvPr/>
            </p:nvSpPr>
            <p:spPr>
              <a:xfrm>
                <a:off x="4946987" y="2625528"/>
                <a:ext cx="1576448" cy="282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,∞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471F23-9536-8C9E-A473-96472C4CC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87" y="2625528"/>
                <a:ext cx="1576448" cy="282642"/>
              </a:xfrm>
              <a:prstGeom prst="rect">
                <a:avLst/>
              </a:prstGeom>
              <a:blipFill>
                <a:blip r:embed="rId2"/>
                <a:stretch>
                  <a:fillRect l="-6400" t="-4348" r="-32000" b="-8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077637-4730-91E0-80EB-6631996091F2}"/>
                  </a:ext>
                </a:extLst>
              </p:cNvPr>
              <p:cNvSpPr txBox="1"/>
              <p:nvPr/>
            </p:nvSpPr>
            <p:spPr>
              <a:xfrm>
                <a:off x="3117851" y="3949831"/>
                <a:ext cx="3942638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𝑙𝑎𝑠𝑒𝑟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p>
                                <m:sSupPr>
                                  <m:ctrlP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077637-4730-91E0-80EB-663199609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851" y="3949831"/>
                <a:ext cx="3942638" cy="914400"/>
              </a:xfrm>
              <a:prstGeom prst="rect">
                <a:avLst/>
              </a:prstGeom>
              <a:blipFill>
                <a:blip r:embed="rId3"/>
                <a:stretch>
                  <a:fillRect l="-2251" r="-38585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09439A6-A715-2CD5-AF56-8C03CC1EEDE4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D0DD85-9A8E-414F-B011-7F10C1A17227}" type="datetime1">
              <a:rPr lang="en-GB" smtClean="0"/>
              <a:pPr/>
              <a:t>06/04/2025</a:t>
            </a:fld>
            <a:endParaRPr lang="en-GB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ADD00ACD-8199-9833-5E16-AD6880A58C59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32</a:t>
            </a:fld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38AD3ED-E68A-0C40-018F-46812435C51F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4" name="Date Placeholder 11">
            <a:extLst>
              <a:ext uri="{FF2B5EF4-FFF2-40B4-BE49-F238E27FC236}">
                <a16:creationId xmlns:a16="http://schemas.microsoft.com/office/drawing/2014/main" id="{F41BFCBF-0E27-AC6B-565E-9F4B9167EC28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310A410-D6BF-DDC3-5801-7360D90928D2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3194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1C3FF-84E6-5AFD-98FB-FDE16BE1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58845-A1E1-2831-44FF-3EC64EBD8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500" y="2417763"/>
            <a:ext cx="9144000" cy="1847850"/>
          </a:xfrm>
        </p:spPr>
        <p:txBody>
          <a:bodyPr/>
          <a:lstStyle/>
          <a:p>
            <a:r>
              <a:rPr lang="en-US"/>
              <a:t>Project Part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DAE73-8F48-37ED-2DFC-96BF3DE5E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500" y="4383088"/>
            <a:ext cx="9144000" cy="1322388"/>
          </a:xfrm>
        </p:spPr>
        <p:txBody>
          <a:bodyPr/>
          <a:lstStyle/>
          <a:p>
            <a:r>
              <a:rPr lang="en-US" dirty="0"/>
              <a:t>Source Proton Energy Spectra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863C0-E57E-2A93-7FB5-4FC93926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4DE55-07CF-A475-189A-B849BF1A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B5ADF4-75CA-1A51-19D7-C56E710C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FA0C896B-E5FB-2DCA-E437-EAB6D4B07F0F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4</a:t>
            </a:fld>
            <a:endParaRPr lang="en-GB" sz="120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D089D70-A6BB-F385-3143-BFB73D0988F7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LhARA Collaboration Meeting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6E075-ED4C-0E20-9D12-AD9417727530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70685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98EB0-25DB-5C8F-429C-774E4E49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A7BF-BF1A-BD26-5AE7-C617615B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38" y="1059873"/>
            <a:ext cx="11541126" cy="5201227"/>
          </a:xfrm>
        </p:spPr>
        <p:txBody>
          <a:bodyPr/>
          <a:lstStyle/>
          <a:p>
            <a:r>
              <a:rPr lang="en-GB"/>
              <a:t>Nick Dover’s experiment conducted in 2020 uses J-KAREN-P laser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32FA6F3-2251-A3BE-18EA-711BAE2C1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371316"/>
              </p:ext>
            </p:extLst>
          </p:nvPr>
        </p:nvGraphicFramePr>
        <p:xfrm>
          <a:off x="867302" y="1752600"/>
          <a:ext cx="5228698" cy="1676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14349">
                  <a:extLst>
                    <a:ext uri="{9D8B030D-6E8A-4147-A177-3AD203B41FA5}">
                      <a16:colId xmlns:a16="http://schemas.microsoft.com/office/drawing/2014/main" val="2672647622"/>
                    </a:ext>
                  </a:extLst>
                </a:gridCol>
                <a:gridCol w="2614349">
                  <a:extLst>
                    <a:ext uri="{9D8B030D-6E8A-4147-A177-3AD203B41FA5}">
                      <a16:colId xmlns:a16="http://schemas.microsoft.com/office/drawing/2014/main" val="563016182"/>
                    </a:ext>
                  </a:extLst>
                </a:gridCol>
              </a:tblGrid>
              <a:tr h="322201"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Laser Parameter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Value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14327"/>
                  </a:ext>
                </a:extLst>
              </a:tr>
              <a:tr h="322201">
                <a:tc>
                  <a:txBody>
                    <a:bodyPr/>
                    <a:lstStyle/>
                    <a:p>
                      <a:r>
                        <a:rPr lang="en-GB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800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715777"/>
                  </a:ext>
                </a:extLst>
              </a:tr>
              <a:tr h="322201">
                <a:tc>
                  <a:txBody>
                    <a:bodyPr/>
                    <a:lstStyle/>
                    <a:p>
                      <a:r>
                        <a:rPr lang="en-GB"/>
                        <a:t>Pulse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40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165322"/>
                  </a:ext>
                </a:extLst>
              </a:tr>
              <a:tr h="322201">
                <a:tc>
                  <a:txBody>
                    <a:bodyPr/>
                    <a:lstStyle/>
                    <a:p>
                      <a:r>
                        <a:rPr lang="en-GB"/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 x 10</a:t>
                      </a:r>
                      <a:r>
                        <a:rPr lang="en-GB" baseline="30000"/>
                        <a:t>21 </a:t>
                      </a:r>
                      <a:r>
                        <a:rPr lang="en-GB"/>
                        <a:t>Wcm</a:t>
                      </a:r>
                      <a:r>
                        <a:rPr lang="en-GB" baseline="3000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195794"/>
                  </a:ext>
                </a:extLst>
              </a:tr>
              <a:tr h="322201">
                <a:tc>
                  <a:txBody>
                    <a:bodyPr/>
                    <a:lstStyle/>
                    <a:p>
                      <a:r>
                        <a:rPr lang="en-GB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10 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1349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673BC75-B5C2-C1F6-21E9-EC777A7DDECE}"/>
              </a:ext>
            </a:extLst>
          </p:cNvPr>
          <p:cNvSpPr txBox="1"/>
          <p:nvPr/>
        </p:nvSpPr>
        <p:spPr>
          <a:xfrm>
            <a:off x="2327564" y="41286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13" name="Picture 12" descr="A diagram of a laser&#10;&#10;AI-generated content may be incorrect.">
            <a:extLst>
              <a:ext uri="{FF2B5EF4-FFF2-40B4-BE49-F238E27FC236}">
                <a16:creationId xmlns:a16="http://schemas.microsoft.com/office/drawing/2014/main" id="{AEA96D9C-1899-AE94-9CA6-CE63DFA01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0" y="1421592"/>
            <a:ext cx="4853862" cy="24861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ABFB8A-81BE-E777-E8F4-D307509E5159}"/>
              </a:ext>
            </a:extLst>
          </p:cNvPr>
          <p:cNvSpPr/>
          <p:nvPr/>
        </p:nvSpPr>
        <p:spPr>
          <a:xfrm>
            <a:off x="9225482" y="2844512"/>
            <a:ext cx="683536" cy="211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F8049-65CA-BC4D-FA06-5E764F258BFF}"/>
              </a:ext>
            </a:extLst>
          </p:cNvPr>
          <p:cNvSpPr/>
          <p:nvPr/>
        </p:nvSpPr>
        <p:spPr>
          <a:xfrm>
            <a:off x="6781800" y="1421592"/>
            <a:ext cx="3127218" cy="264966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1BE0BC-C656-3DD3-A171-E719C7A707F0}"/>
              </a:ext>
            </a:extLst>
          </p:cNvPr>
          <p:cNvSpPr txBox="1"/>
          <p:nvPr/>
        </p:nvSpPr>
        <p:spPr>
          <a:xfrm>
            <a:off x="4282440" y="5900948"/>
            <a:ext cx="7909560" cy="4264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N. P. Dover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et al.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“Demonstration of repetitive energetic proton generation by ultra-intense laser interaction with a tape target,”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High Energy Density Physics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vol. 37, p. 100847, Jun. 2020,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</a:rPr>
              <a:t>doi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: 10.1016/j.hedp.2020.100847.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F31974-890E-5C0E-F0B3-045C5A2B0DF1}"/>
                  </a:ext>
                </a:extLst>
              </p:cNvPr>
              <p:cNvSpPr txBox="1"/>
              <p:nvPr/>
            </p:nvSpPr>
            <p:spPr>
              <a:xfrm>
                <a:off x="6781800" y="4267868"/>
                <a:ext cx="4982570" cy="16330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GB" sz="1800" b="1"/>
                  <a:t>Setup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/>
                  <a:t>Targets: 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800"/>
                  <a:t>m Steel,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800"/>
                  <a:t>m Aluminium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/>
                  <a:t>Measurement technique: Radiochromic Film (RCF) used to record energy deposition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F31974-890E-5C0E-F0B3-045C5A2B0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4267868"/>
                <a:ext cx="4982570" cy="1633079"/>
              </a:xfrm>
              <a:prstGeom prst="rect">
                <a:avLst/>
              </a:prstGeom>
              <a:blipFill>
                <a:blip r:embed="rId4"/>
                <a:stretch>
                  <a:fillRect l="-2938" t="-4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AA8E1AD-49EA-D90A-6047-48F0E71AA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456" y="3659216"/>
            <a:ext cx="2784097" cy="2258998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52BE9E-B575-0D74-3776-BADF9D1A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FE4F24-512D-452B-6673-E3964490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3D2A9A-259C-5E51-E0F4-5340E46E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16C99A7E-B781-B1DC-1AE3-D5AD5E39091F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5</a:t>
            </a:fld>
            <a:endParaRPr lang="en-GB" sz="1200" dirty="0"/>
          </a:p>
        </p:txBody>
      </p:sp>
      <p:sp>
        <p:nvSpPr>
          <p:cNvPr id="21" name="Date Placeholder 11">
            <a:extLst>
              <a:ext uri="{FF2B5EF4-FFF2-40B4-BE49-F238E27FC236}">
                <a16:creationId xmlns:a16="http://schemas.microsoft.com/office/drawing/2014/main" id="{79DCE991-FBEF-AC04-6397-1532242DB3EF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D4CFCB4-138A-ED56-E920-D5CE4B3F0B7B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23" name="Date Placeholder 11">
            <a:extLst>
              <a:ext uri="{FF2B5EF4-FFF2-40B4-BE49-F238E27FC236}">
                <a16:creationId xmlns:a16="http://schemas.microsoft.com/office/drawing/2014/main" id="{F4F71B50-F516-7FC8-9944-59B82B52EAE1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C47D776F-C980-3452-CB26-FA39064A445B}"/>
              </a:ext>
            </a:extLst>
          </p:cNvPr>
          <p:cNvSpPr txBox="1">
            <a:spLocks/>
          </p:cNvSpPr>
          <p:nvPr/>
        </p:nvSpPr>
        <p:spPr>
          <a:xfrm>
            <a:off x="180434" y="626235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98723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51A7-58D8-A267-80EB-5211D2D1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Original Source Simulation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443DB9-4223-5922-2C61-C0112BAB9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800" y="3982553"/>
                <a:ext cx="4804013" cy="1688180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pPr/>
                <a:endParaRPr lang="en-GB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𝑙𝑎𝑠𝑒𝑟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𝑠h𝑒𝑎𝑡h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pPr/>
                <a:endParaRPr lang="en-GB" sz="2400" dirty="0"/>
              </a:p>
              <a:p>
                <a:endParaRPr lang="en-GB" sz="1600" dirty="0"/>
              </a:p>
              <a:p>
                <a:pPr>
                  <a:lnSpc>
                    <a:spcPct val="105000"/>
                  </a:lnSpc>
                </a:pP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443DB9-4223-5922-2C61-C0112BAB9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800" y="3982553"/>
                <a:ext cx="4804013" cy="1688180"/>
              </a:xfrm>
              <a:blipFill>
                <a:blip r:embed="rId3"/>
                <a:stretch>
                  <a:fillRect l="-288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C3E3984-7492-ECF8-65F4-C1A5E7CFFC42}"/>
              </a:ext>
            </a:extLst>
          </p:cNvPr>
          <p:cNvSpPr txBox="1"/>
          <p:nvPr/>
        </p:nvSpPr>
        <p:spPr>
          <a:xfrm>
            <a:off x="7173540" y="6093939"/>
            <a:ext cx="7315200" cy="306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dirty="0">
                <a:solidFill>
                  <a:srgbClr val="000000"/>
                </a:solidFill>
              </a:rPr>
              <a:t>K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GB" sz="1000" dirty="0">
                <a:solidFill>
                  <a:srgbClr val="000000"/>
                </a:solidFill>
              </a:rPr>
              <a:t>Long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et al.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“LhARA linear optics documentation,” 2024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FAE912-65C8-7845-29F9-EE6242BE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DEB3B67-4C21-2E43-F4D9-33CD24BB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21F5B97-E554-BEA0-4066-B30AEDA7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AD204A6A-D8B6-50C4-043C-0FEA2CB3CD6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6</a:t>
            </a:fld>
            <a:endParaRPr lang="en-GB" sz="1200" dirty="0"/>
          </a:p>
        </p:txBody>
      </p:sp>
      <p:sp>
        <p:nvSpPr>
          <p:cNvPr id="16" name="Date Placeholder 11">
            <a:extLst>
              <a:ext uri="{FF2B5EF4-FFF2-40B4-BE49-F238E27FC236}">
                <a16:creationId xmlns:a16="http://schemas.microsoft.com/office/drawing/2014/main" id="{E255CE7E-0998-ABF8-5722-01FFA2D3F6C1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6C8A202-0AED-A4F4-EC4C-682E3CB374C1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01CCCB8-F3F8-606F-F35F-C7DF78EEBB7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 descr="A red line graph with numbers&#10;&#10;AI-generated content may be incorrect.">
            <a:extLst>
              <a:ext uri="{FF2B5EF4-FFF2-40B4-BE49-F238E27FC236}">
                <a16:creationId xmlns:a16="http://schemas.microsoft.com/office/drawing/2014/main" id="{765F7D77-CBD6-84CD-F815-03184F974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3" y="1147663"/>
            <a:ext cx="8724818" cy="26789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7B53DC2-0C16-070D-BDEF-31AF7578823B}"/>
                  </a:ext>
                </a:extLst>
              </p:cNvPr>
              <p:cNvSpPr txBox="1"/>
              <p:nvPr/>
            </p:nvSpPr>
            <p:spPr>
              <a:xfrm>
                <a:off x="5786123" y="4193553"/>
                <a:ext cx="4354164" cy="12661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7B53DC2-0C16-070D-BDEF-31AF75788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123" y="4193553"/>
                <a:ext cx="4354164" cy="12661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Date Placeholder 11">
            <a:extLst>
              <a:ext uri="{FF2B5EF4-FFF2-40B4-BE49-F238E27FC236}">
                <a16:creationId xmlns:a16="http://schemas.microsoft.com/office/drawing/2014/main" id="{71A62A89-70FD-D5C7-9BB3-E905EAEF21E8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B1D1C50-C409-F528-235E-4770559A2796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91275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804A-AE91-CBA9-93E0-091610B7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Preliminary Results</a:t>
            </a:r>
          </a:p>
        </p:txBody>
      </p:sp>
      <p:pic>
        <p:nvPicPr>
          <p:cNvPr id="9" name="Content Placeholder 8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7F1B544D-998B-1EA3-C4AA-2284D3E6B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>
          <a:xfrm>
            <a:off x="1140685" y="1549506"/>
            <a:ext cx="4508500" cy="2525607"/>
          </a:xfr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9FEE7519-7EA5-1975-5C9F-464714557CD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A graph of a graph&#10;&#10;AI-generated content may be incorrect.">
            <a:extLst>
              <a:ext uri="{FF2B5EF4-FFF2-40B4-BE49-F238E27FC236}">
                <a16:creationId xmlns:a16="http://schemas.microsoft.com/office/drawing/2014/main" id="{2D951428-CD7C-2E96-6591-1ADEB4F4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/>
          <a:stretch/>
        </p:blipFill>
        <p:spPr>
          <a:xfrm>
            <a:off x="6542814" y="1548338"/>
            <a:ext cx="4508501" cy="2526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3EF91-004A-308C-184F-1222C2382EA5}"/>
                  </a:ext>
                </a:extLst>
              </p:cNvPr>
              <p:cNvSpPr txBox="1"/>
              <p:nvPr/>
            </p:nvSpPr>
            <p:spPr>
              <a:xfrm>
                <a:off x="398400" y="4540407"/>
                <a:ext cx="11076709" cy="14915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600" b="1">
                    <a:solidFill>
                      <a:schemeClr val="tx1"/>
                    </a:solidFill>
                  </a:rPr>
                  <a:t>Observations</a:t>
                </a:r>
              </a:p>
              <a:p>
                <a:pPr marL="285750" indent="-285750" algn="l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tx1"/>
                    </a:solidFill>
                  </a:rPr>
                  <a:t>Experimental spectra drop off more sharply at higher energies than simulations</a:t>
                </a:r>
              </a:p>
              <a:p>
                <a:pPr marL="285750" indent="-285750" algn="l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tx1"/>
                    </a:solidFill>
                  </a:rPr>
                  <a:t>Simulation model predicts: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600">
                    <a:solidFill>
                      <a:schemeClr val="tx1"/>
                    </a:solidFill>
                  </a:rPr>
                  <a:t> = 24 MeV</a:t>
                </a:r>
              </a:p>
              <a:p>
                <a:pPr marL="285750" indent="-285750" algn="l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tx1"/>
                    </a:solidFill>
                  </a:rPr>
                  <a:t>Experimental measurement: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600">
                    <a:solidFill>
                      <a:schemeClr val="tx1"/>
                    </a:solidFill>
                  </a:rPr>
                  <a:t> ~ 10 MeV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3EF91-004A-308C-184F-1222C2382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00" y="4540407"/>
                <a:ext cx="11076709" cy="1491575"/>
              </a:xfrm>
              <a:prstGeom prst="rect">
                <a:avLst/>
              </a:prstGeom>
              <a:blipFill>
                <a:blip r:embed="rId5"/>
                <a:stretch>
                  <a:fillRect l="-1101" t="-4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A54672-99B7-446F-5F54-5AFD5C4554F5}"/>
                  </a:ext>
                </a:extLst>
              </p:cNvPr>
              <p:cNvSpPr txBox="1"/>
              <p:nvPr/>
            </p:nvSpPr>
            <p:spPr>
              <a:xfrm>
                <a:off x="2724149" y="1365773"/>
                <a:ext cx="1619250" cy="18256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 dirty="0">
                    <a:solidFill>
                      <a:schemeClr val="tx1"/>
                    </a:solidFill>
                  </a:rPr>
                  <a:t>Stack 036: 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m Steel Target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A54672-99B7-446F-5F54-5AFD5C455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49" y="1365773"/>
                <a:ext cx="1619250" cy="182565"/>
              </a:xfrm>
              <a:prstGeom prst="rect">
                <a:avLst/>
              </a:prstGeom>
              <a:blipFill>
                <a:blip r:embed="rId6"/>
                <a:stretch>
                  <a:fillRect l="-5469" t="-26667" r="-25000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893A65-79E1-ECB1-1344-18CD9EB42070}"/>
                  </a:ext>
                </a:extLst>
              </p:cNvPr>
              <p:cNvSpPr txBox="1"/>
              <p:nvPr/>
            </p:nvSpPr>
            <p:spPr>
              <a:xfrm>
                <a:off x="8221925" y="1325111"/>
                <a:ext cx="1554160" cy="206425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:r>
                  <a:rPr lang="en-GB" sz="1200" dirty="0">
                    <a:solidFill>
                      <a:schemeClr val="tx1"/>
                    </a:solidFill>
                  </a:rPr>
                  <a:t>Stack 119: </a:t>
                </a:r>
                <a:r>
                  <a:rPr lang="en-GB" sz="1200" dirty="0"/>
                  <a:t>2</a:t>
                </a:r>
                <a:r>
                  <a:rPr lang="en-GB" sz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m Al Target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893A65-79E1-ECB1-1344-18CD9EB42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925" y="1325111"/>
                <a:ext cx="1554160" cy="206425"/>
              </a:xfrm>
              <a:prstGeom prst="rect">
                <a:avLst/>
              </a:prstGeom>
              <a:blipFill>
                <a:blip r:embed="rId7"/>
                <a:stretch>
                  <a:fillRect l="-5691" t="-23529" r="-1219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45E8C-B9E6-70DD-0EE1-64562264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EBA6-0AF5-CF04-D283-F4D88AEA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F58290-2CB9-4689-E85E-B334C7A2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5D767D2D-3A2D-8525-4AB9-1368E4CF2E9D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7</a:t>
            </a:fld>
            <a:endParaRPr lang="en-GB" sz="1200" dirty="0"/>
          </a:p>
        </p:txBody>
      </p:sp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DB45A2CA-8370-41A1-AE54-1324F51167CF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A73FB21-F5BC-92D7-1512-C1BECB1121EF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20" name="Date Placeholder 11">
            <a:extLst>
              <a:ext uri="{FF2B5EF4-FFF2-40B4-BE49-F238E27FC236}">
                <a16:creationId xmlns:a16="http://schemas.microsoft.com/office/drawing/2014/main" id="{CD016883-6B5E-4524-5227-2BEA2FBE919F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5408F10-0EE4-4CDE-6652-5836A5056BA2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79811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F51A7-58D8-A267-80EB-5211D2D1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1. Simulation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09022-A106-06C0-EFFD-CD779044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443DB9-4223-5922-2C61-C0112BAB9D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800" y="1218245"/>
                <a:ext cx="10825904" cy="3991734"/>
              </a:xfrm>
            </p:spPr>
            <p:txBody>
              <a:bodyPr/>
              <a:lstStyle/>
              <a:p>
                <a:r>
                  <a:rPr lang="en-GB" dirty="0"/>
                  <a:t>LLO uses the ponderomotive scaling to determine the electron temperature: </a:t>
                </a:r>
              </a:p>
              <a:p>
                <a:endParaRPr lang="en-GB" dirty="0"/>
              </a:p>
              <a:p>
                <a:endParaRPr lang="en-GB" sz="1600" dirty="0"/>
              </a:p>
              <a:p>
                <a:pPr marL="452438" lvl="6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1.37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18</m:t>
                                      </m:r>
                                    </m:sup>
                                  </m:s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rad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  <a:p>
                <a:pPr marL="452438" lvl="6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443DB9-4223-5922-2C61-C0112BAB9D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800" y="1218245"/>
                <a:ext cx="10825904" cy="3991734"/>
              </a:xfrm>
              <a:blipFill>
                <a:blip r:embed="rId3"/>
                <a:stretch>
                  <a:fillRect l="-1407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ubtitle 9">
            <a:extLst>
              <a:ext uri="{FF2B5EF4-FFF2-40B4-BE49-F238E27FC236}">
                <a16:creationId xmlns:a16="http://schemas.microsoft.com/office/drawing/2014/main" id="{EE00B859-CE11-EA22-2083-301212CDED7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Laser Intensity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E3984-7492-ECF8-65F4-C1A5E7CFFC42}"/>
              </a:ext>
            </a:extLst>
          </p:cNvPr>
          <p:cNvSpPr txBox="1"/>
          <p:nvPr/>
        </p:nvSpPr>
        <p:spPr>
          <a:xfrm>
            <a:off x="6744052" y="6193807"/>
            <a:ext cx="7315200" cy="306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dirty="0">
                <a:solidFill>
                  <a:srgbClr val="000000"/>
                </a:solidFill>
              </a:rPr>
              <a:t>K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. Long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et al.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“LhARA linear optics documentation,” 2024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A3F70B-01D5-E4F3-FC61-1F64310901DE}"/>
                  </a:ext>
                </a:extLst>
              </p:cNvPr>
              <p:cNvSpPr txBox="1"/>
              <p:nvPr/>
            </p:nvSpPr>
            <p:spPr>
              <a:xfrm>
                <a:off x="325438" y="3746459"/>
                <a:ext cx="11540762" cy="2492990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000" b="1" dirty="0">
                    <a:latin typeface="Aptos"/>
                  </a:rPr>
                  <a:t>Problems:</a:t>
                </a:r>
              </a:p>
              <a:p>
                <a:pPr marL="285750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Ponderomotive scaling is accurate for laser intensities up to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Wc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Over</a:t>
                </a:r>
                <a:r>
                  <a:rPr lang="en-GB" sz="2000" dirty="0"/>
                  <a:t>estimates above this intensity</a:t>
                </a:r>
                <a:endParaRPr lang="en-GB" sz="20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1"/>
                    </a:solidFill>
                  </a:rPr>
                  <a:t>N. Dover experiment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p>
                    </m:sSup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Wc</m:t>
                    </m:r>
                    <m:sSup>
                      <m:sSupPr>
                        <m:ctrlP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 potentially causing observed discrepancy</a:t>
                </a:r>
              </a:p>
              <a:p>
                <a:pPr lvl="1"/>
                <a:endParaRPr lang="en-US" sz="1600" dirty="0">
                  <a:latin typeface="Aptos"/>
                </a:endParaRPr>
              </a:p>
              <a:p>
                <a:pPr marL="342900" indent="-342900">
                  <a:buAutoNum type="arabicPeriod"/>
                </a:pPr>
                <a:endParaRPr lang="en-US" b="1" dirty="0">
                  <a:latin typeface="Arial Nova"/>
                </a:endParaRPr>
              </a:p>
              <a:p>
                <a:endParaRPr lang="en-US" dirty="0">
                  <a:latin typeface="Imperial Sans Text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7A3F70B-01D5-E4F3-FC61-1F6431090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38" y="3746459"/>
                <a:ext cx="11540762" cy="2492990"/>
              </a:xfrm>
              <a:prstGeom prst="rect">
                <a:avLst/>
              </a:prstGeom>
              <a:blipFill>
                <a:blip r:embed="rId4"/>
                <a:stretch>
                  <a:fillRect l="-549" t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A672B5-4364-ED01-649D-F56ECA324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59A8AC1C-0D06-F06C-766D-C8680BE4BFAF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8</a:t>
            </a:fld>
            <a:endParaRPr lang="en-GB" sz="1200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7EFC5999-66AF-07C1-A4F6-FCC591B818FE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5CDE205-E4B8-7AB7-D7CB-992201E3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434" y="6237802"/>
            <a:ext cx="3423452" cy="293170"/>
          </a:xfrm>
          <a:solidFill>
            <a:schemeClr val="bg1"/>
          </a:solidFill>
        </p:spPr>
        <p:txBody>
          <a:bodyPr/>
          <a:lstStyle/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7AFFB04-F192-152D-7C63-AB9BBCADF865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D9CD990-26E0-D70B-685B-5DC021E3F57E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57291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E9100-AF08-7E02-524E-32567C8C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0A37-A302-9B56-F334-E34762A0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2. Focal Spot Size Dependence 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418594B-1260-EAE2-C663-A1E065C22B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B15E5F-78CE-5147-72ED-5E6ADE980CD3}"/>
                  </a:ext>
                </a:extLst>
              </p:cNvPr>
              <p:cNvSpPr txBox="1"/>
              <p:nvPr/>
            </p:nvSpPr>
            <p:spPr>
              <a:xfrm>
                <a:off x="317004" y="1359959"/>
                <a:ext cx="11540762" cy="5033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285750" indent="-285750" algn="l">
                  <a:lnSpc>
                    <a:spcPct val="105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Smaller focal spots,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, lead to lower effective electron temperature</a:t>
                </a:r>
              </a:p>
              <a:p>
                <a:pPr algn="l">
                  <a:lnSpc>
                    <a:spcPct val="105000"/>
                  </a:lnSpc>
                </a:pP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At high laser intensities, the effective acceleration length of </a:t>
                </a:r>
                <a:r>
                  <a:rPr lang="en-GB" sz="1600" dirty="0">
                    <a:solidFill>
                      <a:schemeClr val="tx1"/>
                    </a:solidFill>
                  </a:rPr>
                  <a:t>electrons is limited by the transverse intensity profile of the laser</a:t>
                </a:r>
              </a:p>
              <a:p>
                <a:endParaRPr lang="en-GB" sz="1600" dirty="0">
                  <a:solidFill>
                    <a:schemeClr val="tx1"/>
                  </a:solidFill>
                </a:endParaRPr>
              </a:p>
              <a:p>
                <a:r>
                  <a:rPr lang="en-GB" sz="1600" b="1" dirty="0"/>
                  <a:t>Key Equations</a:t>
                </a:r>
                <a:endParaRPr lang="en-GB" sz="16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Maximum transverse momentum: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sz="1600" dirty="0"/>
              </a:p>
              <a:p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Transverse acceleration length: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</m:sub>
                    </m:sSub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When the laser has small focal spot size,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, the effective acceleration length is restricted to: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𝐿𝑒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𝑙𝑛</m:t>
                              </m:r>
                              <m:r>
                                <a:rPr lang="en-GB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  <a:p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Final transverse momentum is limited and modifies the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:</a:t>
                </a:r>
              </a:p>
              <a:p>
                <a:pPr algn="ctr"/>
                <a:r>
                  <a:rPr lang="en-GB" sz="1600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𝑐</m:t>
                    </m:r>
                    <m:rad>
                      <m:radPr>
                        <m:degHide m:val="on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f>
                              <m:f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𝐿𝑒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GB" sz="1600" dirty="0"/>
                  <a:t>         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𝐿𝑒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&lt; 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0 </m:t>
                        </m:r>
                      </m:sub>
                    </m:sSub>
                  </m:oMath>
                </a14:m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chemeClr val="tx1"/>
                    </a:solidFill>
                  </a:rPr>
                  <a:t>Modified model incorporates focal spot size effects so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  <a:p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B15E5F-78CE-5147-72ED-5E6ADE980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04" y="1359959"/>
                <a:ext cx="11540762" cy="5033743"/>
              </a:xfrm>
              <a:prstGeom prst="rect">
                <a:avLst/>
              </a:prstGeom>
              <a:blipFill>
                <a:blip r:embed="rId3"/>
                <a:stretch>
                  <a:fillRect l="-989" t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A7C3C1C-445F-5524-3125-18756BD3B1FC}"/>
              </a:ext>
            </a:extLst>
          </p:cNvPr>
          <p:cNvSpPr txBox="1"/>
          <p:nvPr/>
        </p:nvSpPr>
        <p:spPr>
          <a:xfrm>
            <a:off x="6119538" y="6022783"/>
            <a:ext cx="6115050" cy="7232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N. P. Dover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et al.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“Effect of small focus on electron heating and proton acceleration in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</a:rPr>
              <a:t>ultrarelativistic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 Laser-Solid interactions,” </a:t>
            </a:r>
            <a:r>
              <a:rPr lang="en-GB" sz="1000" b="0" i="1" u="none" strike="noStrike" dirty="0">
                <a:solidFill>
                  <a:srgbClr val="000000"/>
                </a:solidFill>
                <a:effectLst/>
              </a:rPr>
              <a:t>Physical Review Letters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, vol. 124, no. 8, Feb. 2020,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</a:rPr>
              <a:t>doi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</a:rPr>
              <a:t>: 10.1103/physrevlett.124.084802.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EEF197-3D23-1F90-91C2-E44AA908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LhARA Collaboration Meeting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AC2328-3829-E8C1-55AE-104AFB85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07/04/2025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9D084C-0ADF-86B1-EE94-0BFBBABF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BBE96587-8AE3-917A-BE62-109EDC6605A4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z="1200" smtClean="0"/>
              <a:pPr/>
              <a:t>9</a:t>
            </a:fld>
            <a:endParaRPr lang="en-GB" sz="1200" dirty="0"/>
          </a:p>
        </p:txBody>
      </p:sp>
      <p:sp>
        <p:nvSpPr>
          <p:cNvPr id="15" name="Date Placeholder 11">
            <a:extLst>
              <a:ext uri="{FF2B5EF4-FFF2-40B4-BE49-F238E27FC236}">
                <a16:creationId xmlns:a16="http://schemas.microsoft.com/office/drawing/2014/main" id="{6CF07F0B-16A7-D665-D937-8572A7674302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271F77-A6F8-6C4E-BE96-8CD194D2D65B}" type="datetime1">
              <a:rPr lang="en-GB" sz="1200" smtClean="0"/>
              <a:pPr/>
              <a:t>06/04/2025</a:t>
            </a:fld>
            <a:endParaRPr lang="en-GB" sz="120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17CAA74-8530-3E93-542D-31B5C64E0456}"/>
              </a:ext>
            </a:extLst>
          </p:cNvPr>
          <p:cNvSpPr txBox="1">
            <a:spLocks/>
          </p:cNvSpPr>
          <p:nvPr/>
        </p:nvSpPr>
        <p:spPr>
          <a:xfrm>
            <a:off x="180434" y="6237802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LhARA Collaboration Meeting</a:t>
            </a:r>
            <a:endParaRPr lang="en-GB" sz="1200" dirty="0"/>
          </a:p>
        </p:txBody>
      </p:sp>
      <p:sp>
        <p:nvSpPr>
          <p:cNvPr id="17" name="Date Placeholder 11">
            <a:extLst>
              <a:ext uri="{FF2B5EF4-FFF2-40B4-BE49-F238E27FC236}">
                <a16:creationId xmlns:a16="http://schemas.microsoft.com/office/drawing/2014/main" id="{1E340FB0-849E-335D-8678-F28A59F0D6BE}"/>
              </a:ext>
            </a:extLst>
          </p:cNvPr>
          <p:cNvSpPr txBox="1">
            <a:spLocks/>
          </p:cNvSpPr>
          <p:nvPr/>
        </p:nvSpPr>
        <p:spPr>
          <a:xfrm>
            <a:off x="10641349" y="6384387"/>
            <a:ext cx="1233647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/>
              <a:t>07/04/2025</a:t>
            </a:r>
            <a:endParaRPr lang="en-GB" sz="1200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C3FE1E7-BC71-7140-A0CA-AE3BCD93F8D9}"/>
              </a:ext>
            </a:extLst>
          </p:cNvPr>
          <p:cNvSpPr txBox="1">
            <a:spLocks/>
          </p:cNvSpPr>
          <p:nvPr/>
        </p:nvSpPr>
        <p:spPr>
          <a:xfrm>
            <a:off x="180434" y="6247117"/>
            <a:ext cx="3423452" cy="2931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Calvin Dyson - LhARA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447007875"/>
      </p:ext>
    </p:extLst>
  </p:cSld>
  <p:clrMapOvr>
    <a:masterClrMapping/>
  </p:clrMapOvr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4083</TotalTime>
  <Words>3953</Words>
  <Application>Microsoft Macintosh PowerPoint</Application>
  <PresentationFormat>Widescreen</PresentationFormat>
  <Paragraphs>691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Arial,Sans-Serif</vt:lpstr>
      <vt:lpstr>Imperial Sans Text Semibold</vt:lpstr>
      <vt:lpstr>Imperial Sans Text Medium</vt:lpstr>
      <vt:lpstr>Menlo</vt:lpstr>
      <vt:lpstr>Cambria Math</vt:lpstr>
      <vt:lpstr>Wingdings</vt:lpstr>
      <vt:lpstr>Calibri</vt:lpstr>
      <vt:lpstr>Imperial Sans Text</vt:lpstr>
      <vt:lpstr>Aptos</vt:lpstr>
      <vt:lpstr>Arial Nova</vt:lpstr>
      <vt:lpstr>Helvetica Neue</vt:lpstr>
      <vt:lpstr>Times New Roman</vt:lpstr>
      <vt:lpstr>Arial</vt:lpstr>
      <vt:lpstr>ICL PPT Theme</vt:lpstr>
      <vt:lpstr>Simulation of LION Beam</vt:lpstr>
      <vt:lpstr>LION Beamline</vt:lpstr>
      <vt:lpstr>Research Objectives</vt:lpstr>
      <vt:lpstr>Project Part 1</vt:lpstr>
      <vt:lpstr>Experiment Overview</vt:lpstr>
      <vt:lpstr>Original Source Simulation Model</vt:lpstr>
      <vt:lpstr>Preliminary Results</vt:lpstr>
      <vt:lpstr>1. Simulation Model</vt:lpstr>
      <vt:lpstr>2. Focal Spot Size Dependence  </vt:lpstr>
      <vt:lpstr>3. Implemented Model</vt:lpstr>
      <vt:lpstr>Plots with implemented Electron Temperature Model</vt:lpstr>
      <vt:lpstr>Electron Temperature </vt:lpstr>
      <vt:lpstr>Statistical Analysis</vt:lpstr>
      <vt:lpstr>Statistical Analysis </vt:lpstr>
      <vt:lpstr>Statistical Analysis</vt:lpstr>
      <vt:lpstr>Project Part 2</vt:lpstr>
      <vt:lpstr>10MeV Beam Energy Distributions</vt:lpstr>
      <vt:lpstr>10MeV Beam Energy Distributions</vt:lpstr>
      <vt:lpstr>Project Part 3</vt:lpstr>
      <vt:lpstr>LION Beamline for RCF stack</vt:lpstr>
      <vt:lpstr>Data and Key Observations</vt:lpstr>
      <vt:lpstr>Focusing Quadrupole Shift</vt:lpstr>
      <vt:lpstr>Focusing Quadrupole Tilt</vt:lpstr>
      <vt:lpstr>Focusing and Defocusing Quadrupole Combination Tilt</vt:lpstr>
      <vt:lpstr>Focusing and Defocusing Quadrupole Combination Tilt</vt:lpstr>
      <vt:lpstr>Discussion on Fringe Fields</vt:lpstr>
      <vt:lpstr>Conclusions and Future</vt:lpstr>
      <vt:lpstr>Thank you</vt:lpstr>
      <vt:lpstr>Additional Slides</vt:lpstr>
      <vt:lpstr>Discussion for SCAPA</vt:lpstr>
      <vt:lpstr>Explanation of Hole in energy distribution</vt:lpstr>
      <vt:lpstr>Equations for Determining kinetic energy cut-off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Sadur, Zaynab</dc:creator>
  <cp:lastModifiedBy>Calvin Dyson</cp:lastModifiedBy>
  <cp:revision>27</cp:revision>
  <dcterms:created xsi:type="dcterms:W3CDTF">2025-03-20T14:00:52Z</dcterms:created>
  <dcterms:modified xsi:type="dcterms:W3CDTF">2025-04-07T09:18:43Z</dcterms:modified>
</cp:coreProperties>
</file>