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56" r:id="rId5"/>
    <p:sldId id="257" r:id="rId6"/>
    <p:sldId id="259" r:id="rId7"/>
    <p:sldId id="266" r:id="rId8"/>
    <p:sldId id="267" r:id="rId9"/>
    <p:sldId id="260" r:id="rId10"/>
    <p:sldId id="265" r:id="rId11"/>
    <p:sldId id="25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43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8718" autoAdjust="0"/>
  </p:normalViewPr>
  <p:slideViewPr>
    <p:cSldViewPr snapToGrid="0">
      <p:cViewPr varScale="1">
        <p:scale>
          <a:sx n="30" d="100"/>
          <a:sy n="30" d="100"/>
        </p:scale>
        <p:origin x="234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6E7A4D-F690-429A-9102-C372F5733126}" type="datetimeFigureOut">
              <a:rPr lang="en-GB" smtClean="0"/>
              <a:t>30/04/2025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486CE9-1877-45A3-9ABE-42D28D769CEF}" type="slidenum">
              <a:rPr lang="en-GB" smtClean="0"/>
              <a:t>‹#›</a:t>
            </a:fld>
            <a:endParaRPr lang="en-GB"/>
          </a:p>
        </p:txBody>
      </p:sp>
    </p:spTree>
    <p:extLst>
      <p:ext uri="{BB962C8B-B14F-4D97-AF65-F5344CB8AC3E}">
        <p14:creationId xmlns:p14="http://schemas.microsoft.com/office/powerpoint/2010/main" val="3563706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486CE9-1877-45A3-9ABE-42D28D769CEF}" type="slidenum">
              <a:rPr lang="en-GB" smtClean="0"/>
              <a:t>1</a:t>
            </a:fld>
            <a:endParaRPr lang="en-GB"/>
          </a:p>
        </p:txBody>
      </p:sp>
    </p:spTree>
    <p:extLst>
      <p:ext uri="{BB962C8B-B14F-4D97-AF65-F5344CB8AC3E}">
        <p14:creationId xmlns:p14="http://schemas.microsoft.com/office/powerpoint/2010/main" val="2771361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486CE9-1877-45A3-9ABE-42D28D769CEF}" type="slidenum">
              <a:rPr lang="en-GB" smtClean="0"/>
              <a:t>2</a:t>
            </a:fld>
            <a:endParaRPr lang="en-GB"/>
          </a:p>
        </p:txBody>
      </p:sp>
    </p:spTree>
    <p:extLst>
      <p:ext uri="{BB962C8B-B14F-4D97-AF65-F5344CB8AC3E}">
        <p14:creationId xmlns:p14="http://schemas.microsoft.com/office/powerpoint/2010/main" val="3833046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 Prelim simulations done using the CERN </a:t>
            </a:r>
            <a:r>
              <a:rPr lang="en-US" dirty="0" err="1"/>
              <a:t>github</a:t>
            </a:r>
            <a:r>
              <a:rPr lang="en-US" dirty="0"/>
              <a:t> graphite setup, for early results, the material will be swapped with various </a:t>
            </a:r>
            <a:r>
              <a:rPr lang="en-US" dirty="0" err="1"/>
              <a:t>Wjet</a:t>
            </a:r>
            <a:r>
              <a:rPr lang="en-US" dirty="0"/>
              <a:t> densities to allow for comparison</a:t>
            </a:r>
          </a:p>
          <a:p>
            <a:pPr marL="0" indent="0">
              <a:buFontTx/>
              <a:buNone/>
            </a:pPr>
            <a:endParaRPr lang="en-US" dirty="0"/>
          </a:p>
          <a:p>
            <a:pPr marL="0" indent="0">
              <a:buFontTx/>
              <a:buNone/>
            </a:pPr>
            <a:r>
              <a:rPr lang="en-US" dirty="0"/>
              <a:t>- Able to produce </a:t>
            </a:r>
            <a:r>
              <a:rPr lang="en-US" dirty="0" err="1"/>
              <a:t>Edep</a:t>
            </a:r>
            <a:r>
              <a:rPr lang="en-US" dirty="0"/>
              <a:t> plots of the various regions, allowing for future comparison between graphite and </a:t>
            </a:r>
            <a:r>
              <a:rPr lang="en-US" dirty="0" err="1"/>
              <a:t>WJet</a:t>
            </a:r>
            <a:r>
              <a:rPr lang="en-US" dirty="0"/>
              <a:t> setups once we have the </a:t>
            </a:r>
            <a:r>
              <a:rPr lang="en-US" dirty="0" err="1"/>
              <a:t>Wjet</a:t>
            </a:r>
            <a:r>
              <a:rPr lang="en-US" dirty="0"/>
              <a:t> results</a:t>
            </a:r>
          </a:p>
          <a:p>
            <a:pPr marL="171450" indent="-171450">
              <a:buFontTx/>
              <a:buChar char="-"/>
            </a:pPr>
            <a:endParaRPr lang="en-US" dirty="0"/>
          </a:p>
          <a:p>
            <a:pPr marL="0" indent="0">
              <a:buFontTx/>
              <a:buNone/>
            </a:pPr>
            <a:r>
              <a:rPr lang="en-US" dirty="0"/>
              <a:t>- It will allow for system adjustments which could be implemented prior to finalizing a </a:t>
            </a:r>
            <a:r>
              <a:rPr lang="en-US" dirty="0" err="1"/>
              <a:t>Wjet</a:t>
            </a:r>
            <a:r>
              <a:rPr lang="en-US" dirty="0"/>
              <a:t> design</a:t>
            </a:r>
          </a:p>
          <a:p>
            <a:pPr marL="171450" indent="-171450">
              <a:buFontTx/>
              <a:buChar char="-"/>
            </a:pPr>
            <a:endParaRPr lang="en-US" dirty="0"/>
          </a:p>
          <a:p>
            <a:pPr marL="0" indent="0">
              <a:buFontTx/>
              <a:buNone/>
            </a:pPr>
            <a:r>
              <a:rPr lang="en-US" dirty="0"/>
              <a:t>- </a:t>
            </a:r>
            <a:r>
              <a:rPr lang="en-US" dirty="0" err="1"/>
              <a:t>EDep</a:t>
            </a:r>
            <a:r>
              <a:rPr lang="en-US" dirty="0"/>
              <a:t> will be different to previous results due to 4MW being used instead of 1.5MW and 2GeV instead of 5GeV</a:t>
            </a:r>
          </a:p>
          <a:p>
            <a:pPr marL="0" indent="0">
              <a:buFontTx/>
              <a:buNone/>
            </a:pPr>
            <a:endParaRPr lang="en-US" dirty="0"/>
          </a:p>
          <a:p>
            <a:pPr marL="0" indent="0">
              <a:buFontTx/>
              <a:buNone/>
            </a:pPr>
            <a:r>
              <a:rPr lang="en-US" dirty="0"/>
              <a:t>- No </a:t>
            </a:r>
            <a:r>
              <a:rPr lang="en-US" dirty="0" err="1"/>
              <a:t>Edep</a:t>
            </a:r>
            <a:r>
              <a:rPr lang="en-US" dirty="0"/>
              <a:t> in the middle due to vacuum</a:t>
            </a:r>
          </a:p>
          <a:p>
            <a:endParaRPr lang="en-US" dirty="0"/>
          </a:p>
          <a:p>
            <a:pPr marL="0" indent="0">
              <a:buFontTx/>
              <a:buNone/>
            </a:pPr>
            <a:r>
              <a:rPr lang="en-US" dirty="0"/>
              <a:t>- Shielding is doing its job – </a:t>
            </a:r>
            <a:r>
              <a:rPr lang="en-US" dirty="0" err="1"/>
              <a:t>Edep</a:t>
            </a:r>
            <a:r>
              <a:rPr lang="en-US" dirty="0"/>
              <a:t> in various regions consistent down the beamline</a:t>
            </a:r>
          </a:p>
          <a:p>
            <a:pPr marL="0" indent="0">
              <a:buFontTx/>
              <a:buNone/>
            </a:pPr>
            <a:endParaRPr lang="en-US" dirty="0"/>
          </a:p>
          <a:p>
            <a:pPr marL="0" indent="0">
              <a:buFontTx/>
              <a:buNone/>
            </a:pPr>
            <a:r>
              <a:rPr lang="en-US" dirty="0"/>
              <a:t>- High </a:t>
            </a:r>
            <a:r>
              <a:rPr lang="en-US" dirty="0" err="1"/>
              <a:t>Edep</a:t>
            </a:r>
            <a:r>
              <a:rPr lang="en-US" dirty="0"/>
              <a:t> near the target, tapering off down the beamline</a:t>
            </a:r>
          </a:p>
          <a:p>
            <a:endParaRPr lang="en-US" dirty="0"/>
          </a:p>
          <a:p>
            <a:endParaRPr lang="en-US" dirty="0"/>
          </a:p>
          <a:p>
            <a:r>
              <a:rPr lang="en-US" dirty="0" err="1"/>
              <a:t>Colour</a:t>
            </a:r>
            <a:r>
              <a:rPr lang="en-US" dirty="0"/>
              <a:t> bar in the units of </a:t>
            </a:r>
            <a:r>
              <a:rPr lang="en-GB" sz="1800" dirty="0">
                <a:effectLst/>
                <a:latin typeface="Calibri" panose="020F0502020204030204" pitchFamily="34" charset="0"/>
                <a:ea typeface="Times New Roman" panose="02020603050405020304" pitchFamily="18" charset="0"/>
              </a:rPr>
              <a:t>W cm</a:t>
            </a:r>
            <a:r>
              <a:rPr lang="en-GB" sz="1800" baseline="30000" dirty="0">
                <a:effectLst/>
                <a:latin typeface="Calibri" panose="020F0502020204030204" pitchFamily="34" charset="0"/>
                <a:ea typeface="Times New Roman" panose="02020603050405020304" pitchFamily="18" charset="0"/>
              </a:rPr>
              <a:t>-3</a:t>
            </a:r>
            <a:r>
              <a:rPr lang="en-GB" sz="1800" dirty="0">
                <a:effectLst/>
                <a:latin typeface="Calibri" panose="020F0502020204030204" pitchFamily="34" charset="0"/>
                <a:ea typeface="Times New Roman" panose="02020603050405020304" pitchFamily="18" charset="0"/>
              </a:rPr>
              <a:t> instead of GeV/cc/proton (GeV (cm</a:t>
            </a:r>
            <a:r>
              <a:rPr lang="en-GB" sz="1800" baseline="30000" dirty="0">
                <a:effectLst/>
                <a:latin typeface="Calibri" panose="020F0502020204030204" pitchFamily="34" charset="0"/>
                <a:ea typeface="Times New Roman" panose="02020603050405020304" pitchFamily="18" charset="0"/>
              </a:rPr>
              <a:t>3</a:t>
            </a:r>
            <a:r>
              <a:rPr lang="en-GB" sz="1800" dirty="0">
                <a:effectLst/>
                <a:latin typeface="Calibri" panose="020F0502020204030204" pitchFamily="34" charset="0"/>
                <a:ea typeface="Times New Roman" panose="02020603050405020304" pitchFamily="18" charset="0"/>
              </a:rPr>
              <a:t>*proton)</a:t>
            </a:r>
            <a:r>
              <a:rPr lang="en-GB" sz="1800" baseline="30000" dirty="0">
                <a:effectLst/>
                <a:latin typeface="Calibri" panose="020F0502020204030204" pitchFamily="34" charset="0"/>
                <a:ea typeface="Times New Roman" panose="02020603050405020304" pitchFamily="18" charset="0"/>
              </a:rPr>
              <a:t>-1</a:t>
            </a:r>
            <a:r>
              <a:rPr lang="en-GB" sz="1800" dirty="0">
                <a:effectLst/>
                <a:latin typeface="Calibri" panose="020F0502020204030204" pitchFamily="34" charset="0"/>
                <a:ea typeface="Times New Roman" panose="02020603050405020304" pitchFamily="18" charset="0"/>
              </a:rPr>
              <a:t>)</a:t>
            </a:r>
            <a:endParaRPr lang="en-GB" sz="1800" baseline="30000" dirty="0">
              <a:effectLst/>
              <a:latin typeface="Calibri" panose="020F0502020204030204" pitchFamily="34" charset="0"/>
              <a:ea typeface="Times New Roman" panose="02020603050405020304" pitchFamily="18" charset="0"/>
            </a:endParaRPr>
          </a:p>
          <a:p>
            <a:endParaRPr lang="en-GB" sz="1800" baseline="30000" dirty="0">
              <a:effectLst/>
              <a:latin typeface="Calibri" panose="020F0502020204030204" pitchFamily="34" charset="0"/>
            </a:endParaRPr>
          </a:p>
          <a:p>
            <a:r>
              <a:rPr lang="en-US" sz="1800" dirty="0">
                <a:effectLst/>
                <a:latin typeface="Aptos" panose="020B0004020202020204" pitchFamily="34" charset="0"/>
                <a:ea typeface="Aptos" panose="020B0004020202020204" pitchFamily="34" charset="0"/>
                <a:cs typeface="Times New Roman" panose="02020603050405020304" pitchFamily="18" charset="0"/>
              </a:rPr>
              <a:t>Divide by material density to get W g^-1 which allows comparison to the max </a:t>
            </a:r>
            <a:r>
              <a:rPr lang="en-US" sz="1800" dirty="0" err="1">
                <a:effectLst/>
                <a:latin typeface="Aptos" panose="020B0004020202020204" pitchFamily="34" charset="0"/>
                <a:ea typeface="Aptos" panose="020B0004020202020204" pitchFamily="34" charset="0"/>
                <a:cs typeface="Times New Roman" panose="02020603050405020304" pitchFamily="18" charset="0"/>
              </a:rPr>
              <a:t>EDep</a:t>
            </a:r>
            <a:r>
              <a:rPr lang="en-US" sz="1800" dirty="0">
                <a:effectLst/>
                <a:latin typeface="Aptos" panose="020B0004020202020204" pitchFamily="34" charset="0"/>
                <a:ea typeface="Aptos" panose="020B0004020202020204" pitchFamily="34" charset="0"/>
                <a:cs typeface="Times New Roman" panose="02020603050405020304" pitchFamily="18" charset="0"/>
              </a:rPr>
              <a:t> for operation. </a:t>
            </a:r>
          </a:p>
          <a:p>
            <a:endParaRPr lang="en-US" sz="1800" dirty="0">
              <a:effectLst/>
              <a:latin typeface="Aptos" panose="020B0004020202020204" pitchFamily="34" charset="0"/>
              <a:cs typeface="Times New Roman" panose="02020603050405020304" pitchFamily="18" charset="0"/>
            </a:endParaRPr>
          </a:p>
          <a:p>
            <a:r>
              <a:rPr lang="en-US" sz="1800" dirty="0">
                <a:effectLst/>
                <a:latin typeface="Aptos" panose="020B0004020202020204" pitchFamily="34" charset="0"/>
                <a:cs typeface="Times New Roman" panose="02020603050405020304" pitchFamily="18" charset="0"/>
              </a:rPr>
              <a:t>cc = cm^-3</a:t>
            </a:r>
          </a:p>
          <a:p>
            <a:endParaRPr lang="en-US" sz="1800" dirty="0">
              <a:effectLst/>
              <a:latin typeface="Aptos" panose="020B0004020202020204" pitchFamily="34" charset="0"/>
              <a:cs typeface="Times New Roman" panose="02020603050405020304" pitchFamily="18" charset="0"/>
            </a:endParaRPr>
          </a:p>
          <a:p>
            <a:r>
              <a:rPr lang="en-US" sz="1800" dirty="0">
                <a:effectLst/>
                <a:latin typeface="Aptos" panose="020B0004020202020204" pitchFamily="34" charset="0"/>
                <a:cs typeface="Times New Roman" panose="02020603050405020304" pitchFamily="18" charset="0"/>
              </a:rPr>
              <a:t>Deposited power for 2GeV beam = 2e6 W/cc or 200kW/cc</a:t>
            </a:r>
          </a:p>
          <a:p>
            <a:endParaRPr lang="en-US" sz="1800" dirty="0">
              <a:effectLst/>
              <a:latin typeface="Aptos" panose="020B0004020202020204" pitchFamily="34" charset="0"/>
              <a:cs typeface="Times New Roman" panose="02020603050405020304" pitchFamily="18" charset="0"/>
            </a:endParaRPr>
          </a:p>
          <a:p>
            <a:endParaRPr lang="en-US" sz="1800" dirty="0">
              <a:effectLst/>
              <a:latin typeface="Aptos" panose="020B0004020202020204" pitchFamily="34" charset="0"/>
              <a:cs typeface="Times New Roman" panose="02020603050405020304" pitchFamily="18" charset="0"/>
            </a:endParaRPr>
          </a:p>
          <a:p>
            <a:r>
              <a:rPr lang="en-GB" b="0" i="0" dirty="0">
                <a:solidFill>
                  <a:srgbClr val="24292E"/>
                </a:solidFill>
                <a:effectLst/>
                <a:highlight>
                  <a:srgbClr val="FFFFFF"/>
                </a:highlight>
                <a:latin typeface="Menlo"/>
              </a:rPr>
              <a:t>Total muon collider beam power </a:t>
            </a:r>
            <a:r>
              <a:rPr lang="en-GB" b="0" i="0" dirty="0" err="1">
                <a:solidFill>
                  <a:srgbClr val="24292E"/>
                </a:solidFill>
                <a:effectLst/>
                <a:highlight>
                  <a:srgbClr val="FFFFFF"/>
                </a:highlight>
                <a:latin typeface="Menlo"/>
              </a:rPr>
              <a:t>PTot</a:t>
            </a:r>
            <a:r>
              <a:rPr lang="en-GB" b="0" i="0" dirty="0">
                <a:solidFill>
                  <a:srgbClr val="24292E"/>
                </a:solidFill>
                <a:effectLst/>
                <a:highlight>
                  <a:srgbClr val="FFFFFF"/>
                </a:highlight>
                <a:latin typeface="Menlo"/>
              </a:rPr>
              <a:t> = 4 MW (mega watts) = 4e6 W = N Eb, where N = number of protons per second (proton rate) and Eb = beam energy (Joules). </a:t>
            </a:r>
          </a:p>
          <a:p>
            <a:endParaRPr lang="en-GB" b="0" i="0" dirty="0">
              <a:solidFill>
                <a:srgbClr val="24292E"/>
              </a:solidFill>
              <a:effectLst/>
              <a:highlight>
                <a:srgbClr val="FFFFFF"/>
              </a:highlight>
              <a:latin typeface="Menlo"/>
            </a:endParaRPr>
          </a:p>
          <a:p>
            <a:endParaRPr lang="en-GB" b="0" i="0" dirty="0">
              <a:solidFill>
                <a:srgbClr val="24292E"/>
              </a:solidFill>
              <a:effectLst/>
              <a:highlight>
                <a:srgbClr val="FFFFFF"/>
              </a:highlight>
              <a:latin typeface="Menlo"/>
            </a:endParaRPr>
          </a:p>
          <a:p>
            <a:endParaRPr lang="en-GB" b="0" i="0" dirty="0">
              <a:solidFill>
                <a:srgbClr val="24292E"/>
              </a:solidFill>
              <a:effectLst/>
              <a:highlight>
                <a:srgbClr val="FFFFFF"/>
              </a:highlight>
              <a:latin typeface="Menlo"/>
            </a:endParaRPr>
          </a:p>
          <a:p>
            <a:endParaRPr lang="en-GB" b="0" i="0" dirty="0">
              <a:solidFill>
                <a:srgbClr val="24292E"/>
              </a:solidFill>
              <a:effectLst/>
              <a:highlight>
                <a:srgbClr val="FFFFFF"/>
              </a:highlight>
              <a:latin typeface="Menlo"/>
            </a:endParaRPr>
          </a:p>
          <a:p>
            <a:endParaRPr lang="en-GB" b="0" i="0" dirty="0">
              <a:solidFill>
                <a:srgbClr val="24292E"/>
              </a:solidFill>
              <a:effectLst/>
              <a:highlight>
                <a:srgbClr val="FFFFFF"/>
              </a:highlight>
              <a:latin typeface="Menlo"/>
            </a:endParaRPr>
          </a:p>
          <a:p>
            <a:endParaRPr lang="en-GB" b="0" i="0" dirty="0">
              <a:solidFill>
                <a:srgbClr val="24292E"/>
              </a:solidFill>
              <a:effectLst/>
              <a:highlight>
                <a:srgbClr val="FFFFFF"/>
              </a:highlight>
              <a:latin typeface="Menlo"/>
            </a:endParaRPr>
          </a:p>
          <a:p>
            <a:endParaRPr lang="en-GB" b="0" i="0" dirty="0">
              <a:solidFill>
                <a:srgbClr val="24292E"/>
              </a:solidFill>
              <a:effectLst/>
              <a:highlight>
                <a:srgbClr val="FFFFFF"/>
              </a:highlight>
              <a:latin typeface="Menlo"/>
            </a:endParaRPr>
          </a:p>
          <a:p>
            <a:endParaRPr lang="en-GB" b="0" i="0" dirty="0">
              <a:solidFill>
                <a:srgbClr val="24292E"/>
              </a:solidFill>
              <a:effectLst/>
              <a:highlight>
                <a:srgbClr val="FFFFFF"/>
              </a:highlight>
              <a:latin typeface="Menlo"/>
            </a:endParaRPr>
          </a:p>
          <a:p>
            <a:endParaRPr lang="en-GB" b="0" i="0" dirty="0">
              <a:solidFill>
                <a:srgbClr val="24292E"/>
              </a:solidFill>
              <a:effectLst/>
              <a:highlight>
                <a:srgbClr val="FFFFFF"/>
              </a:highlight>
              <a:latin typeface="Menlo"/>
            </a:endParaRPr>
          </a:p>
          <a:p>
            <a:br>
              <a:rPr lang="en-GB" dirty="0"/>
            </a:br>
            <a:endParaRPr lang="en-US" dirty="0"/>
          </a:p>
          <a:p>
            <a:r>
              <a:rPr lang="en-US" dirty="0"/>
              <a:t>N = </a:t>
            </a:r>
            <a:r>
              <a:rPr lang="en-US" dirty="0" err="1"/>
              <a:t>PTot</a:t>
            </a:r>
            <a:r>
              <a:rPr lang="en-US" dirty="0"/>
              <a:t>/E = 4e6 J per sec /[2GeV * 1.6e-19 * 1e9 J ] = 1.25e16 protons per sec / Eb(GeV), where Eb is the beam energy in GeV and the denominator factor does the GeV to Joules scaling. </a:t>
            </a:r>
          </a:p>
          <a:p>
            <a:endParaRPr lang="en-US" dirty="0"/>
          </a:p>
          <a:p>
            <a:r>
              <a:rPr lang="en-US" dirty="0"/>
              <a:t>---- For a 2 GeV beam, we have N = 1.25e16 protons per second. (more protons are needed for the lower energy to give the same power).</a:t>
            </a:r>
          </a:p>
          <a:p>
            <a:endParaRPr lang="en-US" dirty="0"/>
          </a:p>
          <a:p>
            <a:r>
              <a:rPr lang="en-US" dirty="0" err="1"/>
              <a:t>Fluka</a:t>
            </a:r>
            <a:r>
              <a:rPr lang="en-US" dirty="0"/>
              <a:t> deposited </a:t>
            </a:r>
            <a:r>
              <a:rPr lang="en-US" dirty="0" err="1"/>
              <a:t>usrbin</a:t>
            </a:r>
            <a:r>
              <a:rPr lang="en-US" dirty="0"/>
              <a:t> power </a:t>
            </a:r>
            <a:r>
              <a:rPr lang="en-US" dirty="0" err="1"/>
              <a:t>Pdep</a:t>
            </a:r>
            <a:r>
              <a:rPr lang="en-US" dirty="0"/>
              <a:t> = </a:t>
            </a:r>
            <a:r>
              <a:rPr lang="en-US" dirty="0" err="1"/>
              <a:t>Edep</a:t>
            </a:r>
            <a:r>
              <a:rPr lang="en-US" dirty="0"/>
              <a:t> (GeV/cc/proton) * N (proton/sec) = </a:t>
            </a:r>
            <a:r>
              <a:rPr lang="en-US" dirty="0" err="1"/>
              <a:t>Edep</a:t>
            </a:r>
            <a:r>
              <a:rPr lang="en-US" dirty="0"/>
              <a:t> * (1.6e-19 * 1e9 J/cc/proton) * 1.25e16 (protons per sec)/ 2(Eb(GeV)) = 4e6/2 W/cc.</a:t>
            </a:r>
          </a:p>
          <a:p>
            <a:endParaRPr lang="en-US" dirty="0"/>
          </a:p>
          <a:p>
            <a:r>
              <a:rPr lang="en-US" dirty="0"/>
              <a:t>So for a beam energy Eb = 2 GeV, the scale factor would be 2e6, giving the deposited power in units of W/cc. You can then scale by another 1e-3 factor to use kW if the numbers are too high etc. </a:t>
            </a:r>
          </a:p>
          <a:p>
            <a:endParaRPr lang="en-US" dirty="0"/>
          </a:p>
        </p:txBody>
      </p:sp>
      <p:sp>
        <p:nvSpPr>
          <p:cNvPr id="4" name="Slide Number Placeholder 3"/>
          <p:cNvSpPr>
            <a:spLocks noGrp="1"/>
          </p:cNvSpPr>
          <p:nvPr>
            <p:ph type="sldNum" sz="quarter" idx="5"/>
          </p:nvPr>
        </p:nvSpPr>
        <p:spPr/>
        <p:txBody>
          <a:bodyPr/>
          <a:lstStyle/>
          <a:p>
            <a:fld id="{CF486CE9-1877-45A3-9ABE-42D28D769CEF}" type="slidenum">
              <a:rPr lang="en-GB" smtClean="0"/>
              <a:t>3</a:t>
            </a:fld>
            <a:endParaRPr lang="en-GB"/>
          </a:p>
        </p:txBody>
      </p:sp>
    </p:spTree>
    <p:extLst>
      <p:ext uri="{BB962C8B-B14F-4D97-AF65-F5344CB8AC3E}">
        <p14:creationId xmlns:p14="http://schemas.microsoft.com/office/powerpoint/2010/main" val="2039820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1000 w/cc at the target core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Concerning due to graphite failure limits being ~ 100W/cc when pulsed causes degradation over time, creating thermal stress, sublimation risks, structural failure risks</a:t>
            </a:r>
          </a:p>
          <a:p>
            <a:endParaRPr lang="en-US" dirty="0"/>
          </a:p>
          <a:p>
            <a:r>
              <a:rPr lang="en-US" dirty="0"/>
              <a:t>L = 80cm</a:t>
            </a:r>
          </a:p>
          <a:p>
            <a:endParaRPr lang="en-US" dirty="0"/>
          </a:p>
          <a:p>
            <a:r>
              <a:rPr lang="en-US" dirty="0"/>
              <a:t>~ </a:t>
            </a:r>
            <a:r>
              <a:rPr lang="en-GB" dirty="0"/>
              <a:t>1.78 </a:t>
            </a:r>
            <a:r>
              <a:rPr lang="en-US" dirty="0"/>
              <a:t>interaction lengths</a:t>
            </a:r>
          </a:p>
          <a:p>
            <a:endParaRPr lang="en-US" dirty="0"/>
          </a:p>
          <a:p>
            <a:r>
              <a:rPr lang="en-US" dirty="0"/>
              <a:t>- Ask Ben if ideal </a:t>
            </a:r>
            <a:r>
              <a:rPr lang="en-US" dirty="0" err="1"/>
              <a:t>Wjet</a:t>
            </a:r>
            <a:r>
              <a:rPr lang="en-US" dirty="0"/>
              <a:t> target length has changed? May be comparable to new </a:t>
            </a:r>
            <a:r>
              <a:rPr lang="en-US" dirty="0" err="1"/>
              <a:t>Wjet</a:t>
            </a:r>
            <a:r>
              <a:rPr lang="en-US" dirty="0"/>
              <a:t> ideals</a:t>
            </a:r>
            <a:endParaRPr lang="en-GB" dirty="0"/>
          </a:p>
        </p:txBody>
      </p:sp>
      <p:sp>
        <p:nvSpPr>
          <p:cNvPr id="4" name="Slide Number Placeholder 3"/>
          <p:cNvSpPr>
            <a:spLocks noGrp="1"/>
          </p:cNvSpPr>
          <p:nvPr>
            <p:ph type="sldNum" sz="quarter" idx="5"/>
          </p:nvPr>
        </p:nvSpPr>
        <p:spPr/>
        <p:txBody>
          <a:bodyPr/>
          <a:lstStyle/>
          <a:p>
            <a:fld id="{CF486CE9-1877-45A3-9ABE-42D28D769CEF}" type="slidenum">
              <a:rPr lang="en-GB" smtClean="0"/>
              <a:t>4</a:t>
            </a:fld>
            <a:endParaRPr lang="en-GB"/>
          </a:p>
        </p:txBody>
      </p:sp>
    </p:spTree>
    <p:extLst>
      <p:ext uri="{BB962C8B-B14F-4D97-AF65-F5344CB8AC3E}">
        <p14:creationId xmlns:p14="http://schemas.microsoft.com/office/powerpoint/2010/main" val="4066369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energy at the final SC due to less shielding</a:t>
            </a:r>
          </a:p>
          <a:p>
            <a:endParaRPr lang="en-US" dirty="0"/>
          </a:p>
          <a:p>
            <a:r>
              <a:rPr lang="en-US" dirty="0"/>
              <a:t>R-PHI-Z projections observed around phi</a:t>
            </a:r>
          </a:p>
          <a:p>
            <a:endParaRPr lang="en-US" dirty="0"/>
          </a:p>
          <a:p>
            <a:r>
              <a:rPr lang="en-US" dirty="0"/>
              <a:t>Zero angle causes more </a:t>
            </a:r>
            <a:r>
              <a:rPr lang="en-US" dirty="0" err="1"/>
              <a:t>Edep</a:t>
            </a:r>
            <a:r>
              <a:rPr lang="en-US" dirty="0"/>
              <a:t> in chicane region, further testing for angled targets will cause more </a:t>
            </a:r>
            <a:r>
              <a:rPr lang="en-US" dirty="0" err="1"/>
              <a:t>Edep</a:t>
            </a:r>
            <a:r>
              <a:rPr lang="en-US" dirty="0"/>
              <a:t> in shielding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effectLst/>
                <a:latin typeface="Aptos" panose="020B0004020202020204" pitchFamily="34" charset="0"/>
                <a:ea typeface="Aptos" panose="020B0004020202020204" pitchFamily="34" charset="0"/>
                <a:cs typeface="Times New Roman" panose="02020603050405020304" pitchFamily="18" charset="0"/>
              </a:rPr>
              <a:t>EuNu</a:t>
            </a:r>
            <a:r>
              <a:rPr lang="en-US" sz="1200" dirty="0">
                <a:effectLst/>
                <a:latin typeface="Aptos" panose="020B0004020202020204" pitchFamily="34" charset="0"/>
                <a:ea typeface="Aptos" panose="020B0004020202020204" pitchFamily="34" charset="0"/>
                <a:cs typeface="Times New Roman" panose="02020603050405020304" pitchFamily="18" charset="0"/>
              </a:rPr>
              <a:t> paper reference for SC limits (include </a:t>
            </a:r>
            <a:r>
              <a:rPr lang="en-US" sz="1200" dirty="0" err="1">
                <a:effectLst/>
                <a:latin typeface="Aptos" panose="020B0004020202020204" pitchFamily="34" charset="0"/>
                <a:ea typeface="Aptos" panose="020B0004020202020204" pitchFamily="34" charset="0"/>
                <a:cs typeface="Times New Roman" panose="02020603050405020304" pitchFamily="18" charset="0"/>
              </a:rPr>
              <a:t>EuNu</a:t>
            </a:r>
            <a:r>
              <a:rPr lang="en-US" sz="1200" dirty="0">
                <a:effectLst/>
                <a:latin typeface="Aptos" panose="020B0004020202020204" pitchFamily="34" charset="0"/>
                <a:ea typeface="Aptos" panose="020B0004020202020204" pitchFamily="34" charset="0"/>
                <a:cs typeface="Times New Roman" panose="02020603050405020304" pitchFamily="18" charset="0"/>
              </a:rPr>
              <a:t> Ref – 0.1 MW g^-1)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ptos" panose="020B0004020202020204" pitchFamily="34" charset="0"/>
                <a:ea typeface="Aptos" panose="020B0004020202020204" pitchFamily="34" charset="0"/>
                <a:cs typeface="Times New Roman" panose="02020603050405020304" pitchFamily="18" charset="0"/>
              </a:rPr>
              <a:t>VIPER density is 7.89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ptos" panose="020B0004020202020204" pitchFamily="34" charset="0"/>
                <a:ea typeface="Aptos" panose="020B0004020202020204" pitchFamily="34" charset="0"/>
                <a:cs typeface="Times New Roman" panose="02020603050405020304" pitchFamily="18" charset="0"/>
              </a:rPr>
              <a:t>VIPER SC limit is (____100000W/g) x 7.89</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divided by the density of the material (g/cc), W/cc will convert to W/gram. If the total beam power was 2 MW, then the scale would be reduced by a factor of 2 (4 MW to 2 MW).</a:t>
            </a:r>
            <a:endParaRPr lang="en-GB" dirty="0"/>
          </a:p>
          <a:p>
            <a:endParaRPr lang="en-GB" dirty="0"/>
          </a:p>
        </p:txBody>
      </p:sp>
      <p:sp>
        <p:nvSpPr>
          <p:cNvPr id="4" name="Slide Number Placeholder 3"/>
          <p:cNvSpPr>
            <a:spLocks noGrp="1"/>
          </p:cNvSpPr>
          <p:nvPr>
            <p:ph type="sldNum" sz="quarter" idx="5"/>
          </p:nvPr>
        </p:nvSpPr>
        <p:spPr/>
        <p:txBody>
          <a:bodyPr/>
          <a:lstStyle/>
          <a:p>
            <a:fld id="{CF486CE9-1877-45A3-9ABE-42D28D769CEF}" type="slidenum">
              <a:rPr lang="en-GB" smtClean="0"/>
              <a:t>5</a:t>
            </a:fld>
            <a:endParaRPr lang="en-GB"/>
          </a:p>
        </p:txBody>
      </p:sp>
    </p:spTree>
    <p:extLst>
      <p:ext uri="{BB962C8B-B14F-4D97-AF65-F5344CB8AC3E}">
        <p14:creationId xmlns:p14="http://schemas.microsoft.com/office/powerpoint/2010/main" val="2224843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Pion yields reduced but still existent going into the chicane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Spike due to pion increase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GB" dirty="0"/>
          </a:p>
        </p:txBody>
      </p:sp>
      <p:sp>
        <p:nvSpPr>
          <p:cNvPr id="4" name="Slide Number Placeholder 3"/>
          <p:cNvSpPr>
            <a:spLocks noGrp="1"/>
          </p:cNvSpPr>
          <p:nvPr>
            <p:ph type="sldNum" sz="quarter" idx="5"/>
          </p:nvPr>
        </p:nvSpPr>
        <p:spPr/>
        <p:txBody>
          <a:bodyPr/>
          <a:lstStyle/>
          <a:p>
            <a:fld id="{CF486CE9-1877-45A3-9ABE-42D28D769CEF}" type="slidenum">
              <a:rPr lang="en-GB" smtClean="0"/>
              <a:t>6</a:t>
            </a:fld>
            <a:endParaRPr lang="en-GB"/>
          </a:p>
        </p:txBody>
      </p:sp>
    </p:spTree>
    <p:extLst>
      <p:ext uri="{BB962C8B-B14F-4D97-AF65-F5344CB8AC3E}">
        <p14:creationId xmlns:p14="http://schemas.microsoft.com/office/powerpoint/2010/main" val="27761365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25348"/>
            <a:ext cx="7772400" cy="1829218"/>
          </a:xfrm>
          <a:prstGeom prst="rect">
            <a:avLst/>
          </a:prstGeom>
        </p:spPr>
        <p:txBody>
          <a:bodyPr anchor="b">
            <a:normAutofit/>
          </a:bodyPr>
          <a:lstStyle>
            <a:lvl1pPr algn="ctr">
              <a:defRPr sz="4400" b="0">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143000" y="3624340"/>
            <a:ext cx="6858000" cy="1297134"/>
          </a:xfrm>
        </p:spPr>
        <p:txBody>
          <a:bodyPr>
            <a:normAutofit/>
          </a:bodyPr>
          <a:lstStyle>
            <a:lvl1pPr marL="0" indent="0" algn="ctr">
              <a:buNone/>
              <a:defRPr sz="2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7" name="Image 3">
            <a:extLst>
              <a:ext uri="{FF2B5EF4-FFF2-40B4-BE49-F238E27FC236}">
                <a16:creationId xmlns:a16="http://schemas.microsoft.com/office/drawing/2014/main" id="{F5900F7E-F8A3-9A61-B338-3C71409C3422}"/>
              </a:ext>
            </a:extLst>
          </p:cNvPr>
          <p:cNvPicPr>
            <a:picLocks noChangeAspect="1"/>
          </p:cNvPicPr>
          <p:nvPr userDrawn="1"/>
        </p:nvPicPr>
        <p:blipFill>
          <a:blip r:embed="rId2"/>
          <a:stretch>
            <a:fillRect/>
          </a:stretch>
        </p:blipFill>
        <p:spPr>
          <a:xfrm>
            <a:off x="-2" y="1163987"/>
            <a:ext cx="9144000" cy="606547"/>
          </a:xfrm>
          <a:prstGeom prst="rect">
            <a:avLst/>
          </a:prstGeom>
          <a:effectLst>
            <a:outerShdw blurRad="305097" dist="228600" dir="5400000" sx="105000" sy="105000" algn="t" rotWithShape="0">
              <a:prstClr val="black">
                <a:alpha val="23000"/>
              </a:prstClr>
            </a:outerShdw>
          </a:effectLst>
        </p:spPr>
      </p:pic>
      <p:sp>
        <p:nvSpPr>
          <p:cNvPr id="10" name="Rectangle 9">
            <a:extLst>
              <a:ext uri="{FF2B5EF4-FFF2-40B4-BE49-F238E27FC236}">
                <a16:creationId xmlns:a16="http://schemas.microsoft.com/office/drawing/2014/main" id="{4BED016A-10EF-E122-50DB-4D0B647035E2}"/>
              </a:ext>
            </a:extLst>
          </p:cNvPr>
          <p:cNvSpPr/>
          <p:nvPr userDrawn="1"/>
        </p:nvSpPr>
        <p:spPr>
          <a:xfrm>
            <a:off x="-3" y="815887"/>
            <a:ext cx="9144001" cy="4512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Image 20">
            <a:extLst>
              <a:ext uri="{FF2B5EF4-FFF2-40B4-BE49-F238E27FC236}">
                <a16:creationId xmlns:a16="http://schemas.microsoft.com/office/drawing/2014/main" id="{C3A560E1-A06B-BCD9-B35B-E1A173B71CF3}"/>
              </a:ext>
            </a:extLst>
          </p:cNvPr>
          <p:cNvPicPr>
            <a:picLocks noChangeAspect="1"/>
          </p:cNvPicPr>
          <p:nvPr userDrawn="1"/>
        </p:nvPicPr>
        <p:blipFill>
          <a:blip r:embed="rId3"/>
          <a:stretch>
            <a:fillRect/>
          </a:stretch>
        </p:blipFill>
        <p:spPr>
          <a:xfrm>
            <a:off x="91281" y="68967"/>
            <a:ext cx="2295079" cy="1222882"/>
          </a:xfrm>
          <a:prstGeom prst="rect">
            <a:avLst/>
          </a:prstGeom>
          <a:noFill/>
        </p:spPr>
      </p:pic>
      <p:pic>
        <p:nvPicPr>
          <p:cNvPr id="12" name="Image 8">
            <a:extLst>
              <a:ext uri="{FF2B5EF4-FFF2-40B4-BE49-F238E27FC236}">
                <a16:creationId xmlns:a16="http://schemas.microsoft.com/office/drawing/2014/main" id="{516FD2C9-0C10-1C2D-CCE7-218D642E9D81}"/>
              </a:ext>
            </a:extLst>
          </p:cNvPr>
          <p:cNvPicPr>
            <a:picLocks noChangeAspect="1"/>
          </p:cNvPicPr>
          <p:nvPr userDrawn="1"/>
        </p:nvPicPr>
        <p:blipFill>
          <a:blip r:embed="rId4"/>
          <a:stretch>
            <a:fillRect/>
          </a:stretch>
        </p:blipFill>
        <p:spPr>
          <a:xfrm flipV="1">
            <a:off x="-2" y="5648090"/>
            <a:ext cx="9144000" cy="1209909"/>
          </a:xfrm>
          <a:prstGeom prst="rect">
            <a:avLst/>
          </a:prstGeom>
        </p:spPr>
      </p:pic>
      <p:pic>
        <p:nvPicPr>
          <p:cNvPr id="13" name="Image 15">
            <a:extLst>
              <a:ext uri="{FF2B5EF4-FFF2-40B4-BE49-F238E27FC236}">
                <a16:creationId xmlns:a16="http://schemas.microsoft.com/office/drawing/2014/main" id="{461D79FD-54D2-B1C2-5C65-E4770BEEA699}"/>
              </a:ext>
            </a:extLst>
          </p:cNvPr>
          <p:cNvPicPr>
            <a:picLocks noChangeAspect="1"/>
          </p:cNvPicPr>
          <p:nvPr userDrawn="1"/>
        </p:nvPicPr>
        <p:blipFill>
          <a:blip r:embed="rId5"/>
          <a:stretch>
            <a:fillRect/>
          </a:stretch>
        </p:blipFill>
        <p:spPr>
          <a:xfrm>
            <a:off x="171664" y="5953432"/>
            <a:ext cx="3108431" cy="649751"/>
          </a:xfrm>
          <a:prstGeom prst="rect">
            <a:avLst/>
          </a:prstGeom>
        </p:spPr>
      </p:pic>
      <p:sp>
        <p:nvSpPr>
          <p:cNvPr id="6" name="Picture Placeholder 4">
            <a:extLst>
              <a:ext uri="{FF2B5EF4-FFF2-40B4-BE49-F238E27FC236}">
                <a16:creationId xmlns:a16="http://schemas.microsoft.com/office/drawing/2014/main" id="{CFFAE2D4-0F5D-E2B3-7BD0-037BAC5D89CA}"/>
              </a:ext>
            </a:extLst>
          </p:cNvPr>
          <p:cNvSpPr>
            <a:spLocks noGrp="1"/>
          </p:cNvSpPr>
          <p:nvPr>
            <p:ph type="pic" sz="quarter" idx="10" hasCustomPrompt="1"/>
          </p:nvPr>
        </p:nvSpPr>
        <p:spPr>
          <a:xfrm>
            <a:off x="7843721" y="215994"/>
            <a:ext cx="964719" cy="918196"/>
          </a:xfrm>
        </p:spPr>
        <p:txBody>
          <a:bodyPr>
            <a:normAutofit/>
          </a:bodyPr>
          <a:lstStyle>
            <a:lvl1pPr>
              <a:defRPr sz="1600"/>
            </a:lvl1pPr>
          </a:lstStyle>
          <a:p>
            <a:r>
              <a:rPr lang="it-IT" dirty="0"/>
              <a:t>Your logo</a:t>
            </a:r>
            <a:endParaRPr lang="en-GB" dirty="0"/>
          </a:p>
        </p:txBody>
      </p:sp>
      <p:sp>
        <p:nvSpPr>
          <p:cNvPr id="15" name="Text Placeholder 14">
            <a:extLst>
              <a:ext uri="{FF2B5EF4-FFF2-40B4-BE49-F238E27FC236}">
                <a16:creationId xmlns:a16="http://schemas.microsoft.com/office/drawing/2014/main" id="{82872F48-6269-ACCA-9FA8-5C5E3A7940CD}"/>
              </a:ext>
            </a:extLst>
          </p:cNvPr>
          <p:cNvSpPr>
            <a:spLocks noGrp="1"/>
          </p:cNvSpPr>
          <p:nvPr>
            <p:ph type="body" sz="quarter" idx="11" hasCustomPrompt="1"/>
          </p:nvPr>
        </p:nvSpPr>
        <p:spPr>
          <a:xfrm>
            <a:off x="5508625" y="4971769"/>
            <a:ext cx="2949575" cy="606425"/>
          </a:xfrm>
        </p:spPr>
        <p:txBody>
          <a:bodyPr>
            <a:normAutofit/>
          </a:bodyPr>
          <a:lstStyle>
            <a:lvl1pPr marL="0" indent="0" algn="r">
              <a:buNone/>
              <a:defRPr sz="1600" i="1"/>
            </a:lvl1pPr>
          </a:lstStyle>
          <a:p>
            <a:pPr lvl="0"/>
            <a:r>
              <a:rPr lang="it-IT" dirty="0"/>
              <a:t>Author(s) Name(s) and Affiliation(s)</a:t>
            </a:r>
            <a:endParaRPr lang="en-GB" dirty="0"/>
          </a:p>
        </p:txBody>
      </p:sp>
      <p:sp>
        <p:nvSpPr>
          <p:cNvPr id="17" name="TextBox 16">
            <a:extLst>
              <a:ext uri="{FF2B5EF4-FFF2-40B4-BE49-F238E27FC236}">
                <a16:creationId xmlns:a16="http://schemas.microsoft.com/office/drawing/2014/main" id="{FDB027B6-FAD3-85ED-6698-4047EB04D35D}"/>
              </a:ext>
            </a:extLst>
          </p:cNvPr>
          <p:cNvSpPr txBox="1"/>
          <p:nvPr userDrawn="1"/>
        </p:nvSpPr>
        <p:spPr>
          <a:xfrm>
            <a:off x="-58726" y="6680048"/>
            <a:ext cx="9353727" cy="207749"/>
          </a:xfrm>
          <a:prstGeom prst="rect">
            <a:avLst/>
          </a:prstGeom>
          <a:noFill/>
        </p:spPr>
        <p:txBody>
          <a:bodyPr wrap="square">
            <a:spAutoFit/>
          </a:bodyPr>
          <a:lstStyle/>
          <a:p>
            <a:r>
              <a:rPr kumimoji="0" lang="en-US" altLang="en-US" sz="750" i="0" u="none" strike="noStrike" cap="none" normalizeH="0" baseline="0" dirty="0">
                <a:ln>
                  <a:noFill/>
                </a:ln>
                <a:solidFill>
                  <a:srgbClr val="FFFEEE"/>
                </a:solidFill>
                <a:effectLst/>
                <a:latin typeface="Arial Narrow" panose="020B0606020202030204" pitchFamily="34" charset="0"/>
                <a:cs typeface="Arial" panose="020B0604020202020204" pitchFamily="34" charset="0"/>
              </a:rPr>
              <a:t>Funded by the European Union (EU). Views and opinions expressed are however those of the author only and do not necessarily reflect those of the EU or European Research Executive Agency (REA). Neither the EU nor the REA can be held responsible for them.</a:t>
            </a:r>
            <a:endParaRPr lang="en-GB" sz="75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72065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Image 5">
            <a:extLst>
              <a:ext uri="{FF2B5EF4-FFF2-40B4-BE49-F238E27FC236}">
                <a16:creationId xmlns:a16="http://schemas.microsoft.com/office/drawing/2014/main" id="{E777EA0E-5EBA-1E14-5F47-C3802CE1C47D}"/>
              </a:ext>
            </a:extLst>
          </p:cNvPr>
          <p:cNvPicPr>
            <a:picLocks noChangeAspect="1"/>
          </p:cNvPicPr>
          <p:nvPr userDrawn="1"/>
        </p:nvPicPr>
        <p:blipFill>
          <a:blip r:embed="rId2"/>
          <a:stretch>
            <a:fillRect/>
          </a:stretch>
        </p:blipFill>
        <p:spPr>
          <a:xfrm>
            <a:off x="0" y="0"/>
            <a:ext cx="9144000" cy="1892662"/>
          </a:xfrm>
          <a:prstGeom prst="rect">
            <a:avLst/>
          </a:prstGeom>
        </p:spPr>
      </p:pic>
      <p:sp>
        <p:nvSpPr>
          <p:cNvPr id="16" name="Rectangle 15">
            <a:extLst>
              <a:ext uri="{FF2B5EF4-FFF2-40B4-BE49-F238E27FC236}">
                <a16:creationId xmlns:a16="http://schemas.microsoft.com/office/drawing/2014/main" id="{A22E5917-363B-A71A-2546-65FA55520B24}"/>
              </a:ext>
            </a:extLst>
          </p:cNvPr>
          <p:cNvSpPr/>
          <p:nvPr userDrawn="1"/>
        </p:nvSpPr>
        <p:spPr>
          <a:xfrm>
            <a:off x="8575288" y="6434254"/>
            <a:ext cx="568712" cy="4237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Image 12">
            <a:extLst>
              <a:ext uri="{FF2B5EF4-FFF2-40B4-BE49-F238E27FC236}">
                <a16:creationId xmlns:a16="http://schemas.microsoft.com/office/drawing/2014/main" id="{F4916F82-0970-A2D0-E83E-C828CFB3C184}"/>
              </a:ext>
            </a:extLst>
          </p:cNvPr>
          <p:cNvPicPr>
            <a:picLocks noChangeAspect="1"/>
          </p:cNvPicPr>
          <p:nvPr userDrawn="1"/>
        </p:nvPicPr>
        <p:blipFill>
          <a:blip r:embed="rId3"/>
          <a:stretch>
            <a:fillRect/>
          </a:stretch>
        </p:blipFill>
        <p:spPr>
          <a:xfrm flipV="1">
            <a:off x="175393" y="6385196"/>
            <a:ext cx="8787735" cy="132418"/>
          </a:xfrm>
          <a:prstGeom prst="rect">
            <a:avLst/>
          </a:prstGeom>
        </p:spPr>
      </p:pic>
      <p:sp>
        <p:nvSpPr>
          <p:cNvPr id="18" name="Footer Placeholder 17">
            <a:extLst>
              <a:ext uri="{FF2B5EF4-FFF2-40B4-BE49-F238E27FC236}">
                <a16:creationId xmlns:a16="http://schemas.microsoft.com/office/drawing/2014/main" id="{C28A68BF-A321-E42B-4212-0C86C5FD42CB}"/>
              </a:ext>
            </a:extLst>
          </p:cNvPr>
          <p:cNvSpPr>
            <a:spLocks noGrp="1"/>
          </p:cNvSpPr>
          <p:nvPr>
            <p:ph type="ftr" sz="quarter" idx="11"/>
          </p:nvPr>
        </p:nvSpPr>
        <p:spPr/>
        <p:txBody>
          <a:bodyPr/>
          <a:lstStyle/>
          <a:p>
            <a:r>
              <a:rPr lang="fr-FR" dirty="0" err="1">
                <a:latin typeface="Arial Narrow" panose="020B0604020202020204" pitchFamily="34" charset="0"/>
                <a:cs typeface="Arial Narrow" panose="020B0604020202020204" pitchFamily="34" charset="0"/>
              </a:rPr>
              <a:t>Title</a:t>
            </a:r>
            <a:r>
              <a:rPr lang="fr-FR" dirty="0">
                <a:latin typeface="Arial Narrow" panose="020B0604020202020204" pitchFamily="34" charset="0"/>
                <a:cs typeface="Arial Narrow" panose="020B0604020202020204" pitchFamily="34" charset="0"/>
              </a:rPr>
              <a:t> of </a:t>
            </a:r>
            <a:r>
              <a:rPr lang="fr-FR" dirty="0" err="1">
                <a:latin typeface="Arial Narrow" panose="020B0604020202020204" pitchFamily="34" charset="0"/>
                <a:cs typeface="Arial Narrow" panose="020B0604020202020204" pitchFamily="34" charset="0"/>
              </a:rPr>
              <a:t>presentation</a:t>
            </a:r>
            <a:r>
              <a:rPr lang="fr-FR" dirty="0">
                <a:latin typeface="Arial Narrow" panose="020B0604020202020204" pitchFamily="34" charset="0"/>
                <a:cs typeface="Arial Narrow" panose="020B0604020202020204" pitchFamily="34" charset="0"/>
              </a:rPr>
              <a:t>  / Name of </a:t>
            </a:r>
            <a:r>
              <a:rPr lang="fr-FR" dirty="0" err="1">
                <a:latin typeface="Arial Narrow" panose="020B0604020202020204" pitchFamily="34" charset="0"/>
                <a:cs typeface="Arial Narrow" panose="020B0604020202020204" pitchFamily="34" charset="0"/>
              </a:rPr>
              <a:t>lecturer</a:t>
            </a:r>
            <a:r>
              <a:rPr lang="fr-FR" dirty="0">
                <a:latin typeface="Arial Narrow" panose="020B0604020202020204" pitchFamily="34" charset="0"/>
                <a:cs typeface="Arial Narrow" panose="020B0604020202020204" pitchFamily="34" charset="0"/>
              </a:rPr>
              <a:t> / Name of institution or </a:t>
            </a:r>
            <a:r>
              <a:rPr lang="fr-FR" dirty="0" err="1">
                <a:latin typeface="Arial Narrow" panose="020B0604020202020204" pitchFamily="34" charset="0"/>
                <a:cs typeface="Arial Narrow" panose="020B0604020202020204" pitchFamily="34" charset="0"/>
              </a:rPr>
              <a:t>laboratory</a:t>
            </a:r>
            <a:endParaRPr lang="fr-FR" dirty="0">
              <a:latin typeface="Arial Narrow" panose="020B0604020202020204" pitchFamily="34" charset="0"/>
              <a:cs typeface="Arial Narrow" panose="020B0604020202020204" pitchFamily="34" charset="0"/>
            </a:endParaRPr>
          </a:p>
        </p:txBody>
      </p:sp>
      <p:sp>
        <p:nvSpPr>
          <p:cNvPr id="21" name="ZoneTexte 3">
            <a:extLst>
              <a:ext uri="{FF2B5EF4-FFF2-40B4-BE49-F238E27FC236}">
                <a16:creationId xmlns:a16="http://schemas.microsoft.com/office/drawing/2014/main" id="{CCCBB29A-511A-31E9-75B7-A496B79754B8}"/>
              </a:ext>
            </a:extLst>
          </p:cNvPr>
          <p:cNvSpPr txBox="1"/>
          <p:nvPr userDrawn="1"/>
        </p:nvSpPr>
        <p:spPr>
          <a:xfrm>
            <a:off x="441145" y="5767556"/>
            <a:ext cx="8207872" cy="492443"/>
          </a:xfrm>
          <a:prstGeom prst="rect">
            <a:avLst/>
          </a:prstGeom>
          <a:noFill/>
        </p:spPr>
        <p:txBody>
          <a:bodyPr wrap="square" rtlCol="0">
            <a:spAutoFit/>
          </a:bodyPr>
          <a:lstStyle/>
          <a:p>
            <a:pPr algn="just"/>
            <a:r>
              <a:rPr lang="fr-FR" sz="1300" i="1" dirty="0" err="1">
                <a:solidFill>
                  <a:srgbClr val="222222"/>
                </a:solidFill>
                <a:effectLst/>
                <a:latin typeface="Arial Narrow" panose="020B0604020202020204" pitchFamily="34" charset="0"/>
                <a:cs typeface="Arial Narrow" panose="020B0604020202020204" pitchFamily="34" charset="0"/>
              </a:rPr>
              <a:t>Funded</a:t>
            </a:r>
            <a:r>
              <a:rPr lang="fr-FR" sz="1300" i="1" dirty="0">
                <a:solidFill>
                  <a:srgbClr val="222222"/>
                </a:solidFill>
                <a:effectLst/>
                <a:latin typeface="Arial Narrow" panose="020B0604020202020204" pitchFamily="34" charset="0"/>
                <a:cs typeface="Arial Narrow" panose="020B0604020202020204" pitchFamily="34" charset="0"/>
              </a:rPr>
              <a:t> by the </a:t>
            </a:r>
            <a:r>
              <a:rPr lang="fr-FR" sz="1300" i="1" dirty="0" err="1">
                <a:solidFill>
                  <a:srgbClr val="222222"/>
                </a:solidFill>
                <a:effectLst/>
                <a:latin typeface="Arial Narrow" panose="020B0604020202020204" pitchFamily="34" charset="0"/>
                <a:cs typeface="Arial Narrow" panose="020B0604020202020204" pitchFamily="34" charset="0"/>
              </a:rPr>
              <a:t>European</a:t>
            </a:r>
            <a:r>
              <a:rPr lang="fr-FR" sz="1300" i="1" dirty="0">
                <a:solidFill>
                  <a:srgbClr val="222222"/>
                </a:solidFill>
                <a:effectLst/>
                <a:latin typeface="Arial Narrow" panose="020B0604020202020204" pitchFamily="34" charset="0"/>
                <a:cs typeface="Arial Narrow" panose="020B0604020202020204" pitchFamily="34" charset="0"/>
              </a:rPr>
              <a:t> Union (EU).</a:t>
            </a:r>
            <a:r>
              <a:rPr lang="fr-FR" sz="1300" i="1" dirty="0" err="1">
                <a:solidFill>
                  <a:srgbClr val="222222"/>
                </a:solidFill>
                <a:effectLst/>
                <a:latin typeface="Arial Narrow" panose="020B0604020202020204" pitchFamily="34" charset="0"/>
                <a:cs typeface="Arial Narrow" panose="020B0604020202020204" pitchFamily="34" charset="0"/>
              </a:rPr>
              <a:t>Views</a:t>
            </a:r>
            <a:r>
              <a:rPr lang="fr-FR" sz="1300" i="1" dirty="0">
                <a:solidFill>
                  <a:srgbClr val="222222"/>
                </a:solidFill>
                <a:effectLst/>
                <a:latin typeface="Arial Narrow" panose="020B0604020202020204" pitchFamily="34" charset="0"/>
                <a:cs typeface="Arial Narrow" panose="020B0604020202020204" pitchFamily="34" charset="0"/>
              </a:rPr>
              <a:t> and opinions </a:t>
            </a:r>
            <a:r>
              <a:rPr lang="fr-FR" sz="1300" i="1" dirty="0" err="1">
                <a:solidFill>
                  <a:srgbClr val="222222"/>
                </a:solidFill>
                <a:effectLst/>
                <a:latin typeface="Arial Narrow" panose="020B0604020202020204" pitchFamily="34" charset="0"/>
                <a:cs typeface="Arial Narrow" panose="020B0604020202020204" pitchFamily="34" charset="0"/>
              </a:rPr>
              <a:t>expressed</a:t>
            </a:r>
            <a:r>
              <a:rPr lang="fr-FR" sz="1300" i="1" dirty="0">
                <a:solidFill>
                  <a:srgbClr val="222222"/>
                </a:solidFill>
                <a:effectLst/>
                <a:latin typeface="Arial Narrow" panose="020B0604020202020204" pitchFamily="34" charset="0"/>
                <a:cs typeface="Arial Narrow" panose="020B0604020202020204" pitchFamily="34" charset="0"/>
              </a:rPr>
              <a:t> are </a:t>
            </a:r>
            <a:r>
              <a:rPr lang="fr-FR" sz="1300" i="1" dirty="0" err="1">
                <a:solidFill>
                  <a:srgbClr val="222222"/>
                </a:solidFill>
                <a:effectLst/>
                <a:latin typeface="Arial Narrow" panose="020B0604020202020204" pitchFamily="34" charset="0"/>
                <a:cs typeface="Arial Narrow" panose="020B0604020202020204" pitchFamily="34" charset="0"/>
              </a:rPr>
              <a:t>however</a:t>
            </a:r>
            <a:r>
              <a:rPr lang="fr-FR" sz="1300" i="1" dirty="0">
                <a:solidFill>
                  <a:srgbClr val="222222"/>
                </a:solidFill>
                <a:effectLst/>
                <a:latin typeface="Arial Narrow" panose="020B0604020202020204" pitchFamily="34" charset="0"/>
                <a:cs typeface="Arial Narrow" panose="020B0604020202020204" pitchFamily="34" charset="0"/>
              </a:rPr>
              <a:t> </a:t>
            </a:r>
            <a:r>
              <a:rPr lang="fr-FR" sz="1300" i="1" dirty="0" err="1">
                <a:solidFill>
                  <a:srgbClr val="222222"/>
                </a:solidFill>
                <a:effectLst/>
                <a:latin typeface="Arial Narrow" panose="020B0604020202020204" pitchFamily="34" charset="0"/>
                <a:cs typeface="Arial Narrow" panose="020B0604020202020204" pitchFamily="34" charset="0"/>
              </a:rPr>
              <a:t>those</a:t>
            </a:r>
            <a:r>
              <a:rPr lang="fr-FR" sz="1300" i="1" dirty="0">
                <a:solidFill>
                  <a:srgbClr val="222222"/>
                </a:solidFill>
                <a:effectLst/>
                <a:latin typeface="Arial Narrow" panose="020B0604020202020204" pitchFamily="34" charset="0"/>
                <a:cs typeface="Arial Narrow" panose="020B0604020202020204" pitchFamily="34" charset="0"/>
              </a:rPr>
              <a:t> of the </a:t>
            </a:r>
            <a:r>
              <a:rPr lang="fr-FR" sz="1300" i="1" dirty="0" err="1">
                <a:solidFill>
                  <a:srgbClr val="222222"/>
                </a:solidFill>
                <a:effectLst/>
                <a:latin typeface="Arial Narrow" panose="020B0604020202020204" pitchFamily="34" charset="0"/>
                <a:cs typeface="Arial Narrow" panose="020B0604020202020204" pitchFamily="34" charset="0"/>
              </a:rPr>
              <a:t>author</a:t>
            </a:r>
            <a:r>
              <a:rPr lang="fr-FR" sz="1300" i="1" dirty="0">
                <a:solidFill>
                  <a:srgbClr val="222222"/>
                </a:solidFill>
                <a:effectLst/>
                <a:latin typeface="Arial Narrow" panose="020B0604020202020204" pitchFamily="34" charset="0"/>
                <a:cs typeface="Arial Narrow" panose="020B0604020202020204" pitchFamily="34" charset="0"/>
              </a:rPr>
              <a:t>(s) </a:t>
            </a:r>
            <a:r>
              <a:rPr lang="fr-FR" sz="1300" i="1" dirty="0" err="1">
                <a:solidFill>
                  <a:srgbClr val="222222"/>
                </a:solidFill>
                <a:effectLst/>
                <a:latin typeface="Arial Narrow" panose="020B0604020202020204" pitchFamily="34" charset="0"/>
                <a:cs typeface="Arial Narrow" panose="020B0604020202020204" pitchFamily="34" charset="0"/>
              </a:rPr>
              <a:t>only</a:t>
            </a:r>
            <a:r>
              <a:rPr lang="fr-FR" sz="1300" i="1" dirty="0">
                <a:solidFill>
                  <a:srgbClr val="222222"/>
                </a:solidFill>
                <a:effectLst/>
                <a:latin typeface="Arial Narrow" panose="020B0604020202020204" pitchFamily="34" charset="0"/>
                <a:cs typeface="Arial Narrow" panose="020B0604020202020204" pitchFamily="34" charset="0"/>
              </a:rPr>
              <a:t> and do not </a:t>
            </a:r>
            <a:r>
              <a:rPr lang="fr-FR" sz="1300" i="1" dirty="0" err="1">
                <a:solidFill>
                  <a:srgbClr val="222222"/>
                </a:solidFill>
                <a:effectLst/>
                <a:latin typeface="Arial Narrow" panose="020B0604020202020204" pitchFamily="34" charset="0"/>
                <a:cs typeface="Arial Narrow" panose="020B0604020202020204" pitchFamily="34" charset="0"/>
              </a:rPr>
              <a:t>necessarily</a:t>
            </a:r>
            <a:r>
              <a:rPr lang="fr-FR" sz="1300" i="1" dirty="0">
                <a:solidFill>
                  <a:srgbClr val="222222"/>
                </a:solidFill>
                <a:effectLst/>
                <a:latin typeface="Arial Narrow" panose="020B0604020202020204" pitchFamily="34" charset="0"/>
                <a:cs typeface="Arial Narrow" panose="020B0604020202020204" pitchFamily="34" charset="0"/>
              </a:rPr>
              <a:t> </a:t>
            </a:r>
            <a:r>
              <a:rPr lang="fr-FR" sz="1300" i="1" dirty="0" err="1">
                <a:solidFill>
                  <a:srgbClr val="222222"/>
                </a:solidFill>
                <a:effectLst/>
                <a:latin typeface="Arial Narrow" panose="020B0604020202020204" pitchFamily="34" charset="0"/>
                <a:cs typeface="Arial Narrow" panose="020B0604020202020204" pitchFamily="34" charset="0"/>
              </a:rPr>
              <a:t>reflect</a:t>
            </a:r>
            <a:r>
              <a:rPr lang="fr-FR" sz="1300" i="1" dirty="0">
                <a:solidFill>
                  <a:srgbClr val="222222"/>
                </a:solidFill>
                <a:effectLst/>
                <a:latin typeface="Arial Narrow" panose="020B0604020202020204" pitchFamily="34" charset="0"/>
                <a:cs typeface="Arial Narrow" panose="020B0604020202020204" pitchFamily="34" charset="0"/>
              </a:rPr>
              <a:t> </a:t>
            </a:r>
            <a:r>
              <a:rPr lang="fr-FR" sz="1300" i="1" dirty="0" err="1">
                <a:solidFill>
                  <a:srgbClr val="222222"/>
                </a:solidFill>
                <a:effectLst/>
                <a:latin typeface="Arial Narrow" panose="020B0604020202020204" pitchFamily="34" charset="0"/>
                <a:cs typeface="Arial Narrow" panose="020B0604020202020204" pitchFamily="34" charset="0"/>
              </a:rPr>
              <a:t>those</a:t>
            </a:r>
            <a:r>
              <a:rPr lang="fr-FR" sz="1300" i="1" dirty="0">
                <a:solidFill>
                  <a:srgbClr val="222222"/>
                </a:solidFill>
                <a:effectLst/>
                <a:latin typeface="Arial Narrow" panose="020B0604020202020204" pitchFamily="34" charset="0"/>
                <a:cs typeface="Arial Narrow" panose="020B0604020202020204" pitchFamily="34" charset="0"/>
              </a:rPr>
              <a:t> of the EU or </a:t>
            </a:r>
            <a:r>
              <a:rPr lang="fr-FR" sz="1300" i="1" dirty="0" err="1">
                <a:solidFill>
                  <a:srgbClr val="222222"/>
                </a:solidFill>
                <a:effectLst/>
                <a:latin typeface="Arial Narrow" panose="020B0604020202020204" pitchFamily="34" charset="0"/>
                <a:cs typeface="Arial Narrow" panose="020B0604020202020204" pitchFamily="34" charset="0"/>
              </a:rPr>
              <a:t>European</a:t>
            </a:r>
            <a:r>
              <a:rPr lang="fr-FR" sz="1300" i="1" dirty="0">
                <a:solidFill>
                  <a:srgbClr val="222222"/>
                </a:solidFill>
                <a:effectLst/>
                <a:latin typeface="Arial Narrow" panose="020B0604020202020204" pitchFamily="34" charset="0"/>
                <a:cs typeface="Arial Narrow" panose="020B0604020202020204" pitchFamily="34" charset="0"/>
              </a:rPr>
              <a:t> </a:t>
            </a:r>
            <a:r>
              <a:rPr lang="fr-FR" sz="1300" i="1" dirty="0" err="1">
                <a:solidFill>
                  <a:srgbClr val="222222"/>
                </a:solidFill>
                <a:effectLst/>
                <a:latin typeface="Arial Narrow" panose="020B0604020202020204" pitchFamily="34" charset="0"/>
                <a:cs typeface="Arial Narrow" panose="020B0604020202020204" pitchFamily="34" charset="0"/>
              </a:rPr>
              <a:t>Research</a:t>
            </a:r>
            <a:r>
              <a:rPr lang="fr-FR" sz="1300" i="1" dirty="0">
                <a:solidFill>
                  <a:srgbClr val="222222"/>
                </a:solidFill>
                <a:effectLst/>
                <a:latin typeface="Arial Narrow" panose="020B0604020202020204" pitchFamily="34" charset="0"/>
                <a:cs typeface="Arial Narrow" panose="020B0604020202020204" pitchFamily="34" charset="0"/>
              </a:rPr>
              <a:t> </a:t>
            </a:r>
            <a:r>
              <a:rPr lang="fr-FR" sz="1300" i="1" dirty="0" err="1">
                <a:solidFill>
                  <a:srgbClr val="222222"/>
                </a:solidFill>
                <a:effectLst/>
                <a:latin typeface="Arial Narrow" panose="020B0604020202020204" pitchFamily="34" charset="0"/>
                <a:cs typeface="Arial Narrow" panose="020B0604020202020204" pitchFamily="34" charset="0"/>
              </a:rPr>
              <a:t>Executive</a:t>
            </a:r>
            <a:r>
              <a:rPr lang="fr-FR" sz="1300" i="1" dirty="0">
                <a:solidFill>
                  <a:srgbClr val="222222"/>
                </a:solidFill>
                <a:effectLst/>
                <a:latin typeface="Arial Narrow" panose="020B0604020202020204" pitchFamily="34" charset="0"/>
                <a:cs typeface="Arial Narrow" panose="020B0604020202020204" pitchFamily="34" charset="0"/>
              </a:rPr>
              <a:t> Agency (REA). </a:t>
            </a:r>
            <a:r>
              <a:rPr lang="fr-FR" sz="1300" i="1" dirty="0" err="1">
                <a:solidFill>
                  <a:srgbClr val="222222"/>
                </a:solidFill>
                <a:effectLst/>
                <a:latin typeface="Arial Narrow" panose="020B0604020202020204" pitchFamily="34" charset="0"/>
                <a:cs typeface="Arial Narrow" panose="020B0604020202020204" pitchFamily="34" charset="0"/>
              </a:rPr>
              <a:t>Neither</a:t>
            </a:r>
            <a:r>
              <a:rPr lang="fr-FR" sz="1300" i="1" dirty="0">
                <a:solidFill>
                  <a:srgbClr val="222222"/>
                </a:solidFill>
                <a:effectLst/>
                <a:latin typeface="Arial Narrow" panose="020B0604020202020204" pitchFamily="34" charset="0"/>
                <a:cs typeface="Arial Narrow" panose="020B0604020202020204" pitchFamily="34" charset="0"/>
              </a:rPr>
              <a:t> the EU </a:t>
            </a:r>
            <a:r>
              <a:rPr lang="fr-FR" sz="1300" i="1" dirty="0" err="1">
                <a:solidFill>
                  <a:srgbClr val="222222"/>
                </a:solidFill>
                <a:effectLst/>
                <a:latin typeface="Arial Narrow" panose="020B0604020202020204" pitchFamily="34" charset="0"/>
                <a:cs typeface="Arial Narrow" panose="020B0604020202020204" pitchFamily="34" charset="0"/>
              </a:rPr>
              <a:t>nor</a:t>
            </a:r>
            <a:r>
              <a:rPr lang="fr-FR" sz="1300" i="1" dirty="0">
                <a:solidFill>
                  <a:srgbClr val="222222"/>
                </a:solidFill>
                <a:effectLst/>
                <a:latin typeface="Arial Narrow" panose="020B0604020202020204" pitchFamily="34" charset="0"/>
                <a:cs typeface="Arial Narrow" panose="020B0604020202020204" pitchFamily="34" charset="0"/>
              </a:rPr>
              <a:t> the REA can </a:t>
            </a:r>
            <a:r>
              <a:rPr lang="fr-FR" sz="1300" i="1" dirty="0" err="1">
                <a:solidFill>
                  <a:srgbClr val="222222"/>
                </a:solidFill>
                <a:effectLst/>
                <a:latin typeface="Arial Narrow" panose="020B0604020202020204" pitchFamily="34" charset="0"/>
                <a:cs typeface="Arial Narrow" panose="020B0604020202020204" pitchFamily="34" charset="0"/>
              </a:rPr>
              <a:t>be</a:t>
            </a:r>
            <a:r>
              <a:rPr lang="fr-FR" sz="1300" i="1" dirty="0">
                <a:solidFill>
                  <a:srgbClr val="222222"/>
                </a:solidFill>
                <a:effectLst/>
                <a:latin typeface="Arial Narrow" panose="020B0604020202020204" pitchFamily="34" charset="0"/>
                <a:cs typeface="Arial Narrow" panose="020B0604020202020204" pitchFamily="34" charset="0"/>
              </a:rPr>
              <a:t> </a:t>
            </a:r>
            <a:r>
              <a:rPr lang="fr-FR" sz="1300" i="1" dirty="0" err="1">
                <a:solidFill>
                  <a:srgbClr val="222222"/>
                </a:solidFill>
                <a:effectLst/>
                <a:latin typeface="Arial Narrow" panose="020B0604020202020204" pitchFamily="34" charset="0"/>
                <a:cs typeface="Arial Narrow" panose="020B0604020202020204" pitchFamily="34" charset="0"/>
              </a:rPr>
              <a:t>held</a:t>
            </a:r>
            <a:r>
              <a:rPr lang="fr-FR" sz="1300" i="1" dirty="0">
                <a:solidFill>
                  <a:srgbClr val="222222"/>
                </a:solidFill>
                <a:effectLst/>
                <a:latin typeface="Arial Narrow" panose="020B0604020202020204" pitchFamily="34" charset="0"/>
                <a:cs typeface="Arial Narrow" panose="020B0604020202020204" pitchFamily="34" charset="0"/>
              </a:rPr>
              <a:t> </a:t>
            </a:r>
            <a:r>
              <a:rPr lang="fr-FR" sz="1300" i="1" dirty="0" err="1">
                <a:solidFill>
                  <a:srgbClr val="222222"/>
                </a:solidFill>
                <a:effectLst/>
                <a:latin typeface="Arial Narrow" panose="020B0604020202020204" pitchFamily="34" charset="0"/>
                <a:cs typeface="Arial Narrow" panose="020B0604020202020204" pitchFamily="34" charset="0"/>
              </a:rPr>
              <a:t>responsible</a:t>
            </a:r>
            <a:r>
              <a:rPr lang="fr-FR" sz="1300" i="1" dirty="0">
                <a:solidFill>
                  <a:srgbClr val="222222"/>
                </a:solidFill>
                <a:effectLst/>
                <a:latin typeface="Arial Narrow" panose="020B0604020202020204" pitchFamily="34" charset="0"/>
                <a:cs typeface="Arial Narrow" panose="020B0604020202020204" pitchFamily="34" charset="0"/>
              </a:rPr>
              <a:t> for </a:t>
            </a:r>
            <a:r>
              <a:rPr lang="fr-FR" sz="1300" i="1" dirty="0" err="1">
                <a:solidFill>
                  <a:srgbClr val="222222"/>
                </a:solidFill>
                <a:effectLst/>
                <a:latin typeface="Arial Narrow" panose="020B0604020202020204" pitchFamily="34" charset="0"/>
                <a:cs typeface="Arial Narrow" panose="020B0604020202020204" pitchFamily="34" charset="0"/>
              </a:rPr>
              <a:t>them</a:t>
            </a:r>
            <a:r>
              <a:rPr lang="fr-FR" sz="1300" i="1" dirty="0">
                <a:solidFill>
                  <a:srgbClr val="222222"/>
                </a:solidFill>
                <a:effectLst/>
                <a:latin typeface="Arial Narrow" panose="020B0604020202020204" pitchFamily="34" charset="0"/>
                <a:cs typeface="Arial Narrow" panose="020B0604020202020204" pitchFamily="34" charset="0"/>
              </a:rPr>
              <a:t>.</a:t>
            </a:r>
            <a:endParaRPr lang="fr-FR" sz="1300" i="1" dirty="0">
              <a:latin typeface="Arial Narrow" panose="020B0604020202020204" pitchFamily="34" charset="0"/>
              <a:cs typeface="Arial Narrow" panose="020B0604020202020204" pitchFamily="34" charset="0"/>
            </a:endParaRPr>
          </a:p>
        </p:txBody>
      </p:sp>
      <p:grpSp>
        <p:nvGrpSpPr>
          <p:cNvPr id="7" name="Group 6">
            <a:extLst>
              <a:ext uri="{FF2B5EF4-FFF2-40B4-BE49-F238E27FC236}">
                <a16:creationId xmlns:a16="http://schemas.microsoft.com/office/drawing/2014/main" id="{31722B7B-E8EE-53C3-A54E-7C93217D78C5}"/>
              </a:ext>
            </a:extLst>
          </p:cNvPr>
          <p:cNvGrpSpPr/>
          <p:nvPr userDrawn="1"/>
        </p:nvGrpSpPr>
        <p:grpSpPr>
          <a:xfrm>
            <a:off x="318846" y="2369469"/>
            <a:ext cx="8330171" cy="2899637"/>
            <a:chOff x="650906" y="2255351"/>
            <a:chExt cx="7645805" cy="2661417"/>
          </a:xfrm>
        </p:grpSpPr>
        <p:pic>
          <p:nvPicPr>
            <p:cNvPr id="6" name="Image 2">
              <a:extLst>
                <a:ext uri="{FF2B5EF4-FFF2-40B4-BE49-F238E27FC236}">
                  <a16:creationId xmlns:a16="http://schemas.microsoft.com/office/drawing/2014/main" id="{C8AE7CE5-F00B-A093-13C8-9ED208D6764C}"/>
                </a:ext>
              </a:extLst>
            </p:cNvPr>
            <p:cNvPicPr>
              <a:picLocks noChangeAspect="1"/>
            </p:cNvPicPr>
            <p:nvPr userDrawn="1"/>
          </p:nvPicPr>
          <p:blipFill>
            <a:blip r:embed="rId4"/>
            <a:stretch>
              <a:fillRect/>
            </a:stretch>
          </p:blipFill>
          <p:spPr>
            <a:xfrm>
              <a:off x="650906" y="2255351"/>
              <a:ext cx="4994886" cy="2661417"/>
            </a:xfrm>
            <a:prstGeom prst="rect">
              <a:avLst/>
            </a:prstGeom>
          </p:spPr>
        </p:pic>
        <p:pic>
          <p:nvPicPr>
            <p:cNvPr id="3" name="Picture 2" descr="A blue flag with yellow stars&#10;&#10;Description automatically generated">
              <a:extLst>
                <a:ext uri="{FF2B5EF4-FFF2-40B4-BE49-F238E27FC236}">
                  <a16:creationId xmlns:a16="http://schemas.microsoft.com/office/drawing/2014/main" id="{D4A43860-7624-8AEE-4CF0-83046CB61EA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796792" y="2339840"/>
              <a:ext cx="2499919" cy="2532885"/>
            </a:xfrm>
            <a:prstGeom prst="rect">
              <a:avLst/>
            </a:prstGeom>
          </p:spPr>
        </p:pic>
      </p:grpSp>
      <p:pic>
        <p:nvPicPr>
          <p:cNvPr id="2" name="Picture 1">
            <a:extLst>
              <a:ext uri="{FF2B5EF4-FFF2-40B4-BE49-F238E27FC236}">
                <a16:creationId xmlns:a16="http://schemas.microsoft.com/office/drawing/2014/main" id="{61ECCE31-61C7-CB25-F023-02CD935EFDE4}"/>
              </a:ext>
            </a:extLst>
          </p:cNvPr>
          <p:cNvPicPr>
            <a:picLocks noChangeAspect="1"/>
          </p:cNvPicPr>
          <p:nvPr userDrawn="1"/>
        </p:nvPicPr>
        <p:blipFill>
          <a:blip r:embed="rId6"/>
          <a:stretch>
            <a:fillRect/>
          </a:stretch>
        </p:blipFill>
        <p:spPr>
          <a:xfrm>
            <a:off x="1609602" y="144637"/>
            <a:ext cx="5870957" cy="1603387"/>
          </a:xfrm>
          <a:prstGeom prst="rect">
            <a:avLst/>
          </a:prstGeom>
        </p:spPr>
      </p:pic>
    </p:spTree>
    <p:extLst>
      <p:ext uri="{BB962C8B-B14F-4D97-AF65-F5344CB8AC3E}">
        <p14:creationId xmlns:p14="http://schemas.microsoft.com/office/powerpoint/2010/main" val="230011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tx1">
                    <a:lumMod val="75000"/>
                    <a:lumOff val="25000"/>
                  </a:schemeClr>
                </a:solidFill>
              </a:defRPr>
            </a:lvl1pPr>
          </a:lstStyle>
          <a:p>
            <a:r>
              <a:rPr lang="fr-FR" dirty="0" err="1">
                <a:latin typeface="Arial Narrow" panose="020B0604020202020204" pitchFamily="34" charset="0"/>
                <a:cs typeface="Arial Narrow" panose="020B0604020202020204" pitchFamily="34" charset="0"/>
              </a:rPr>
              <a:t>Title</a:t>
            </a:r>
            <a:r>
              <a:rPr lang="fr-FR" dirty="0">
                <a:latin typeface="Arial Narrow" panose="020B0604020202020204" pitchFamily="34" charset="0"/>
                <a:cs typeface="Arial Narrow" panose="020B0604020202020204" pitchFamily="34" charset="0"/>
              </a:rPr>
              <a:t> of </a:t>
            </a:r>
            <a:r>
              <a:rPr lang="fr-FR" dirty="0" err="1">
                <a:latin typeface="Arial Narrow" panose="020B0604020202020204" pitchFamily="34" charset="0"/>
                <a:cs typeface="Arial Narrow" panose="020B0604020202020204" pitchFamily="34" charset="0"/>
              </a:rPr>
              <a:t>presentation</a:t>
            </a:r>
            <a:r>
              <a:rPr lang="fr-FR" dirty="0">
                <a:latin typeface="Arial Narrow" panose="020B0604020202020204" pitchFamily="34" charset="0"/>
                <a:cs typeface="Arial Narrow" panose="020B0604020202020204" pitchFamily="34" charset="0"/>
              </a:rPr>
              <a:t>  / Name of </a:t>
            </a:r>
            <a:r>
              <a:rPr lang="fr-FR" dirty="0" err="1">
                <a:latin typeface="Arial Narrow" panose="020B0604020202020204" pitchFamily="34" charset="0"/>
                <a:cs typeface="Arial Narrow" panose="020B0604020202020204" pitchFamily="34" charset="0"/>
              </a:rPr>
              <a:t>lecturer</a:t>
            </a:r>
            <a:r>
              <a:rPr lang="fr-FR" dirty="0">
                <a:latin typeface="Arial Narrow" panose="020B0604020202020204" pitchFamily="34" charset="0"/>
                <a:cs typeface="Arial Narrow" panose="020B0604020202020204" pitchFamily="34" charset="0"/>
              </a:rPr>
              <a:t> / Name of institution or </a:t>
            </a:r>
            <a:r>
              <a:rPr lang="fr-FR" dirty="0" err="1">
                <a:latin typeface="Arial Narrow" panose="020B0604020202020204" pitchFamily="34" charset="0"/>
                <a:cs typeface="Arial Narrow" panose="020B0604020202020204" pitchFamily="34" charset="0"/>
              </a:rPr>
              <a:t>laboratory</a:t>
            </a:r>
            <a:endParaRPr lang="fr-FR" dirty="0">
              <a:latin typeface="Arial Narrow" panose="020B0604020202020204" pitchFamily="34" charset="0"/>
              <a:cs typeface="Arial Narrow" panose="020B0604020202020204" pitchFamily="34" charset="0"/>
            </a:endParaRPr>
          </a:p>
        </p:txBody>
      </p:sp>
      <p:sp>
        <p:nvSpPr>
          <p:cNvPr id="6" name="Slide Number Placeholder 5"/>
          <p:cNvSpPr>
            <a:spLocks noGrp="1"/>
          </p:cNvSpPr>
          <p:nvPr>
            <p:ph type="sldNum" sz="quarter" idx="12"/>
          </p:nvPr>
        </p:nvSpPr>
        <p:spPr>
          <a:xfrm>
            <a:off x="8188403" y="6465457"/>
            <a:ext cx="798706" cy="365125"/>
          </a:xfrm>
        </p:spPr>
        <p:txBody>
          <a:bodyPr/>
          <a:lstStyle/>
          <a:p>
            <a:fld id="{005C7FBA-D4E9-46CA-9321-3ADA2E368FCD}" type="slidenum">
              <a:rPr lang="en-GB" smtClean="0"/>
              <a:t>‹#›</a:t>
            </a:fld>
            <a:endParaRPr lang="en-GB"/>
          </a:p>
        </p:txBody>
      </p:sp>
      <p:sp>
        <p:nvSpPr>
          <p:cNvPr id="9" name="Title 1">
            <a:extLst>
              <a:ext uri="{FF2B5EF4-FFF2-40B4-BE49-F238E27FC236}">
                <a16:creationId xmlns:a16="http://schemas.microsoft.com/office/drawing/2014/main" id="{FC9B0DFD-BFB1-C774-1DB1-4DBC1CCC2731}"/>
              </a:ext>
            </a:extLst>
          </p:cNvPr>
          <p:cNvSpPr>
            <a:spLocks noGrp="1"/>
          </p:cNvSpPr>
          <p:nvPr>
            <p:ph type="title"/>
          </p:nvPr>
        </p:nvSpPr>
        <p:spPr>
          <a:xfrm>
            <a:off x="1766772" y="152483"/>
            <a:ext cx="5556618" cy="1325563"/>
          </a:xfrm>
          <a:prstGeom prst="rect">
            <a:avLst/>
          </a:prstGeom>
        </p:spPr>
        <p:txBody>
          <a:bodyPr>
            <a:normAutofit/>
          </a:bodyPr>
          <a:lstStyle>
            <a:lvl1pPr algn="ctr">
              <a:defRPr sz="36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 name="Picture Placeholder 4">
            <a:extLst>
              <a:ext uri="{FF2B5EF4-FFF2-40B4-BE49-F238E27FC236}">
                <a16:creationId xmlns:a16="http://schemas.microsoft.com/office/drawing/2014/main" id="{592C9EE7-9E58-CB42-D671-F1391B1A2E20}"/>
              </a:ext>
            </a:extLst>
          </p:cNvPr>
          <p:cNvSpPr>
            <a:spLocks noGrp="1"/>
          </p:cNvSpPr>
          <p:nvPr>
            <p:ph type="pic" sz="quarter" idx="10" hasCustomPrompt="1"/>
          </p:nvPr>
        </p:nvSpPr>
        <p:spPr>
          <a:xfrm>
            <a:off x="8008875" y="201336"/>
            <a:ext cx="841509" cy="806436"/>
          </a:xfrm>
        </p:spPr>
        <p:txBody>
          <a:bodyPr>
            <a:normAutofit/>
          </a:bodyPr>
          <a:lstStyle>
            <a:lvl1pPr marL="0" indent="0">
              <a:buNone/>
              <a:defRPr sz="1200"/>
            </a:lvl1pPr>
          </a:lstStyle>
          <a:p>
            <a:r>
              <a:rPr lang="it-IT" dirty="0"/>
              <a:t>Your logo</a:t>
            </a:r>
            <a:endParaRPr lang="en-GB" dirty="0"/>
          </a:p>
        </p:txBody>
      </p:sp>
    </p:spTree>
    <p:extLst>
      <p:ext uri="{BB962C8B-B14F-4D97-AF65-F5344CB8AC3E}">
        <p14:creationId xmlns:p14="http://schemas.microsoft.com/office/powerpoint/2010/main" val="1221765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8646" y="1735554"/>
            <a:ext cx="7886700" cy="2386250"/>
          </a:xfrm>
          <a:prstGeom prst="rect">
            <a:avLst/>
          </a:prstGeom>
        </p:spPr>
        <p:txBody>
          <a:bodyPr anchor="b">
            <a:normAutofit/>
          </a:bodyPr>
          <a:lstStyle>
            <a:lvl1pPr algn="ctr">
              <a:defRPr sz="4000"/>
            </a:lvl1pPr>
          </a:lstStyle>
          <a:p>
            <a:r>
              <a:rPr lang="en-US"/>
              <a:t>Click to edit Master title style</a:t>
            </a:r>
            <a:endParaRPr lang="en-US" dirty="0"/>
          </a:p>
        </p:txBody>
      </p:sp>
      <p:sp>
        <p:nvSpPr>
          <p:cNvPr id="3" name="Text Placeholder 2"/>
          <p:cNvSpPr>
            <a:spLocks noGrp="1"/>
          </p:cNvSpPr>
          <p:nvPr>
            <p:ph type="body" idx="1"/>
          </p:nvPr>
        </p:nvSpPr>
        <p:spPr>
          <a:xfrm>
            <a:off x="628646" y="4130256"/>
            <a:ext cx="7886700" cy="1500187"/>
          </a:xfrm>
        </p:spPr>
        <p:txBody>
          <a:bodyPr>
            <a:normAutofit/>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Image 3">
            <a:extLst>
              <a:ext uri="{FF2B5EF4-FFF2-40B4-BE49-F238E27FC236}">
                <a16:creationId xmlns:a16="http://schemas.microsoft.com/office/drawing/2014/main" id="{E5412EBF-D3A8-27FB-D02F-94FB40644113}"/>
              </a:ext>
            </a:extLst>
          </p:cNvPr>
          <p:cNvPicPr>
            <a:picLocks noChangeAspect="1"/>
          </p:cNvPicPr>
          <p:nvPr userDrawn="1"/>
        </p:nvPicPr>
        <p:blipFill>
          <a:blip r:embed="rId2"/>
          <a:stretch>
            <a:fillRect/>
          </a:stretch>
        </p:blipFill>
        <p:spPr>
          <a:xfrm>
            <a:off x="0" y="1024550"/>
            <a:ext cx="9144000" cy="606547"/>
          </a:xfrm>
          <a:prstGeom prst="rect">
            <a:avLst/>
          </a:prstGeom>
          <a:effectLst>
            <a:outerShdw blurRad="305097" dist="228600" dir="5400000" sx="105000" sy="105000" algn="t" rotWithShape="0">
              <a:prstClr val="black">
                <a:alpha val="16000"/>
              </a:prstClr>
            </a:outerShdw>
          </a:effectLst>
        </p:spPr>
      </p:pic>
      <p:sp>
        <p:nvSpPr>
          <p:cNvPr id="14" name="Rectangle 13">
            <a:extLst>
              <a:ext uri="{FF2B5EF4-FFF2-40B4-BE49-F238E27FC236}">
                <a16:creationId xmlns:a16="http://schemas.microsoft.com/office/drawing/2014/main" id="{A125D027-521D-DAA1-6565-80D751686EC7}"/>
              </a:ext>
            </a:extLst>
          </p:cNvPr>
          <p:cNvSpPr/>
          <p:nvPr userDrawn="1"/>
        </p:nvSpPr>
        <p:spPr>
          <a:xfrm>
            <a:off x="1795346" y="865735"/>
            <a:ext cx="7348655" cy="1803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Image 14">
            <a:extLst>
              <a:ext uri="{FF2B5EF4-FFF2-40B4-BE49-F238E27FC236}">
                <a16:creationId xmlns:a16="http://schemas.microsoft.com/office/drawing/2014/main" id="{3667249F-2B0D-FEEB-A1E8-462495EC0D9F}"/>
              </a:ext>
            </a:extLst>
          </p:cNvPr>
          <p:cNvPicPr>
            <a:picLocks noChangeAspect="1"/>
          </p:cNvPicPr>
          <p:nvPr userDrawn="1"/>
        </p:nvPicPr>
        <p:blipFill>
          <a:blip r:embed="rId3"/>
          <a:stretch>
            <a:fillRect/>
          </a:stretch>
        </p:blipFill>
        <p:spPr>
          <a:xfrm>
            <a:off x="0" y="5760000"/>
            <a:ext cx="9144000" cy="400550"/>
          </a:xfrm>
          <a:prstGeom prst="rect">
            <a:avLst/>
          </a:prstGeom>
        </p:spPr>
      </p:pic>
      <p:sp>
        <p:nvSpPr>
          <p:cNvPr id="18" name="Rectangle 17">
            <a:extLst>
              <a:ext uri="{FF2B5EF4-FFF2-40B4-BE49-F238E27FC236}">
                <a16:creationId xmlns:a16="http://schemas.microsoft.com/office/drawing/2014/main" id="{88954CCD-3EB0-0B77-DB27-43882107D6D0}"/>
              </a:ext>
            </a:extLst>
          </p:cNvPr>
          <p:cNvSpPr/>
          <p:nvPr userDrawn="1"/>
        </p:nvSpPr>
        <p:spPr>
          <a:xfrm>
            <a:off x="-4" y="6169002"/>
            <a:ext cx="9144001" cy="6889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Image 4">
            <a:extLst>
              <a:ext uri="{FF2B5EF4-FFF2-40B4-BE49-F238E27FC236}">
                <a16:creationId xmlns:a16="http://schemas.microsoft.com/office/drawing/2014/main" id="{D31EA2B4-CE05-2D97-C32A-C4BDC10CF836}"/>
              </a:ext>
            </a:extLst>
          </p:cNvPr>
          <p:cNvPicPr>
            <a:picLocks noChangeAspect="1"/>
          </p:cNvPicPr>
          <p:nvPr userDrawn="1"/>
        </p:nvPicPr>
        <p:blipFill>
          <a:blip r:embed="rId4"/>
          <a:stretch>
            <a:fillRect/>
          </a:stretch>
        </p:blipFill>
        <p:spPr>
          <a:xfrm>
            <a:off x="321192" y="6198904"/>
            <a:ext cx="2354896" cy="466827"/>
          </a:xfrm>
          <a:prstGeom prst="rect">
            <a:avLst/>
          </a:prstGeom>
        </p:spPr>
      </p:pic>
      <p:sp>
        <p:nvSpPr>
          <p:cNvPr id="5" name="Picture Placeholder 4">
            <a:extLst>
              <a:ext uri="{FF2B5EF4-FFF2-40B4-BE49-F238E27FC236}">
                <a16:creationId xmlns:a16="http://schemas.microsoft.com/office/drawing/2014/main" id="{3DD1E8B6-0A0D-2BB1-8F83-581531C0FE43}"/>
              </a:ext>
            </a:extLst>
          </p:cNvPr>
          <p:cNvSpPr>
            <a:spLocks noGrp="1"/>
          </p:cNvSpPr>
          <p:nvPr>
            <p:ph type="pic" sz="quarter" idx="10" hasCustomPrompt="1"/>
          </p:nvPr>
        </p:nvSpPr>
        <p:spPr>
          <a:xfrm>
            <a:off x="8008875" y="201336"/>
            <a:ext cx="841509" cy="806436"/>
          </a:xfrm>
        </p:spPr>
        <p:txBody>
          <a:bodyPr>
            <a:normAutofit/>
          </a:bodyPr>
          <a:lstStyle>
            <a:lvl1pPr marL="0" indent="0">
              <a:buNone/>
              <a:defRPr sz="1200"/>
            </a:lvl1pPr>
          </a:lstStyle>
          <a:p>
            <a:r>
              <a:rPr lang="it-IT" dirty="0"/>
              <a:t>Your logo</a:t>
            </a:r>
            <a:endParaRPr lang="en-GB" dirty="0"/>
          </a:p>
        </p:txBody>
      </p:sp>
    </p:spTree>
    <p:extLst>
      <p:ext uri="{BB962C8B-B14F-4D97-AF65-F5344CB8AC3E}">
        <p14:creationId xmlns:p14="http://schemas.microsoft.com/office/powerpoint/2010/main" val="1965558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fr-FR" dirty="0" err="1">
                <a:latin typeface="Arial Narrow" panose="020B0604020202020204" pitchFamily="34" charset="0"/>
                <a:cs typeface="Arial Narrow" panose="020B0604020202020204" pitchFamily="34" charset="0"/>
              </a:rPr>
              <a:t>Title</a:t>
            </a:r>
            <a:r>
              <a:rPr lang="fr-FR" dirty="0">
                <a:latin typeface="Arial Narrow" panose="020B0604020202020204" pitchFamily="34" charset="0"/>
                <a:cs typeface="Arial Narrow" panose="020B0604020202020204" pitchFamily="34" charset="0"/>
              </a:rPr>
              <a:t> of </a:t>
            </a:r>
            <a:r>
              <a:rPr lang="fr-FR" dirty="0" err="1">
                <a:latin typeface="Arial Narrow" panose="020B0604020202020204" pitchFamily="34" charset="0"/>
                <a:cs typeface="Arial Narrow" panose="020B0604020202020204" pitchFamily="34" charset="0"/>
              </a:rPr>
              <a:t>presentation</a:t>
            </a:r>
            <a:r>
              <a:rPr lang="fr-FR" dirty="0">
                <a:latin typeface="Arial Narrow" panose="020B0604020202020204" pitchFamily="34" charset="0"/>
                <a:cs typeface="Arial Narrow" panose="020B0604020202020204" pitchFamily="34" charset="0"/>
              </a:rPr>
              <a:t>  / Name of </a:t>
            </a:r>
            <a:r>
              <a:rPr lang="fr-FR" dirty="0" err="1">
                <a:latin typeface="Arial Narrow" panose="020B0604020202020204" pitchFamily="34" charset="0"/>
                <a:cs typeface="Arial Narrow" panose="020B0604020202020204" pitchFamily="34" charset="0"/>
              </a:rPr>
              <a:t>lecturer</a:t>
            </a:r>
            <a:r>
              <a:rPr lang="fr-FR" dirty="0">
                <a:latin typeface="Arial Narrow" panose="020B0604020202020204" pitchFamily="34" charset="0"/>
                <a:cs typeface="Arial Narrow" panose="020B0604020202020204" pitchFamily="34" charset="0"/>
              </a:rPr>
              <a:t> / Name of institution or </a:t>
            </a:r>
            <a:r>
              <a:rPr lang="fr-FR" dirty="0" err="1">
                <a:latin typeface="Arial Narrow" panose="020B0604020202020204" pitchFamily="34" charset="0"/>
                <a:cs typeface="Arial Narrow" panose="020B0604020202020204" pitchFamily="34" charset="0"/>
              </a:rPr>
              <a:t>laboratory</a:t>
            </a:r>
            <a:endParaRPr lang="fr-FR" dirty="0">
              <a:latin typeface="Arial Narrow" panose="020B0604020202020204" pitchFamily="34" charset="0"/>
              <a:cs typeface="Arial Narrow" panose="020B0604020202020204" pitchFamily="34" charset="0"/>
            </a:endParaRPr>
          </a:p>
        </p:txBody>
      </p:sp>
      <p:sp>
        <p:nvSpPr>
          <p:cNvPr id="7" name="Slide Number Placeholder 6"/>
          <p:cNvSpPr>
            <a:spLocks noGrp="1"/>
          </p:cNvSpPr>
          <p:nvPr>
            <p:ph type="sldNum" sz="quarter" idx="12"/>
          </p:nvPr>
        </p:nvSpPr>
        <p:spPr/>
        <p:txBody>
          <a:bodyPr/>
          <a:lstStyle/>
          <a:p>
            <a:fld id="{005C7FBA-D4E9-46CA-9321-3ADA2E368FCD}" type="slidenum">
              <a:rPr lang="en-GB" smtClean="0"/>
              <a:t>‹#›</a:t>
            </a:fld>
            <a:endParaRPr lang="en-GB"/>
          </a:p>
        </p:txBody>
      </p:sp>
      <p:sp>
        <p:nvSpPr>
          <p:cNvPr id="10" name="Title 1">
            <a:extLst>
              <a:ext uri="{FF2B5EF4-FFF2-40B4-BE49-F238E27FC236}">
                <a16:creationId xmlns:a16="http://schemas.microsoft.com/office/drawing/2014/main" id="{ED8BF4F6-5A6A-7D1D-B32A-1A7D0C10634A}"/>
              </a:ext>
            </a:extLst>
          </p:cNvPr>
          <p:cNvSpPr>
            <a:spLocks noGrp="1"/>
          </p:cNvSpPr>
          <p:nvPr>
            <p:ph type="title"/>
          </p:nvPr>
        </p:nvSpPr>
        <p:spPr>
          <a:xfrm>
            <a:off x="1766772" y="152483"/>
            <a:ext cx="5556618" cy="1325563"/>
          </a:xfrm>
          <a:prstGeom prst="rect">
            <a:avLst/>
          </a:prstGeom>
        </p:spPr>
        <p:txBody>
          <a:bodyPr>
            <a:normAutofit/>
          </a:bodyPr>
          <a:lstStyle>
            <a:lvl1pPr algn="ctr">
              <a:defRPr sz="36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Picture Placeholder 4">
            <a:extLst>
              <a:ext uri="{FF2B5EF4-FFF2-40B4-BE49-F238E27FC236}">
                <a16:creationId xmlns:a16="http://schemas.microsoft.com/office/drawing/2014/main" id="{2386F18A-9B25-FB6E-85A1-79CA32C72E79}"/>
              </a:ext>
            </a:extLst>
          </p:cNvPr>
          <p:cNvSpPr>
            <a:spLocks noGrp="1"/>
          </p:cNvSpPr>
          <p:nvPr>
            <p:ph type="pic" sz="quarter" idx="10" hasCustomPrompt="1"/>
          </p:nvPr>
        </p:nvSpPr>
        <p:spPr>
          <a:xfrm>
            <a:off x="8008875" y="201336"/>
            <a:ext cx="841509" cy="806436"/>
          </a:xfrm>
        </p:spPr>
        <p:txBody>
          <a:bodyPr>
            <a:normAutofit/>
          </a:bodyPr>
          <a:lstStyle>
            <a:lvl1pPr marL="0" indent="0">
              <a:buNone/>
              <a:defRPr sz="1200"/>
            </a:lvl1pPr>
          </a:lstStyle>
          <a:p>
            <a:r>
              <a:rPr lang="it-IT" dirty="0"/>
              <a:t>Your logo</a:t>
            </a:r>
            <a:endParaRPr lang="en-GB" dirty="0"/>
          </a:p>
        </p:txBody>
      </p:sp>
    </p:spTree>
    <p:extLst>
      <p:ext uri="{BB962C8B-B14F-4D97-AF65-F5344CB8AC3E}">
        <p14:creationId xmlns:p14="http://schemas.microsoft.com/office/powerpoint/2010/main" val="71169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fr-FR" dirty="0" err="1">
                <a:latin typeface="Arial Narrow" panose="020B0604020202020204" pitchFamily="34" charset="0"/>
                <a:cs typeface="Arial Narrow" panose="020B0604020202020204" pitchFamily="34" charset="0"/>
              </a:rPr>
              <a:t>Title</a:t>
            </a:r>
            <a:r>
              <a:rPr lang="fr-FR" dirty="0">
                <a:latin typeface="Arial Narrow" panose="020B0604020202020204" pitchFamily="34" charset="0"/>
                <a:cs typeface="Arial Narrow" panose="020B0604020202020204" pitchFamily="34" charset="0"/>
              </a:rPr>
              <a:t> of </a:t>
            </a:r>
            <a:r>
              <a:rPr lang="fr-FR" dirty="0" err="1">
                <a:latin typeface="Arial Narrow" panose="020B0604020202020204" pitchFamily="34" charset="0"/>
                <a:cs typeface="Arial Narrow" panose="020B0604020202020204" pitchFamily="34" charset="0"/>
              </a:rPr>
              <a:t>presentation</a:t>
            </a:r>
            <a:r>
              <a:rPr lang="fr-FR" dirty="0">
                <a:latin typeface="Arial Narrow" panose="020B0604020202020204" pitchFamily="34" charset="0"/>
                <a:cs typeface="Arial Narrow" panose="020B0604020202020204" pitchFamily="34" charset="0"/>
              </a:rPr>
              <a:t>  / </a:t>
            </a:r>
            <a:r>
              <a:rPr lang="fr-FR" dirty="0" err="1">
                <a:latin typeface="Arial Narrow" panose="020B0604020202020204" pitchFamily="34" charset="0"/>
                <a:cs typeface="Arial Narrow" panose="020B0604020202020204" pitchFamily="34" charset="0"/>
              </a:rPr>
              <a:t>name</a:t>
            </a:r>
            <a:r>
              <a:rPr lang="fr-FR" dirty="0">
                <a:latin typeface="Arial Narrow" panose="020B0604020202020204" pitchFamily="34" charset="0"/>
                <a:cs typeface="Arial Narrow" panose="020B0604020202020204" pitchFamily="34" charset="0"/>
              </a:rPr>
              <a:t> of </a:t>
            </a:r>
            <a:r>
              <a:rPr lang="fr-FR" dirty="0" err="1">
                <a:latin typeface="Arial Narrow" panose="020B0604020202020204" pitchFamily="34" charset="0"/>
                <a:cs typeface="Arial Narrow" panose="020B0604020202020204" pitchFamily="34" charset="0"/>
              </a:rPr>
              <a:t>lecturer</a:t>
            </a:r>
            <a:r>
              <a:rPr lang="fr-FR" dirty="0">
                <a:latin typeface="Arial Narrow" panose="020B0604020202020204" pitchFamily="34" charset="0"/>
                <a:cs typeface="Arial Narrow" panose="020B0604020202020204" pitchFamily="34" charset="0"/>
              </a:rPr>
              <a:t> / Name of institution or </a:t>
            </a:r>
            <a:r>
              <a:rPr lang="fr-FR" dirty="0" err="1">
                <a:latin typeface="Arial Narrow" panose="020B0604020202020204" pitchFamily="34" charset="0"/>
                <a:cs typeface="Arial Narrow" panose="020B0604020202020204" pitchFamily="34" charset="0"/>
              </a:rPr>
              <a:t>laboratory</a:t>
            </a:r>
            <a:endParaRPr lang="fr-FR" dirty="0">
              <a:latin typeface="Arial Narrow" panose="020B0604020202020204" pitchFamily="34" charset="0"/>
              <a:cs typeface="Arial Narrow" panose="020B0604020202020204" pitchFamily="34" charset="0"/>
            </a:endParaRPr>
          </a:p>
        </p:txBody>
      </p:sp>
      <p:sp>
        <p:nvSpPr>
          <p:cNvPr id="9" name="Slide Number Placeholder 8"/>
          <p:cNvSpPr>
            <a:spLocks noGrp="1"/>
          </p:cNvSpPr>
          <p:nvPr>
            <p:ph type="sldNum" sz="quarter" idx="12"/>
          </p:nvPr>
        </p:nvSpPr>
        <p:spPr/>
        <p:txBody>
          <a:bodyPr/>
          <a:lstStyle/>
          <a:p>
            <a:fld id="{005C7FBA-D4E9-46CA-9321-3ADA2E368FCD}" type="slidenum">
              <a:rPr lang="en-GB" smtClean="0"/>
              <a:t>‹#›</a:t>
            </a:fld>
            <a:endParaRPr lang="en-GB"/>
          </a:p>
        </p:txBody>
      </p:sp>
      <p:sp>
        <p:nvSpPr>
          <p:cNvPr id="11" name="Title 1">
            <a:extLst>
              <a:ext uri="{FF2B5EF4-FFF2-40B4-BE49-F238E27FC236}">
                <a16:creationId xmlns:a16="http://schemas.microsoft.com/office/drawing/2014/main" id="{98CBF744-19DD-B645-A479-17D9EE26E489}"/>
              </a:ext>
            </a:extLst>
          </p:cNvPr>
          <p:cNvSpPr>
            <a:spLocks noGrp="1"/>
          </p:cNvSpPr>
          <p:nvPr>
            <p:ph type="title"/>
          </p:nvPr>
        </p:nvSpPr>
        <p:spPr>
          <a:xfrm>
            <a:off x="1766772" y="152483"/>
            <a:ext cx="5556618" cy="1325563"/>
          </a:xfrm>
          <a:prstGeom prst="rect">
            <a:avLst/>
          </a:prstGeom>
        </p:spPr>
        <p:txBody>
          <a:bodyPr>
            <a:normAutofit/>
          </a:bodyPr>
          <a:lstStyle>
            <a:lvl1pPr algn="ctr">
              <a:defRPr sz="36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Picture Placeholder 4">
            <a:extLst>
              <a:ext uri="{FF2B5EF4-FFF2-40B4-BE49-F238E27FC236}">
                <a16:creationId xmlns:a16="http://schemas.microsoft.com/office/drawing/2014/main" id="{D4F16441-446F-834D-61A5-8A4DF0DBB0AD}"/>
              </a:ext>
            </a:extLst>
          </p:cNvPr>
          <p:cNvSpPr>
            <a:spLocks noGrp="1"/>
          </p:cNvSpPr>
          <p:nvPr>
            <p:ph type="pic" sz="quarter" idx="10" hasCustomPrompt="1"/>
          </p:nvPr>
        </p:nvSpPr>
        <p:spPr>
          <a:xfrm>
            <a:off x="8008875" y="201336"/>
            <a:ext cx="841509" cy="806436"/>
          </a:xfrm>
        </p:spPr>
        <p:txBody>
          <a:bodyPr>
            <a:normAutofit/>
          </a:bodyPr>
          <a:lstStyle>
            <a:lvl1pPr marL="0" indent="0">
              <a:buNone/>
              <a:defRPr sz="1200"/>
            </a:lvl1pPr>
          </a:lstStyle>
          <a:p>
            <a:r>
              <a:rPr lang="it-IT" dirty="0"/>
              <a:t>Your logo</a:t>
            </a:r>
            <a:endParaRPr lang="en-GB" dirty="0"/>
          </a:p>
        </p:txBody>
      </p:sp>
    </p:spTree>
    <p:extLst>
      <p:ext uri="{BB962C8B-B14F-4D97-AF65-F5344CB8AC3E}">
        <p14:creationId xmlns:p14="http://schemas.microsoft.com/office/powerpoint/2010/main" val="186517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7884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1" y="2505075"/>
            <a:ext cx="788431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fr-FR" dirty="0" err="1">
                <a:latin typeface="Arial Narrow" panose="020B0604020202020204" pitchFamily="34" charset="0"/>
                <a:cs typeface="Arial Narrow" panose="020B0604020202020204" pitchFamily="34" charset="0"/>
              </a:rPr>
              <a:t>Title</a:t>
            </a:r>
            <a:r>
              <a:rPr lang="fr-FR" dirty="0">
                <a:latin typeface="Arial Narrow" panose="020B0604020202020204" pitchFamily="34" charset="0"/>
                <a:cs typeface="Arial Narrow" panose="020B0604020202020204" pitchFamily="34" charset="0"/>
              </a:rPr>
              <a:t> of </a:t>
            </a:r>
            <a:r>
              <a:rPr lang="fr-FR" dirty="0" err="1">
                <a:latin typeface="Arial Narrow" panose="020B0604020202020204" pitchFamily="34" charset="0"/>
                <a:cs typeface="Arial Narrow" panose="020B0604020202020204" pitchFamily="34" charset="0"/>
              </a:rPr>
              <a:t>presentation</a:t>
            </a:r>
            <a:r>
              <a:rPr lang="fr-FR" dirty="0">
                <a:latin typeface="Arial Narrow" panose="020B0604020202020204" pitchFamily="34" charset="0"/>
                <a:cs typeface="Arial Narrow" panose="020B0604020202020204" pitchFamily="34" charset="0"/>
              </a:rPr>
              <a:t>  / Name of </a:t>
            </a:r>
            <a:r>
              <a:rPr lang="fr-FR" dirty="0" err="1">
                <a:latin typeface="Arial Narrow" panose="020B0604020202020204" pitchFamily="34" charset="0"/>
                <a:cs typeface="Arial Narrow" panose="020B0604020202020204" pitchFamily="34" charset="0"/>
              </a:rPr>
              <a:t>lecturer</a:t>
            </a:r>
            <a:r>
              <a:rPr lang="fr-FR" dirty="0">
                <a:latin typeface="Arial Narrow" panose="020B0604020202020204" pitchFamily="34" charset="0"/>
                <a:cs typeface="Arial Narrow" panose="020B0604020202020204" pitchFamily="34" charset="0"/>
              </a:rPr>
              <a:t> / Name of institution or </a:t>
            </a:r>
            <a:r>
              <a:rPr lang="fr-FR" dirty="0" err="1">
                <a:latin typeface="Arial Narrow" panose="020B0604020202020204" pitchFamily="34" charset="0"/>
                <a:cs typeface="Arial Narrow" panose="020B0604020202020204" pitchFamily="34" charset="0"/>
              </a:rPr>
              <a:t>laboratory</a:t>
            </a:r>
            <a:endParaRPr lang="fr-FR" dirty="0">
              <a:latin typeface="Arial Narrow" panose="020B0604020202020204" pitchFamily="34" charset="0"/>
              <a:cs typeface="Arial Narrow" panose="020B0604020202020204" pitchFamily="34" charset="0"/>
            </a:endParaRPr>
          </a:p>
        </p:txBody>
      </p:sp>
      <p:sp>
        <p:nvSpPr>
          <p:cNvPr id="9" name="Slide Number Placeholder 8"/>
          <p:cNvSpPr>
            <a:spLocks noGrp="1"/>
          </p:cNvSpPr>
          <p:nvPr>
            <p:ph type="sldNum" sz="quarter" idx="12"/>
          </p:nvPr>
        </p:nvSpPr>
        <p:spPr/>
        <p:txBody>
          <a:bodyPr/>
          <a:lstStyle/>
          <a:p>
            <a:fld id="{005C7FBA-D4E9-46CA-9321-3ADA2E368FCD}" type="slidenum">
              <a:rPr lang="en-GB" smtClean="0"/>
              <a:t>‹#›</a:t>
            </a:fld>
            <a:endParaRPr lang="en-GB"/>
          </a:p>
        </p:txBody>
      </p:sp>
      <p:sp>
        <p:nvSpPr>
          <p:cNvPr id="11" name="Title 1">
            <a:extLst>
              <a:ext uri="{FF2B5EF4-FFF2-40B4-BE49-F238E27FC236}">
                <a16:creationId xmlns:a16="http://schemas.microsoft.com/office/drawing/2014/main" id="{98CBF744-19DD-B645-A479-17D9EE26E489}"/>
              </a:ext>
            </a:extLst>
          </p:cNvPr>
          <p:cNvSpPr>
            <a:spLocks noGrp="1"/>
          </p:cNvSpPr>
          <p:nvPr>
            <p:ph type="title"/>
          </p:nvPr>
        </p:nvSpPr>
        <p:spPr>
          <a:xfrm>
            <a:off x="1766772" y="152483"/>
            <a:ext cx="5556618" cy="1325563"/>
          </a:xfrm>
          <a:prstGeom prst="rect">
            <a:avLst/>
          </a:prstGeom>
        </p:spPr>
        <p:txBody>
          <a:bodyPr>
            <a:normAutofit/>
          </a:bodyPr>
          <a:lstStyle>
            <a:lvl1pPr algn="ctr">
              <a:defRPr sz="36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B044CF02-64A5-6AC8-7F55-A18914197CC8}"/>
              </a:ext>
            </a:extLst>
          </p:cNvPr>
          <p:cNvSpPr>
            <a:spLocks noGrp="1"/>
          </p:cNvSpPr>
          <p:nvPr>
            <p:ph type="pic" sz="quarter" idx="10" hasCustomPrompt="1"/>
          </p:nvPr>
        </p:nvSpPr>
        <p:spPr>
          <a:xfrm>
            <a:off x="8008875" y="201336"/>
            <a:ext cx="841509" cy="806436"/>
          </a:xfrm>
        </p:spPr>
        <p:txBody>
          <a:bodyPr>
            <a:normAutofit/>
          </a:bodyPr>
          <a:lstStyle>
            <a:lvl1pPr marL="0" indent="0">
              <a:buNone/>
              <a:defRPr sz="1200"/>
            </a:lvl1pPr>
          </a:lstStyle>
          <a:p>
            <a:r>
              <a:rPr lang="it-IT" dirty="0"/>
              <a:t>Your logo</a:t>
            </a:r>
            <a:endParaRPr lang="en-GB" dirty="0"/>
          </a:p>
        </p:txBody>
      </p:sp>
    </p:spTree>
    <p:extLst>
      <p:ext uri="{BB962C8B-B14F-4D97-AF65-F5344CB8AC3E}">
        <p14:creationId xmlns:p14="http://schemas.microsoft.com/office/powerpoint/2010/main" val="1331962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dirty="0" err="1">
                <a:latin typeface="Arial Narrow" panose="020B0604020202020204" pitchFamily="34" charset="0"/>
                <a:cs typeface="Arial Narrow" panose="020B0604020202020204" pitchFamily="34" charset="0"/>
              </a:rPr>
              <a:t>Title</a:t>
            </a:r>
            <a:r>
              <a:rPr lang="fr-FR" dirty="0">
                <a:latin typeface="Arial Narrow" panose="020B0604020202020204" pitchFamily="34" charset="0"/>
                <a:cs typeface="Arial Narrow" panose="020B0604020202020204" pitchFamily="34" charset="0"/>
              </a:rPr>
              <a:t> of </a:t>
            </a:r>
            <a:r>
              <a:rPr lang="fr-FR" dirty="0" err="1">
                <a:latin typeface="Arial Narrow" panose="020B0604020202020204" pitchFamily="34" charset="0"/>
                <a:cs typeface="Arial Narrow" panose="020B0604020202020204" pitchFamily="34" charset="0"/>
              </a:rPr>
              <a:t>presentation</a:t>
            </a:r>
            <a:r>
              <a:rPr lang="fr-FR" dirty="0">
                <a:latin typeface="Arial Narrow" panose="020B0604020202020204" pitchFamily="34" charset="0"/>
                <a:cs typeface="Arial Narrow" panose="020B0604020202020204" pitchFamily="34" charset="0"/>
              </a:rPr>
              <a:t>  / Name of </a:t>
            </a:r>
            <a:r>
              <a:rPr lang="fr-FR" dirty="0" err="1">
                <a:latin typeface="Arial Narrow" panose="020B0604020202020204" pitchFamily="34" charset="0"/>
                <a:cs typeface="Arial Narrow" panose="020B0604020202020204" pitchFamily="34" charset="0"/>
              </a:rPr>
              <a:t>lecturer</a:t>
            </a:r>
            <a:r>
              <a:rPr lang="fr-FR" dirty="0">
                <a:latin typeface="Arial Narrow" panose="020B0604020202020204" pitchFamily="34" charset="0"/>
                <a:cs typeface="Arial Narrow" panose="020B0604020202020204" pitchFamily="34" charset="0"/>
              </a:rPr>
              <a:t> / Name of institution or </a:t>
            </a:r>
            <a:r>
              <a:rPr lang="fr-FR" dirty="0" err="1">
                <a:latin typeface="Arial Narrow" panose="020B0604020202020204" pitchFamily="34" charset="0"/>
                <a:cs typeface="Arial Narrow" panose="020B0604020202020204" pitchFamily="34" charset="0"/>
              </a:rPr>
              <a:t>laboratory</a:t>
            </a:r>
            <a:endParaRPr lang="fr-FR" dirty="0">
              <a:latin typeface="Arial Narrow" panose="020B0604020202020204" pitchFamily="34" charset="0"/>
              <a:cs typeface="Arial Narrow" panose="020B0604020202020204" pitchFamily="34" charset="0"/>
            </a:endParaRPr>
          </a:p>
        </p:txBody>
      </p:sp>
      <p:sp>
        <p:nvSpPr>
          <p:cNvPr id="4" name="Slide Number Placeholder 3"/>
          <p:cNvSpPr>
            <a:spLocks noGrp="1"/>
          </p:cNvSpPr>
          <p:nvPr>
            <p:ph type="sldNum" sz="quarter" idx="12"/>
          </p:nvPr>
        </p:nvSpPr>
        <p:spPr/>
        <p:txBody>
          <a:bodyPr/>
          <a:lstStyle/>
          <a:p>
            <a:fld id="{005C7FBA-D4E9-46CA-9321-3ADA2E368FCD}" type="slidenum">
              <a:rPr lang="en-GB" smtClean="0"/>
              <a:t>‹#›</a:t>
            </a:fld>
            <a:endParaRPr lang="en-GB"/>
          </a:p>
        </p:txBody>
      </p:sp>
      <p:sp>
        <p:nvSpPr>
          <p:cNvPr id="5" name="Title 1">
            <a:extLst>
              <a:ext uri="{FF2B5EF4-FFF2-40B4-BE49-F238E27FC236}">
                <a16:creationId xmlns:a16="http://schemas.microsoft.com/office/drawing/2014/main" id="{92FFBE8D-E09F-F486-4634-20C36E720662}"/>
              </a:ext>
            </a:extLst>
          </p:cNvPr>
          <p:cNvSpPr>
            <a:spLocks noGrp="1"/>
          </p:cNvSpPr>
          <p:nvPr>
            <p:ph type="title"/>
          </p:nvPr>
        </p:nvSpPr>
        <p:spPr>
          <a:xfrm>
            <a:off x="1766772" y="152483"/>
            <a:ext cx="5556618" cy="1325563"/>
          </a:xfrm>
          <a:prstGeom prst="rect">
            <a:avLst/>
          </a:prstGeom>
        </p:spPr>
        <p:txBody>
          <a:bodyPr>
            <a:normAutofit/>
          </a:bodyPr>
          <a:lstStyle>
            <a:lvl1pPr algn="ctr">
              <a:defRPr sz="36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6" name="Picture Placeholder 4">
            <a:extLst>
              <a:ext uri="{FF2B5EF4-FFF2-40B4-BE49-F238E27FC236}">
                <a16:creationId xmlns:a16="http://schemas.microsoft.com/office/drawing/2014/main" id="{B626D1F9-831D-1152-C0B6-F29C400F70D0}"/>
              </a:ext>
            </a:extLst>
          </p:cNvPr>
          <p:cNvSpPr>
            <a:spLocks noGrp="1"/>
          </p:cNvSpPr>
          <p:nvPr>
            <p:ph type="pic" sz="quarter" idx="10" hasCustomPrompt="1"/>
          </p:nvPr>
        </p:nvSpPr>
        <p:spPr>
          <a:xfrm>
            <a:off x="8008875" y="201336"/>
            <a:ext cx="841509" cy="806436"/>
          </a:xfrm>
        </p:spPr>
        <p:txBody>
          <a:bodyPr>
            <a:normAutofit/>
          </a:bodyPr>
          <a:lstStyle>
            <a:lvl1pPr marL="0" indent="0">
              <a:buNone/>
              <a:defRPr sz="1200"/>
            </a:lvl1pPr>
          </a:lstStyle>
          <a:p>
            <a:r>
              <a:rPr lang="it-IT" dirty="0"/>
              <a:t>Your logo</a:t>
            </a:r>
            <a:endParaRPr lang="en-GB" dirty="0"/>
          </a:p>
        </p:txBody>
      </p:sp>
    </p:spTree>
    <p:extLst>
      <p:ext uri="{BB962C8B-B14F-4D97-AF65-F5344CB8AC3E}">
        <p14:creationId xmlns:p14="http://schemas.microsoft.com/office/powerpoint/2010/main" val="4230006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5009" y="1482726"/>
            <a:ext cx="4629150" cy="4873625"/>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fr-FR" dirty="0" err="1">
                <a:latin typeface="Arial Narrow" panose="020B0604020202020204" pitchFamily="34" charset="0"/>
                <a:cs typeface="Arial Narrow" panose="020B0604020202020204" pitchFamily="34" charset="0"/>
              </a:rPr>
              <a:t>Title</a:t>
            </a:r>
            <a:r>
              <a:rPr lang="fr-FR" dirty="0">
                <a:latin typeface="Arial Narrow" panose="020B0604020202020204" pitchFamily="34" charset="0"/>
                <a:cs typeface="Arial Narrow" panose="020B0604020202020204" pitchFamily="34" charset="0"/>
              </a:rPr>
              <a:t> of </a:t>
            </a:r>
            <a:r>
              <a:rPr lang="fr-FR" dirty="0" err="1">
                <a:latin typeface="Arial Narrow" panose="020B0604020202020204" pitchFamily="34" charset="0"/>
                <a:cs typeface="Arial Narrow" panose="020B0604020202020204" pitchFamily="34" charset="0"/>
              </a:rPr>
              <a:t>presentation</a:t>
            </a:r>
            <a:r>
              <a:rPr lang="fr-FR" dirty="0">
                <a:latin typeface="Arial Narrow" panose="020B0604020202020204" pitchFamily="34" charset="0"/>
                <a:cs typeface="Arial Narrow" panose="020B0604020202020204" pitchFamily="34" charset="0"/>
              </a:rPr>
              <a:t>  / Name of </a:t>
            </a:r>
            <a:r>
              <a:rPr lang="fr-FR" dirty="0" err="1">
                <a:latin typeface="Arial Narrow" panose="020B0604020202020204" pitchFamily="34" charset="0"/>
                <a:cs typeface="Arial Narrow" panose="020B0604020202020204" pitchFamily="34" charset="0"/>
              </a:rPr>
              <a:t>lecturer</a:t>
            </a:r>
            <a:r>
              <a:rPr lang="fr-FR" dirty="0">
                <a:latin typeface="Arial Narrow" panose="020B0604020202020204" pitchFamily="34" charset="0"/>
                <a:cs typeface="Arial Narrow" panose="020B0604020202020204" pitchFamily="34" charset="0"/>
              </a:rPr>
              <a:t> / Name of institution or </a:t>
            </a:r>
            <a:r>
              <a:rPr lang="fr-FR" dirty="0" err="1">
                <a:latin typeface="Arial Narrow" panose="020B0604020202020204" pitchFamily="34" charset="0"/>
                <a:cs typeface="Arial Narrow" panose="020B0604020202020204" pitchFamily="34" charset="0"/>
              </a:rPr>
              <a:t>laboratory</a:t>
            </a:r>
            <a:endParaRPr lang="fr-FR" dirty="0">
              <a:latin typeface="Arial Narrow" panose="020B0604020202020204" pitchFamily="34" charset="0"/>
              <a:cs typeface="Arial Narrow" panose="020B0604020202020204" pitchFamily="34" charset="0"/>
            </a:endParaRPr>
          </a:p>
        </p:txBody>
      </p:sp>
      <p:sp>
        <p:nvSpPr>
          <p:cNvPr id="7" name="Slide Number Placeholder 6"/>
          <p:cNvSpPr>
            <a:spLocks noGrp="1"/>
          </p:cNvSpPr>
          <p:nvPr>
            <p:ph type="sldNum" sz="quarter" idx="12"/>
          </p:nvPr>
        </p:nvSpPr>
        <p:spPr/>
        <p:txBody>
          <a:bodyPr/>
          <a:lstStyle/>
          <a:p>
            <a:fld id="{005C7FBA-D4E9-46CA-9321-3ADA2E368FCD}" type="slidenum">
              <a:rPr lang="en-GB" smtClean="0"/>
              <a:t>‹#›</a:t>
            </a:fld>
            <a:endParaRPr lang="en-GB"/>
          </a:p>
        </p:txBody>
      </p:sp>
      <p:sp>
        <p:nvSpPr>
          <p:cNvPr id="8" name="Title 1">
            <a:extLst>
              <a:ext uri="{FF2B5EF4-FFF2-40B4-BE49-F238E27FC236}">
                <a16:creationId xmlns:a16="http://schemas.microsoft.com/office/drawing/2014/main" id="{F49AC1C2-6573-E8F5-1B73-66A5976DD0FA}"/>
              </a:ext>
            </a:extLst>
          </p:cNvPr>
          <p:cNvSpPr>
            <a:spLocks noGrp="1"/>
          </p:cNvSpPr>
          <p:nvPr>
            <p:ph type="title"/>
          </p:nvPr>
        </p:nvSpPr>
        <p:spPr>
          <a:xfrm>
            <a:off x="628650" y="1482725"/>
            <a:ext cx="2949178" cy="1062037"/>
          </a:xfrm>
          <a:prstGeom prst="rect">
            <a:avLst/>
          </a:prstGeom>
        </p:spPr>
        <p:txBody>
          <a:bodyPr anchor="b">
            <a:normAutofit/>
          </a:bodyPr>
          <a:lstStyle>
            <a:lvl1pPr>
              <a:defRPr sz="2000" b="1"/>
            </a:lvl1pPr>
          </a:lstStyle>
          <a:p>
            <a:r>
              <a:rPr lang="en-US"/>
              <a:t>Click to edit Master title style</a:t>
            </a:r>
            <a:endParaRPr lang="en-US" dirty="0"/>
          </a:p>
        </p:txBody>
      </p:sp>
      <p:sp>
        <p:nvSpPr>
          <p:cNvPr id="9" name="Text Placeholder 3">
            <a:extLst>
              <a:ext uri="{FF2B5EF4-FFF2-40B4-BE49-F238E27FC236}">
                <a16:creationId xmlns:a16="http://schemas.microsoft.com/office/drawing/2014/main" id="{7BE36B74-A996-2CD7-DD78-D4DA305F8329}"/>
              </a:ext>
            </a:extLst>
          </p:cNvPr>
          <p:cNvSpPr>
            <a:spLocks noGrp="1"/>
          </p:cNvSpPr>
          <p:nvPr>
            <p:ph type="body" sz="half" idx="2"/>
          </p:nvPr>
        </p:nvSpPr>
        <p:spPr>
          <a:xfrm>
            <a:off x="628650" y="2544763"/>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Picture Placeholder 4">
            <a:extLst>
              <a:ext uri="{FF2B5EF4-FFF2-40B4-BE49-F238E27FC236}">
                <a16:creationId xmlns:a16="http://schemas.microsoft.com/office/drawing/2014/main" id="{C1CCAE05-83D2-151D-90F5-3719B66606BF}"/>
              </a:ext>
            </a:extLst>
          </p:cNvPr>
          <p:cNvSpPr>
            <a:spLocks noGrp="1"/>
          </p:cNvSpPr>
          <p:nvPr>
            <p:ph type="pic" sz="quarter" idx="10" hasCustomPrompt="1"/>
          </p:nvPr>
        </p:nvSpPr>
        <p:spPr>
          <a:xfrm>
            <a:off x="8008875" y="201336"/>
            <a:ext cx="841509" cy="806436"/>
          </a:xfrm>
        </p:spPr>
        <p:txBody>
          <a:bodyPr>
            <a:normAutofit/>
          </a:bodyPr>
          <a:lstStyle>
            <a:lvl1pPr marL="0" indent="0">
              <a:buNone/>
              <a:defRPr sz="1200"/>
            </a:lvl1pPr>
          </a:lstStyle>
          <a:p>
            <a:r>
              <a:rPr lang="it-IT" dirty="0"/>
              <a:t>Your logo</a:t>
            </a:r>
            <a:endParaRPr lang="en-GB" dirty="0"/>
          </a:p>
        </p:txBody>
      </p:sp>
      <p:sp>
        <p:nvSpPr>
          <p:cNvPr id="11" name="Text Placeholder 4">
            <a:extLst>
              <a:ext uri="{FF2B5EF4-FFF2-40B4-BE49-F238E27FC236}">
                <a16:creationId xmlns:a16="http://schemas.microsoft.com/office/drawing/2014/main" id="{D87E7501-1163-5C74-AF7F-E97E4539AC5B}"/>
              </a:ext>
            </a:extLst>
          </p:cNvPr>
          <p:cNvSpPr>
            <a:spLocks noGrp="1"/>
          </p:cNvSpPr>
          <p:nvPr>
            <p:ph type="body" sz="quarter" idx="13" hasCustomPrompt="1"/>
          </p:nvPr>
        </p:nvSpPr>
        <p:spPr>
          <a:xfrm>
            <a:off x="1766772" y="152482"/>
            <a:ext cx="5556618" cy="1325563"/>
          </a:xfrm>
        </p:spPr>
        <p:txBody>
          <a:bodyPr>
            <a:normAutofit/>
          </a:bodyPr>
          <a:lstStyle>
            <a:lvl1pPr marL="0" indent="0" algn="ctr">
              <a:buNone/>
              <a:defRPr sz="3600"/>
            </a:lvl1pPr>
            <a:lvl4pPr marL="1371600" indent="0" algn="ctr">
              <a:buNone/>
              <a:defRPr sz="3600"/>
            </a:lvl4pPr>
          </a:lstStyle>
          <a:p>
            <a:pPr lvl="0"/>
            <a:r>
              <a:rPr lang="it-IT" dirty="0"/>
              <a:t>Slide Title</a:t>
            </a:r>
            <a:endParaRPr lang="en-GB" dirty="0"/>
          </a:p>
        </p:txBody>
      </p:sp>
    </p:spTree>
    <p:extLst>
      <p:ext uri="{BB962C8B-B14F-4D97-AF65-F5344CB8AC3E}">
        <p14:creationId xmlns:p14="http://schemas.microsoft.com/office/powerpoint/2010/main" val="1838040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1482725"/>
            <a:ext cx="2949178" cy="1062037"/>
          </a:xfrm>
          <a:prstGeom prst="rect">
            <a:avLst/>
          </a:prstGeom>
        </p:spPr>
        <p:txBody>
          <a:bodyPr anchor="b">
            <a:normAutofit/>
          </a:bodyPr>
          <a:lstStyle>
            <a:lvl1pPr>
              <a:defRPr sz="20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5009" y="1482726"/>
            <a:ext cx="4629150" cy="4873625"/>
          </a:xfrm>
        </p:spPr>
        <p:txBody>
          <a:bodyPr anchor="t">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8650" y="2544763"/>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fr-FR" dirty="0" err="1">
                <a:latin typeface="Arial Narrow" panose="020B0604020202020204" pitchFamily="34" charset="0"/>
                <a:cs typeface="Arial Narrow" panose="020B0604020202020204" pitchFamily="34" charset="0"/>
              </a:rPr>
              <a:t>Title</a:t>
            </a:r>
            <a:r>
              <a:rPr lang="fr-FR" dirty="0">
                <a:latin typeface="Arial Narrow" panose="020B0604020202020204" pitchFamily="34" charset="0"/>
                <a:cs typeface="Arial Narrow" panose="020B0604020202020204" pitchFamily="34" charset="0"/>
              </a:rPr>
              <a:t> of </a:t>
            </a:r>
            <a:r>
              <a:rPr lang="fr-FR" dirty="0" err="1">
                <a:latin typeface="Arial Narrow" panose="020B0604020202020204" pitchFamily="34" charset="0"/>
                <a:cs typeface="Arial Narrow" panose="020B0604020202020204" pitchFamily="34" charset="0"/>
              </a:rPr>
              <a:t>presentation</a:t>
            </a:r>
            <a:r>
              <a:rPr lang="fr-FR" dirty="0">
                <a:latin typeface="Arial Narrow" panose="020B0604020202020204" pitchFamily="34" charset="0"/>
                <a:cs typeface="Arial Narrow" panose="020B0604020202020204" pitchFamily="34" charset="0"/>
              </a:rPr>
              <a:t>  / Name of </a:t>
            </a:r>
            <a:r>
              <a:rPr lang="fr-FR" dirty="0" err="1">
                <a:latin typeface="Arial Narrow" panose="020B0604020202020204" pitchFamily="34" charset="0"/>
                <a:cs typeface="Arial Narrow" panose="020B0604020202020204" pitchFamily="34" charset="0"/>
              </a:rPr>
              <a:t>lecturer</a:t>
            </a:r>
            <a:r>
              <a:rPr lang="fr-FR" dirty="0">
                <a:latin typeface="Arial Narrow" panose="020B0604020202020204" pitchFamily="34" charset="0"/>
                <a:cs typeface="Arial Narrow" panose="020B0604020202020204" pitchFamily="34" charset="0"/>
              </a:rPr>
              <a:t> / Name of institution or </a:t>
            </a:r>
            <a:r>
              <a:rPr lang="fr-FR" dirty="0" err="1">
                <a:latin typeface="Arial Narrow" panose="020B0604020202020204" pitchFamily="34" charset="0"/>
                <a:cs typeface="Arial Narrow" panose="020B0604020202020204" pitchFamily="34" charset="0"/>
              </a:rPr>
              <a:t>laboratory</a:t>
            </a:r>
            <a:endParaRPr lang="fr-FR" dirty="0">
              <a:latin typeface="Arial Narrow" panose="020B0604020202020204" pitchFamily="34" charset="0"/>
              <a:cs typeface="Arial Narrow" panose="020B0604020202020204" pitchFamily="34" charset="0"/>
            </a:endParaRPr>
          </a:p>
        </p:txBody>
      </p:sp>
      <p:sp>
        <p:nvSpPr>
          <p:cNvPr id="7" name="Slide Number Placeholder 6"/>
          <p:cNvSpPr>
            <a:spLocks noGrp="1"/>
          </p:cNvSpPr>
          <p:nvPr>
            <p:ph type="sldNum" sz="quarter" idx="12"/>
          </p:nvPr>
        </p:nvSpPr>
        <p:spPr/>
        <p:txBody>
          <a:bodyPr/>
          <a:lstStyle/>
          <a:p>
            <a:fld id="{005C7FBA-D4E9-46CA-9321-3ADA2E368FCD}" type="slidenum">
              <a:rPr lang="en-GB" smtClean="0"/>
              <a:t>‹#›</a:t>
            </a:fld>
            <a:endParaRPr lang="en-GB"/>
          </a:p>
        </p:txBody>
      </p:sp>
      <p:sp>
        <p:nvSpPr>
          <p:cNvPr id="5" name="Picture Placeholder 4">
            <a:extLst>
              <a:ext uri="{FF2B5EF4-FFF2-40B4-BE49-F238E27FC236}">
                <a16:creationId xmlns:a16="http://schemas.microsoft.com/office/drawing/2014/main" id="{10C438CD-A30C-D265-3D6C-E20BC99D4C99}"/>
              </a:ext>
            </a:extLst>
          </p:cNvPr>
          <p:cNvSpPr>
            <a:spLocks noGrp="1"/>
          </p:cNvSpPr>
          <p:nvPr>
            <p:ph type="pic" sz="quarter" idx="10" hasCustomPrompt="1"/>
          </p:nvPr>
        </p:nvSpPr>
        <p:spPr>
          <a:xfrm>
            <a:off x="8008875" y="201336"/>
            <a:ext cx="841509" cy="806436"/>
          </a:xfrm>
        </p:spPr>
        <p:txBody>
          <a:bodyPr>
            <a:normAutofit/>
          </a:bodyPr>
          <a:lstStyle>
            <a:lvl1pPr marL="0" indent="0">
              <a:buNone/>
              <a:defRPr sz="1200"/>
            </a:lvl1pPr>
          </a:lstStyle>
          <a:p>
            <a:r>
              <a:rPr lang="it-IT" dirty="0"/>
              <a:t>Your logo</a:t>
            </a:r>
            <a:endParaRPr lang="en-GB" dirty="0"/>
          </a:p>
        </p:txBody>
      </p:sp>
      <p:sp>
        <p:nvSpPr>
          <p:cNvPr id="9" name="Text Placeholder 4">
            <a:extLst>
              <a:ext uri="{FF2B5EF4-FFF2-40B4-BE49-F238E27FC236}">
                <a16:creationId xmlns:a16="http://schemas.microsoft.com/office/drawing/2014/main" id="{D08786CB-E1F4-439A-5528-1599FF881722}"/>
              </a:ext>
            </a:extLst>
          </p:cNvPr>
          <p:cNvSpPr>
            <a:spLocks noGrp="1"/>
          </p:cNvSpPr>
          <p:nvPr>
            <p:ph type="body" sz="quarter" idx="13" hasCustomPrompt="1"/>
          </p:nvPr>
        </p:nvSpPr>
        <p:spPr>
          <a:xfrm>
            <a:off x="1766772" y="152482"/>
            <a:ext cx="5556618" cy="1325563"/>
          </a:xfrm>
        </p:spPr>
        <p:txBody>
          <a:bodyPr>
            <a:normAutofit/>
          </a:bodyPr>
          <a:lstStyle>
            <a:lvl1pPr marL="0" indent="0" algn="ctr">
              <a:buNone/>
              <a:defRPr sz="3600"/>
            </a:lvl1pPr>
            <a:lvl4pPr marL="1371600" indent="0" algn="ctr">
              <a:buNone/>
              <a:defRPr sz="3600"/>
            </a:lvl4pPr>
          </a:lstStyle>
          <a:p>
            <a:pPr lvl="0"/>
            <a:r>
              <a:rPr lang="it-IT" dirty="0"/>
              <a:t>Slide Title</a:t>
            </a:r>
            <a:endParaRPr lang="en-GB" dirty="0"/>
          </a:p>
        </p:txBody>
      </p:sp>
    </p:spTree>
    <p:extLst>
      <p:ext uri="{BB962C8B-B14F-4D97-AF65-F5344CB8AC3E}">
        <p14:creationId xmlns:p14="http://schemas.microsoft.com/office/powerpoint/2010/main" val="61115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07282" y="193330"/>
            <a:ext cx="5524335" cy="126755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37" y="6490163"/>
            <a:ext cx="1044033" cy="365125"/>
          </a:xfrm>
          <a:prstGeom prst="rect">
            <a:avLst/>
          </a:prstGeom>
        </p:spPr>
        <p:txBody>
          <a:bodyPr vert="horz" lIns="91440" tIns="45720" rIns="91440" bIns="45720" rtlCol="0" anchor="ctr"/>
          <a:lstStyle>
            <a:lvl1pPr algn="l">
              <a:defRPr sz="1200">
                <a:solidFill>
                  <a:schemeClr val="tx1">
                    <a:tint val="75000"/>
                  </a:schemeClr>
                </a:solidFill>
                <a:latin typeface="Arial Narrow" panose="020B0606020202030204" pitchFamily="34" charset="0"/>
              </a:defRPr>
            </a:lvl1pPr>
          </a:lstStyle>
          <a:p>
            <a:endParaRPr lang="en-GB" dirty="0"/>
          </a:p>
        </p:txBody>
      </p:sp>
      <p:sp>
        <p:nvSpPr>
          <p:cNvPr id="5" name="Footer Placeholder 4"/>
          <p:cNvSpPr>
            <a:spLocks noGrp="1"/>
          </p:cNvSpPr>
          <p:nvPr>
            <p:ph type="ftr" sz="quarter" idx="3"/>
          </p:nvPr>
        </p:nvSpPr>
        <p:spPr>
          <a:xfrm>
            <a:off x="1311228" y="6470572"/>
            <a:ext cx="6467707" cy="365125"/>
          </a:xfrm>
          <a:prstGeom prst="rect">
            <a:avLst/>
          </a:prstGeom>
        </p:spPr>
        <p:txBody>
          <a:bodyPr vert="horz" lIns="91440" tIns="45720" rIns="91440" bIns="45720" rtlCol="0" anchor="ctr"/>
          <a:lstStyle>
            <a:lvl1pPr algn="ctr">
              <a:defRPr sz="1200">
                <a:solidFill>
                  <a:schemeClr val="tx1">
                    <a:lumMod val="75000"/>
                    <a:lumOff val="25000"/>
                  </a:schemeClr>
                </a:solidFill>
                <a:latin typeface="Arial Narrow" panose="020B0606020202030204" pitchFamily="34" charset="0"/>
                <a:cs typeface="Arial" panose="020B0604020202020204" pitchFamily="34" charset="0"/>
              </a:defRPr>
            </a:lvl1pPr>
          </a:lstStyle>
          <a:p>
            <a:r>
              <a:rPr lang="fr-FR" dirty="0" err="1">
                <a:latin typeface="Arial Narrow" panose="020B0604020202020204" pitchFamily="34" charset="0"/>
                <a:cs typeface="Arial Narrow" panose="020B0604020202020204" pitchFamily="34" charset="0"/>
              </a:rPr>
              <a:t>Title</a:t>
            </a:r>
            <a:r>
              <a:rPr lang="fr-FR" dirty="0">
                <a:latin typeface="Arial Narrow" panose="020B0604020202020204" pitchFamily="34" charset="0"/>
                <a:cs typeface="Arial Narrow" panose="020B0604020202020204" pitchFamily="34" charset="0"/>
              </a:rPr>
              <a:t> of </a:t>
            </a:r>
            <a:r>
              <a:rPr lang="fr-FR" dirty="0" err="1">
                <a:latin typeface="Arial Narrow" panose="020B0604020202020204" pitchFamily="34" charset="0"/>
                <a:cs typeface="Arial Narrow" panose="020B0604020202020204" pitchFamily="34" charset="0"/>
              </a:rPr>
              <a:t>presentation</a:t>
            </a:r>
            <a:r>
              <a:rPr lang="fr-FR" dirty="0">
                <a:latin typeface="Arial Narrow" panose="020B0604020202020204" pitchFamily="34" charset="0"/>
                <a:cs typeface="Arial Narrow" panose="020B0604020202020204" pitchFamily="34" charset="0"/>
              </a:rPr>
              <a:t>  / Name of </a:t>
            </a:r>
            <a:r>
              <a:rPr lang="fr-FR" dirty="0" err="1">
                <a:latin typeface="Arial Narrow" panose="020B0604020202020204" pitchFamily="34" charset="0"/>
                <a:cs typeface="Arial Narrow" panose="020B0604020202020204" pitchFamily="34" charset="0"/>
              </a:rPr>
              <a:t>lecturer</a:t>
            </a:r>
            <a:r>
              <a:rPr lang="fr-FR" dirty="0">
                <a:latin typeface="Arial Narrow" panose="020B0604020202020204" pitchFamily="34" charset="0"/>
                <a:cs typeface="Arial Narrow" panose="020B0604020202020204" pitchFamily="34" charset="0"/>
              </a:rPr>
              <a:t> / Name of institution or </a:t>
            </a:r>
            <a:r>
              <a:rPr lang="fr-FR" dirty="0" err="1">
                <a:latin typeface="Arial Narrow" panose="020B0604020202020204" pitchFamily="34" charset="0"/>
                <a:cs typeface="Arial Narrow" panose="020B0604020202020204" pitchFamily="34" charset="0"/>
              </a:rPr>
              <a:t>laboratory</a:t>
            </a:r>
            <a:endParaRPr lang="fr-FR" dirty="0">
              <a:latin typeface="Arial Narrow" panose="020B0604020202020204" pitchFamily="34" charset="0"/>
              <a:cs typeface="Arial Narrow" panose="020B0604020202020204" pitchFamily="34" charset="0"/>
            </a:endParaRPr>
          </a:p>
        </p:txBody>
      </p:sp>
      <p:sp>
        <p:nvSpPr>
          <p:cNvPr id="6" name="Slide Number Placeholder 5"/>
          <p:cNvSpPr>
            <a:spLocks noGrp="1"/>
          </p:cNvSpPr>
          <p:nvPr>
            <p:ph type="sldNum" sz="quarter" idx="4"/>
          </p:nvPr>
        </p:nvSpPr>
        <p:spPr>
          <a:xfrm>
            <a:off x="8168966" y="6465457"/>
            <a:ext cx="798706" cy="365125"/>
          </a:xfrm>
          <a:prstGeom prst="rect">
            <a:avLst/>
          </a:prstGeom>
        </p:spPr>
        <p:txBody>
          <a:bodyPr vert="horz" lIns="91440" tIns="45720" rIns="91440" bIns="45720" rtlCol="0" anchor="ctr"/>
          <a:lstStyle>
            <a:lvl1pPr algn="r">
              <a:defRPr sz="1200">
                <a:solidFill>
                  <a:schemeClr val="tx1">
                    <a:lumMod val="75000"/>
                    <a:lumOff val="25000"/>
                  </a:schemeClr>
                </a:solidFill>
                <a:latin typeface="Arial Narrow" panose="020B0606020202030204" pitchFamily="34" charset="0"/>
                <a:cs typeface="Arial" panose="020B0604020202020204" pitchFamily="34" charset="0"/>
              </a:defRPr>
            </a:lvl1pPr>
          </a:lstStyle>
          <a:p>
            <a:fld id="{005C7FBA-D4E9-46CA-9321-3ADA2E368FCD}" type="slidenum">
              <a:rPr lang="en-GB" smtClean="0"/>
              <a:pPr/>
              <a:t>‹#›</a:t>
            </a:fld>
            <a:endParaRPr lang="en-GB" dirty="0"/>
          </a:p>
        </p:txBody>
      </p:sp>
      <p:pic>
        <p:nvPicPr>
          <p:cNvPr id="8" name="Image 5">
            <a:extLst>
              <a:ext uri="{FF2B5EF4-FFF2-40B4-BE49-F238E27FC236}">
                <a16:creationId xmlns:a16="http://schemas.microsoft.com/office/drawing/2014/main" id="{47D7658C-7B30-1BFC-08F4-48201FC60FC1}"/>
              </a:ext>
            </a:extLst>
          </p:cNvPr>
          <p:cNvPicPr>
            <a:picLocks noChangeAspect="1"/>
          </p:cNvPicPr>
          <p:nvPr userDrawn="1"/>
        </p:nvPicPr>
        <p:blipFill>
          <a:blip r:embed="rId12"/>
          <a:stretch>
            <a:fillRect/>
          </a:stretch>
        </p:blipFill>
        <p:spPr>
          <a:xfrm>
            <a:off x="92692" y="193330"/>
            <a:ext cx="1686961" cy="898860"/>
          </a:xfrm>
          <a:prstGeom prst="rect">
            <a:avLst/>
          </a:prstGeom>
          <a:noFill/>
        </p:spPr>
      </p:pic>
      <p:pic>
        <p:nvPicPr>
          <p:cNvPr id="9" name="Image 9">
            <a:extLst>
              <a:ext uri="{FF2B5EF4-FFF2-40B4-BE49-F238E27FC236}">
                <a16:creationId xmlns:a16="http://schemas.microsoft.com/office/drawing/2014/main" id="{4F989853-E7F3-AF69-738F-BF7B3A4E5E35}"/>
              </a:ext>
            </a:extLst>
          </p:cNvPr>
          <p:cNvPicPr>
            <a:picLocks noChangeAspect="1"/>
          </p:cNvPicPr>
          <p:nvPr userDrawn="1"/>
        </p:nvPicPr>
        <p:blipFill>
          <a:blip r:embed="rId13"/>
          <a:stretch>
            <a:fillRect/>
          </a:stretch>
        </p:blipFill>
        <p:spPr>
          <a:xfrm flipV="1">
            <a:off x="175583" y="1308111"/>
            <a:ext cx="8787735" cy="132418"/>
          </a:xfrm>
          <a:prstGeom prst="rect">
            <a:avLst/>
          </a:prstGeom>
        </p:spPr>
      </p:pic>
      <p:pic>
        <p:nvPicPr>
          <p:cNvPr id="10" name="Image 6">
            <a:extLst>
              <a:ext uri="{FF2B5EF4-FFF2-40B4-BE49-F238E27FC236}">
                <a16:creationId xmlns:a16="http://schemas.microsoft.com/office/drawing/2014/main" id="{7B19F8C0-C547-2051-6E3C-A69D1DD51106}"/>
              </a:ext>
            </a:extLst>
          </p:cNvPr>
          <p:cNvPicPr>
            <a:picLocks/>
          </p:cNvPicPr>
          <p:nvPr userDrawn="1"/>
        </p:nvPicPr>
        <p:blipFill>
          <a:blip r:embed="rId13"/>
          <a:stretch>
            <a:fillRect/>
          </a:stretch>
        </p:blipFill>
        <p:spPr>
          <a:xfrm flipV="1">
            <a:off x="175396" y="6423216"/>
            <a:ext cx="8343900" cy="125730"/>
          </a:xfrm>
          <a:prstGeom prst="rect">
            <a:avLst/>
          </a:prstGeom>
        </p:spPr>
      </p:pic>
      <p:pic>
        <p:nvPicPr>
          <p:cNvPr id="11" name="Image 3">
            <a:extLst>
              <a:ext uri="{FF2B5EF4-FFF2-40B4-BE49-F238E27FC236}">
                <a16:creationId xmlns:a16="http://schemas.microsoft.com/office/drawing/2014/main" id="{A853B11E-D78D-E005-24F0-C727E427CA0F}"/>
              </a:ext>
            </a:extLst>
          </p:cNvPr>
          <p:cNvPicPr>
            <a:picLocks noChangeAspect="1"/>
          </p:cNvPicPr>
          <p:nvPr userDrawn="1"/>
        </p:nvPicPr>
        <p:blipFill>
          <a:blip r:embed="rId14"/>
          <a:stretch>
            <a:fillRect/>
          </a:stretch>
        </p:blipFill>
        <p:spPr>
          <a:xfrm rot="21067063" flipH="1">
            <a:off x="8589847" y="6370168"/>
            <a:ext cx="520700" cy="533400"/>
          </a:xfrm>
          <a:prstGeom prst="rect">
            <a:avLst/>
          </a:prstGeom>
        </p:spPr>
      </p:pic>
    </p:spTree>
    <p:extLst>
      <p:ext uri="{BB962C8B-B14F-4D97-AF65-F5344CB8AC3E}">
        <p14:creationId xmlns:p14="http://schemas.microsoft.com/office/powerpoint/2010/main" val="30404505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1" r:id="rId6"/>
    <p:sldLayoutId id="2147483667" r:id="rId7"/>
    <p:sldLayoutId id="2147483668" r:id="rId8"/>
    <p:sldLayoutId id="2147483669" r:id="rId9"/>
    <p:sldLayoutId id="2147483670" r:id="rId10"/>
  </p:sldLayoutIdLst>
  <p:hf hdr="0" dt="0"/>
  <p:txStyles>
    <p:titleStyle>
      <a:lvl1pPr algn="ctr"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624A2-92B7-DD4B-4256-BC4559CE95E8}"/>
              </a:ext>
            </a:extLst>
          </p:cNvPr>
          <p:cNvSpPr>
            <a:spLocks noGrp="1"/>
          </p:cNvSpPr>
          <p:nvPr>
            <p:ph type="ctrTitle"/>
          </p:nvPr>
        </p:nvSpPr>
        <p:spPr/>
        <p:txBody>
          <a:bodyPr/>
          <a:lstStyle/>
          <a:p>
            <a:r>
              <a:rPr lang="en-US" dirty="0"/>
              <a:t>Updates on the Pion Yield Studies</a:t>
            </a:r>
            <a:endParaRPr lang="en-GB" dirty="0"/>
          </a:p>
        </p:txBody>
      </p:sp>
      <p:sp>
        <p:nvSpPr>
          <p:cNvPr id="3" name="Subtitle 2">
            <a:extLst>
              <a:ext uri="{FF2B5EF4-FFF2-40B4-BE49-F238E27FC236}">
                <a16:creationId xmlns:a16="http://schemas.microsoft.com/office/drawing/2014/main" id="{2BDA75C3-B1C5-190E-67FB-B87379CC73BC}"/>
              </a:ext>
            </a:extLst>
          </p:cNvPr>
          <p:cNvSpPr>
            <a:spLocks noGrp="1"/>
          </p:cNvSpPr>
          <p:nvPr>
            <p:ph type="subTitle" idx="1"/>
          </p:nvPr>
        </p:nvSpPr>
        <p:spPr>
          <a:xfrm>
            <a:off x="1142999" y="3594837"/>
            <a:ext cx="6858000" cy="1297134"/>
          </a:xfrm>
        </p:spPr>
        <p:txBody>
          <a:bodyPr>
            <a:normAutofit/>
          </a:bodyPr>
          <a:lstStyle/>
          <a:p>
            <a:r>
              <a:rPr lang="en-US" sz="2000" dirty="0">
                <a:solidFill>
                  <a:srgbClr val="9E436A"/>
                </a:solidFill>
              </a:rPr>
              <a:t>William Bishop (University of Warwick) </a:t>
            </a:r>
          </a:p>
          <a:p>
            <a:r>
              <a:rPr lang="en-US" sz="2000" dirty="0">
                <a:solidFill>
                  <a:srgbClr val="9E436A"/>
                </a:solidFill>
              </a:rPr>
              <a:t>John Back (University of Warwick) </a:t>
            </a:r>
          </a:p>
          <a:p>
            <a:r>
              <a:rPr lang="en-US" sz="2000" dirty="0">
                <a:solidFill>
                  <a:srgbClr val="9E436A"/>
                </a:solidFill>
              </a:rPr>
              <a:t>Chris Densham (RAL STFC UKRI) </a:t>
            </a:r>
            <a:endParaRPr lang="en-GB" sz="2000" dirty="0">
              <a:solidFill>
                <a:srgbClr val="9E436A"/>
              </a:solidFill>
            </a:endParaRPr>
          </a:p>
        </p:txBody>
      </p:sp>
      <p:sp>
        <p:nvSpPr>
          <p:cNvPr id="5" name="Text Placeholder 4">
            <a:extLst>
              <a:ext uri="{FF2B5EF4-FFF2-40B4-BE49-F238E27FC236}">
                <a16:creationId xmlns:a16="http://schemas.microsoft.com/office/drawing/2014/main" id="{74AA720E-FA6D-6023-29BC-AD6923099DA6}"/>
              </a:ext>
            </a:extLst>
          </p:cNvPr>
          <p:cNvSpPr>
            <a:spLocks noGrp="1"/>
          </p:cNvSpPr>
          <p:nvPr>
            <p:ph type="body" sz="quarter" idx="11"/>
          </p:nvPr>
        </p:nvSpPr>
        <p:spPr>
          <a:xfrm>
            <a:off x="2466973" y="4932242"/>
            <a:ext cx="4210051" cy="354133"/>
          </a:xfrm>
        </p:spPr>
        <p:txBody>
          <a:bodyPr>
            <a:normAutofit/>
          </a:bodyPr>
          <a:lstStyle/>
          <a:p>
            <a:pPr algn="ctr"/>
            <a:r>
              <a:rPr lang="en-US" sz="1800" i="0" dirty="0"/>
              <a:t>30</a:t>
            </a:r>
            <a:r>
              <a:rPr lang="en-US" sz="1800" i="0" baseline="30000" dirty="0"/>
              <a:t>th</a:t>
            </a:r>
            <a:r>
              <a:rPr lang="en-US" sz="1800" i="0" dirty="0"/>
              <a:t> April 2025</a:t>
            </a:r>
            <a:endParaRPr lang="en-GB" sz="1800" i="0" dirty="0"/>
          </a:p>
        </p:txBody>
      </p:sp>
      <p:pic>
        <p:nvPicPr>
          <p:cNvPr id="6" name="Image 4">
            <a:extLst>
              <a:ext uri="{FF2B5EF4-FFF2-40B4-BE49-F238E27FC236}">
                <a16:creationId xmlns:a16="http://schemas.microsoft.com/office/drawing/2014/main" id="{AAEEB287-793E-E054-288E-3FD96E376878}"/>
              </a:ext>
            </a:extLst>
          </p:cNvPr>
          <p:cNvPicPr>
            <a:picLocks noChangeAspect="1"/>
          </p:cNvPicPr>
          <p:nvPr/>
        </p:nvPicPr>
        <p:blipFill>
          <a:blip r:embed="rId3"/>
          <a:stretch>
            <a:fillRect/>
          </a:stretch>
        </p:blipFill>
        <p:spPr>
          <a:xfrm>
            <a:off x="7987626" y="118533"/>
            <a:ext cx="910841" cy="910841"/>
          </a:xfrm>
          <a:prstGeom prst="rect">
            <a:avLst/>
          </a:prstGeom>
        </p:spPr>
      </p:pic>
      <p:sp>
        <p:nvSpPr>
          <p:cNvPr id="12" name="Rectangle 11">
            <a:extLst>
              <a:ext uri="{FF2B5EF4-FFF2-40B4-BE49-F238E27FC236}">
                <a16:creationId xmlns:a16="http://schemas.microsoft.com/office/drawing/2014/main" id="{713F4290-551F-6AA9-5BD3-6C7D05912F5A}"/>
              </a:ext>
            </a:extLst>
          </p:cNvPr>
          <p:cNvSpPr>
            <a:spLocks noGrp="1" noRot="1" noMove="1" noResize="1" noEditPoints="1" noAdjustHandles="1" noChangeArrowheads="1" noChangeShapeType="1"/>
          </p:cNvSpPr>
          <p:nvPr/>
        </p:nvSpPr>
        <p:spPr>
          <a:xfrm>
            <a:off x="1323975" y="177571"/>
            <a:ext cx="1076325" cy="107020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Rectangle 12">
            <a:extLst>
              <a:ext uri="{FF2B5EF4-FFF2-40B4-BE49-F238E27FC236}">
                <a16:creationId xmlns:a16="http://schemas.microsoft.com/office/drawing/2014/main" id="{9EA76E28-E5F8-5FB5-4407-ADE4316383AD}"/>
              </a:ext>
            </a:extLst>
          </p:cNvPr>
          <p:cNvSpPr/>
          <p:nvPr/>
        </p:nvSpPr>
        <p:spPr>
          <a:xfrm>
            <a:off x="7920037" y="98443"/>
            <a:ext cx="1076325" cy="107020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9" name="Picture 8" descr="A blue and black logo&#10;&#10;Description automatically generated">
            <a:extLst>
              <a:ext uri="{FF2B5EF4-FFF2-40B4-BE49-F238E27FC236}">
                <a16:creationId xmlns:a16="http://schemas.microsoft.com/office/drawing/2014/main" id="{6C2D2288-8BBB-281C-7B84-87E44DC848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0008" y="319988"/>
            <a:ext cx="2403979" cy="617272"/>
          </a:xfrm>
          <a:prstGeom prst="rect">
            <a:avLst/>
          </a:prstGeom>
        </p:spPr>
      </p:pic>
      <p:pic>
        <p:nvPicPr>
          <p:cNvPr id="7" name="Picture 6" descr="A logo with a white triangle and a purple triangle&#10;&#10;Description automatically generated">
            <a:extLst>
              <a:ext uri="{FF2B5EF4-FFF2-40B4-BE49-F238E27FC236}">
                <a16:creationId xmlns:a16="http://schemas.microsoft.com/office/drawing/2014/main" id="{A758D7F5-B5A8-425B-BBF0-F78B1F41D0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0144" y="182532"/>
            <a:ext cx="1366218" cy="903330"/>
          </a:xfrm>
          <a:prstGeom prst="rect">
            <a:avLst/>
          </a:prstGeom>
        </p:spPr>
      </p:pic>
    </p:spTree>
    <p:extLst>
      <p:ext uri="{BB962C8B-B14F-4D97-AF65-F5344CB8AC3E}">
        <p14:creationId xmlns:p14="http://schemas.microsoft.com/office/powerpoint/2010/main" val="2147664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83613B0-FD97-D02D-5025-75C046EF0270}"/>
              </a:ext>
            </a:extLst>
          </p:cNvPr>
          <p:cNvSpPr>
            <a:spLocks noGrp="1"/>
          </p:cNvSpPr>
          <p:nvPr>
            <p:ph type="ftr" sz="quarter" idx="11"/>
          </p:nvPr>
        </p:nvSpPr>
        <p:spPr/>
        <p:txBody>
          <a:bodyPr/>
          <a:lstStyle/>
          <a:p>
            <a:r>
              <a:rPr lang="en-US" dirty="0"/>
              <a:t>Updates on the Pion Yield Studies </a:t>
            </a:r>
            <a:r>
              <a:rPr lang="fr-FR" dirty="0">
                <a:latin typeface="Arial Narrow" panose="020B0604020202020204" pitchFamily="34" charset="0"/>
                <a:cs typeface="Arial Narrow" panose="020B0604020202020204" pitchFamily="34" charset="0"/>
              </a:rPr>
              <a:t>/ William Bishop / </a:t>
            </a:r>
            <a:r>
              <a:rPr lang="en-GB" dirty="0">
                <a:latin typeface="Arial Narrow" panose="020B0604020202020204" pitchFamily="34" charset="0"/>
                <a:cs typeface="Arial Narrow" panose="020B0604020202020204" pitchFamily="34" charset="0"/>
              </a:rPr>
              <a:t>University</a:t>
            </a:r>
            <a:r>
              <a:rPr lang="fr-FR" dirty="0">
                <a:latin typeface="Arial Narrow" panose="020B0604020202020204" pitchFamily="34" charset="0"/>
                <a:cs typeface="Arial Narrow" panose="020B0604020202020204" pitchFamily="34" charset="0"/>
              </a:rPr>
              <a:t> of Warwick</a:t>
            </a:r>
          </a:p>
        </p:txBody>
      </p:sp>
      <p:sp>
        <p:nvSpPr>
          <p:cNvPr id="4" name="Slide Number Placeholder 3">
            <a:extLst>
              <a:ext uri="{FF2B5EF4-FFF2-40B4-BE49-F238E27FC236}">
                <a16:creationId xmlns:a16="http://schemas.microsoft.com/office/drawing/2014/main" id="{AB2A2951-06AF-6F0C-D2BE-CDAA7B167361}"/>
              </a:ext>
            </a:extLst>
          </p:cNvPr>
          <p:cNvSpPr>
            <a:spLocks noGrp="1"/>
          </p:cNvSpPr>
          <p:nvPr>
            <p:ph type="sldNum" sz="quarter" idx="12"/>
          </p:nvPr>
        </p:nvSpPr>
        <p:spPr/>
        <p:txBody>
          <a:bodyPr/>
          <a:lstStyle/>
          <a:p>
            <a:fld id="{005C7FBA-D4E9-46CA-9321-3ADA2E368FCD}" type="slidenum">
              <a:rPr lang="en-GB" smtClean="0"/>
              <a:t>2</a:t>
            </a:fld>
            <a:endParaRPr lang="en-GB" dirty="0"/>
          </a:p>
        </p:txBody>
      </p:sp>
      <p:sp>
        <p:nvSpPr>
          <p:cNvPr id="5" name="Title 4">
            <a:extLst>
              <a:ext uri="{FF2B5EF4-FFF2-40B4-BE49-F238E27FC236}">
                <a16:creationId xmlns:a16="http://schemas.microsoft.com/office/drawing/2014/main" id="{7D7E5263-65BC-1FBA-E8DE-6DA5BD149399}"/>
              </a:ext>
            </a:extLst>
          </p:cNvPr>
          <p:cNvSpPr>
            <a:spLocks noGrp="1"/>
          </p:cNvSpPr>
          <p:nvPr>
            <p:ph type="title"/>
          </p:nvPr>
        </p:nvSpPr>
        <p:spPr/>
        <p:txBody>
          <a:bodyPr/>
          <a:lstStyle/>
          <a:p>
            <a:r>
              <a:rPr lang="en-US" dirty="0"/>
              <a:t>Pyg4ometry FLUKA design</a:t>
            </a:r>
            <a:endParaRPr lang="en-GB" dirty="0"/>
          </a:p>
        </p:txBody>
      </p:sp>
      <p:pic>
        <p:nvPicPr>
          <p:cNvPr id="7" name="Image 4">
            <a:extLst>
              <a:ext uri="{FF2B5EF4-FFF2-40B4-BE49-F238E27FC236}">
                <a16:creationId xmlns:a16="http://schemas.microsoft.com/office/drawing/2014/main" id="{18753516-13CC-9CFA-3024-D561D5CE8B93}"/>
              </a:ext>
            </a:extLst>
          </p:cNvPr>
          <p:cNvPicPr>
            <a:picLocks noGrp="1" noChangeAspect="1"/>
          </p:cNvPicPr>
          <p:nvPr>
            <p:ph type="pic" sz="quarter" idx="10"/>
          </p:nvPr>
        </p:nvPicPr>
        <p:blipFill>
          <a:blip r:embed="rId3"/>
          <a:srcRect t="2075" b="2075"/>
          <a:stretch>
            <a:fillRect/>
          </a:stretch>
        </p:blipFill>
        <p:spPr>
          <a:xfrm>
            <a:off x="8008938" y="201613"/>
            <a:ext cx="841375" cy="806450"/>
          </a:xfrm>
          <a:prstGeom prst="rect">
            <a:avLst/>
          </a:prstGeom>
        </p:spPr>
      </p:pic>
      <p:pic>
        <p:nvPicPr>
          <p:cNvPr id="13" name="Image 4">
            <a:extLst>
              <a:ext uri="{FF2B5EF4-FFF2-40B4-BE49-F238E27FC236}">
                <a16:creationId xmlns:a16="http://schemas.microsoft.com/office/drawing/2014/main" id="{F4307272-21CF-31E2-086A-C633A7400A41}"/>
              </a:ext>
            </a:extLst>
          </p:cNvPr>
          <p:cNvPicPr>
            <a:picLocks noChangeAspect="1"/>
          </p:cNvPicPr>
          <p:nvPr/>
        </p:nvPicPr>
        <p:blipFill>
          <a:blip r:embed="rId3"/>
          <a:stretch>
            <a:fillRect/>
          </a:stretch>
        </p:blipFill>
        <p:spPr>
          <a:xfrm>
            <a:off x="7680872" y="88484"/>
            <a:ext cx="910841" cy="910841"/>
          </a:xfrm>
          <a:prstGeom prst="rect">
            <a:avLst/>
          </a:prstGeom>
        </p:spPr>
      </p:pic>
      <p:sp>
        <p:nvSpPr>
          <p:cNvPr id="14" name="Rectangle 13">
            <a:extLst>
              <a:ext uri="{FF2B5EF4-FFF2-40B4-BE49-F238E27FC236}">
                <a16:creationId xmlns:a16="http://schemas.microsoft.com/office/drawing/2014/main" id="{A750E89F-C34F-B008-E3F5-14066E72C8AF}"/>
              </a:ext>
            </a:extLst>
          </p:cNvPr>
          <p:cNvSpPr/>
          <p:nvPr/>
        </p:nvSpPr>
        <p:spPr>
          <a:xfrm>
            <a:off x="1017221" y="147522"/>
            <a:ext cx="1076325" cy="107020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Rectangle 14">
            <a:extLst>
              <a:ext uri="{FF2B5EF4-FFF2-40B4-BE49-F238E27FC236}">
                <a16:creationId xmlns:a16="http://schemas.microsoft.com/office/drawing/2014/main" id="{DABAEBDE-9AD3-4992-2798-F2033D192313}"/>
              </a:ext>
            </a:extLst>
          </p:cNvPr>
          <p:cNvSpPr/>
          <p:nvPr/>
        </p:nvSpPr>
        <p:spPr>
          <a:xfrm>
            <a:off x="7754935" y="169862"/>
            <a:ext cx="1076325" cy="107020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16" name="Picture 15" descr="A blue and black logo&#10;&#10;Description automatically generated">
            <a:extLst>
              <a:ext uri="{FF2B5EF4-FFF2-40B4-BE49-F238E27FC236}">
                <a16:creationId xmlns:a16="http://schemas.microsoft.com/office/drawing/2014/main" id="{CE31B400-BA37-7E46-D230-8B59E2379D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0182" y="543904"/>
            <a:ext cx="1717511" cy="441007"/>
          </a:xfrm>
          <a:prstGeom prst="rect">
            <a:avLst/>
          </a:prstGeom>
        </p:spPr>
      </p:pic>
      <p:pic>
        <p:nvPicPr>
          <p:cNvPr id="17" name="Picture 16" descr="A logo with a white triangle and a purple triangle&#10;&#10;Description automatically generated">
            <a:extLst>
              <a:ext uri="{FF2B5EF4-FFF2-40B4-BE49-F238E27FC236}">
                <a16:creationId xmlns:a16="http://schemas.microsoft.com/office/drawing/2014/main" id="{5B9DC3B1-1197-8C9C-D19C-E47E021CBB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321" y="360590"/>
            <a:ext cx="966038" cy="638735"/>
          </a:xfrm>
          <a:prstGeom prst="rect">
            <a:avLst/>
          </a:prstGeom>
        </p:spPr>
      </p:pic>
      <p:pic>
        <p:nvPicPr>
          <p:cNvPr id="23" name="Picture 22">
            <a:extLst>
              <a:ext uri="{FF2B5EF4-FFF2-40B4-BE49-F238E27FC236}">
                <a16:creationId xmlns:a16="http://schemas.microsoft.com/office/drawing/2014/main" id="{3E0F4918-0D37-F5DD-D520-CDE97A5224DF}"/>
              </a:ext>
            </a:extLst>
          </p:cNvPr>
          <p:cNvPicPr>
            <a:picLocks noChangeAspect="1"/>
          </p:cNvPicPr>
          <p:nvPr/>
        </p:nvPicPr>
        <p:blipFill>
          <a:blip r:embed="rId6"/>
          <a:stretch>
            <a:fillRect/>
          </a:stretch>
        </p:blipFill>
        <p:spPr>
          <a:xfrm>
            <a:off x="481201" y="1582357"/>
            <a:ext cx="8447441" cy="1450868"/>
          </a:xfrm>
          <a:prstGeom prst="rect">
            <a:avLst/>
          </a:prstGeom>
        </p:spPr>
      </p:pic>
      <p:pic>
        <p:nvPicPr>
          <p:cNvPr id="25" name="Picture 24">
            <a:extLst>
              <a:ext uri="{FF2B5EF4-FFF2-40B4-BE49-F238E27FC236}">
                <a16:creationId xmlns:a16="http://schemas.microsoft.com/office/drawing/2014/main" id="{CC4ABE11-4408-1566-976C-47BF41FD3E91}"/>
              </a:ext>
            </a:extLst>
          </p:cNvPr>
          <p:cNvPicPr>
            <a:picLocks noChangeAspect="1"/>
          </p:cNvPicPr>
          <p:nvPr/>
        </p:nvPicPr>
        <p:blipFill>
          <a:blip r:embed="rId7"/>
          <a:stretch>
            <a:fillRect/>
          </a:stretch>
        </p:blipFill>
        <p:spPr>
          <a:xfrm>
            <a:off x="481201" y="3262731"/>
            <a:ext cx="4672640" cy="2829175"/>
          </a:xfrm>
          <a:prstGeom prst="rect">
            <a:avLst/>
          </a:prstGeom>
        </p:spPr>
      </p:pic>
      <p:sp>
        <p:nvSpPr>
          <p:cNvPr id="26" name="Rectangle 25">
            <a:extLst>
              <a:ext uri="{FF2B5EF4-FFF2-40B4-BE49-F238E27FC236}">
                <a16:creationId xmlns:a16="http://schemas.microsoft.com/office/drawing/2014/main" id="{3EF36D13-8BD5-5694-D4F6-9DF29909C6C5}"/>
              </a:ext>
            </a:extLst>
          </p:cNvPr>
          <p:cNvSpPr/>
          <p:nvPr/>
        </p:nvSpPr>
        <p:spPr>
          <a:xfrm>
            <a:off x="1017221" y="1792020"/>
            <a:ext cx="1695157" cy="100255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Connector 27">
            <a:extLst>
              <a:ext uri="{FF2B5EF4-FFF2-40B4-BE49-F238E27FC236}">
                <a16:creationId xmlns:a16="http://schemas.microsoft.com/office/drawing/2014/main" id="{0E6167B4-2EFF-B466-825B-C82EA895C36F}"/>
              </a:ext>
            </a:extLst>
          </p:cNvPr>
          <p:cNvCxnSpPr>
            <a:cxnSpLocks/>
          </p:cNvCxnSpPr>
          <p:nvPr/>
        </p:nvCxnSpPr>
        <p:spPr>
          <a:xfrm flipH="1">
            <a:off x="479425" y="2800350"/>
            <a:ext cx="525463" cy="4381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518AC77-6D48-FE11-4E79-BC79882FCD0C}"/>
              </a:ext>
            </a:extLst>
          </p:cNvPr>
          <p:cNvCxnSpPr>
            <a:cxnSpLocks/>
          </p:cNvCxnSpPr>
          <p:nvPr/>
        </p:nvCxnSpPr>
        <p:spPr>
          <a:xfrm>
            <a:off x="2690813" y="2790825"/>
            <a:ext cx="2493168" cy="45481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F65CE1E-72CD-E353-4660-BD4E6B004F0D}"/>
              </a:ext>
            </a:extLst>
          </p:cNvPr>
          <p:cNvSpPr/>
          <p:nvPr/>
        </p:nvSpPr>
        <p:spPr>
          <a:xfrm>
            <a:off x="489238" y="3244846"/>
            <a:ext cx="4672640" cy="282917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2CACE2D8-511B-F254-ED7E-EE6A17C04C6D}"/>
              </a:ext>
            </a:extLst>
          </p:cNvPr>
          <p:cNvSpPr txBox="1"/>
          <p:nvPr/>
        </p:nvSpPr>
        <p:spPr>
          <a:xfrm>
            <a:off x="5582110" y="3375516"/>
            <a:ext cx="3404999" cy="2862322"/>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dirty="0"/>
              <a:t>Adaptation of the CERN Graphite target geometry to implement proposed </a:t>
            </a:r>
            <a:r>
              <a:rPr lang="en-US" dirty="0" err="1"/>
              <a:t>WJet</a:t>
            </a:r>
            <a:r>
              <a:rPr lang="en-US" dirty="0"/>
              <a:t> design</a:t>
            </a:r>
          </a:p>
          <a:p>
            <a:pPr marL="285750" indent="-285750">
              <a:buFont typeface="Arial" panose="020B0604020202020204" pitchFamily="34" charset="0"/>
              <a:buChar char="•"/>
            </a:pPr>
            <a:r>
              <a:rPr lang="en-US" dirty="0"/>
              <a:t>Failed due to the conversion between pyg4ometry to FLUKA causing parenthesis expansion errors</a:t>
            </a:r>
          </a:p>
          <a:p>
            <a:pPr marL="285750" indent="-285750">
              <a:buFont typeface="Arial" panose="020B0604020202020204" pitchFamily="34" charset="0"/>
              <a:buChar char="•"/>
            </a:pPr>
            <a:r>
              <a:rPr lang="en-US" dirty="0"/>
              <a:t>Will use the original design to get preliminary results</a:t>
            </a:r>
          </a:p>
        </p:txBody>
      </p:sp>
      <p:sp>
        <p:nvSpPr>
          <p:cNvPr id="47" name="TextBox 46">
            <a:extLst>
              <a:ext uri="{FF2B5EF4-FFF2-40B4-BE49-F238E27FC236}">
                <a16:creationId xmlns:a16="http://schemas.microsoft.com/office/drawing/2014/main" id="{96AF1B32-AC3A-7FE3-BF66-B1B4C08B0CFC}"/>
              </a:ext>
            </a:extLst>
          </p:cNvPr>
          <p:cNvSpPr txBox="1"/>
          <p:nvPr/>
        </p:nvSpPr>
        <p:spPr>
          <a:xfrm>
            <a:off x="1451174" y="6132651"/>
            <a:ext cx="2732694" cy="307777"/>
          </a:xfrm>
          <a:prstGeom prst="rect">
            <a:avLst/>
          </a:prstGeom>
          <a:noFill/>
        </p:spPr>
        <p:txBody>
          <a:bodyPr wrap="square" rtlCol="0">
            <a:spAutoFit/>
          </a:bodyPr>
          <a:lstStyle/>
          <a:p>
            <a:r>
              <a:rPr lang="en-US" sz="1400" dirty="0"/>
              <a:t>Zoomed view of </a:t>
            </a:r>
            <a:r>
              <a:rPr lang="en-US" sz="1400" dirty="0" err="1"/>
              <a:t>WJet</a:t>
            </a:r>
            <a:r>
              <a:rPr lang="en-US" sz="1400" dirty="0"/>
              <a:t> target region</a:t>
            </a:r>
            <a:endParaRPr lang="en-GB" sz="1400" dirty="0"/>
          </a:p>
        </p:txBody>
      </p:sp>
    </p:spTree>
    <p:extLst>
      <p:ext uri="{BB962C8B-B14F-4D97-AF65-F5344CB8AC3E}">
        <p14:creationId xmlns:p14="http://schemas.microsoft.com/office/powerpoint/2010/main" val="985702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B14E7FE-DEA2-AFDF-6A4B-AEAA2208CAD4}"/>
              </a:ext>
            </a:extLst>
          </p:cNvPr>
          <p:cNvPicPr>
            <a:picLocks noGrp="1" noChangeAspect="1"/>
          </p:cNvPicPr>
          <p:nvPr>
            <p:ph type="pic" sz="quarter" idx="10"/>
          </p:nvPr>
        </p:nvPicPr>
        <p:blipFill>
          <a:blip r:embed="rId3"/>
          <a:srcRect t="2075" b="2075"/>
          <a:stretch/>
        </p:blipFill>
        <p:spPr>
          <a:prstGeom prst="rect">
            <a:avLst/>
          </a:prstGeom>
        </p:spPr>
      </p:pic>
      <p:sp>
        <p:nvSpPr>
          <p:cNvPr id="10" name="Footer Placeholder 2">
            <a:extLst>
              <a:ext uri="{FF2B5EF4-FFF2-40B4-BE49-F238E27FC236}">
                <a16:creationId xmlns:a16="http://schemas.microsoft.com/office/drawing/2014/main" id="{A3589E8C-8F00-8676-212C-D1E987FAA86D}"/>
              </a:ext>
            </a:extLst>
          </p:cNvPr>
          <p:cNvSpPr>
            <a:spLocks noGrp="1"/>
          </p:cNvSpPr>
          <p:nvPr>
            <p:ph type="ftr" sz="quarter" idx="11"/>
          </p:nvPr>
        </p:nvSpPr>
        <p:spPr>
          <a:xfrm>
            <a:off x="1311228" y="6470572"/>
            <a:ext cx="6467707" cy="365125"/>
          </a:xfrm>
        </p:spPr>
        <p:txBody>
          <a:bodyPr/>
          <a:lstStyle/>
          <a:p>
            <a:r>
              <a:rPr lang="en-US" dirty="0"/>
              <a:t>Updates on the Pion Yield Studies </a:t>
            </a:r>
            <a:r>
              <a:rPr lang="fr-FR" dirty="0">
                <a:latin typeface="Arial Narrow" panose="020B0604020202020204" pitchFamily="34" charset="0"/>
                <a:cs typeface="Arial Narrow" panose="020B0604020202020204" pitchFamily="34" charset="0"/>
              </a:rPr>
              <a:t>/ William Bishop / </a:t>
            </a:r>
            <a:r>
              <a:rPr lang="en-GB" dirty="0">
                <a:latin typeface="Arial Narrow" panose="020B0604020202020204" pitchFamily="34" charset="0"/>
                <a:cs typeface="Arial Narrow" panose="020B0604020202020204" pitchFamily="34" charset="0"/>
              </a:rPr>
              <a:t>University</a:t>
            </a:r>
            <a:r>
              <a:rPr lang="fr-FR" dirty="0">
                <a:latin typeface="Arial Narrow" panose="020B0604020202020204" pitchFamily="34" charset="0"/>
                <a:cs typeface="Arial Narrow" panose="020B0604020202020204" pitchFamily="34" charset="0"/>
              </a:rPr>
              <a:t> of Warwick</a:t>
            </a:r>
          </a:p>
        </p:txBody>
      </p:sp>
      <p:pic>
        <p:nvPicPr>
          <p:cNvPr id="11" name="Image 4">
            <a:extLst>
              <a:ext uri="{FF2B5EF4-FFF2-40B4-BE49-F238E27FC236}">
                <a16:creationId xmlns:a16="http://schemas.microsoft.com/office/drawing/2014/main" id="{FED1C24F-D674-592D-6DED-9DBD3FE5B672}"/>
              </a:ext>
            </a:extLst>
          </p:cNvPr>
          <p:cNvPicPr>
            <a:picLocks noChangeAspect="1"/>
          </p:cNvPicPr>
          <p:nvPr/>
        </p:nvPicPr>
        <p:blipFill>
          <a:blip r:embed="rId3"/>
          <a:srcRect t="2075" b="2075"/>
          <a:stretch>
            <a:fillRect/>
          </a:stretch>
        </p:blipFill>
        <p:spPr>
          <a:xfrm>
            <a:off x="8008938" y="201613"/>
            <a:ext cx="841375" cy="806450"/>
          </a:xfrm>
          <a:prstGeom prst="rect">
            <a:avLst/>
          </a:prstGeom>
        </p:spPr>
      </p:pic>
      <p:pic>
        <p:nvPicPr>
          <p:cNvPr id="12" name="Image 4">
            <a:extLst>
              <a:ext uri="{FF2B5EF4-FFF2-40B4-BE49-F238E27FC236}">
                <a16:creationId xmlns:a16="http://schemas.microsoft.com/office/drawing/2014/main" id="{B6D53E5F-1DF4-D264-AD66-5CFF8FE74141}"/>
              </a:ext>
            </a:extLst>
          </p:cNvPr>
          <p:cNvPicPr>
            <a:picLocks noChangeAspect="1"/>
          </p:cNvPicPr>
          <p:nvPr/>
        </p:nvPicPr>
        <p:blipFill>
          <a:blip r:embed="rId3"/>
          <a:stretch>
            <a:fillRect/>
          </a:stretch>
        </p:blipFill>
        <p:spPr>
          <a:xfrm>
            <a:off x="7680872" y="88484"/>
            <a:ext cx="910841" cy="910841"/>
          </a:xfrm>
          <a:prstGeom prst="rect">
            <a:avLst/>
          </a:prstGeom>
        </p:spPr>
      </p:pic>
      <p:sp>
        <p:nvSpPr>
          <p:cNvPr id="13" name="Rectangle 12">
            <a:extLst>
              <a:ext uri="{FF2B5EF4-FFF2-40B4-BE49-F238E27FC236}">
                <a16:creationId xmlns:a16="http://schemas.microsoft.com/office/drawing/2014/main" id="{CEC69133-AABD-9169-5EB7-01BD529FAF14}"/>
              </a:ext>
            </a:extLst>
          </p:cNvPr>
          <p:cNvSpPr/>
          <p:nvPr/>
        </p:nvSpPr>
        <p:spPr>
          <a:xfrm>
            <a:off x="1017221" y="147522"/>
            <a:ext cx="1076325" cy="107020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13">
            <a:extLst>
              <a:ext uri="{FF2B5EF4-FFF2-40B4-BE49-F238E27FC236}">
                <a16:creationId xmlns:a16="http://schemas.microsoft.com/office/drawing/2014/main" id="{8C14F39F-BCEF-2311-D81D-5F9BFC65A255}"/>
              </a:ext>
            </a:extLst>
          </p:cNvPr>
          <p:cNvSpPr/>
          <p:nvPr/>
        </p:nvSpPr>
        <p:spPr>
          <a:xfrm>
            <a:off x="7754935" y="169862"/>
            <a:ext cx="1076325" cy="107020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15" name="Picture 14" descr="A blue and black logo&#10;&#10;Description automatically generated">
            <a:extLst>
              <a:ext uri="{FF2B5EF4-FFF2-40B4-BE49-F238E27FC236}">
                <a16:creationId xmlns:a16="http://schemas.microsoft.com/office/drawing/2014/main" id="{8E4911C5-29BE-CD05-72B1-AF66E5DB99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0182" y="543904"/>
            <a:ext cx="1717511" cy="441007"/>
          </a:xfrm>
          <a:prstGeom prst="rect">
            <a:avLst/>
          </a:prstGeom>
        </p:spPr>
      </p:pic>
      <p:pic>
        <p:nvPicPr>
          <p:cNvPr id="16" name="Picture 15" descr="A logo with a white triangle and a purple triangle&#10;&#10;Description automatically generated">
            <a:extLst>
              <a:ext uri="{FF2B5EF4-FFF2-40B4-BE49-F238E27FC236}">
                <a16:creationId xmlns:a16="http://schemas.microsoft.com/office/drawing/2014/main" id="{6B027FD6-743C-17F1-ECB5-DF3DC3A1C9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321" y="360590"/>
            <a:ext cx="966038" cy="638735"/>
          </a:xfrm>
          <a:prstGeom prst="rect">
            <a:avLst/>
          </a:prstGeom>
        </p:spPr>
      </p:pic>
      <p:sp>
        <p:nvSpPr>
          <p:cNvPr id="2" name="Title 1">
            <a:extLst>
              <a:ext uri="{FF2B5EF4-FFF2-40B4-BE49-F238E27FC236}">
                <a16:creationId xmlns:a16="http://schemas.microsoft.com/office/drawing/2014/main" id="{8EED4DA2-A59D-7D7F-574D-60824B11931A}"/>
              </a:ext>
            </a:extLst>
          </p:cNvPr>
          <p:cNvSpPr>
            <a:spLocks noGrp="1"/>
          </p:cNvSpPr>
          <p:nvPr>
            <p:ph type="title"/>
          </p:nvPr>
        </p:nvSpPr>
        <p:spPr/>
        <p:txBody>
          <a:bodyPr>
            <a:normAutofit/>
          </a:bodyPr>
          <a:lstStyle/>
          <a:p>
            <a:r>
              <a:rPr lang="en-GB" sz="2800" dirty="0"/>
              <a:t>CERN Graphite target (2GeV beam) FLUKA energy deposition</a:t>
            </a:r>
          </a:p>
        </p:txBody>
      </p:sp>
      <p:pic>
        <p:nvPicPr>
          <p:cNvPr id="4" name="Picture 3">
            <a:extLst>
              <a:ext uri="{FF2B5EF4-FFF2-40B4-BE49-F238E27FC236}">
                <a16:creationId xmlns:a16="http://schemas.microsoft.com/office/drawing/2014/main" id="{6526E259-1F08-F6AC-8AEB-996994992931}"/>
              </a:ext>
            </a:extLst>
          </p:cNvPr>
          <p:cNvPicPr>
            <a:picLocks noChangeAspect="1"/>
          </p:cNvPicPr>
          <p:nvPr/>
        </p:nvPicPr>
        <p:blipFill>
          <a:blip r:embed="rId6"/>
          <a:srcRect l="2895" t="3874" b="2505"/>
          <a:stretch/>
        </p:blipFill>
        <p:spPr>
          <a:xfrm>
            <a:off x="0" y="1930297"/>
            <a:ext cx="9096376" cy="3596829"/>
          </a:xfrm>
          <a:prstGeom prst="rect">
            <a:avLst/>
          </a:prstGeom>
        </p:spPr>
      </p:pic>
      <p:sp>
        <p:nvSpPr>
          <p:cNvPr id="8" name="TextBox 7">
            <a:extLst>
              <a:ext uri="{FF2B5EF4-FFF2-40B4-BE49-F238E27FC236}">
                <a16:creationId xmlns:a16="http://schemas.microsoft.com/office/drawing/2014/main" id="{416526A0-124D-B24A-ACCE-493B0FCC5AB7}"/>
              </a:ext>
            </a:extLst>
          </p:cNvPr>
          <p:cNvSpPr txBox="1"/>
          <p:nvPr/>
        </p:nvSpPr>
        <p:spPr>
          <a:xfrm>
            <a:off x="1148008" y="3497878"/>
            <a:ext cx="763351" cy="461665"/>
          </a:xfrm>
          <a:prstGeom prst="rect">
            <a:avLst/>
          </a:prstGeom>
          <a:noFill/>
        </p:spPr>
        <p:txBody>
          <a:bodyPr wrap="none" rtlCol="0">
            <a:spAutoFit/>
          </a:bodyPr>
          <a:lstStyle/>
          <a:p>
            <a:pPr algn="ctr"/>
            <a:r>
              <a:rPr lang="en-US" sz="1200" dirty="0"/>
              <a:t>Graphite </a:t>
            </a:r>
          </a:p>
          <a:p>
            <a:pPr algn="ctr"/>
            <a:r>
              <a:rPr lang="en-US" sz="1200" dirty="0"/>
              <a:t>target</a:t>
            </a:r>
            <a:endParaRPr lang="en-GB" sz="1200" dirty="0"/>
          </a:p>
        </p:txBody>
      </p:sp>
      <p:sp>
        <p:nvSpPr>
          <p:cNvPr id="9" name="Slide Number Placeholder 3">
            <a:extLst>
              <a:ext uri="{FF2B5EF4-FFF2-40B4-BE49-F238E27FC236}">
                <a16:creationId xmlns:a16="http://schemas.microsoft.com/office/drawing/2014/main" id="{DD06A3E3-8CA3-017E-FA97-F17210F6A15D}"/>
              </a:ext>
            </a:extLst>
          </p:cNvPr>
          <p:cNvSpPr>
            <a:spLocks noGrp="1"/>
          </p:cNvSpPr>
          <p:nvPr>
            <p:ph type="sldNum" sz="quarter" idx="12"/>
          </p:nvPr>
        </p:nvSpPr>
        <p:spPr>
          <a:xfrm>
            <a:off x="8188403" y="6465457"/>
            <a:ext cx="798706" cy="365125"/>
          </a:xfrm>
        </p:spPr>
        <p:txBody>
          <a:bodyPr/>
          <a:lstStyle/>
          <a:p>
            <a:fld id="{005C7FBA-D4E9-46CA-9321-3ADA2E368FCD}" type="slidenum">
              <a:rPr lang="en-GB" smtClean="0"/>
              <a:t>3</a:t>
            </a:fld>
            <a:endParaRPr lang="en-GB" dirty="0"/>
          </a:p>
        </p:txBody>
      </p:sp>
    </p:spTree>
    <p:extLst>
      <p:ext uri="{BB962C8B-B14F-4D97-AF65-F5344CB8AC3E}">
        <p14:creationId xmlns:p14="http://schemas.microsoft.com/office/powerpoint/2010/main" val="1268258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colorful rectangular object with text&#10;&#10;AI-generated content may be incorrect.">
            <a:extLst>
              <a:ext uri="{FF2B5EF4-FFF2-40B4-BE49-F238E27FC236}">
                <a16:creationId xmlns:a16="http://schemas.microsoft.com/office/drawing/2014/main" id="{51C3DDF9-BE08-9A23-F483-8FE933DB85CA}"/>
              </a:ext>
            </a:extLst>
          </p:cNvPr>
          <p:cNvPicPr>
            <a:picLocks noChangeAspect="1"/>
          </p:cNvPicPr>
          <p:nvPr/>
        </p:nvPicPr>
        <p:blipFill>
          <a:blip r:embed="rId3">
            <a:extLst>
              <a:ext uri="{28A0092B-C50C-407E-A947-70E740481C1C}">
                <a14:useLocalDpi xmlns:a14="http://schemas.microsoft.com/office/drawing/2010/main" val="0"/>
              </a:ext>
            </a:extLst>
          </a:blip>
          <a:srcRect l="3968" t="1915" b="2786"/>
          <a:stretch/>
        </p:blipFill>
        <p:spPr>
          <a:xfrm>
            <a:off x="113569" y="1425832"/>
            <a:ext cx="8888732" cy="4724979"/>
          </a:xfrm>
          <a:prstGeom prst="rect">
            <a:avLst/>
          </a:prstGeom>
        </p:spPr>
      </p:pic>
      <p:sp>
        <p:nvSpPr>
          <p:cNvPr id="3" name="Footer Placeholder 2">
            <a:extLst>
              <a:ext uri="{FF2B5EF4-FFF2-40B4-BE49-F238E27FC236}">
                <a16:creationId xmlns:a16="http://schemas.microsoft.com/office/drawing/2014/main" id="{CEE05556-2C0E-36B9-3293-250994291ABA}"/>
              </a:ext>
            </a:extLst>
          </p:cNvPr>
          <p:cNvSpPr>
            <a:spLocks noGrp="1"/>
          </p:cNvSpPr>
          <p:nvPr>
            <p:ph type="ftr" sz="quarter" idx="11"/>
          </p:nvPr>
        </p:nvSpPr>
        <p:spPr/>
        <p:txBody>
          <a:bodyPr/>
          <a:lstStyle/>
          <a:p>
            <a:r>
              <a:rPr lang="en-US" dirty="0"/>
              <a:t>Updates on the Pion Yield Studies </a:t>
            </a:r>
            <a:r>
              <a:rPr lang="fr-FR" dirty="0">
                <a:latin typeface="Arial Narrow" panose="020B0604020202020204" pitchFamily="34" charset="0"/>
                <a:cs typeface="Arial Narrow" panose="020B0604020202020204" pitchFamily="34" charset="0"/>
              </a:rPr>
              <a:t>/ William Bishop / </a:t>
            </a:r>
            <a:r>
              <a:rPr lang="en-GB" dirty="0">
                <a:latin typeface="Arial Narrow" panose="020B0604020202020204" pitchFamily="34" charset="0"/>
                <a:cs typeface="Arial Narrow" panose="020B0604020202020204" pitchFamily="34" charset="0"/>
              </a:rPr>
              <a:t>University</a:t>
            </a:r>
            <a:r>
              <a:rPr lang="fr-FR" dirty="0">
                <a:latin typeface="Arial Narrow" panose="020B0604020202020204" pitchFamily="34" charset="0"/>
                <a:cs typeface="Arial Narrow" panose="020B0604020202020204" pitchFamily="34" charset="0"/>
              </a:rPr>
              <a:t> of Warwick</a:t>
            </a:r>
          </a:p>
        </p:txBody>
      </p:sp>
      <p:sp>
        <p:nvSpPr>
          <p:cNvPr id="4" name="Slide Number Placeholder 3">
            <a:extLst>
              <a:ext uri="{FF2B5EF4-FFF2-40B4-BE49-F238E27FC236}">
                <a16:creationId xmlns:a16="http://schemas.microsoft.com/office/drawing/2014/main" id="{7425CED0-9BA3-AE06-C79D-848C1F6362FB}"/>
              </a:ext>
            </a:extLst>
          </p:cNvPr>
          <p:cNvSpPr>
            <a:spLocks noGrp="1"/>
          </p:cNvSpPr>
          <p:nvPr>
            <p:ph type="sldNum" sz="quarter" idx="12"/>
          </p:nvPr>
        </p:nvSpPr>
        <p:spPr/>
        <p:txBody>
          <a:bodyPr/>
          <a:lstStyle/>
          <a:p>
            <a:fld id="{005C7FBA-D4E9-46CA-9321-3ADA2E368FCD}" type="slidenum">
              <a:rPr lang="en-GB" smtClean="0"/>
              <a:t>4</a:t>
            </a:fld>
            <a:endParaRPr lang="en-GB"/>
          </a:p>
        </p:txBody>
      </p:sp>
      <p:pic>
        <p:nvPicPr>
          <p:cNvPr id="8" name="Image 4">
            <a:extLst>
              <a:ext uri="{FF2B5EF4-FFF2-40B4-BE49-F238E27FC236}">
                <a16:creationId xmlns:a16="http://schemas.microsoft.com/office/drawing/2014/main" id="{96903089-63C5-3EF8-F717-62FB773DE6E5}"/>
              </a:ext>
            </a:extLst>
          </p:cNvPr>
          <p:cNvPicPr>
            <a:picLocks noGrp="1" noChangeAspect="1"/>
          </p:cNvPicPr>
          <p:nvPr>
            <p:ph type="pic" sz="quarter" idx="10"/>
          </p:nvPr>
        </p:nvPicPr>
        <p:blipFill>
          <a:blip r:embed="rId4"/>
          <a:srcRect t="2075" b="2075"/>
          <a:stretch>
            <a:fillRect/>
          </a:stretch>
        </p:blipFill>
        <p:spPr>
          <a:xfrm>
            <a:off x="8008938" y="201613"/>
            <a:ext cx="841375" cy="806450"/>
          </a:xfrm>
          <a:prstGeom prst="rect">
            <a:avLst/>
          </a:prstGeom>
        </p:spPr>
      </p:pic>
      <p:sp>
        <p:nvSpPr>
          <p:cNvPr id="9" name="TextBox 8">
            <a:extLst>
              <a:ext uri="{FF2B5EF4-FFF2-40B4-BE49-F238E27FC236}">
                <a16:creationId xmlns:a16="http://schemas.microsoft.com/office/drawing/2014/main" id="{F3B8BED5-3BFE-0F3E-BDAB-0C2B54F30CB9}"/>
              </a:ext>
            </a:extLst>
          </p:cNvPr>
          <p:cNvSpPr txBox="1"/>
          <p:nvPr/>
        </p:nvSpPr>
        <p:spPr>
          <a:xfrm>
            <a:off x="3356464" y="5432168"/>
            <a:ext cx="1826235" cy="276999"/>
          </a:xfrm>
          <a:prstGeom prst="rect">
            <a:avLst/>
          </a:prstGeom>
          <a:solidFill>
            <a:schemeClr val="bg1">
              <a:alpha val="50000"/>
            </a:schemeClr>
          </a:solidFill>
        </p:spPr>
        <p:txBody>
          <a:bodyPr wrap="square" rtlCol="0">
            <a:spAutoFit/>
          </a:bodyPr>
          <a:lstStyle/>
          <a:p>
            <a:pPr algn="ctr"/>
            <a:r>
              <a:rPr lang="en-US" sz="1200" dirty="0"/>
              <a:t>Graphite target, r = 15mm</a:t>
            </a:r>
            <a:endParaRPr lang="en-GB" sz="1200" dirty="0"/>
          </a:p>
        </p:txBody>
      </p:sp>
      <p:sp>
        <p:nvSpPr>
          <p:cNvPr id="10" name="TextBox 9">
            <a:extLst>
              <a:ext uri="{FF2B5EF4-FFF2-40B4-BE49-F238E27FC236}">
                <a16:creationId xmlns:a16="http://schemas.microsoft.com/office/drawing/2014/main" id="{0E3B3D30-7842-B9F7-F4AC-3FE4BBEDD802}"/>
              </a:ext>
            </a:extLst>
          </p:cNvPr>
          <p:cNvSpPr txBox="1"/>
          <p:nvPr/>
        </p:nvSpPr>
        <p:spPr>
          <a:xfrm>
            <a:off x="3586163" y="3675929"/>
            <a:ext cx="1366835" cy="276999"/>
          </a:xfrm>
          <a:prstGeom prst="rect">
            <a:avLst/>
          </a:prstGeom>
          <a:solidFill>
            <a:schemeClr val="bg1">
              <a:alpha val="50000"/>
            </a:schemeClr>
          </a:solidFill>
        </p:spPr>
        <p:txBody>
          <a:bodyPr wrap="square" rtlCol="0">
            <a:spAutoFit/>
          </a:bodyPr>
          <a:lstStyle/>
          <a:p>
            <a:pPr algn="ctr"/>
            <a:r>
              <a:rPr lang="en-US" sz="1200" dirty="0"/>
              <a:t>He cooling region</a:t>
            </a:r>
            <a:endParaRPr lang="en-GB" sz="1200" dirty="0"/>
          </a:p>
        </p:txBody>
      </p:sp>
      <p:pic>
        <p:nvPicPr>
          <p:cNvPr id="11" name="Image 4">
            <a:extLst>
              <a:ext uri="{FF2B5EF4-FFF2-40B4-BE49-F238E27FC236}">
                <a16:creationId xmlns:a16="http://schemas.microsoft.com/office/drawing/2014/main" id="{C78B18E0-17E1-3AD2-D6C4-40F18F4906DD}"/>
              </a:ext>
            </a:extLst>
          </p:cNvPr>
          <p:cNvPicPr>
            <a:picLocks noChangeAspect="1"/>
          </p:cNvPicPr>
          <p:nvPr/>
        </p:nvPicPr>
        <p:blipFill>
          <a:blip r:embed="rId4"/>
          <a:srcRect t="2075" b="2075"/>
          <a:stretch>
            <a:fillRect/>
          </a:stretch>
        </p:blipFill>
        <p:spPr>
          <a:xfrm>
            <a:off x="8008938" y="201613"/>
            <a:ext cx="841375" cy="806450"/>
          </a:xfrm>
          <a:prstGeom prst="rect">
            <a:avLst/>
          </a:prstGeom>
        </p:spPr>
      </p:pic>
      <p:pic>
        <p:nvPicPr>
          <p:cNvPr id="12" name="Image 4">
            <a:extLst>
              <a:ext uri="{FF2B5EF4-FFF2-40B4-BE49-F238E27FC236}">
                <a16:creationId xmlns:a16="http://schemas.microsoft.com/office/drawing/2014/main" id="{88C5D9D1-3522-F4EB-A936-2BA12B74A230}"/>
              </a:ext>
            </a:extLst>
          </p:cNvPr>
          <p:cNvPicPr>
            <a:picLocks noChangeAspect="1"/>
          </p:cNvPicPr>
          <p:nvPr/>
        </p:nvPicPr>
        <p:blipFill>
          <a:blip r:embed="rId4"/>
          <a:stretch>
            <a:fillRect/>
          </a:stretch>
        </p:blipFill>
        <p:spPr>
          <a:xfrm>
            <a:off x="7680872" y="88484"/>
            <a:ext cx="910841" cy="910841"/>
          </a:xfrm>
          <a:prstGeom prst="rect">
            <a:avLst/>
          </a:prstGeom>
        </p:spPr>
      </p:pic>
      <p:sp>
        <p:nvSpPr>
          <p:cNvPr id="13" name="Rectangle 12">
            <a:extLst>
              <a:ext uri="{FF2B5EF4-FFF2-40B4-BE49-F238E27FC236}">
                <a16:creationId xmlns:a16="http://schemas.microsoft.com/office/drawing/2014/main" id="{EFBB7B24-684E-3B74-A950-413CCF9C07A2}"/>
              </a:ext>
            </a:extLst>
          </p:cNvPr>
          <p:cNvSpPr/>
          <p:nvPr/>
        </p:nvSpPr>
        <p:spPr>
          <a:xfrm>
            <a:off x="1017221" y="147522"/>
            <a:ext cx="1076325" cy="107020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13">
            <a:extLst>
              <a:ext uri="{FF2B5EF4-FFF2-40B4-BE49-F238E27FC236}">
                <a16:creationId xmlns:a16="http://schemas.microsoft.com/office/drawing/2014/main" id="{32FF8C59-66A6-DB93-1A72-AB2E3A129786}"/>
              </a:ext>
            </a:extLst>
          </p:cNvPr>
          <p:cNvSpPr/>
          <p:nvPr/>
        </p:nvSpPr>
        <p:spPr>
          <a:xfrm>
            <a:off x="7754935" y="169862"/>
            <a:ext cx="1076325" cy="107020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15" name="Picture 14" descr="A blue and black logo&#10;&#10;Description automatically generated">
            <a:extLst>
              <a:ext uri="{FF2B5EF4-FFF2-40B4-BE49-F238E27FC236}">
                <a16:creationId xmlns:a16="http://schemas.microsoft.com/office/drawing/2014/main" id="{B737941F-BDB0-4B90-2371-C1A9E1EBEA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0182" y="543904"/>
            <a:ext cx="1717511" cy="441007"/>
          </a:xfrm>
          <a:prstGeom prst="rect">
            <a:avLst/>
          </a:prstGeom>
        </p:spPr>
      </p:pic>
      <p:pic>
        <p:nvPicPr>
          <p:cNvPr id="16" name="Picture 15" descr="A logo with a white triangle and a purple triangle&#10;&#10;Description automatically generated">
            <a:extLst>
              <a:ext uri="{FF2B5EF4-FFF2-40B4-BE49-F238E27FC236}">
                <a16:creationId xmlns:a16="http://schemas.microsoft.com/office/drawing/2014/main" id="{9F949352-C0FE-19DD-538E-2E97E2C5C2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5321" y="360590"/>
            <a:ext cx="966038" cy="638735"/>
          </a:xfrm>
          <a:prstGeom prst="rect">
            <a:avLst/>
          </a:prstGeom>
        </p:spPr>
      </p:pic>
      <p:sp>
        <p:nvSpPr>
          <p:cNvPr id="5" name="Title 4">
            <a:extLst>
              <a:ext uri="{FF2B5EF4-FFF2-40B4-BE49-F238E27FC236}">
                <a16:creationId xmlns:a16="http://schemas.microsoft.com/office/drawing/2014/main" id="{13DB45C4-02AB-0404-4A2D-B4566CE62695}"/>
              </a:ext>
            </a:extLst>
          </p:cNvPr>
          <p:cNvSpPr>
            <a:spLocks noGrp="1"/>
          </p:cNvSpPr>
          <p:nvPr>
            <p:ph type="title"/>
          </p:nvPr>
        </p:nvSpPr>
        <p:spPr/>
        <p:txBody>
          <a:bodyPr>
            <a:normAutofit/>
          </a:bodyPr>
          <a:lstStyle/>
          <a:p>
            <a:r>
              <a:rPr lang="en-GB" sz="2800" dirty="0"/>
              <a:t>CERN Graphite Target </a:t>
            </a:r>
            <a:r>
              <a:rPr lang="en-GB" sz="2800" dirty="0" err="1"/>
              <a:t>E</a:t>
            </a:r>
            <a:r>
              <a:rPr lang="en-GB" sz="2800" baseline="-25000" dirty="0" err="1"/>
              <a:t>dep</a:t>
            </a:r>
            <a:r>
              <a:rPr lang="en-GB" sz="2800" dirty="0"/>
              <a:t> (2GeV)</a:t>
            </a:r>
          </a:p>
        </p:txBody>
      </p:sp>
      <p:sp>
        <p:nvSpPr>
          <p:cNvPr id="22" name="TextBox 21">
            <a:extLst>
              <a:ext uri="{FF2B5EF4-FFF2-40B4-BE49-F238E27FC236}">
                <a16:creationId xmlns:a16="http://schemas.microsoft.com/office/drawing/2014/main" id="{5334B680-9541-EE6B-338E-84A1DF503C50}"/>
              </a:ext>
            </a:extLst>
          </p:cNvPr>
          <p:cNvSpPr txBox="1"/>
          <p:nvPr/>
        </p:nvSpPr>
        <p:spPr>
          <a:xfrm>
            <a:off x="196291" y="2870068"/>
            <a:ext cx="835219" cy="430887"/>
          </a:xfrm>
          <a:prstGeom prst="rect">
            <a:avLst/>
          </a:prstGeom>
          <a:noFill/>
        </p:spPr>
        <p:txBody>
          <a:bodyPr wrap="square" rtlCol="0">
            <a:spAutoFit/>
          </a:bodyPr>
          <a:lstStyle/>
          <a:p>
            <a:pPr algn="ctr"/>
            <a:r>
              <a:rPr lang="en-US" sz="1100" dirty="0"/>
              <a:t>Target vessel</a:t>
            </a:r>
            <a:endParaRPr lang="en-GB" sz="1100" dirty="0"/>
          </a:p>
        </p:txBody>
      </p:sp>
    </p:spTree>
    <p:extLst>
      <p:ext uri="{BB962C8B-B14F-4D97-AF65-F5344CB8AC3E}">
        <p14:creationId xmlns:p14="http://schemas.microsoft.com/office/powerpoint/2010/main" val="3061179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52668F1-E2AD-4174-5EFC-65D7C552C728}"/>
              </a:ext>
            </a:extLst>
          </p:cNvPr>
          <p:cNvSpPr>
            <a:spLocks noGrp="1"/>
          </p:cNvSpPr>
          <p:nvPr>
            <p:ph type="ftr" sz="quarter" idx="11"/>
          </p:nvPr>
        </p:nvSpPr>
        <p:spPr/>
        <p:txBody>
          <a:bodyPr/>
          <a:lstStyle/>
          <a:p>
            <a:r>
              <a:rPr lang="en-US" dirty="0"/>
              <a:t>Updates on the Pion Yield Studies </a:t>
            </a:r>
            <a:r>
              <a:rPr lang="fr-FR" dirty="0">
                <a:latin typeface="Arial Narrow" panose="020B0604020202020204" pitchFamily="34" charset="0"/>
                <a:cs typeface="Arial Narrow" panose="020B0604020202020204" pitchFamily="34" charset="0"/>
              </a:rPr>
              <a:t>/ William Bishop / </a:t>
            </a:r>
            <a:r>
              <a:rPr lang="en-GB" dirty="0">
                <a:latin typeface="Arial Narrow" panose="020B0604020202020204" pitchFamily="34" charset="0"/>
                <a:cs typeface="Arial Narrow" panose="020B0604020202020204" pitchFamily="34" charset="0"/>
              </a:rPr>
              <a:t>University</a:t>
            </a:r>
            <a:r>
              <a:rPr lang="fr-FR" dirty="0">
                <a:latin typeface="Arial Narrow" panose="020B0604020202020204" pitchFamily="34" charset="0"/>
                <a:cs typeface="Arial Narrow" panose="020B0604020202020204" pitchFamily="34" charset="0"/>
              </a:rPr>
              <a:t> of Warwick</a:t>
            </a:r>
          </a:p>
        </p:txBody>
      </p:sp>
      <p:sp>
        <p:nvSpPr>
          <p:cNvPr id="4" name="Slide Number Placeholder 3">
            <a:extLst>
              <a:ext uri="{FF2B5EF4-FFF2-40B4-BE49-F238E27FC236}">
                <a16:creationId xmlns:a16="http://schemas.microsoft.com/office/drawing/2014/main" id="{771E6486-7F54-DA3D-6CE4-AD0BBB1C9C06}"/>
              </a:ext>
            </a:extLst>
          </p:cNvPr>
          <p:cNvSpPr>
            <a:spLocks noGrp="1"/>
          </p:cNvSpPr>
          <p:nvPr>
            <p:ph type="sldNum" sz="quarter" idx="12"/>
          </p:nvPr>
        </p:nvSpPr>
        <p:spPr/>
        <p:txBody>
          <a:bodyPr/>
          <a:lstStyle/>
          <a:p>
            <a:fld id="{005C7FBA-D4E9-46CA-9321-3ADA2E368FCD}" type="slidenum">
              <a:rPr lang="en-GB" smtClean="0"/>
              <a:t>5</a:t>
            </a:fld>
            <a:endParaRPr lang="en-GB"/>
          </a:p>
        </p:txBody>
      </p:sp>
      <p:sp>
        <p:nvSpPr>
          <p:cNvPr id="5" name="Title 4">
            <a:extLst>
              <a:ext uri="{FF2B5EF4-FFF2-40B4-BE49-F238E27FC236}">
                <a16:creationId xmlns:a16="http://schemas.microsoft.com/office/drawing/2014/main" id="{0CFD6075-87E1-3254-F38D-81E1CF11E281}"/>
              </a:ext>
            </a:extLst>
          </p:cNvPr>
          <p:cNvSpPr>
            <a:spLocks noGrp="1"/>
          </p:cNvSpPr>
          <p:nvPr>
            <p:ph type="title"/>
          </p:nvPr>
        </p:nvSpPr>
        <p:spPr/>
        <p:txBody>
          <a:bodyPr>
            <a:normAutofit/>
          </a:bodyPr>
          <a:lstStyle/>
          <a:p>
            <a:r>
              <a:rPr lang="en-GB" sz="2800" dirty="0"/>
              <a:t>Superconducting Coils 1 &amp; 12 </a:t>
            </a:r>
            <a:r>
              <a:rPr lang="en-GB" sz="2800" dirty="0" err="1"/>
              <a:t>E</a:t>
            </a:r>
            <a:r>
              <a:rPr lang="en-GB" sz="2800" baseline="-25000" dirty="0" err="1"/>
              <a:t>dep</a:t>
            </a:r>
            <a:r>
              <a:rPr lang="en-GB" sz="2800" dirty="0"/>
              <a:t> (2GeV)</a:t>
            </a:r>
          </a:p>
        </p:txBody>
      </p:sp>
      <p:pic>
        <p:nvPicPr>
          <p:cNvPr id="9" name="Image 4">
            <a:extLst>
              <a:ext uri="{FF2B5EF4-FFF2-40B4-BE49-F238E27FC236}">
                <a16:creationId xmlns:a16="http://schemas.microsoft.com/office/drawing/2014/main" id="{D242563C-C647-7C02-F360-A59071445E63}"/>
              </a:ext>
            </a:extLst>
          </p:cNvPr>
          <p:cNvPicPr>
            <a:picLocks noGrp="1" noChangeAspect="1"/>
          </p:cNvPicPr>
          <p:nvPr>
            <p:ph type="pic" sz="quarter" idx="10"/>
          </p:nvPr>
        </p:nvPicPr>
        <p:blipFill>
          <a:blip r:embed="rId3"/>
          <a:srcRect t="2075" b="2075"/>
          <a:stretch>
            <a:fillRect/>
          </a:stretch>
        </p:blipFill>
        <p:spPr>
          <a:xfrm>
            <a:off x="8008938" y="201613"/>
            <a:ext cx="841375" cy="806450"/>
          </a:xfrm>
          <a:prstGeom prst="rect">
            <a:avLst/>
          </a:prstGeom>
        </p:spPr>
      </p:pic>
      <p:pic>
        <p:nvPicPr>
          <p:cNvPr id="11" name="Image 4">
            <a:extLst>
              <a:ext uri="{FF2B5EF4-FFF2-40B4-BE49-F238E27FC236}">
                <a16:creationId xmlns:a16="http://schemas.microsoft.com/office/drawing/2014/main" id="{3D8C45D6-04EE-4552-61D4-124DE685234A}"/>
              </a:ext>
            </a:extLst>
          </p:cNvPr>
          <p:cNvPicPr>
            <a:picLocks noChangeAspect="1"/>
          </p:cNvPicPr>
          <p:nvPr/>
        </p:nvPicPr>
        <p:blipFill>
          <a:blip r:embed="rId3"/>
          <a:srcRect t="2075" b="2075"/>
          <a:stretch>
            <a:fillRect/>
          </a:stretch>
        </p:blipFill>
        <p:spPr>
          <a:xfrm>
            <a:off x="8008938" y="201613"/>
            <a:ext cx="841375" cy="806450"/>
          </a:xfrm>
          <a:prstGeom prst="rect">
            <a:avLst/>
          </a:prstGeom>
        </p:spPr>
      </p:pic>
      <p:pic>
        <p:nvPicPr>
          <p:cNvPr id="12" name="Image 4">
            <a:extLst>
              <a:ext uri="{FF2B5EF4-FFF2-40B4-BE49-F238E27FC236}">
                <a16:creationId xmlns:a16="http://schemas.microsoft.com/office/drawing/2014/main" id="{371F8F20-7E2F-12DF-4306-28C4579A0086}"/>
              </a:ext>
            </a:extLst>
          </p:cNvPr>
          <p:cNvPicPr>
            <a:picLocks noChangeAspect="1"/>
          </p:cNvPicPr>
          <p:nvPr/>
        </p:nvPicPr>
        <p:blipFill>
          <a:blip r:embed="rId3"/>
          <a:stretch>
            <a:fillRect/>
          </a:stretch>
        </p:blipFill>
        <p:spPr>
          <a:xfrm>
            <a:off x="7680872" y="88484"/>
            <a:ext cx="910841" cy="910841"/>
          </a:xfrm>
          <a:prstGeom prst="rect">
            <a:avLst/>
          </a:prstGeom>
        </p:spPr>
      </p:pic>
      <p:sp>
        <p:nvSpPr>
          <p:cNvPr id="13" name="Rectangle 12">
            <a:extLst>
              <a:ext uri="{FF2B5EF4-FFF2-40B4-BE49-F238E27FC236}">
                <a16:creationId xmlns:a16="http://schemas.microsoft.com/office/drawing/2014/main" id="{FD118FBF-D645-C3A0-BD8A-08C3046CA1F2}"/>
              </a:ext>
            </a:extLst>
          </p:cNvPr>
          <p:cNvSpPr/>
          <p:nvPr/>
        </p:nvSpPr>
        <p:spPr>
          <a:xfrm>
            <a:off x="1017221" y="147522"/>
            <a:ext cx="1076325" cy="107020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13">
            <a:extLst>
              <a:ext uri="{FF2B5EF4-FFF2-40B4-BE49-F238E27FC236}">
                <a16:creationId xmlns:a16="http://schemas.microsoft.com/office/drawing/2014/main" id="{730BD7E4-D2E4-80DE-0EFD-7D3C4450325B}"/>
              </a:ext>
            </a:extLst>
          </p:cNvPr>
          <p:cNvSpPr/>
          <p:nvPr/>
        </p:nvSpPr>
        <p:spPr>
          <a:xfrm>
            <a:off x="7754935" y="169862"/>
            <a:ext cx="1076325" cy="107020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15" name="Picture 14" descr="A blue and black logo&#10;&#10;Description automatically generated">
            <a:extLst>
              <a:ext uri="{FF2B5EF4-FFF2-40B4-BE49-F238E27FC236}">
                <a16:creationId xmlns:a16="http://schemas.microsoft.com/office/drawing/2014/main" id="{0B85E1DB-02AB-E4F7-67E3-E5B87786FA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0182" y="543904"/>
            <a:ext cx="1717511" cy="441007"/>
          </a:xfrm>
          <a:prstGeom prst="rect">
            <a:avLst/>
          </a:prstGeom>
        </p:spPr>
      </p:pic>
      <p:pic>
        <p:nvPicPr>
          <p:cNvPr id="16" name="Picture 15" descr="A logo with a white triangle and a purple triangle&#10;&#10;Description automatically generated">
            <a:extLst>
              <a:ext uri="{FF2B5EF4-FFF2-40B4-BE49-F238E27FC236}">
                <a16:creationId xmlns:a16="http://schemas.microsoft.com/office/drawing/2014/main" id="{365B3855-47B4-8D7E-4ED3-E27CA440B4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321" y="360590"/>
            <a:ext cx="966038" cy="638735"/>
          </a:xfrm>
          <a:prstGeom prst="rect">
            <a:avLst/>
          </a:prstGeom>
        </p:spPr>
      </p:pic>
      <p:sp>
        <p:nvSpPr>
          <p:cNvPr id="22" name="TextBox 21">
            <a:extLst>
              <a:ext uri="{FF2B5EF4-FFF2-40B4-BE49-F238E27FC236}">
                <a16:creationId xmlns:a16="http://schemas.microsoft.com/office/drawing/2014/main" id="{2301AA2D-8E15-6F62-DF1B-35AE82FBED82}"/>
              </a:ext>
            </a:extLst>
          </p:cNvPr>
          <p:cNvSpPr txBox="1"/>
          <p:nvPr/>
        </p:nvSpPr>
        <p:spPr>
          <a:xfrm>
            <a:off x="224507" y="4374677"/>
            <a:ext cx="3713847" cy="1754326"/>
          </a:xfrm>
          <a:prstGeom prst="rect">
            <a:avLst/>
          </a:prstGeom>
          <a:noFill/>
        </p:spPr>
        <p:txBody>
          <a:bodyPr wrap="square" rtlCol="0">
            <a:spAutoFit/>
          </a:bodyPr>
          <a:lstStyle/>
          <a:p>
            <a:pPr marL="285750" indent="-285750">
              <a:buFont typeface="Arial" panose="020B0604020202020204" pitchFamily="34" charset="0"/>
              <a:buChar char="•"/>
            </a:pPr>
            <a:r>
              <a:rPr lang="en-US" dirty="0"/>
              <a:t>Peak energy deposition is ~50% more at SC20 due to less shielding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What is the power deposition limit for VIPER?</a:t>
            </a:r>
          </a:p>
          <a:p>
            <a:endParaRPr lang="en-GB" dirty="0"/>
          </a:p>
        </p:txBody>
      </p:sp>
      <p:sp>
        <p:nvSpPr>
          <p:cNvPr id="24" name="TextBox 23">
            <a:extLst>
              <a:ext uri="{FF2B5EF4-FFF2-40B4-BE49-F238E27FC236}">
                <a16:creationId xmlns:a16="http://schemas.microsoft.com/office/drawing/2014/main" id="{DA471C21-83C5-37AC-311D-72DEFE99DA5D}"/>
              </a:ext>
            </a:extLst>
          </p:cNvPr>
          <p:cNvSpPr txBox="1"/>
          <p:nvPr/>
        </p:nvSpPr>
        <p:spPr>
          <a:xfrm>
            <a:off x="5051379" y="1770143"/>
            <a:ext cx="4021455" cy="2308324"/>
          </a:xfrm>
          <a:prstGeom prst="rect">
            <a:avLst/>
          </a:prstGeom>
          <a:noFill/>
        </p:spPr>
        <p:txBody>
          <a:bodyPr wrap="square">
            <a:spAutoFit/>
          </a:bodyPr>
          <a:lstStyle/>
          <a:p>
            <a:pPr marL="285750" indent="-285750">
              <a:buFont typeface="Arial" panose="020B0604020202020204" pitchFamily="34" charset="0"/>
              <a:buChar char="•"/>
            </a:pPr>
            <a:r>
              <a:rPr lang="en-US" dirty="0"/>
              <a:t>Chicane shape keeps the energy deposition load on the SC magnets consistent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Data is less populated, lower interactions with SC20 compared to SC1</a:t>
            </a:r>
          </a:p>
          <a:p>
            <a:pPr marL="285750" indent="-285750">
              <a:buFont typeface="Arial" panose="020B0604020202020204" pitchFamily="34" charset="0"/>
              <a:buChar char="•"/>
            </a:pPr>
            <a:endParaRPr lang="en-US" dirty="0"/>
          </a:p>
        </p:txBody>
      </p:sp>
      <p:pic>
        <p:nvPicPr>
          <p:cNvPr id="32" name="Picture 31">
            <a:extLst>
              <a:ext uri="{FF2B5EF4-FFF2-40B4-BE49-F238E27FC236}">
                <a16:creationId xmlns:a16="http://schemas.microsoft.com/office/drawing/2014/main" id="{3164AEC6-EBD2-5F20-C2B4-94720D02FC96}"/>
              </a:ext>
            </a:extLst>
          </p:cNvPr>
          <p:cNvPicPr>
            <a:picLocks noChangeAspect="1"/>
          </p:cNvPicPr>
          <p:nvPr/>
        </p:nvPicPr>
        <p:blipFill>
          <a:blip r:embed="rId6"/>
          <a:stretch>
            <a:fillRect/>
          </a:stretch>
        </p:blipFill>
        <p:spPr>
          <a:xfrm>
            <a:off x="4314824" y="3913348"/>
            <a:ext cx="4781551" cy="2492654"/>
          </a:xfrm>
          <a:prstGeom prst="rect">
            <a:avLst/>
          </a:prstGeom>
        </p:spPr>
      </p:pic>
      <p:pic>
        <p:nvPicPr>
          <p:cNvPr id="34" name="Picture 33">
            <a:extLst>
              <a:ext uri="{FF2B5EF4-FFF2-40B4-BE49-F238E27FC236}">
                <a16:creationId xmlns:a16="http://schemas.microsoft.com/office/drawing/2014/main" id="{EC9E5534-8BD5-6F40-6EA4-4EE137AA3D63}"/>
              </a:ext>
            </a:extLst>
          </p:cNvPr>
          <p:cNvPicPr>
            <a:picLocks noChangeAspect="1"/>
          </p:cNvPicPr>
          <p:nvPr/>
        </p:nvPicPr>
        <p:blipFill>
          <a:blip r:embed="rId7"/>
          <a:srcRect l="1205" t="4868" b="727"/>
          <a:stretch/>
        </p:blipFill>
        <p:spPr>
          <a:xfrm>
            <a:off x="110207" y="1493520"/>
            <a:ext cx="4880893" cy="2506980"/>
          </a:xfrm>
          <a:prstGeom prst="rect">
            <a:avLst/>
          </a:prstGeom>
        </p:spPr>
      </p:pic>
    </p:spTree>
    <p:extLst>
      <p:ext uri="{BB962C8B-B14F-4D97-AF65-F5344CB8AC3E}">
        <p14:creationId xmlns:p14="http://schemas.microsoft.com/office/powerpoint/2010/main" val="2631879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48D4589-CCB3-686D-71F9-2A1367049AE0}"/>
              </a:ext>
            </a:extLst>
          </p:cNvPr>
          <p:cNvSpPr>
            <a:spLocks noGrp="1"/>
          </p:cNvSpPr>
          <p:nvPr>
            <p:ph type="ftr" sz="quarter" idx="11"/>
          </p:nvPr>
        </p:nvSpPr>
        <p:spPr/>
        <p:txBody>
          <a:bodyPr/>
          <a:lstStyle/>
          <a:p>
            <a:r>
              <a:rPr lang="en-US" dirty="0"/>
              <a:t>Updates on the Pion Yield Studies </a:t>
            </a:r>
            <a:r>
              <a:rPr lang="fr-FR" dirty="0">
                <a:latin typeface="Arial Narrow" panose="020B0604020202020204" pitchFamily="34" charset="0"/>
                <a:cs typeface="Arial Narrow" panose="020B0604020202020204" pitchFamily="34" charset="0"/>
              </a:rPr>
              <a:t>/ William Bishop / </a:t>
            </a:r>
            <a:r>
              <a:rPr lang="en-GB" dirty="0">
                <a:latin typeface="Arial Narrow" panose="020B0604020202020204" pitchFamily="34" charset="0"/>
                <a:cs typeface="Arial Narrow" panose="020B0604020202020204" pitchFamily="34" charset="0"/>
              </a:rPr>
              <a:t>University</a:t>
            </a:r>
            <a:r>
              <a:rPr lang="fr-FR" dirty="0">
                <a:latin typeface="Arial Narrow" panose="020B0604020202020204" pitchFamily="34" charset="0"/>
                <a:cs typeface="Arial Narrow" panose="020B0604020202020204" pitchFamily="34" charset="0"/>
              </a:rPr>
              <a:t> of Warwick</a:t>
            </a:r>
          </a:p>
        </p:txBody>
      </p:sp>
      <p:sp>
        <p:nvSpPr>
          <p:cNvPr id="5" name="Slide Number Placeholder 4">
            <a:extLst>
              <a:ext uri="{FF2B5EF4-FFF2-40B4-BE49-F238E27FC236}">
                <a16:creationId xmlns:a16="http://schemas.microsoft.com/office/drawing/2014/main" id="{9134B835-F0B3-6805-65E7-A373EC08E0D2}"/>
              </a:ext>
            </a:extLst>
          </p:cNvPr>
          <p:cNvSpPr>
            <a:spLocks noGrp="1"/>
          </p:cNvSpPr>
          <p:nvPr>
            <p:ph type="sldNum" sz="quarter" idx="12"/>
          </p:nvPr>
        </p:nvSpPr>
        <p:spPr/>
        <p:txBody>
          <a:bodyPr/>
          <a:lstStyle/>
          <a:p>
            <a:fld id="{005C7FBA-D4E9-46CA-9321-3ADA2E368FCD}" type="slidenum">
              <a:rPr lang="en-GB" smtClean="0"/>
              <a:t>6</a:t>
            </a:fld>
            <a:endParaRPr lang="en-GB"/>
          </a:p>
        </p:txBody>
      </p:sp>
      <p:pic>
        <p:nvPicPr>
          <p:cNvPr id="8" name="Image 4">
            <a:extLst>
              <a:ext uri="{FF2B5EF4-FFF2-40B4-BE49-F238E27FC236}">
                <a16:creationId xmlns:a16="http://schemas.microsoft.com/office/drawing/2014/main" id="{DF93D6FA-2BF8-A08B-4711-9AB87FB3C484}"/>
              </a:ext>
            </a:extLst>
          </p:cNvPr>
          <p:cNvPicPr>
            <a:picLocks noGrp="1" noChangeAspect="1"/>
          </p:cNvPicPr>
          <p:nvPr>
            <p:ph type="pic" sz="quarter" idx="10"/>
          </p:nvPr>
        </p:nvPicPr>
        <p:blipFill>
          <a:blip r:embed="rId3"/>
          <a:srcRect t="2075" b="2075"/>
          <a:stretch>
            <a:fillRect/>
          </a:stretch>
        </p:blipFill>
        <p:spPr>
          <a:xfrm>
            <a:off x="8008938" y="201613"/>
            <a:ext cx="841375" cy="806450"/>
          </a:xfrm>
          <a:prstGeom prst="rect">
            <a:avLst/>
          </a:prstGeom>
        </p:spPr>
      </p:pic>
      <p:sp>
        <p:nvSpPr>
          <p:cNvPr id="11" name="TextBox 10">
            <a:extLst>
              <a:ext uri="{FF2B5EF4-FFF2-40B4-BE49-F238E27FC236}">
                <a16:creationId xmlns:a16="http://schemas.microsoft.com/office/drawing/2014/main" id="{7E779964-C26B-97D8-F79E-39B24032BE11}"/>
              </a:ext>
            </a:extLst>
          </p:cNvPr>
          <p:cNvSpPr txBox="1"/>
          <p:nvPr/>
        </p:nvSpPr>
        <p:spPr>
          <a:xfrm>
            <a:off x="344185" y="5408579"/>
            <a:ext cx="4300860"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Both data sets are from a 17.5m Beam Window</a:t>
            </a:r>
          </a:p>
          <a:p>
            <a:pPr marL="285750" indent="-285750">
              <a:buFont typeface="Arial" panose="020B0604020202020204" pitchFamily="34" charset="0"/>
              <a:buChar char="•"/>
            </a:pPr>
            <a:r>
              <a:rPr lang="en-US" sz="1600" dirty="0"/>
              <a:t>1 Million events for all GeV, KE acceptance range: 10 to 500MeV</a:t>
            </a:r>
          </a:p>
        </p:txBody>
      </p:sp>
      <p:pic>
        <p:nvPicPr>
          <p:cNvPr id="17" name="Image 4">
            <a:extLst>
              <a:ext uri="{FF2B5EF4-FFF2-40B4-BE49-F238E27FC236}">
                <a16:creationId xmlns:a16="http://schemas.microsoft.com/office/drawing/2014/main" id="{ADF59363-EB14-C465-6460-19F6F7537D89}"/>
              </a:ext>
            </a:extLst>
          </p:cNvPr>
          <p:cNvPicPr>
            <a:picLocks noChangeAspect="1"/>
          </p:cNvPicPr>
          <p:nvPr/>
        </p:nvPicPr>
        <p:blipFill>
          <a:blip r:embed="rId3"/>
          <a:srcRect t="2075" b="2075"/>
          <a:stretch>
            <a:fillRect/>
          </a:stretch>
        </p:blipFill>
        <p:spPr>
          <a:xfrm>
            <a:off x="8008938" y="201613"/>
            <a:ext cx="841375" cy="806450"/>
          </a:xfrm>
          <a:prstGeom prst="rect">
            <a:avLst/>
          </a:prstGeom>
        </p:spPr>
      </p:pic>
      <p:pic>
        <p:nvPicPr>
          <p:cNvPr id="18" name="Image 4">
            <a:extLst>
              <a:ext uri="{FF2B5EF4-FFF2-40B4-BE49-F238E27FC236}">
                <a16:creationId xmlns:a16="http://schemas.microsoft.com/office/drawing/2014/main" id="{9A128B6D-7BEB-B6E3-02EE-1D8AF973F44B}"/>
              </a:ext>
            </a:extLst>
          </p:cNvPr>
          <p:cNvPicPr>
            <a:picLocks noChangeAspect="1"/>
          </p:cNvPicPr>
          <p:nvPr/>
        </p:nvPicPr>
        <p:blipFill>
          <a:blip r:embed="rId3"/>
          <a:stretch>
            <a:fillRect/>
          </a:stretch>
        </p:blipFill>
        <p:spPr>
          <a:xfrm>
            <a:off x="7680872" y="88484"/>
            <a:ext cx="910841" cy="910841"/>
          </a:xfrm>
          <a:prstGeom prst="rect">
            <a:avLst/>
          </a:prstGeom>
        </p:spPr>
      </p:pic>
      <p:sp>
        <p:nvSpPr>
          <p:cNvPr id="19" name="Rectangle 18">
            <a:extLst>
              <a:ext uri="{FF2B5EF4-FFF2-40B4-BE49-F238E27FC236}">
                <a16:creationId xmlns:a16="http://schemas.microsoft.com/office/drawing/2014/main" id="{9EF8AAF1-EB0D-2964-6136-3CD9D0193150}"/>
              </a:ext>
            </a:extLst>
          </p:cNvPr>
          <p:cNvSpPr/>
          <p:nvPr/>
        </p:nvSpPr>
        <p:spPr>
          <a:xfrm>
            <a:off x="1017221" y="147522"/>
            <a:ext cx="1076325" cy="107020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0" name="Rectangle 19">
            <a:extLst>
              <a:ext uri="{FF2B5EF4-FFF2-40B4-BE49-F238E27FC236}">
                <a16:creationId xmlns:a16="http://schemas.microsoft.com/office/drawing/2014/main" id="{41E6F143-E237-D087-1B17-6FB0C689F300}"/>
              </a:ext>
            </a:extLst>
          </p:cNvPr>
          <p:cNvSpPr/>
          <p:nvPr/>
        </p:nvSpPr>
        <p:spPr>
          <a:xfrm>
            <a:off x="7754935" y="169862"/>
            <a:ext cx="1076325" cy="107020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21" name="Picture 20" descr="A blue and black logo&#10;&#10;Description automatically generated">
            <a:extLst>
              <a:ext uri="{FF2B5EF4-FFF2-40B4-BE49-F238E27FC236}">
                <a16:creationId xmlns:a16="http://schemas.microsoft.com/office/drawing/2014/main" id="{07BD02EE-92B0-888D-C817-52C2F1F493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0182" y="543904"/>
            <a:ext cx="1717511" cy="441007"/>
          </a:xfrm>
          <a:prstGeom prst="rect">
            <a:avLst/>
          </a:prstGeom>
        </p:spPr>
      </p:pic>
      <p:pic>
        <p:nvPicPr>
          <p:cNvPr id="22" name="Picture 21" descr="A logo with a white triangle and a purple triangle&#10;&#10;Description automatically generated">
            <a:extLst>
              <a:ext uri="{FF2B5EF4-FFF2-40B4-BE49-F238E27FC236}">
                <a16:creationId xmlns:a16="http://schemas.microsoft.com/office/drawing/2014/main" id="{2C318B5C-6109-5B5C-E7F6-A7F8C625E0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321" y="360590"/>
            <a:ext cx="966038" cy="638735"/>
          </a:xfrm>
          <a:prstGeom prst="rect">
            <a:avLst/>
          </a:prstGeom>
        </p:spPr>
      </p:pic>
      <p:sp>
        <p:nvSpPr>
          <p:cNvPr id="6" name="Title 5">
            <a:extLst>
              <a:ext uri="{FF2B5EF4-FFF2-40B4-BE49-F238E27FC236}">
                <a16:creationId xmlns:a16="http://schemas.microsoft.com/office/drawing/2014/main" id="{BEF1F788-15FF-5784-A568-2A5280EFD2F6}"/>
              </a:ext>
            </a:extLst>
          </p:cNvPr>
          <p:cNvSpPr>
            <a:spLocks noGrp="1"/>
          </p:cNvSpPr>
          <p:nvPr>
            <p:ph type="title"/>
          </p:nvPr>
        </p:nvSpPr>
        <p:spPr/>
        <p:txBody>
          <a:bodyPr>
            <a:normAutofit/>
          </a:bodyPr>
          <a:lstStyle/>
          <a:p>
            <a:r>
              <a:rPr lang="en-US" sz="2800" dirty="0"/>
              <a:t>Yield plot results comparison</a:t>
            </a:r>
            <a:endParaRPr lang="en-GB" sz="2800" dirty="0"/>
          </a:p>
        </p:txBody>
      </p:sp>
      <p:grpSp>
        <p:nvGrpSpPr>
          <p:cNvPr id="29" name="Group 28">
            <a:extLst>
              <a:ext uri="{FF2B5EF4-FFF2-40B4-BE49-F238E27FC236}">
                <a16:creationId xmlns:a16="http://schemas.microsoft.com/office/drawing/2014/main" id="{3187D387-C918-C195-29B2-73B495A305CC}"/>
              </a:ext>
            </a:extLst>
          </p:cNvPr>
          <p:cNvGrpSpPr/>
          <p:nvPr/>
        </p:nvGrpSpPr>
        <p:grpSpPr>
          <a:xfrm>
            <a:off x="50232" y="1820528"/>
            <a:ext cx="4553091" cy="3534217"/>
            <a:chOff x="162936" y="1632120"/>
            <a:chExt cx="4553091" cy="3534217"/>
          </a:xfrm>
        </p:grpSpPr>
        <p:pic>
          <p:nvPicPr>
            <p:cNvPr id="25" name="Picture 24">
              <a:extLst>
                <a:ext uri="{FF2B5EF4-FFF2-40B4-BE49-F238E27FC236}">
                  <a16:creationId xmlns:a16="http://schemas.microsoft.com/office/drawing/2014/main" id="{9F33EEA5-39DF-3743-10EC-E33AF3010793}"/>
                </a:ext>
              </a:extLst>
            </p:cNvPr>
            <p:cNvPicPr>
              <a:picLocks noChangeAspect="1"/>
            </p:cNvPicPr>
            <p:nvPr/>
          </p:nvPicPr>
          <p:blipFill>
            <a:blip r:embed="rId6"/>
            <a:stretch>
              <a:fillRect/>
            </a:stretch>
          </p:blipFill>
          <p:spPr>
            <a:xfrm>
              <a:off x="162936" y="1632120"/>
              <a:ext cx="4553091" cy="3534217"/>
            </a:xfrm>
            <a:prstGeom prst="rect">
              <a:avLst/>
            </a:prstGeom>
          </p:spPr>
        </p:pic>
        <p:sp>
          <p:nvSpPr>
            <p:cNvPr id="26" name="TextBox 25">
              <a:extLst>
                <a:ext uri="{FF2B5EF4-FFF2-40B4-BE49-F238E27FC236}">
                  <a16:creationId xmlns:a16="http://schemas.microsoft.com/office/drawing/2014/main" id="{AB64DEDA-85DD-3463-3BB6-2CFB9FBDBBDB}"/>
                </a:ext>
              </a:extLst>
            </p:cNvPr>
            <p:cNvSpPr txBox="1"/>
            <p:nvPr/>
          </p:nvSpPr>
          <p:spPr>
            <a:xfrm>
              <a:off x="1503572" y="2042672"/>
              <a:ext cx="1179947" cy="261610"/>
            </a:xfrm>
            <a:prstGeom prst="rect">
              <a:avLst/>
            </a:prstGeom>
            <a:noFill/>
          </p:spPr>
          <p:txBody>
            <a:bodyPr wrap="square" rtlCol="0">
              <a:spAutoFit/>
            </a:bodyPr>
            <a:lstStyle/>
            <a:p>
              <a:r>
                <a:rPr lang="en-US" sz="1100" dirty="0"/>
                <a:t>2GeV yield spike</a:t>
              </a:r>
              <a:endParaRPr lang="en-GB" sz="1100" dirty="0"/>
            </a:p>
          </p:txBody>
        </p:sp>
        <p:cxnSp>
          <p:nvCxnSpPr>
            <p:cNvPr id="28" name="Straight Arrow Connector 27">
              <a:extLst>
                <a:ext uri="{FF2B5EF4-FFF2-40B4-BE49-F238E27FC236}">
                  <a16:creationId xmlns:a16="http://schemas.microsoft.com/office/drawing/2014/main" id="{E66D8E34-033B-C691-2B82-2737E06440AA}"/>
                </a:ext>
              </a:extLst>
            </p:cNvPr>
            <p:cNvCxnSpPr>
              <a:stCxn id="26" idx="1"/>
            </p:cNvCxnSpPr>
            <p:nvPr/>
          </p:nvCxnSpPr>
          <p:spPr>
            <a:xfrm flipH="1">
              <a:off x="945321" y="2173477"/>
              <a:ext cx="558251" cy="444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79724AF0-1AC2-952E-E3DC-4204B58CC025}"/>
              </a:ext>
            </a:extLst>
          </p:cNvPr>
          <p:cNvSpPr txBox="1"/>
          <p:nvPr/>
        </p:nvSpPr>
        <p:spPr>
          <a:xfrm>
            <a:off x="1428340" y="1453373"/>
            <a:ext cx="2660697" cy="338554"/>
          </a:xfrm>
          <a:prstGeom prst="rect">
            <a:avLst/>
          </a:prstGeom>
          <a:noFill/>
        </p:spPr>
        <p:txBody>
          <a:bodyPr wrap="square" rtlCol="0">
            <a:spAutoFit/>
          </a:bodyPr>
          <a:lstStyle/>
          <a:p>
            <a:r>
              <a:rPr lang="en-US" sz="1600" b="1" dirty="0"/>
              <a:t>Current Simulated data</a:t>
            </a:r>
            <a:endParaRPr lang="en-GB" sz="1600" b="1" dirty="0"/>
          </a:p>
        </p:txBody>
      </p:sp>
      <p:sp>
        <p:nvSpPr>
          <p:cNvPr id="31" name="TextBox 30">
            <a:extLst>
              <a:ext uri="{FF2B5EF4-FFF2-40B4-BE49-F238E27FC236}">
                <a16:creationId xmlns:a16="http://schemas.microsoft.com/office/drawing/2014/main" id="{CC48D52E-320B-2DA0-E95B-5E2BA950E6BC}"/>
              </a:ext>
            </a:extLst>
          </p:cNvPr>
          <p:cNvSpPr txBox="1"/>
          <p:nvPr/>
        </p:nvSpPr>
        <p:spPr>
          <a:xfrm>
            <a:off x="5819833" y="1478046"/>
            <a:ext cx="2660697" cy="338554"/>
          </a:xfrm>
          <a:prstGeom prst="rect">
            <a:avLst/>
          </a:prstGeom>
          <a:noFill/>
        </p:spPr>
        <p:txBody>
          <a:bodyPr wrap="square" rtlCol="0">
            <a:spAutoFit/>
          </a:bodyPr>
          <a:lstStyle/>
          <a:p>
            <a:r>
              <a:rPr lang="en-US" sz="1600" b="1" dirty="0"/>
              <a:t>Previous Simulated data</a:t>
            </a:r>
            <a:endParaRPr lang="en-GB" sz="1600" b="1" dirty="0"/>
          </a:p>
        </p:txBody>
      </p:sp>
      <p:pic>
        <p:nvPicPr>
          <p:cNvPr id="2" name="Picture 1">
            <a:extLst>
              <a:ext uri="{FF2B5EF4-FFF2-40B4-BE49-F238E27FC236}">
                <a16:creationId xmlns:a16="http://schemas.microsoft.com/office/drawing/2014/main" id="{53D189B7-AD84-6F0A-8359-EE9FEBF92F90}"/>
              </a:ext>
            </a:extLst>
          </p:cNvPr>
          <p:cNvPicPr>
            <a:picLocks noChangeAspect="1"/>
          </p:cNvPicPr>
          <p:nvPr/>
        </p:nvPicPr>
        <p:blipFill>
          <a:blip r:embed="rId7"/>
          <a:stretch>
            <a:fillRect/>
          </a:stretch>
        </p:blipFill>
        <p:spPr>
          <a:xfrm>
            <a:off x="4401608" y="2080849"/>
            <a:ext cx="4742392" cy="3171786"/>
          </a:xfrm>
          <a:prstGeom prst="rect">
            <a:avLst/>
          </a:prstGeom>
        </p:spPr>
      </p:pic>
      <p:sp>
        <p:nvSpPr>
          <p:cNvPr id="33" name="TextBox 32">
            <a:extLst>
              <a:ext uri="{FF2B5EF4-FFF2-40B4-BE49-F238E27FC236}">
                <a16:creationId xmlns:a16="http://schemas.microsoft.com/office/drawing/2014/main" id="{A40372B8-7C44-90B1-46B0-1552FB4DB505}"/>
              </a:ext>
            </a:extLst>
          </p:cNvPr>
          <p:cNvSpPr txBox="1"/>
          <p:nvPr/>
        </p:nvSpPr>
        <p:spPr>
          <a:xfrm>
            <a:off x="4457160" y="5409493"/>
            <a:ext cx="4576762" cy="1077218"/>
          </a:xfrm>
          <a:prstGeom prst="rect">
            <a:avLst/>
          </a:prstGeom>
          <a:noFill/>
        </p:spPr>
        <p:txBody>
          <a:bodyPr wrap="square">
            <a:spAutoFit/>
          </a:bodyPr>
          <a:lstStyle/>
          <a:p>
            <a:pPr marL="285750" indent="-285750">
              <a:buFont typeface="Arial" panose="020B0604020202020204" pitchFamily="34" charset="0"/>
              <a:buChar char="•"/>
            </a:pPr>
            <a:r>
              <a:rPr lang="en-US" sz="1600" dirty="0"/>
              <a:t>The results for 3GeV are comparable between the plots</a:t>
            </a:r>
          </a:p>
          <a:p>
            <a:pPr marL="285750" indent="-285750">
              <a:buFont typeface="Arial" panose="020B0604020202020204" pitchFamily="34" charset="0"/>
              <a:buChar char="•"/>
            </a:pPr>
            <a:r>
              <a:rPr lang="en-US" sz="1600" dirty="0"/>
              <a:t>Muon yields dominate with reduced pion yields due to distance</a:t>
            </a:r>
            <a:endParaRPr lang="en-GB" sz="1600" dirty="0"/>
          </a:p>
        </p:txBody>
      </p:sp>
      <p:sp>
        <p:nvSpPr>
          <p:cNvPr id="34" name="Rectangle 33">
            <a:extLst>
              <a:ext uri="{FF2B5EF4-FFF2-40B4-BE49-F238E27FC236}">
                <a16:creationId xmlns:a16="http://schemas.microsoft.com/office/drawing/2014/main" id="{C6122C7D-4347-DC1F-AFF6-FA8A8CA4B0C5}"/>
              </a:ext>
            </a:extLst>
          </p:cNvPr>
          <p:cNvSpPr/>
          <p:nvPr/>
        </p:nvSpPr>
        <p:spPr>
          <a:xfrm>
            <a:off x="5217795" y="3065145"/>
            <a:ext cx="219075" cy="219075"/>
          </a:xfrm>
          <a:prstGeom prst="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4165B8D1-3DC4-4A50-189C-D8FBD689F377}"/>
              </a:ext>
            </a:extLst>
          </p:cNvPr>
          <p:cNvSpPr/>
          <p:nvPr/>
        </p:nvSpPr>
        <p:spPr>
          <a:xfrm>
            <a:off x="861942" y="3500965"/>
            <a:ext cx="133350" cy="111436"/>
          </a:xfrm>
          <a:prstGeom prst="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55832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DBD2E0-57D0-440A-74E1-7C8931EBEF63}"/>
              </a:ext>
            </a:extLst>
          </p:cNvPr>
          <p:cNvSpPr>
            <a:spLocks noGrp="1"/>
          </p:cNvSpPr>
          <p:nvPr>
            <p:ph type="ftr" sz="quarter" idx="11"/>
          </p:nvPr>
        </p:nvSpPr>
        <p:spPr/>
        <p:txBody>
          <a:bodyPr/>
          <a:lstStyle/>
          <a:p>
            <a:r>
              <a:rPr lang="en-US" dirty="0"/>
              <a:t>Updates on the Pion Yield Studies </a:t>
            </a:r>
            <a:r>
              <a:rPr lang="fr-FR" dirty="0">
                <a:latin typeface="Arial Narrow" panose="020B0604020202020204" pitchFamily="34" charset="0"/>
                <a:cs typeface="Arial Narrow" panose="020B0604020202020204" pitchFamily="34" charset="0"/>
              </a:rPr>
              <a:t>/ William Bishop / </a:t>
            </a:r>
            <a:r>
              <a:rPr lang="en-GB" dirty="0">
                <a:latin typeface="Arial Narrow" panose="020B0604020202020204" pitchFamily="34" charset="0"/>
                <a:cs typeface="Arial Narrow" panose="020B0604020202020204" pitchFamily="34" charset="0"/>
              </a:rPr>
              <a:t>University</a:t>
            </a:r>
            <a:r>
              <a:rPr lang="fr-FR" dirty="0">
                <a:latin typeface="Arial Narrow" panose="020B0604020202020204" pitchFamily="34" charset="0"/>
                <a:cs typeface="Arial Narrow" panose="020B0604020202020204" pitchFamily="34" charset="0"/>
              </a:rPr>
              <a:t> of Warwick</a:t>
            </a:r>
          </a:p>
        </p:txBody>
      </p:sp>
      <p:sp>
        <p:nvSpPr>
          <p:cNvPr id="6" name="Slide Number Placeholder 5">
            <a:extLst>
              <a:ext uri="{FF2B5EF4-FFF2-40B4-BE49-F238E27FC236}">
                <a16:creationId xmlns:a16="http://schemas.microsoft.com/office/drawing/2014/main" id="{FE61C8EB-8673-9821-CC1F-8789F4802792}"/>
              </a:ext>
            </a:extLst>
          </p:cNvPr>
          <p:cNvSpPr>
            <a:spLocks noGrp="1"/>
          </p:cNvSpPr>
          <p:nvPr>
            <p:ph type="sldNum" sz="quarter" idx="12"/>
          </p:nvPr>
        </p:nvSpPr>
        <p:spPr/>
        <p:txBody>
          <a:bodyPr/>
          <a:lstStyle/>
          <a:p>
            <a:fld id="{005C7FBA-D4E9-46CA-9321-3ADA2E368FCD}" type="slidenum">
              <a:rPr lang="en-GB" smtClean="0"/>
              <a:t>7</a:t>
            </a:fld>
            <a:endParaRPr lang="en-GB" dirty="0"/>
          </a:p>
        </p:txBody>
      </p:sp>
      <p:sp>
        <p:nvSpPr>
          <p:cNvPr id="8" name="Text Placeholder 7">
            <a:extLst>
              <a:ext uri="{FF2B5EF4-FFF2-40B4-BE49-F238E27FC236}">
                <a16:creationId xmlns:a16="http://schemas.microsoft.com/office/drawing/2014/main" id="{2EB36717-C36B-8416-591F-68CDE3F8E69B}"/>
              </a:ext>
            </a:extLst>
          </p:cNvPr>
          <p:cNvSpPr>
            <a:spLocks noGrp="1"/>
          </p:cNvSpPr>
          <p:nvPr>
            <p:ph type="body" sz="quarter" idx="13"/>
          </p:nvPr>
        </p:nvSpPr>
        <p:spPr>
          <a:xfrm>
            <a:off x="1766772" y="383476"/>
            <a:ext cx="5556618" cy="773510"/>
          </a:xfrm>
        </p:spPr>
        <p:txBody>
          <a:bodyPr>
            <a:normAutofit/>
          </a:bodyPr>
          <a:lstStyle/>
          <a:p>
            <a:r>
              <a:rPr lang="en-US" sz="2800" dirty="0"/>
              <a:t>Future Plans</a:t>
            </a:r>
            <a:endParaRPr lang="en-GB" sz="2800" dirty="0"/>
          </a:p>
        </p:txBody>
      </p:sp>
      <p:pic>
        <p:nvPicPr>
          <p:cNvPr id="9" name="Image 4">
            <a:extLst>
              <a:ext uri="{FF2B5EF4-FFF2-40B4-BE49-F238E27FC236}">
                <a16:creationId xmlns:a16="http://schemas.microsoft.com/office/drawing/2014/main" id="{D6940F31-B04C-50DA-9093-43D9386A853C}"/>
              </a:ext>
            </a:extLst>
          </p:cNvPr>
          <p:cNvPicPr>
            <a:picLocks noGrp="1" noChangeAspect="1"/>
          </p:cNvPicPr>
          <p:nvPr>
            <p:ph type="pic" sz="quarter" idx="10"/>
          </p:nvPr>
        </p:nvPicPr>
        <p:blipFill>
          <a:blip r:embed="rId2"/>
          <a:srcRect t="2075" b="2075"/>
          <a:stretch>
            <a:fillRect/>
          </a:stretch>
        </p:blipFill>
        <p:spPr>
          <a:xfrm>
            <a:off x="8008938" y="201613"/>
            <a:ext cx="841375" cy="806450"/>
          </a:xfrm>
          <a:prstGeom prst="rect">
            <a:avLst/>
          </a:prstGeom>
        </p:spPr>
      </p:pic>
      <p:pic>
        <p:nvPicPr>
          <p:cNvPr id="10" name="Image 4">
            <a:extLst>
              <a:ext uri="{FF2B5EF4-FFF2-40B4-BE49-F238E27FC236}">
                <a16:creationId xmlns:a16="http://schemas.microsoft.com/office/drawing/2014/main" id="{2CC9F78F-C419-BECE-7027-CBFB810228DA}"/>
              </a:ext>
            </a:extLst>
          </p:cNvPr>
          <p:cNvPicPr>
            <a:picLocks noChangeAspect="1"/>
          </p:cNvPicPr>
          <p:nvPr/>
        </p:nvPicPr>
        <p:blipFill>
          <a:blip r:embed="rId2"/>
          <a:stretch>
            <a:fillRect/>
          </a:stretch>
        </p:blipFill>
        <p:spPr>
          <a:xfrm>
            <a:off x="8028181" y="159088"/>
            <a:ext cx="766904" cy="766904"/>
          </a:xfrm>
          <a:prstGeom prst="rect">
            <a:avLst/>
          </a:prstGeom>
        </p:spPr>
      </p:pic>
      <p:sp>
        <p:nvSpPr>
          <p:cNvPr id="11" name="TextBox 10">
            <a:extLst>
              <a:ext uri="{FF2B5EF4-FFF2-40B4-BE49-F238E27FC236}">
                <a16:creationId xmlns:a16="http://schemas.microsoft.com/office/drawing/2014/main" id="{E680D290-22F7-EB20-6CDE-0B536934E9B1}"/>
              </a:ext>
            </a:extLst>
          </p:cNvPr>
          <p:cNvSpPr txBox="1"/>
          <p:nvPr/>
        </p:nvSpPr>
        <p:spPr>
          <a:xfrm>
            <a:off x="399560" y="1412730"/>
            <a:ext cx="8296765" cy="5078313"/>
          </a:xfrm>
          <a:prstGeom prst="rect">
            <a:avLst/>
          </a:prstGeom>
          <a:noFill/>
        </p:spPr>
        <p:txBody>
          <a:bodyPr wrap="square">
            <a:spAutoFit/>
          </a:bodyPr>
          <a:lstStyle/>
          <a:p>
            <a:pPr marL="285750" indent="-285750">
              <a:buFont typeface="Arial" panose="020B0604020202020204" pitchFamily="34" charset="0"/>
              <a:buChar char="•"/>
            </a:pPr>
            <a:r>
              <a:rPr lang="en-GB" dirty="0">
                <a:solidFill>
                  <a:schemeClr val="accent4">
                    <a:lumMod val="75000"/>
                  </a:schemeClr>
                </a:solidFill>
              </a:rPr>
              <a:t>May 2025 - June 2025:</a:t>
            </a:r>
          </a:p>
          <a:p>
            <a:pPr marL="742950" lvl="1" indent="-285750">
              <a:buFont typeface="Arial" panose="020B0604020202020204" pitchFamily="34" charset="0"/>
              <a:buChar char="•"/>
            </a:pPr>
            <a:r>
              <a:rPr lang="en-GB" dirty="0">
                <a:solidFill>
                  <a:schemeClr val="accent4">
                    <a:lumMod val="75000"/>
                  </a:schemeClr>
                </a:solidFill>
              </a:rPr>
              <a:t>Get a preliminary spread of data for a range of </a:t>
            </a:r>
            <a:r>
              <a:rPr lang="en-GB" dirty="0" err="1">
                <a:solidFill>
                  <a:schemeClr val="accent4">
                    <a:lumMod val="75000"/>
                  </a:schemeClr>
                </a:solidFill>
              </a:rPr>
              <a:t>WJet</a:t>
            </a:r>
            <a:r>
              <a:rPr lang="en-GB" dirty="0">
                <a:solidFill>
                  <a:schemeClr val="accent4">
                    <a:lumMod val="75000"/>
                  </a:schemeClr>
                </a:solidFill>
              </a:rPr>
              <a:t> densities (0-50%) within the current design</a:t>
            </a:r>
          </a:p>
          <a:p>
            <a:pPr marL="1200150" lvl="2" indent="-285750">
              <a:buFont typeface="Arial" panose="020B0604020202020204" pitchFamily="34" charset="0"/>
              <a:buChar char="•"/>
            </a:pPr>
            <a:r>
              <a:rPr lang="en-GB" dirty="0">
                <a:solidFill>
                  <a:schemeClr val="accent4">
                    <a:lumMod val="75000"/>
                  </a:schemeClr>
                </a:solidFill>
              </a:rPr>
              <a:t>Create fractional yield plots between the Graphite and </a:t>
            </a:r>
            <a:r>
              <a:rPr lang="en-GB" dirty="0" err="1">
                <a:solidFill>
                  <a:schemeClr val="accent4">
                    <a:lumMod val="75000"/>
                  </a:schemeClr>
                </a:solidFill>
              </a:rPr>
              <a:t>WJet</a:t>
            </a:r>
            <a:r>
              <a:rPr lang="en-GB" dirty="0">
                <a:solidFill>
                  <a:schemeClr val="accent4">
                    <a:lumMod val="75000"/>
                  </a:schemeClr>
                </a:solidFill>
              </a:rPr>
              <a:t> data to determine the differences</a:t>
            </a:r>
          </a:p>
          <a:p>
            <a:pPr marL="285750" indent="-285750">
              <a:buFont typeface="Arial" panose="020B0604020202020204" pitchFamily="34" charset="0"/>
              <a:buChar char="•"/>
            </a:pPr>
            <a:r>
              <a:rPr lang="en-GB" dirty="0">
                <a:solidFill>
                  <a:schemeClr val="accent4">
                    <a:lumMod val="75000"/>
                  </a:schemeClr>
                </a:solidFill>
              </a:rPr>
              <a:t>June 2025 - August 2025:</a:t>
            </a:r>
          </a:p>
          <a:p>
            <a:pPr marL="742950" lvl="1" indent="-285750">
              <a:buFont typeface="Arial" panose="020B0604020202020204" pitchFamily="34" charset="0"/>
              <a:buChar char="•"/>
            </a:pPr>
            <a:r>
              <a:rPr lang="en-GB" dirty="0">
                <a:solidFill>
                  <a:schemeClr val="accent4">
                    <a:lumMod val="75000"/>
                  </a:schemeClr>
                </a:solidFill>
              </a:rPr>
              <a:t>Adjust the current FLUKA Geometry to implement the proposed </a:t>
            </a:r>
            <a:r>
              <a:rPr lang="en-GB" dirty="0" err="1">
                <a:solidFill>
                  <a:schemeClr val="accent4">
                    <a:lumMod val="75000"/>
                  </a:schemeClr>
                </a:solidFill>
              </a:rPr>
              <a:t>WJet</a:t>
            </a:r>
            <a:r>
              <a:rPr lang="en-GB" dirty="0">
                <a:solidFill>
                  <a:schemeClr val="accent4">
                    <a:lumMod val="75000"/>
                  </a:schemeClr>
                </a:solidFill>
              </a:rPr>
              <a:t> design</a:t>
            </a:r>
          </a:p>
          <a:p>
            <a:pPr marL="1200150" lvl="2" indent="-285750">
              <a:buFont typeface="Arial" panose="020B0604020202020204" pitchFamily="34" charset="0"/>
              <a:buChar char="•"/>
            </a:pPr>
            <a:r>
              <a:rPr lang="en-GB" dirty="0">
                <a:solidFill>
                  <a:schemeClr val="accent4">
                    <a:lumMod val="75000"/>
                  </a:schemeClr>
                </a:solidFill>
              </a:rPr>
              <a:t>Produce results for a range of </a:t>
            </a:r>
            <a:r>
              <a:rPr lang="en-GB" dirty="0" err="1">
                <a:solidFill>
                  <a:schemeClr val="accent4">
                    <a:lumMod val="75000"/>
                  </a:schemeClr>
                </a:solidFill>
              </a:rPr>
              <a:t>WJet</a:t>
            </a:r>
            <a:r>
              <a:rPr lang="en-GB" dirty="0">
                <a:solidFill>
                  <a:schemeClr val="accent4">
                    <a:lumMod val="75000"/>
                  </a:schemeClr>
                </a:solidFill>
              </a:rPr>
              <a:t> densities and other target parameters, allowing for accurate yield comparisons between the designs to determine the optimal parameter combination</a:t>
            </a:r>
          </a:p>
          <a:p>
            <a:pPr marL="285750" indent="-285750">
              <a:buFont typeface="Arial" panose="020B0604020202020204" pitchFamily="34" charset="0"/>
              <a:buChar char="•"/>
            </a:pPr>
            <a:r>
              <a:rPr lang="en-GB" dirty="0">
                <a:solidFill>
                  <a:schemeClr val="accent4">
                    <a:lumMod val="75000"/>
                  </a:schemeClr>
                </a:solidFill>
              </a:rPr>
              <a:t>August 2025 – October 2025:</a:t>
            </a:r>
          </a:p>
          <a:p>
            <a:pPr marL="742950" lvl="1" indent="-285750">
              <a:buFont typeface="Arial" panose="020B0604020202020204" pitchFamily="34" charset="0"/>
              <a:buChar char="•"/>
            </a:pPr>
            <a:r>
              <a:rPr lang="en-GB" dirty="0">
                <a:solidFill>
                  <a:schemeClr val="accent4">
                    <a:lumMod val="75000"/>
                  </a:schemeClr>
                </a:solidFill>
              </a:rPr>
              <a:t>Reintroduce the previous pyg4ometry design to allow for BDSIM simulations</a:t>
            </a:r>
          </a:p>
          <a:p>
            <a:pPr marL="1200150" lvl="2" indent="-285750">
              <a:buFont typeface="Arial" panose="020B0604020202020204" pitchFamily="34" charset="0"/>
              <a:buChar char="•"/>
            </a:pPr>
            <a:r>
              <a:rPr lang="en-GB" dirty="0">
                <a:solidFill>
                  <a:schemeClr val="accent4">
                    <a:lumMod val="75000"/>
                  </a:schemeClr>
                </a:solidFill>
              </a:rPr>
              <a:t>Compare the results from BDSIM to FLUKA</a:t>
            </a:r>
          </a:p>
          <a:p>
            <a:pPr marL="1200150" lvl="2"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Are there any future changes to the FLUKA geometry being considered?</a:t>
            </a:r>
          </a:p>
          <a:p>
            <a:pPr marL="742950" lvl="1" indent="-285750">
              <a:buFont typeface="Arial" panose="020B0604020202020204" pitchFamily="34" charset="0"/>
              <a:buChar char="•"/>
            </a:pPr>
            <a:r>
              <a:rPr lang="en-GB" dirty="0"/>
              <a:t>Will the chicane change? </a:t>
            </a:r>
          </a:p>
          <a:p>
            <a:pPr marL="1200150" lvl="2" indent="-285750">
              <a:buFont typeface="Arial" panose="020B0604020202020204" pitchFamily="34" charset="0"/>
              <a:buChar char="•"/>
            </a:pPr>
            <a:r>
              <a:rPr lang="en-GB" dirty="0"/>
              <a:t>If so, will the geometry be updated accordingly?</a:t>
            </a:r>
          </a:p>
          <a:p>
            <a:pPr marL="285750" indent="-285750">
              <a:buFont typeface="Arial" panose="020B0604020202020204" pitchFamily="34" charset="0"/>
              <a:buChar char="•"/>
            </a:pPr>
            <a:r>
              <a:rPr lang="en-GB" dirty="0"/>
              <a:t>Has the KE acceptance range been decided yet?</a:t>
            </a:r>
          </a:p>
        </p:txBody>
      </p:sp>
      <p:pic>
        <p:nvPicPr>
          <p:cNvPr id="12" name="Image 4">
            <a:extLst>
              <a:ext uri="{FF2B5EF4-FFF2-40B4-BE49-F238E27FC236}">
                <a16:creationId xmlns:a16="http://schemas.microsoft.com/office/drawing/2014/main" id="{F482C582-8FDB-50DE-60F0-1E9C592D572D}"/>
              </a:ext>
            </a:extLst>
          </p:cNvPr>
          <p:cNvPicPr>
            <a:picLocks noChangeAspect="1"/>
          </p:cNvPicPr>
          <p:nvPr/>
        </p:nvPicPr>
        <p:blipFill>
          <a:blip r:embed="rId2"/>
          <a:srcRect t="2075" b="2075"/>
          <a:stretch>
            <a:fillRect/>
          </a:stretch>
        </p:blipFill>
        <p:spPr>
          <a:xfrm>
            <a:off x="8008938" y="201613"/>
            <a:ext cx="841375" cy="806450"/>
          </a:xfrm>
          <a:prstGeom prst="rect">
            <a:avLst/>
          </a:prstGeom>
        </p:spPr>
      </p:pic>
      <p:pic>
        <p:nvPicPr>
          <p:cNvPr id="13" name="Image 4">
            <a:extLst>
              <a:ext uri="{FF2B5EF4-FFF2-40B4-BE49-F238E27FC236}">
                <a16:creationId xmlns:a16="http://schemas.microsoft.com/office/drawing/2014/main" id="{AB1D61F5-AC5C-4D0A-B1A4-10E693DABA1B}"/>
              </a:ext>
            </a:extLst>
          </p:cNvPr>
          <p:cNvPicPr>
            <a:picLocks noChangeAspect="1"/>
          </p:cNvPicPr>
          <p:nvPr/>
        </p:nvPicPr>
        <p:blipFill>
          <a:blip r:embed="rId2"/>
          <a:stretch>
            <a:fillRect/>
          </a:stretch>
        </p:blipFill>
        <p:spPr>
          <a:xfrm>
            <a:off x="7680872" y="88484"/>
            <a:ext cx="910841" cy="910841"/>
          </a:xfrm>
          <a:prstGeom prst="rect">
            <a:avLst/>
          </a:prstGeom>
        </p:spPr>
      </p:pic>
      <p:sp>
        <p:nvSpPr>
          <p:cNvPr id="14" name="Rectangle 13">
            <a:extLst>
              <a:ext uri="{FF2B5EF4-FFF2-40B4-BE49-F238E27FC236}">
                <a16:creationId xmlns:a16="http://schemas.microsoft.com/office/drawing/2014/main" id="{E45A684B-457E-B8A1-CDC7-5D1D5DBE60A4}"/>
              </a:ext>
            </a:extLst>
          </p:cNvPr>
          <p:cNvSpPr/>
          <p:nvPr/>
        </p:nvSpPr>
        <p:spPr>
          <a:xfrm>
            <a:off x="1017221" y="147522"/>
            <a:ext cx="1076325" cy="107020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Rectangle 14">
            <a:extLst>
              <a:ext uri="{FF2B5EF4-FFF2-40B4-BE49-F238E27FC236}">
                <a16:creationId xmlns:a16="http://schemas.microsoft.com/office/drawing/2014/main" id="{1E67966A-DCCB-837E-F0FE-16ED4AD9F39D}"/>
              </a:ext>
            </a:extLst>
          </p:cNvPr>
          <p:cNvSpPr/>
          <p:nvPr/>
        </p:nvSpPr>
        <p:spPr>
          <a:xfrm>
            <a:off x="7754935" y="169862"/>
            <a:ext cx="1076325" cy="1070204"/>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16" name="Picture 15" descr="A blue and black logo&#10;&#10;Description automatically generated">
            <a:extLst>
              <a:ext uri="{FF2B5EF4-FFF2-40B4-BE49-F238E27FC236}">
                <a16:creationId xmlns:a16="http://schemas.microsoft.com/office/drawing/2014/main" id="{55C24C74-75ED-5C1F-5A8F-98BB51E0A9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0182" y="543904"/>
            <a:ext cx="1717511" cy="441007"/>
          </a:xfrm>
          <a:prstGeom prst="rect">
            <a:avLst/>
          </a:prstGeom>
        </p:spPr>
      </p:pic>
      <p:pic>
        <p:nvPicPr>
          <p:cNvPr id="17" name="Picture 16" descr="A logo with a white triangle and a purple triangle&#10;&#10;Description automatically generated">
            <a:extLst>
              <a:ext uri="{FF2B5EF4-FFF2-40B4-BE49-F238E27FC236}">
                <a16:creationId xmlns:a16="http://schemas.microsoft.com/office/drawing/2014/main" id="{E5909320-9892-321F-C3C1-984D243990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321" y="360590"/>
            <a:ext cx="966038" cy="638735"/>
          </a:xfrm>
          <a:prstGeom prst="rect">
            <a:avLst/>
          </a:prstGeom>
        </p:spPr>
      </p:pic>
    </p:spTree>
    <p:extLst>
      <p:ext uri="{BB962C8B-B14F-4D97-AF65-F5344CB8AC3E}">
        <p14:creationId xmlns:p14="http://schemas.microsoft.com/office/powerpoint/2010/main" val="4014010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0E5BDD9-DA35-CB26-61B2-A35410B30355}"/>
              </a:ext>
            </a:extLst>
          </p:cNvPr>
          <p:cNvSpPr>
            <a:spLocks noGrp="1"/>
          </p:cNvSpPr>
          <p:nvPr>
            <p:ph type="ftr" sz="quarter" idx="11"/>
          </p:nvPr>
        </p:nvSpPr>
        <p:spPr/>
        <p:txBody>
          <a:bodyPr/>
          <a:lstStyle/>
          <a:p>
            <a:r>
              <a:rPr lang="en-US" dirty="0"/>
              <a:t>Updates on the Pion Yield Studies </a:t>
            </a:r>
            <a:r>
              <a:rPr lang="fr-FR" dirty="0">
                <a:latin typeface="Arial Narrow" panose="020B0604020202020204" pitchFamily="34" charset="0"/>
                <a:cs typeface="Arial Narrow" panose="020B0604020202020204" pitchFamily="34" charset="0"/>
              </a:rPr>
              <a:t>/ William Bishop / </a:t>
            </a:r>
            <a:r>
              <a:rPr lang="en-GB" dirty="0">
                <a:latin typeface="Arial Narrow" panose="020B0604020202020204" pitchFamily="34" charset="0"/>
                <a:cs typeface="Arial Narrow" panose="020B0604020202020204" pitchFamily="34" charset="0"/>
              </a:rPr>
              <a:t>University</a:t>
            </a:r>
            <a:r>
              <a:rPr lang="fr-FR" dirty="0">
                <a:latin typeface="Arial Narrow" panose="020B0604020202020204" pitchFamily="34" charset="0"/>
                <a:cs typeface="Arial Narrow" panose="020B0604020202020204" pitchFamily="34" charset="0"/>
              </a:rPr>
              <a:t> of Warwick</a:t>
            </a:r>
          </a:p>
        </p:txBody>
      </p:sp>
      <p:sp>
        <p:nvSpPr>
          <p:cNvPr id="5" name="Rectangle 4">
            <a:extLst>
              <a:ext uri="{FF2B5EF4-FFF2-40B4-BE49-F238E27FC236}">
                <a16:creationId xmlns:a16="http://schemas.microsoft.com/office/drawing/2014/main" id="{F1222C43-422D-B685-324B-D6C4B37DC485}"/>
              </a:ext>
            </a:extLst>
          </p:cNvPr>
          <p:cNvSpPr/>
          <p:nvPr/>
        </p:nvSpPr>
        <p:spPr>
          <a:xfrm>
            <a:off x="3143250" y="2095500"/>
            <a:ext cx="2514600" cy="31051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blue and black logo&#10;&#10;Description automatically generated">
            <a:extLst>
              <a:ext uri="{FF2B5EF4-FFF2-40B4-BE49-F238E27FC236}">
                <a16:creationId xmlns:a16="http://schemas.microsoft.com/office/drawing/2014/main" id="{3785DAA4-ABC5-C93B-FF53-25D1A41421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9014" y="2611610"/>
            <a:ext cx="2605972" cy="669138"/>
          </a:xfrm>
          <a:prstGeom prst="rect">
            <a:avLst/>
          </a:prstGeom>
        </p:spPr>
      </p:pic>
      <p:pic>
        <p:nvPicPr>
          <p:cNvPr id="4" name="Picture 3" descr="A logo with a white triangle and a purple triangle&#10;&#10;Description automatically generated">
            <a:extLst>
              <a:ext uri="{FF2B5EF4-FFF2-40B4-BE49-F238E27FC236}">
                <a16:creationId xmlns:a16="http://schemas.microsoft.com/office/drawing/2014/main" id="{C5E46CB0-D4FC-68DE-FB0C-0D1A6D4950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1363" y="3429000"/>
            <a:ext cx="2238374" cy="1479991"/>
          </a:xfrm>
          <a:prstGeom prst="rect">
            <a:avLst/>
          </a:prstGeom>
        </p:spPr>
      </p:pic>
    </p:spTree>
    <p:extLst>
      <p:ext uri="{BB962C8B-B14F-4D97-AF65-F5344CB8AC3E}">
        <p14:creationId xmlns:p14="http://schemas.microsoft.com/office/powerpoint/2010/main" val="40139830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uCol PPT template 2024" id="{F194A231-5BC8-4A2D-97BD-E037FFACD11B}" vid="{DCB0BA56-B8DC-4F6C-9716-BF798E6F13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eed3c87-42c5-4bf5-9c21-6b63176cd0b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DC38CF3E61A8479E113F8EDEDEBC37" ma:contentTypeVersion="8" ma:contentTypeDescription="Create a new document." ma:contentTypeScope="" ma:versionID="4407e06161c8902179f697fe5cf52b95">
  <xsd:schema xmlns:xsd="http://www.w3.org/2001/XMLSchema" xmlns:xs="http://www.w3.org/2001/XMLSchema" xmlns:p="http://schemas.microsoft.com/office/2006/metadata/properties" xmlns:ns3="eeed3c87-42c5-4bf5-9c21-6b63176cd0bc" xmlns:ns4="95bd7c9f-6d43-46f6-8990-7f1dcdc724c1" targetNamespace="http://schemas.microsoft.com/office/2006/metadata/properties" ma:root="true" ma:fieldsID="e834c1ac9eacd4cda51942068c9e385d" ns3:_="" ns4:_="">
    <xsd:import namespace="eeed3c87-42c5-4bf5-9c21-6b63176cd0bc"/>
    <xsd:import namespace="95bd7c9f-6d43-46f6-8990-7f1dcdc724c1"/>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ed3c87-42c5-4bf5-9c21-6b63176cd0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_activity" ma:index="1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bd7c9f-6d43-46f6-8990-7f1dcdc724c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E218FD-BC1F-4B01-9E0D-BB3B7A02C2EE}">
  <ds:schemaRefs>
    <ds:schemaRef ds:uri="http://purl.org/dc/dcmitype/"/>
    <ds:schemaRef ds:uri="eeed3c87-42c5-4bf5-9c21-6b63176cd0bc"/>
    <ds:schemaRef ds:uri="http://schemas.openxmlformats.org/package/2006/metadata/core-properties"/>
    <ds:schemaRef ds:uri="http://schemas.microsoft.com/office/infopath/2007/PartnerControls"/>
    <ds:schemaRef ds:uri="http://schemas.microsoft.com/office/2006/documentManagement/types"/>
    <ds:schemaRef ds:uri="http://www.w3.org/XML/1998/namespace"/>
    <ds:schemaRef ds:uri="95bd7c9f-6d43-46f6-8990-7f1dcdc724c1"/>
    <ds:schemaRef ds:uri="http://schemas.microsoft.com/office/2006/metadata/properties"/>
    <ds:schemaRef ds:uri="http://purl.org/dc/terms/"/>
    <ds:schemaRef ds:uri="http://purl.org/dc/elements/1.1/"/>
  </ds:schemaRefs>
</ds:datastoreItem>
</file>

<file path=customXml/itemProps2.xml><?xml version="1.0" encoding="utf-8"?>
<ds:datastoreItem xmlns:ds="http://schemas.openxmlformats.org/officeDocument/2006/customXml" ds:itemID="{7CFBB4DB-A6FC-4CCF-9930-DDD8F1A90021}">
  <ds:schemaRefs>
    <ds:schemaRef ds:uri="http://schemas.microsoft.com/sharepoint/v3/contenttype/forms"/>
  </ds:schemaRefs>
</ds:datastoreItem>
</file>

<file path=customXml/itemProps3.xml><?xml version="1.0" encoding="utf-8"?>
<ds:datastoreItem xmlns:ds="http://schemas.openxmlformats.org/officeDocument/2006/customXml" ds:itemID="{CA3E4E37-7AD8-455C-BC8A-1C972FC987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ed3c87-42c5-4bf5-9c21-6b63176cd0bc"/>
    <ds:schemaRef ds:uri="95bd7c9f-6d43-46f6-8990-7f1dcdc724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MuCol PPT template - 2024</Template>
  <TotalTime>0</TotalTime>
  <Words>1066</Words>
  <Application>Microsoft Office PowerPoint</Application>
  <PresentationFormat>On-screen Show (4:3)</PresentationFormat>
  <Paragraphs>142</Paragraphs>
  <Slides>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Arial</vt:lpstr>
      <vt:lpstr>Arial Narrow</vt:lpstr>
      <vt:lpstr>Calibri</vt:lpstr>
      <vt:lpstr>Menlo</vt:lpstr>
      <vt:lpstr>Office Theme</vt:lpstr>
      <vt:lpstr>Updates on the Pion Yield Studies</vt:lpstr>
      <vt:lpstr>Pyg4ometry FLUKA design</vt:lpstr>
      <vt:lpstr>CERN Graphite target (2GeV beam) FLUKA energy deposition</vt:lpstr>
      <vt:lpstr>CERN Graphite Target Edep (2GeV)</vt:lpstr>
      <vt:lpstr>Superconducting Coils 1 &amp; 12 Edep (2GeV)</vt:lpstr>
      <vt:lpstr>Yield plot results comparison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Michela Lancellotti</dc:creator>
  <cp:lastModifiedBy>William Bishop</cp:lastModifiedBy>
  <cp:revision>11</cp:revision>
  <dcterms:created xsi:type="dcterms:W3CDTF">2024-02-26T13:42:26Z</dcterms:created>
  <dcterms:modified xsi:type="dcterms:W3CDTF">2025-04-30T08:22:06Z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0x0101002DDC38CF3E61A8479E113F8EDEDEBC37</vt:lpwstr>
  </property>
</Properties>
</file>