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8" r:id="rId3"/>
    <p:sldId id="279" r:id="rId4"/>
    <p:sldId id="272" r:id="rId5"/>
    <p:sldId id="264" r:id="rId6"/>
    <p:sldId id="260" r:id="rId7"/>
    <p:sldId id="257" r:id="rId8"/>
    <p:sldId id="259" r:id="rId9"/>
    <p:sldId id="274" r:id="rId10"/>
    <p:sldId id="275" r:id="rId11"/>
    <p:sldId id="266" r:id="rId12"/>
    <p:sldId id="268" r:id="rId13"/>
    <p:sldId id="267" r:id="rId14"/>
    <p:sldId id="276" r:id="rId15"/>
    <p:sldId id="281" r:id="rId16"/>
    <p:sldId id="278" r:id="rId17"/>
    <p:sldId id="271" r:id="rId18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5C7AA3-0056-7828-909C-ADE9BD95F3E1}" v="2497" dt="2025-04-30T04:57:55.254"/>
    <p1510:client id="{4FE94F7B-E23E-7C2A-60D6-6EC77178FB33}" v="1783" dt="2025-04-29T16:35:48.414"/>
    <p1510:client id="{767DDC1B-04D2-0DA4-448B-7FFD606727F2}" v="2206" dt="2025-04-29T14:52:07.052"/>
    <p1510:client id="{875E704F-2A05-A682-4D38-6935F2ACF220}" v="2180" dt="2025-04-29T00:46:57.824"/>
    <p1510:client id="{CA29FA2B-776C-65FF-A425-2572C5C014F0}" v="80" dt="2025-04-29T13:54:57.225"/>
    <p1510:client id="{CBB6F73A-7946-E983-38AE-25FB707B10B0}" v="6603" dt="2025-04-29T04:48:45.727"/>
    <p1510:client id="{D602E538-E5A7-BFD0-B0A3-DDD5EB87ACBC}" v="7956" dt="2025-04-30T07:44:18.983"/>
    <p1510:client id="{FF65D7E4-D7CA-E71F-5CB8-FD4D96D7FDB2}" v="269" dt="2025-04-30T11:35:36.9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369" autoAdjust="0"/>
  </p:normalViewPr>
  <p:slideViewPr>
    <p:cSldViewPr snapToGrid="0">
      <p:cViewPr>
        <p:scale>
          <a:sx n="100" d="100"/>
          <a:sy n="100" d="100"/>
        </p:scale>
        <p:origin x="9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livelancsac-my.sharepoint.com/personal/spellina_lancaster_ac_uk/Documents/FundamentalCavity_22Beam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040200965991447"/>
          <c:y val="5.1029982931587017E-2"/>
          <c:w val="0.84175901169971301"/>
          <c:h val="0.72530005791068697"/>
        </c:manualLayout>
      </c:layout>
      <c:scatterChart>
        <c:scatterStyle val="lineMarker"/>
        <c:varyColors val="0"/>
        <c:ser>
          <c:idx val="2"/>
          <c:order val="0"/>
          <c:tx>
            <c:v>MuCol requirements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5"/>
            <c:spPr>
              <a:solidFill>
                <a:srgbClr val="FFFF00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Muon!$A$1:$A$2</c:f>
              <c:numCache>
                <c:formatCode>General</c:formatCode>
                <c:ptCount val="2"/>
                <c:pt idx="0">
                  <c:v>0.32500000000000001</c:v>
                </c:pt>
                <c:pt idx="1">
                  <c:v>0.65</c:v>
                </c:pt>
              </c:numCache>
            </c:numRef>
          </c:xVal>
          <c:yVal>
            <c:numRef>
              <c:f>Muon!$B$1:$B$2</c:f>
              <c:numCache>
                <c:formatCode>General</c:formatCode>
                <c:ptCount val="2"/>
                <c:pt idx="0">
                  <c:v>24</c:v>
                </c:pt>
                <c:pt idx="1">
                  <c:v>24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1FC-42BF-8344-C108A51834D2}"/>
            </c:ext>
          </c:extLst>
        </c:ser>
        <c:ser>
          <c:idx val="0"/>
          <c:order val="1"/>
          <c:tx>
            <c:v>Operational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'Data Operational'!$K$3:$K$89</c:f>
              <c:numCache>
                <c:formatCode>General</c:formatCode>
                <c:ptCount val="87"/>
                <c:pt idx="0">
                  <c:v>0.35199999999999998</c:v>
                </c:pt>
                <c:pt idx="1">
                  <c:v>0.35199999999999998</c:v>
                </c:pt>
                <c:pt idx="2">
                  <c:v>0.40799999999999997</c:v>
                </c:pt>
                <c:pt idx="3">
                  <c:v>1</c:v>
                </c:pt>
                <c:pt idx="4">
                  <c:v>3</c:v>
                </c:pt>
                <c:pt idx="5">
                  <c:v>12</c:v>
                </c:pt>
                <c:pt idx="6">
                  <c:v>12</c:v>
                </c:pt>
                <c:pt idx="7">
                  <c:v>0.8</c:v>
                </c:pt>
                <c:pt idx="8">
                  <c:v>0.2</c:v>
                </c:pt>
                <c:pt idx="9">
                  <c:v>0.2</c:v>
                </c:pt>
                <c:pt idx="10">
                  <c:v>1.3</c:v>
                </c:pt>
                <c:pt idx="11">
                  <c:v>1.3</c:v>
                </c:pt>
                <c:pt idx="12">
                  <c:v>0.5</c:v>
                </c:pt>
                <c:pt idx="13">
                  <c:v>2.9980000000000002</c:v>
                </c:pt>
                <c:pt idx="14">
                  <c:v>2.8559999999999999</c:v>
                </c:pt>
                <c:pt idx="15">
                  <c:v>3.9</c:v>
                </c:pt>
                <c:pt idx="16">
                  <c:v>11.989000000000001</c:v>
                </c:pt>
                <c:pt idx="17">
                  <c:v>2.9980000000000002</c:v>
                </c:pt>
                <c:pt idx="18">
                  <c:v>2.9980000000000002</c:v>
                </c:pt>
                <c:pt idx="19">
                  <c:v>2.9980000000000002</c:v>
                </c:pt>
                <c:pt idx="20">
                  <c:v>2.9980000000000002</c:v>
                </c:pt>
                <c:pt idx="21">
                  <c:v>2.9980000000000002</c:v>
                </c:pt>
                <c:pt idx="22">
                  <c:v>2.9980000000000002</c:v>
                </c:pt>
                <c:pt idx="23">
                  <c:v>0.125</c:v>
                </c:pt>
                <c:pt idx="24">
                  <c:v>0.01</c:v>
                </c:pt>
                <c:pt idx="25">
                  <c:v>11.992000000000001</c:v>
                </c:pt>
                <c:pt idx="26">
                  <c:v>0.35199999999999998</c:v>
                </c:pt>
                <c:pt idx="27">
                  <c:v>0.35199999999999998</c:v>
                </c:pt>
                <c:pt idx="28">
                  <c:v>0.35199999999999998</c:v>
                </c:pt>
                <c:pt idx="29">
                  <c:v>0.70399999999999996</c:v>
                </c:pt>
                <c:pt idx="30">
                  <c:v>0.70399999999999996</c:v>
                </c:pt>
                <c:pt idx="31">
                  <c:v>3</c:v>
                </c:pt>
                <c:pt idx="32">
                  <c:v>3</c:v>
                </c:pt>
                <c:pt idx="33">
                  <c:v>0.35199999999999998</c:v>
                </c:pt>
                <c:pt idx="34">
                  <c:v>2.8559999999999999</c:v>
                </c:pt>
                <c:pt idx="35">
                  <c:v>2.8559999999999999</c:v>
                </c:pt>
                <c:pt idx="36">
                  <c:v>5.7119999999999997</c:v>
                </c:pt>
                <c:pt idx="37">
                  <c:v>12</c:v>
                </c:pt>
                <c:pt idx="38">
                  <c:v>12</c:v>
                </c:pt>
                <c:pt idx="39">
                  <c:v>3</c:v>
                </c:pt>
                <c:pt idx="40">
                  <c:v>0.35199999999999998</c:v>
                </c:pt>
                <c:pt idx="41">
                  <c:v>0.35199999999999998</c:v>
                </c:pt>
                <c:pt idx="42">
                  <c:v>0.35199999999999998</c:v>
                </c:pt>
                <c:pt idx="43">
                  <c:v>0.35199999999999998</c:v>
                </c:pt>
                <c:pt idx="44">
                  <c:v>1.4</c:v>
                </c:pt>
                <c:pt idx="45">
                  <c:v>2.9980000000000002</c:v>
                </c:pt>
                <c:pt idx="46">
                  <c:v>0</c:v>
                </c:pt>
                <c:pt idx="47">
                  <c:v>2.9980000000000002</c:v>
                </c:pt>
                <c:pt idx="48">
                  <c:v>0</c:v>
                </c:pt>
                <c:pt idx="49">
                  <c:v>2.9984999999999999</c:v>
                </c:pt>
                <c:pt idx="50">
                  <c:v>0</c:v>
                </c:pt>
                <c:pt idx="51">
                  <c:v>0.49959999999999999</c:v>
                </c:pt>
                <c:pt idx="52">
                  <c:v>0</c:v>
                </c:pt>
                <c:pt idx="53">
                  <c:v>2.9980000000000002</c:v>
                </c:pt>
                <c:pt idx="54">
                  <c:v>0</c:v>
                </c:pt>
                <c:pt idx="55">
                  <c:v>3</c:v>
                </c:pt>
                <c:pt idx="56">
                  <c:v>0.5</c:v>
                </c:pt>
                <c:pt idx="57">
                  <c:v>0.5</c:v>
                </c:pt>
                <c:pt idx="58">
                  <c:v>0.5</c:v>
                </c:pt>
                <c:pt idx="59">
                  <c:v>0.5</c:v>
                </c:pt>
                <c:pt idx="60">
                  <c:v>0.5</c:v>
                </c:pt>
                <c:pt idx="61">
                  <c:v>0.5</c:v>
                </c:pt>
                <c:pt idx="62">
                  <c:v>2.9980000000000002</c:v>
                </c:pt>
                <c:pt idx="63">
                  <c:v>11.992000000000001</c:v>
                </c:pt>
                <c:pt idx="64">
                  <c:v>0.17499999999999999</c:v>
                </c:pt>
                <c:pt idx="65">
                  <c:v>0.17499999999999999</c:v>
                </c:pt>
                <c:pt idx="66">
                  <c:v>0.08</c:v>
                </c:pt>
                <c:pt idx="67">
                  <c:v>0.16</c:v>
                </c:pt>
                <c:pt idx="68">
                  <c:v>2.9984999999999999</c:v>
                </c:pt>
                <c:pt idx="69">
                  <c:v>2.9984999999999999</c:v>
                </c:pt>
                <c:pt idx="70">
                  <c:v>2.9984999999999999</c:v>
                </c:pt>
                <c:pt idx="71">
                  <c:v>2.9984999999999999</c:v>
                </c:pt>
                <c:pt idx="72">
                  <c:v>11.994</c:v>
                </c:pt>
                <c:pt idx="73">
                  <c:v>0.05</c:v>
                </c:pt>
                <c:pt idx="74">
                  <c:v>0.05</c:v>
                </c:pt>
                <c:pt idx="75">
                  <c:v>0.05</c:v>
                </c:pt>
                <c:pt idx="76">
                  <c:v>0.15</c:v>
                </c:pt>
                <c:pt idx="77">
                  <c:v>0.15</c:v>
                </c:pt>
                <c:pt idx="79">
                  <c:v>0.5</c:v>
                </c:pt>
                <c:pt idx="80">
                  <c:v>0.5</c:v>
                </c:pt>
                <c:pt idx="81">
                  <c:v>0.5</c:v>
                </c:pt>
                <c:pt idx="82">
                  <c:v>3</c:v>
                </c:pt>
                <c:pt idx="83">
                  <c:v>3</c:v>
                </c:pt>
                <c:pt idx="84">
                  <c:v>3</c:v>
                </c:pt>
                <c:pt idx="85">
                  <c:v>5.7</c:v>
                </c:pt>
                <c:pt idx="86">
                  <c:v>12</c:v>
                </c:pt>
              </c:numCache>
            </c:numRef>
          </c:xVal>
          <c:yVal>
            <c:numRef>
              <c:f>'Data Operational'!$L$3:$L$89</c:f>
              <c:numCache>
                <c:formatCode>General</c:formatCode>
                <c:ptCount val="87"/>
                <c:pt idx="0">
                  <c:v>1.3</c:v>
                </c:pt>
                <c:pt idx="1">
                  <c:v>2.8</c:v>
                </c:pt>
                <c:pt idx="2">
                  <c:v>0.32</c:v>
                </c:pt>
                <c:pt idx="3">
                  <c:v>20</c:v>
                </c:pt>
                <c:pt idx="4">
                  <c:v>45</c:v>
                </c:pt>
                <c:pt idx="5">
                  <c:v>6</c:v>
                </c:pt>
                <c:pt idx="6">
                  <c:v>50</c:v>
                </c:pt>
                <c:pt idx="7">
                  <c:v>0.24</c:v>
                </c:pt>
                <c:pt idx="8">
                  <c:v>0</c:v>
                </c:pt>
                <c:pt idx="9">
                  <c:v>0</c:v>
                </c:pt>
                <c:pt idx="10">
                  <c:v>10</c:v>
                </c:pt>
                <c:pt idx="11">
                  <c:v>10</c:v>
                </c:pt>
                <c:pt idx="12">
                  <c:v>0.8</c:v>
                </c:pt>
                <c:pt idx="13">
                  <c:v>24</c:v>
                </c:pt>
                <c:pt idx="14">
                  <c:v>60</c:v>
                </c:pt>
                <c:pt idx="15">
                  <c:v>0.08</c:v>
                </c:pt>
                <c:pt idx="16">
                  <c:v>6</c:v>
                </c:pt>
                <c:pt idx="17">
                  <c:v>45</c:v>
                </c:pt>
                <c:pt idx="18">
                  <c:v>8</c:v>
                </c:pt>
                <c:pt idx="19">
                  <c:v>24</c:v>
                </c:pt>
                <c:pt idx="20">
                  <c:v>3</c:v>
                </c:pt>
                <c:pt idx="21">
                  <c:v>24</c:v>
                </c:pt>
                <c:pt idx="22">
                  <c:v>3</c:v>
                </c:pt>
                <c:pt idx="23">
                  <c:v>0.01</c:v>
                </c:pt>
                <c:pt idx="24">
                  <c:v>5.0000000000000001E-3</c:v>
                </c:pt>
                <c:pt idx="25">
                  <c:v>6.6</c:v>
                </c:pt>
                <c:pt idx="26">
                  <c:v>2.9</c:v>
                </c:pt>
                <c:pt idx="27">
                  <c:v>0</c:v>
                </c:pt>
                <c:pt idx="28">
                  <c:v>0.03</c:v>
                </c:pt>
                <c:pt idx="29">
                  <c:v>1.5</c:v>
                </c:pt>
                <c:pt idx="30">
                  <c:v>1.5</c:v>
                </c:pt>
                <c:pt idx="31">
                  <c:v>37</c:v>
                </c:pt>
                <c:pt idx="32">
                  <c:v>8</c:v>
                </c:pt>
                <c:pt idx="33">
                  <c:v>0</c:v>
                </c:pt>
                <c:pt idx="34">
                  <c:v>45</c:v>
                </c:pt>
                <c:pt idx="35">
                  <c:v>45</c:v>
                </c:pt>
                <c:pt idx="36">
                  <c:v>50</c:v>
                </c:pt>
                <c:pt idx="37">
                  <c:v>50</c:v>
                </c:pt>
                <c:pt idx="38">
                  <c:v>0</c:v>
                </c:pt>
                <c:pt idx="39">
                  <c:v>35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7.0000000000000007E-2</c:v>
                </c:pt>
                <c:pt idx="45">
                  <c:v>10</c:v>
                </c:pt>
                <c:pt idx="46">
                  <c:v>0</c:v>
                </c:pt>
                <c:pt idx="47">
                  <c:v>37</c:v>
                </c:pt>
                <c:pt idx="48">
                  <c:v>0</c:v>
                </c:pt>
                <c:pt idx="49">
                  <c:v>6</c:v>
                </c:pt>
                <c:pt idx="50">
                  <c:v>0</c:v>
                </c:pt>
                <c:pt idx="51">
                  <c:v>0.25</c:v>
                </c:pt>
                <c:pt idx="52">
                  <c:v>0</c:v>
                </c:pt>
                <c:pt idx="53">
                  <c:v>45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0.08</c:v>
                </c:pt>
                <c:pt idx="61">
                  <c:v>0</c:v>
                </c:pt>
                <c:pt idx="62">
                  <c:v>45</c:v>
                </c:pt>
                <c:pt idx="63">
                  <c:v>50</c:v>
                </c:pt>
                <c:pt idx="64">
                  <c:v>0.2</c:v>
                </c:pt>
                <c:pt idx="65">
                  <c:v>0.2</c:v>
                </c:pt>
                <c:pt idx="66">
                  <c:v>0</c:v>
                </c:pt>
                <c:pt idx="67">
                  <c:v>0</c:v>
                </c:pt>
                <c:pt idx="68">
                  <c:v>23</c:v>
                </c:pt>
                <c:pt idx="69">
                  <c:v>10</c:v>
                </c:pt>
                <c:pt idx="70">
                  <c:v>45</c:v>
                </c:pt>
                <c:pt idx="71">
                  <c:v>80</c:v>
                </c:pt>
                <c:pt idx="72">
                  <c:v>6</c:v>
                </c:pt>
                <c:pt idx="73">
                  <c:v>1</c:v>
                </c:pt>
                <c:pt idx="74">
                  <c:v>0.3</c:v>
                </c:pt>
                <c:pt idx="75">
                  <c:v>0.1</c:v>
                </c:pt>
                <c:pt idx="76">
                  <c:v>0.01</c:v>
                </c:pt>
                <c:pt idx="77">
                  <c:v>0.15</c:v>
                </c:pt>
                <c:pt idx="78">
                  <c:v>0</c:v>
                </c:pt>
                <c:pt idx="79">
                  <c:v>0.18</c:v>
                </c:pt>
                <c:pt idx="80">
                  <c:v>0.06</c:v>
                </c:pt>
                <c:pt idx="81">
                  <c:v>0.15</c:v>
                </c:pt>
                <c:pt idx="82">
                  <c:v>35</c:v>
                </c:pt>
                <c:pt idx="83">
                  <c:v>45</c:v>
                </c:pt>
                <c:pt idx="84">
                  <c:v>10</c:v>
                </c:pt>
                <c:pt idx="85">
                  <c:v>50</c:v>
                </c:pt>
                <c:pt idx="86">
                  <c:v>50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1FC-42BF-8344-C108A51834D2}"/>
            </c:ext>
          </c:extLst>
        </c:ser>
        <c:ser>
          <c:idx val="1"/>
          <c:order val="2"/>
          <c:tx>
            <c:v>Developmental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'Data Developmental'!$B$3:$B$19</c:f>
              <c:numCache>
                <c:formatCode>General</c:formatCode>
                <c:ptCount val="17"/>
                <c:pt idx="0">
                  <c:v>0.40799999999999997</c:v>
                </c:pt>
                <c:pt idx="1">
                  <c:v>0.40799999999999997</c:v>
                </c:pt>
                <c:pt idx="2">
                  <c:v>12</c:v>
                </c:pt>
                <c:pt idx="3">
                  <c:v>12</c:v>
                </c:pt>
                <c:pt idx="4">
                  <c:v>12</c:v>
                </c:pt>
                <c:pt idx="5">
                  <c:v>12</c:v>
                </c:pt>
                <c:pt idx="7">
                  <c:v>0.35199999999999998</c:v>
                </c:pt>
                <c:pt idx="8">
                  <c:v>0.35199999999999998</c:v>
                </c:pt>
                <c:pt idx="9">
                  <c:v>0.35199999999999998</c:v>
                </c:pt>
                <c:pt idx="10">
                  <c:v>0.35199999999999998</c:v>
                </c:pt>
                <c:pt idx="11">
                  <c:v>11.997999999999999</c:v>
                </c:pt>
                <c:pt idx="12">
                  <c:v>36</c:v>
                </c:pt>
                <c:pt idx="13">
                  <c:v>200</c:v>
                </c:pt>
                <c:pt idx="14">
                  <c:v>12</c:v>
                </c:pt>
                <c:pt idx="15">
                  <c:v>12</c:v>
                </c:pt>
                <c:pt idx="16" formatCode="#,##0">
                  <c:v>5.7</c:v>
                </c:pt>
              </c:numCache>
            </c:numRef>
          </c:xVal>
          <c:yVal>
            <c:numRef>
              <c:f>'Data Developmental'!$I$3:$I$19</c:f>
              <c:numCache>
                <c:formatCode>General</c:formatCode>
                <c:ptCount val="17"/>
                <c:pt idx="0">
                  <c:v>0.35</c:v>
                </c:pt>
                <c:pt idx="1">
                  <c:v>1.2</c:v>
                </c:pt>
                <c:pt idx="2">
                  <c:v>10</c:v>
                </c:pt>
                <c:pt idx="3">
                  <c:v>10</c:v>
                </c:pt>
                <c:pt idx="4">
                  <c:v>50</c:v>
                </c:pt>
                <c:pt idx="5">
                  <c:v>50</c:v>
                </c:pt>
                <c:pt idx="6">
                  <c:v>0</c:v>
                </c:pt>
                <c:pt idx="7">
                  <c:v>0.5</c:v>
                </c:pt>
                <c:pt idx="8">
                  <c:v>0.4</c:v>
                </c:pt>
                <c:pt idx="9">
                  <c:v>0.5</c:v>
                </c:pt>
                <c:pt idx="10">
                  <c:v>0.4</c:v>
                </c:pt>
                <c:pt idx="11">
                  <c:v>25</c:v>
                </c:pt>
                <c:pt idx="14">
                  <c:v>50</c:v>
                </c:pt>
                <c:pt idx="15">
                  <c:v>25</c:v>
                </c:pt>
                <c:pt idx="16">
                  <c:v>20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C1FC-42BF-8344-C108A51834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10275919"/>
        <c:axId val="1910276399"/>
      </c:scatterChart>
      <c:valAx>
        <c:axId val="1910275919"/>
        <c:scaling>
          <c:orientation val="minMax"/>
          <c:max val="15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frequency (GHz)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0276399"/>
        <c:crosses val="autoZero"/>
        <c:crossBetween val="midCat"/>
      </c:valAx>
      <c:valAx>
        <c:axId val="19102763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Power (MW)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0275919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5165195722792448"/>
          <c:y val="8.1800750226417737E-2"/>
          <c:w val="0.31221129392829788"/>
          <c:h val="0.2626799367772049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5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Z = 100mm, Gap against R x M^2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5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8mm RTh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'Batch Jobs Results'!$AO$9:$AO$26</c:f>
              <c:numCache>
                <c:formatCode>General</c:formatCode>
                <c:ptCount val="18"/>
                <c:pt idx="0">
                  <c:v>10</c:v>
                </c:pt>
                <c:pt idx="1">
                  <c:v>15</c:v>
                </c:pt>
                <c:pt idx="2">
                  <c:v>20</c:v>
                </c:pt>
                <c:pt idx="3">
                  <c:v>25</c:v>
                </c:pt>
                <c:pt idx="4">
                  <c:v>30</c:v>
                </c:pt>
                <c:pt idx="5">
                  <c:v>35</c:v>
                </c:pt>
                <c:pt idx="6">
                  <c:v>40</c:v>
                </c:pt>
                <c:pt idx="7">
                  <c:v>45</c:v>
                </c:pt>
                <c:pt idx="8">
                  <c:v>50</c:v>
                </c:pt>
                <c:pt idx="9">
                  <c:v>55</c:v>
                </c:pt>
                <c:pt idx="10">
                  <c:v>60</c:v>
                </c:pt>
                <c:pt idx="11">
                  <c:v>65</c:v>
                </c:pt>
                <c:pt idx="12">
                  <c:v>70</c:v>
                </c:pt>
                <c:pt idx="13">
                  <c:v>75</c:v>
                </c:pt>
                <c:pt idx="14">
                  <c:v>80</c:v>
                </c:pt>
                <c:pt idx="15">
                  <c:v>85</c:v>
                </c:pt>
                <c:pt idx="16">
                  <c:v>90</c:v>
                </c:pt>
                <c:pt idx="17">
                  <c:v>95</c:v>
                </c:pt>
              </c:numCache>
            </c:numRef>
          </c:cat>
          <c:val>
            <c:numRef>
              <c:f>'Batch Jobs Results'!$AP$9:$AP$26</c:f>
              <c:numCache>
                <c:formatCode>0.00</c:formatCode>
                <c:ptCount val="18"/>
                <c:pt idx="0">
                  <c:v>38847.307723000005</c:v>
                </c:pt>
                <c:pt idx="1">
                  <c:v>72321.989560000002</c:v>
                </c:pt>
                <c:pt idx="2">
                  <c:v>115141.08414600002</c:v>
                </c:pt>
                <c:pt idx="3">
                  <c:v>158267.15187</c:v>
                </c:pt>
                <c:pt idx="4">
                  <c:v>203023.00799999997</c:v>
                </c:pt>
                <c:pt idx="5">
                  <c:v>248537.02224000002</c:v>
                </c:pt>
                <c:pt idx="6">
                  <c:v>293446.24190999998</c:v>
                </c:pt>
                <c:pt idx="7">
                  <c:v>317218.89359999995</c:v>
                </c:pt>
                <c:pt idx="8">
                  <c:v>371710.90460000007</c:v>
                </c:pt>
                <c:pt idx="9">
                  <c:v>404005.12157999998</c:v>
                </c:pt>
                <c:pt idx="10">
                  <c:v>432449.19060000003</c:v>
                </c:pt>
                <c:pt idx="11">
                  <c:v>455495.95027999999</c:v>
                </c:pt>
                <c:pt idx="12">
                  <c:v>470728.38939999999</c:v>
                </c:pt>
                <c:pt idx="13">
                  <c:v>482001.12195999996</c:v>
                </c:pt>
                <c:pt idx="14">
                  <c:v>484817.05160000018</c:v>
                </c:pt>
                <c:pt idx="15">
                  <c:v>485164.81151999993</c:v>
                </c:pt>
                <c:pt idx="16">
                  <c:v>478539.14299999987</c:v>
                </c:pt>
                <c:pt idx="17">
                  <c:v>469266.20356000005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2B5-4DDF-A6A8-A1E9812F2E2F}"/>
            </c:ext>
          </c:extLst>
        </c:ser>
        <c:ser>
          <c:idx val="1"/>
          <c:order val="1"/>
          <c:tx>
            <c:v>10mm RTh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'Batch Jobs Results'!$AO$9:$AO$26</c:f>
              <c:numCache>
                <c:formatCode>General</c:formatCode>
                <c:ptCount val="18"/>
                <c:pt idx="0">
                  <c:v>10</c:v>
                </c:pt>
                <c:pt idx="1">
                  <c:v>15</c:v>
                </c:pt>
                <c:pt idx="2">
                  <c:v>20</c:v>
                </c:pt>
                <c:pt idx="3">
                  <c:v>25</c:v>
                </c:pt>
                <c:pt idx="4">
                  <c:v>30</c:v>
                </c:pt>
                <c:pt idx="5">
                  <c:v>35</c:v>
                </c:pt>
                <c:pt idx="6">
                  <c:v>40</c:v>
                </c:pt>
                <c:pt idx="7">
                  <c:v>45</c:v>
                </c:pt>
                <c:pt idx="8">
                  <c:v>50</c:v>
                </c:pt>
                <c:pt idx="9">
                  <c:v>55</c:v>
                </c:pt>
                <c:pt idx="10">
                  <c:v>60</c:v>
                </c:pt>
                <c:pt idx="11">
                  <c:v>65</c:v>
                </c:pt>
                <c:pt idx="12">
                  <c:v>70</c:v>
                </c:pt>
                <c:pt idx="13">
                  <c:v>75</c:v>
                </c:pt>
                <c:pt idx="14">
                  <c:v>80</c:v>
                </c:pt>
                <c:pt idx="15">
                  <c:v>85</c:v>
                </c:pt>
                <c:pt idx="16">
                  <c:v>90</c:v>
                </c:pt>
                <c:pt idx="17">
                  <c:v>95</c:v>
                </c:pt>
              </c:numCache>
            </c:numRef>
          </c:cat>
          <c:val>
            <c:numRef>
              <c:f>'Batch Jobs Results'!AQ9:AQ26</c:f>
              <c:numCache>
                <c:formatCode>0.00</c:formatCode>
                <c:ptCount val="18"/>
                <c:pt idx="0">
                  <c:v>34988.044131200004</c:v>
                </c:pt>
                <c:pt idx="1">
                  <c:v>65622.069115499995</c:v>
                </c:pt>
                <c:pt idx="2" formatCode="General">
                  <c:v>104419.37479999999</c:v>
                </c:pt>
                <c:pt idx="3" formatCode="General">
                  <c:v>145691.25891599999</c:v>
                </c:pt>
                <c:pt idx="4" formatCode="General">
                  <c:v>188155.51762</c:v>
                </c:pt>
                <c:pt idx="5" formatCode="General">
                  <c:v>231772.42510000002</c:v>
                </c:pt>
                <c:pt idx="6" formatCode="General">
                  <c:v>275798.05540000001</c:v>
                </c:pt>
                <c:pt idx="7" formatCode="General">
                  <c:v>317218.89359999995</c:v>
                </c:pt>
                <c:pt idx="8" formatCode="General">
                  <c:v>354938.01504000003</c:v>
                </c:pt>
                <c:pt idx="9" formatCode="General">
                  <c:v>388728.80639999994</c:v>
                </c:pt>
                <c:pt idx="10" formatCode="General">
                  <c:v>418940.7504100001</c:v>
                </c:pt>
                <c:pt idx="11" formatCode="General">
                  <c:v>442709.47772000008</c:v>
                </c:pt>
                <c:pt idx="12" formatCode="General">
                  <c:v>459550.46961999999</c:v>
                </c:pt>
                <c:pt idx="13" formatCode="General">
                  <c:v>474439.04325999989</c:v>
                </c:pt>
                <c:pt idx="14" formatCode="General">
                  <c:v>479813.46285000001</c:v>
                </c:pt>
                <c:pt idx="15" formatCode="General">
                  <c:v>480892.62180000002</c:v>
                </c:pt>
                <c:pt idx="16" formatCode="General">
                  <c:v>477056.18844000017</c:v>
                </c:pt>
                <c:pt idx="17" formatCode="General">
                  <c:v>468090.98611999996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2B5-4DDF-A6A8-A1E9812F2E2F}"/>
            </c:ext>
          </c:extLst>
        </c:ser>
        <c:ser>
          <c:idx val="2"/>
          <c:order val="2"/>
          <c:tx>
            <c:v>12mm RTh</c:v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'Batch Jobs Results'!$AO$9:$AO$26</c:f>
              <c:numCache>
                <c:formatCode>General</c:formatCode>
                <c:ptCount val="18"/>
                <c:pt idx="0">
                  <c:v>10</c:v>
                </c:pt>
                <c:pt idx="1">
                  <c:v>15</c:v>
                </c:pt>
                <c:pt idx="2">
                  <c:v>20</c:v>
                </c:pt>
                <c:pt idx="3">
                  <c:v>25</c:v>
                </c:pt>
                <c:pt idx="4">
                  <c:v>30</c:v>
                </c:pt>
                <c:pt idx="5">
                  <c:v>35</c:v>
                </c:pt>
                <c:pt idx="6">
                  <c:v>40</c:v>
                </c:pt>
                <c:pt idx="7">
                  <c:v>45</c:v>
                </c:pt>
                <c:pt idx="8">
                  <c:v>50</c:v>
                </c:pt>
                <c:pt idx="9">
                  <c:v>55</c:v>
                </c:pt>
                <c:pt idx="10">
                  <c:v>60</c:v>
                </c:pt>
                <c:pt idx="11">
                  <c:v>65</c:v>
                </c:pt>
                <c:pt idx="12">
                  <c:v>70</c:v>
                </c:pt>
                <c:pt idx="13">
                  <c:v>75</c:v>
                </c:pt>
                <c:pt idx="14">
                  <c:v>80</c:v>
                </c:pt>
                <c:pt idx="15">
                  <c:v>85</c:v>
                </c:pt>
                <c:pt idx="16">
                  <c:v>90</c:v>
                </c:pt>
                <c:pt idx="17">
                  <c:v>95</c:v>
                </c:pt>
              </c:numCache>
            </c:numRef>
          </c:cat>
          <c:val>
            <c:numRef>
              <c:f>'Batch Jobs Results'!AO28:AO45</c:f>
              <c:numCache>
                <c:formatCode>General</c:formatCode>
                <c:ptCount val="18"/>
                <c:pt idx="0">
                  <c:v>30602.913258</c:v>
                </c:pt>
                <c:pt idx="1">
                  <c:v>59759.382252200005</c:v>
                </c:pt>
                <c:pt idx="2">
                  <c:v>95066.005535999997</c:v>
                </c:pt>
                <c:pt idx="3">
                  <c:v>134305.31953200002</c:v>
                </c:pt>
                <c:pt idx="4">
                  <c:v>174905.92898999999</c:v>
                </c:pt>
                <c:pt idx="5">
                  <c:v>218151.58248000001</c:v>
                </c:pt>
                <c:pt idx="6">
                  <c:v>259733.18436000004</c:v>
                </c:pt>
                <c:pt idx="7">
                  <c:v>302002.88938999997</c:v>
                </c:pt>
                <c:pt idx="8">
                  <c:v>339442.09084000002</c:v>
                </c:pt>
                <c:pt idx="9">
                  <c:v>375112.79676</c:v>
                </c:pt>
                <c:pt idx="10">
                  <c:v>404350.87470000004</c:v>
                </c:pt>
                <c:pt idx="11">
                  <c:v>431580.22208000004</c:v>
                </c:pt>
                <c:pt idx="12">
                  <c:v>449638.44096000004</c:v>
                </c:pt>
                <c:pt idx="13">
                  <c:v>467261.25299999991</c:v>
                </c:pt>
                <c:pt idx="14">
                  <c:v>472853.35294999997</c:v>
                </c:pt>
                <c:pt idx="15">
                  <c:v>477093.0903199999</c:v>
                </c:pt>
                <c:pt idx="16">
                  <c:v>473997.84857999999</c:v>
                </c:pt>
                <c:pt idx="17">
                  <c:v>466881.93774000014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2B5-4DDF-A6A8-A1E9812F2E2F}"/>
            </c:ext>
          </c:extLst>
        </c:ser>
        <c:ser>
          <c:idx val="3"/>
          <c:order val="3"/>
          <c:tx>
            <c:v>14mm RTh</c:v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numRef>
              <c:f>'Batch Jobs Results'!$AO$9:$AO$26</c:f>
              <c:numCache>
                <c:formatCode>General</c:formatCode>
                <c:ptCount val="18"/>
                <c:pt idx="0">
                  <c:v>10</c:v>
                </c:pt>
                <c:pt idx="1">
                  <c:v>15</c:v>
                </c:pt>
                <c:pt idx="2">
                  <c:v>20</c:v>
                </c:pt>
                <c:pt idx="3">
                  <c:v>25</c:v>
                </c:pt>
                <c:pt idx="4">
                  <c:v>30</c:v>
                </c:pt>
                <c:pt idx="5">
                  <c:v>35</c:v>
                </c:pt>
                <c:pt idx="6">
                  <c:v>40</c:v>
                </c:pt>
                <c:pt idx="7">
                  <c:v>45</c:v>
                </c:pt>
                <c:pt idx="8">
                  <c:v>50</c:v>
                </c:pt>
                <c:pt idx="9">
                  <c:v>55</c:v>
                </c:pt>
                <c:pt idx="10">
                  <c:v>60</c:v>
                </c:pt>
                <c:pt idx="11">
                  <c:v>65</c:v>
                </c:pt>
                <c:pt idx="12">
                  <c:v>70</c:v>
                </c:pt>
                <c:pt idx="13">
                  <c:v>75</c:v>
                </c:pt>
                <c:pt idx="14">
                  <c:v>80</c:v>
                </c:pt>
                <c:pt idx="15">
                  <c:v>85</c:v>
                </c:pt>
                <c:pt idx="16">
                  <c:v>90</c:v>
                </c:pt>
                <c:pt idx="17">
                  <c:v>95</c:v>
                </c:pt>
              </c:numCache>
            </c:numRef>
          </c:cat>
          <c:val>
            <c:numRef>
              <c:f>'Batch Jobs Results'!AR28:AR45</c:f>
              <c:numCache>
                <c:formatCode>General</c:formatCode>
                <c:ptCount val="18"/>
                <c:pt idx="0">
                  <c:v>27421.536108800003</c:v>
                </c:pt>
                <c:pt idx="1">
                  <c:v>54451.827144000003</c:v>
                </c:pt>
                <c:pt idx="2">
                  <c:v>87088.980534000002</c:v>
                </c:pt>
                <c:pt idx="3">
                  <c:v>123797.76602000002</c:v>
                </c:pt>
                <c:pt idx="4">
                  <c:v>164241.91117999997</c:v>
                </c:pt>
                <c:pt idx="5">
                  <c:v>206540.77007999996</c:v>
                </c:pt>
                <c:pt idx="6">
                  <c:v>247582.60406000001</c:v>
                </c:pt>
                <c:pt idx="7">
                  <c:v>287253.10200000001</c:v>
                </c:pt>
                <c:pt idx="8">
                  <c:v>325147.90349999996</c:v>
                </c:pt>
                <c:pt idx="9">
                  <c:v>364452.86290000007</c:v>
                </c:pt>
                <c:pt idx="10">
                  <c:v>393397.50260000001</c:v>
                </c:pt>
                <c:pt idx="11">
                  <c:v>420538.10049999994</c:v>
                </c:pt>
                <c:pt idx="12">
                  <c:v>440269.51360000001</c:v>
                </c:pt>
                <c:pt idx="13">
                  <c:v>459170.60244999989</c:v>
                </c:pt>
                <c:pt idx="14">
                  <c:v>469632.60602000012</c:v>
                </c:pt>
                <c:pt idx="15">
                  <c:v>474453.31018000009</c:v>
                </c:pt>
                <c:pt idx="16">
                  <c:v>472613.64160000003</c:v>
                </c:pt>
                <c:pt idx="17">
                  <c:v>468199.68747000006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2B5-4DDF-A6A8-A1E9812F2E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99231239"/>
        <c:axId val="1099234823"/>
      </c:lineChart>
      <c:catAx>
        <c:axId val="109923123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Gap (mm)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9234823"/>
        <c:crosses val="autoZero"/>
        <c:auto val="1"/>
        <c:lblAlgn val="ctr"/>
        <c:lblOffset val="100"/>
        <c:noMultiLvlLbl val="0"/>
      </c:catAx>
      <c:valAx>
        <c:axId val="1099234823"/>
        <c:scaling>
          <c:orientation val="minMax"/>
          <c:max val="5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Klystron Merit Figure: R * M^2</a:t>
                </a:r>
              </a:p>
            </c:rich>
          </c:tx>
          <c:layout>
            <c:manualLayout>
              <c:xMode val="edge"/>
              <c:yMode val="edge"/>
              <c:x val="1.4200193396878022E-2"/>
              <c:y val="0.1691743406528975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9231239"/>
        <c:crosses val="autoZero"/>
        <c:crossBetween val="between"/>
        <c:majorUnit val="50000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B79306-7EC0-4409-8CF2-0E48967636FA}" type="datetimeFigureOut">
              <a:t>4/30/2025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52A8F0-8CBF-4878-8C57-52FAA833D236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0889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  <a:p>
            <a:r>
              <a:rPr lang="en-US">
                <a:ea typeface="Calibri"/>
                <a:cs typeface="Calibri"/>
              </a:rPr>
              <a:t>-Klystrons typically are represented as </a:t>
            </a:r>
            <a:r>
              <a:rPr lang="en-US" err="1">
                <a:ea typeface="Calibri"/>
                <a:cs typeface="Calibri"/>
              </a:rPr>
              <a:t>microperveance</a:t>
            </a:r>
            <a:r>
              <a:rPr lang="en-US">
                <a:ea typeface="Calibri"/>
                <a:cs typeface="Calibri"/>
              </a:rPr>
              <a:t> as the beam voltage is in the tens or hundreds of kV whereas the current is usually in the order of tens of amps.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52A8F0-8CBF-4878-8C57-52FAA833D236}" type="slidenum">
              <a:rPr lang="en-GB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8517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14MHz is just shy of 2% bandwidth.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52A8F0-8CBF-4878-8C57-52FAA833D236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792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Bunching Parameter A contains the filling factor, beam perveance, gamma factor, </a:t>
            </a:r>
            <a:r>
              <a:rPr lang="en-US" err="1">
                <a:ea typeface="Calibri"/>
                <a:cs typeface="Calibri"/>
              </a:rPr>
              <a:t>bessel</a:t>
            </a:r>
            <a:r>
              <a:rPr lang="en-US">
                <a:ea typeface="Calibri"/>
                <a:cs typeface="Calibri"/>
              </a:rPr>
              <a:t> function terms etc.</a:t>
            </a:r>
          </a:p>
          <a:p>
            <a:r>
              <a:rPr lang="en-US">
                <a:ea typeface="Calibri"/>
                <a:cs typeface="Calibri"/>
              </a:rPr>
              <a:t>1.4x Length increase isn't terrible, the 352MHz equivalent would be ~3x in length.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52A8F0-8CBF-4878-8C57-52FAA833D236}" type="slidenum"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5672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[1] "Toward High-Power Klystrons With RF Power Conversion Efficiency on the Order of 90%".  Andrey Yu. </a:t>
            </a:r>
            <a:r>
              <a:rPr lang="en-US" err="1"/>
              <a:t>Baikov</a:t>
            </a:r>
            <a:r>
              <a:rPr lang="en-US"/>
              <a:t>, Chiara Marrelli, and Igor </a:t>
            </a:r>
            <a:r>
              <a:rPr lang="en-US" err="1"/>
              <a:t>Syratchev</a:t>
            </a:r>
            <a:endParaRPr lang="en-GB" err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52A8F0-8CBF-4878-8C57-52FAA833D236}" type="slidenum">
              <a:rPr lang="en-GB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81554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52A8F0-8CBF-4878-8C57-52FAA833D236}" type="slidenum"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7978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[2] "Simulation of High-Efficiency Klystrons with the COM and CSM bunching" by Andrei </a:t>
            </a:r>
            <a:r>
              <a:rPr lang="en-US" err="1"/>
              <a:t>Bakov</a:t>
            </a:r>
            <a:r>
              <a:rPr lang="en-US"/>
              <a:t> and Olga </a:t>
            </a:r>
            <a:r>
              <a:rPr lang="en-US" err="1"/>
              <a:t>Baikova</a:t>
            </a:r>
            <a:r>
              <a:rPr lang="en-US"/>
              <a:t> for IVEC Busan 2019</a:t>
            </a:r>
          </a:p>
          <a:p>
            <a:endParaRPr lang="en-US">
              <a:ea typeface="Calibri"/>
              <a:cs typeface="Calibri"/>
            </a:endParaRPr>
          </a:p>
          <a:p>
            <a:r>
              <a:rPr lang="en-GB" b="1"/>
              <a:t>+</a:t>
            </a:r>
            <a:r>
              <a:rPr lang="en-GB"/>
              <a:t> Allows for a shorter bunching interaction circuit than BAC and COM whilst maintaining reasonably high efficiency.</a:t>
            </a:r>
            <a:br>
              <a:rPr lang="en-GB">
                <a:cs typeface="+mn-lt"/>
              </a:rPr>
            </a:br>
            <a:r>
              <a:rPr lang="en-GB"/>
              <a:t>+ Requires fewer cavities to implement.</a:t>
            </a:r>
            <a:br>
              <a:rPr lang="en-GB">
                <a:cs typeface="+mn-lt"/>
              </a:rPr>
            </a:br>
            <a:r>
              <a:rPr lang="en-GB"/>
              <a:t>- Increased complexity in design due to the higher order harmonic cavities.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52A8F0-8CBF-4878-8C57-52FAA833D236}" type="slidenum"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43621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Each beam in a multi-beam cavity contributes to the shunt impedance. </a:t>
            </a:r>
          </a:p>
          <a:p>
            <a:r>
              <a:rPr lang="en-GB" dirty="0"/>
              <a:t>Therefore, scaling linearly only works as a beam count approximation.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52A8F0-8CBF-4878-8C57-52FAA833D23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64272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M is transit time factor for Klystrons. T for particle accelerators.</a:t>
            </a:r>
          </a:p>
          <a:p>
            <a:r>
              <a:rPr lang="en-US">
                <a:ea typeface="Calibri"/>
                <a:cs typeface="Calibri"/>
              </a:rPr>
              <a:t>Cavities share a radius to give each beam equivalent shunt impedance.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52A8F0-8CBF-4878-8C57-52FAA833D236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9550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Radial Stratification visible at the modulation depth and </a:t>
            </a:r>
            <a:r>
              <a:rPr lang="en-GB" dirty="0" err="1"/>
              <a:t>applegate</a:t>
            </a:r>
            <a:r>
              <a:rPr lang="en-GB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52A8F0-8CBF-4878-8C57-52FAA833D23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01340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Bandwidth of 1% is about 7MHz</a:t>
            </a:r>
          </a:p>
          <a:p>
            <a:r>
              <a:rPr lang="en-GB" dirty="0"/>
              <a:t>FCC tube had an extremely high external Q factor at the input cavity (484 was lower than the FCC example) – this tube inherited in part that problem.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52A8F0-8CBF-4878-8C57-52FAA833D23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8059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30/04/2025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30/04/2025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30/04/2025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30/04/2025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30/04/2025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30/04/2025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30/04/2025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30/04/2025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30/04/2025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30/04/2025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30/04/2025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30/04/2025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87DD241-392F-4CEE-431C-6C14BB28F18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51596" y="62575"/>
            <a:ext cx="686604" cy="7048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F5446A2-E279-87E9-B877-87B9C42078E6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 l="2024" t="5555" b="6667"/>
          <a:stretch/>
        </p:blipFill>
        <p:spPr>
          <a:xfrm>
            <a:off x="10781794" y="62575"/>
            <a:ext cx="1263595" cy="413162"/>
          </a:xfrm>
          <a:prstGeom prst="rect">
            <a:avLst/>
          </a:prstGeom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A26B323-2B6F-E7E2-00E7-F64B57D35E96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37162" y="6147866"/>
            <a:ext cx="716184" cy="704878"/>
          </a:xfrm>
          <a:prstGeom prst="rect">
            <a:avLst/>
          </a:prstGeom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73FC98A-F6E6-AAAD-1E66-E8E56C9ED2F8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0868092" y="6037514"/>
            <a:ext cx="1242134" cy="73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3200"/>
              <a:t>RF Power Sources for Muon Collider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Alexander Spelling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5637A5-29EF-3914-860F-2554B8B1CE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71" y="52057"/>
            <a:ext cx="1496229" cy="153605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402456E-5498-9879-4292-9D619C59384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024" t="5555" b="6667"/>
          <a:stretch/>
        </p:blipFill>
        <p:spPr>
          <a:xfrm>
            <a:off x="9248839" y="52057"/>
            <a:ext cx="2838322" cy="928057"/>
          </a:xfrm>
          <a:prstGeom prst="rect">
            <a:avLst/>
          </a:prstGeom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DE2410F-DEDA-1FE9-67B7-94F55F147B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9" y="5096563"/>
            <a:ext cx="1788404" cy="1760172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6CBF76B-FBEA-7815-B6CD-378859363C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36801" y="5358928"/>
            <a:ext cx="2531584" cy="149290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58259-9C7B-84C2-4091-104E289A3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912" y="153968"/>
            <a:ext cx="7798105" cy="958334"/>
          </a:xfrm>
        </p:spPr>
        <p:txBody>
          <a:bodyPr>
            <a:normAutofit/>
          </a:bodyPr>
          <a:lstStyle/>
          <a:p>
            <a:r>
              <a:rPr lang="en-GB" sz="2400" b="1"/>
              <a:t>Scaling FCC CSM Klystron to Multi-Beam Klystron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C54AF8-FCF7-7D3E-52DF-539787F13E69}"/>
              </a:ext>
            </a:extLst>
          </p:cNvPr>
          <p:cNvSpPr txBox="1"/>
          <p:nvPr/>
        </p:nvSpPr>
        <p:spPr>
          <a:xfrm>
            <a:off x="971688" y="1117939"/>
            <a:ext cx="9198206" cy="36933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Calibri"/>
              <a:buChar char="-"/>
            </a:pPr>
            <a:r>
              <a:rPr lang="en-GB" dirty="0"/>
              <a:t>The most suitable scaling candidate was the 6 Cavity FCC 800MHz single beam tube.</a:t>
            </a:r>
            <a:br>
              <a:rPr lang="en-GB" dirty="0"/>
            </a:br>
            <a:endParaRPr lang="en-GB" dirty="0"/>
          </a:p>
          <a:p>
            <a:pPr marL="285750" indent="-285750">
              <a:buFont typeface="Calibri"/>
              <a:buChar char="-"/>
            </a:pPr>
            <a:r>
              <a:rPr lang="en-GB" dirty="0"/>
              <a:t>Scaling and modifying the beam properties to be more conservative gave a single beam baseline at 704MHz</a:t>
            </a:r>
          </a:p>
          <a:p>
            <a:endParaRPr lang="en-GB" dirty="0"/>
          </a:p>
          <a:p>
            <a:pPr marL="285750" indent="-285750">
              <a:buFont typeface="Calibri"/>
              <a:buChar char="-"/>
            </a:pPr>
            <a:r>
              <a:rPr lang="en-GB" dirty="0"/>
              <a:t>With the assumption that each beam would provide </a:t>
            </a:r>
            <a:r>
              <a:rPr lang="en-GB" b="1" dirty="0"/>
              <a:t>~1.1MW.</a:t>
            </a:r>
            <a:br>
              <a:rPr lang="en-GB" dirty="0"/>
            </a:br>
            <a:r>
              <a:rPr lang="en-GB" b="1" dirty="0"/>
              <a:t>24 MW would require 22 of these beams.</a:t>
            </a:r>
            <a:br>
              <a:rPr lang="en-GB" dirty="0"/>
            </a:br>
            <a:endParaRPr lang="en-GB" dirty="0"/>
          </a:p>
          <a:p>
            <a:br>
              <a:rPr lang="en-GB" dirty="0"/>
            </a:br>
            <a:endParaRPr lang="en-GB" dirty="0"/>
          </a:p>
          <a:p>
            <a:pPr marL="285750" indent="-285750">
              <a:buFont typeface="Calibri"/>
              <a:buChar char="-"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2F17EF-D073-D341-8B92-03061E9B07A7}"/>
              </a:ext>
            </a:extLst>
          </p:cNvPr>
          <p:cNvSpPr txBox="1">
            <a:spLocks/>
          </p:cNvSpPr>
          <p:nvPr/>
        </p:nvSpPr>
        <p:spPr>
          <a:xfrm>
            <a:off x="1429580" y="3513322"/>
            <a:ext cx="3962257" cy="260799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defPPr>
              <a:defRPr lang="en-GB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b="1" dirty="0"/>
              <a:t>CSM 704MHz, Filling Factor: 0.65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800" dirty="0"/>
              <a:t>Beam Voltage: 125kV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800" dirty="0"/>
              <a:t>Beam Current: 11A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800" dirty="0"/>
              <a:t>Interaction Length: 2.1m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800" dirty="0">
                <a:solidFill>
                  <a:srgbClr val="000000"/>
                </a:solidFill>
                <a:ea typeface="+mn-lt"/>
                <a:cs typeface="+mn-lt"/>
              </a:rPr>
              <a:t>µPerveance: 0.247</a:t>
            </a:r>
            <a:endParaRPr lang="en-GB" sz="1200" i="1" dirty="0">
              <a:solidFill>
                <a:srgbClr val="202122"/>
              </a:solidFill>
              <a:ea typeface="+mn-lt"/>
              <a:cs typeface="+mn-lt"/>
            </a:endParaRPr>
          </a:p>
          <a:p>
            <a:pPr marL="0" indent="0">
              <a:buNone/>
            </a:pPr>
            <a:r>
              <a:rPr lang="en-GB" sz="1800" dirty="0"/>
              <a:t>Output Power: 1.1MW (per beam)</a:t>
            </a:r>
            <a:endParaRPr lang="en-GB" sz="1800" dirty="0">
              <a:solidFill>
                <a:schemeClr val="tx2">
                  <a:lumMod val="76000"/>
                  <a:lumOff val="24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800" dirty="0">
                <a:solidFill>
                  <a:schemeClr val="accent1"/>
                </a:solidFill>
              </a:rPr>
              <a:t>Efficiency: ~80.9%*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90BD01-2C09-93E4-6545-CB995878A02A}"/>
              </a:ext>
            </a:extLst>
          </p:cNvPr>
          <p:cNvSpPr txBox="1"/>
          <p:nvPr/>
        </p:nvSpPr>
        <p:spPr>
          <a:xfrm>
            <a:off x="6080644" y="3809834"/>
            <a:ext cx="5387661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>
                <a:solidFill>
                  <a:schemeClr val="accent1"/>
                </a:solidFill>
              </a:rPr>
              <a:t>*Each beam in a multi-beam cavity contributes to the shunt impedance.</a:t>
            </a:r>
          </a:p>
          <a:p>
            <a:endParaRPr lang="en-GB" dirty="0"/>
          </a:p>
          <a:p>
            <a:r>
              <a:rPr lang="en-GB" dirty="0"/>
              <a:t>Approximation is only sufficient to determine the cavity beam count.</a:t>
            </a:r>
          </a:p>
        </p:txBody>
      </p:sp>
    </p:spTree>
    <p:extLst>
      <p:ext uri="{BB962C8B-B14F-4D97-AF65-F5344CB8AC3E}">
        <p14:creationId xmlns:p14="http://schemas.microsoft.com/office/powerpoint/2010/main" val="3604310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F2A86-D719-40DB-4F48-B0B2BB64E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77204"/>
            <a:ext cx="10515600" cy="1325563"/>
          </a:xfrm>
        </p:spPr>
        <p:txBody>
          <a:bodyPr>
            <a:normAutofit/>
          </a:bodyPr>
          <a:lstStyle/>
          <a:p>
            <a:r>
              <a:rPr lang="en-GB" sz="2400" b="1" dirty="0"/>
              <a:t>Design of 22-Beam Cavities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6E3940E0-FDA2-0D63-118A-EAD18238AC0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0881370"/>
              </p:ext>
            </p:extLst>
          </p:nvPr>
        </p:nvGraphicFramePr>
        <p:xfrm>
          <a:off x="219189" y="2435129"/>
          <a:ext cx="6887150" cy="40894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23C392B7-1F8F-4551-CE63-678DC89D71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6607" y="3128562"/>
            <a:ext cx="4418109" cy="307967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69644FB-D55A-45E1-3793-47B378DC0008}"/>
              </a:ext>
            </a:extLst>
          </p:cNvPr>
          <p:cNvSpPr txBox="1"/>
          <p:nvPr/>
        </p:nvSpPr>
        <p:spPr>
          <a:xfrm>
            <a:off x="436879" y="888233"/>
            <a:ext cx="9336286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/>
              <a:t>Desirable to maximise the </a:t>
            </a:r>
            <a:r>
              <a:rPr lang="en-GB" b="1"/>
              <a:t>effective shunt impedance</a:t>
            </a:r>
            <a:r>
              <a:rPr lang="en-GB"/>
              <a:t> </a:t>
            </a:r>
            <a:r>
              <a:rPr lang="en-GB" b="1"/>
              <a:t>R x M^2 </a:t>
            </a:r>
            <a:r>
              <a:rPr lang="en-GB"/>
              <a:t>of Klystron cavities</a:t>
            </a:r>
            <a:br>
              <a:rPr lang="en-GB" b="1"/>
            </a:br>
            <a:r>
              <a:rPr lang="en-GB" i="1"/>
              <a:t>(where R is the shunt impedance of the cavity and M is the gap coupling factor).</a:t>
            </a:r>
            <a:endParaRPr lang="en-US" i="1"/>
          </a:p>
          <a:p>
            <a:endParaRPr lang="en-GB"/>
          </a:p>
          <a:p>
            <a:endParaRPr lang="en-GB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5A3837C-E5F7-7634-F45F-BA8E7FD79B0B}"/>
              </a:ext>
            </a:extLst>
          </p:cNvPr>
          <p:cNvSpPr txBox="1">
            <a:spLocks/>
          </p:cNvSpPr>
          <p:nvPr/>
        </p:nvSpPr>
        <p:spPr>
          <a:xfrm>
            <a:off x="9171613" y="1877039"/>
            <a:ext cx="2868056" cy="11197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defPPr>
              <a:defRPr lang="en-GB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b="1" dirty="0"/>
              <a:t>Fundamental_100_85_10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600" dirty="0">
                <a:solidFill>
                  <a:srgbClr val="000000"/>
                </a:solidFill>
              </a:rPr>
              <a:t>R/Q = 40.8095</a:t>
            </a:r>
            <a:endParaRPr lang="en-US" sz="1600" dirty="0">
              <a:solidFill>
                <a:srgbClr val="00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600" dirty="0">
                <a:solidFill>
                  <a:srgbClr val="000000"/>
                </a:solidFill>
              </a:rPr>
              <a:t>Q = 19198</a:t>
            </a:r>
            <a:endParaRPr lang="en-US" sz="1600" dirty="0">
              <a:solidFill>
                <a:srgbClr val="00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600" dirty="0">
                <a:solidFill>
                  <a:srgbClr val="000000"/>
                </a:solidFill>
              </a:rPr>
              <a:t>M = 0.783</a:t>
            </a:r>
            <a:endParaRPr lang="en-GB" sz="1600" dirty="0"/>
          </a:p>
          <a:p>
            <a:pPr marL="0" indent="0">
              <a:buNone/>
            </a:pPr>
            <a:endParaRPr lang="en-GB" sz="1800" dirty="0">
              <a:solidFill>
                <a:srgbClr val="0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A9AB57-5231-CD16-B375-2DBA815686B4}"/>
              </a:ext>
            </a:extLst>
          </p:cNvPr>
          <p:cNvSpPr txBox="1"/>
          <p:nvPr/>
        </p:nvSpPr>
        <p:spPr>
          <a:xfrm>
            <a:off x="433754" y="1711569"/>
            <a:ext cx="886264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/>
              <a:t>Frequency of cavity can be tuned to vary the impedance the bunch experiences.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E0E398-B9AF-CB7A-4793-C37C8CB9F7FE}"/>
              </a:ext>
            </a:extLst>
          </p:cNvPr>
          <p:cNvSpPr txBox="1"/>
          <p:nvPr/>
        </p:nvSpPr>
        <p:spPr>
          <a:xfrm>
            <a:off x="782203" y="6370679"/>
            <a:ext cx="6617368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400" dirty="0"/>
              <a:t>*</a:t>
            </a:r>
            <a:r>
              <a:rPr lang="en-GB" sz="1400" err="1"/>
              <a:t>RTh</a:t>
            </a:r>
            <a:r>
              <a:rPr lang="en-GB" sz="1400" dirty="0"/>
              <a:t> is the Re-entrant Thickness</a:t>
            </a:r>
          </a:p>
        </p:txBody>
      </p:sp>
    </p:spTree>
    <p:extLst>
      <p:ext uri="{BB962C8B-B14F-4D97-AF65-F5344CB8AC3E}">
        <p14:creationId xmlns:p14="http://schemas.microsoft.com/office/powerpoint/2010/main" val="21444896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aph of a graph&#10;&#10;AI-generated content may be incorrect.">
            <a:extLst>
              <a:ext uri="{FF2B5EF4-FFF2-40B4-BE49-F238E27FC236}">
                <a16:creationId xmlns:a16="http://schemas.microsoft.com/office/drawing/2014/main" id="{D6F675EC-48CA-BA85-AD8C-56441F3386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937" y="2418002"/>
            <a:ext cx="5334000" cy="39715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5070A94-98B2-218E-E99A-7BD156AAC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955" y="-912"/>
            <a:ext cx="10515600" cy="1325563"/>
          </a:xfrm>
        </p:spPr>
        <p:txBody>
          <a:bodyPr>
            <a:normAutofit/>
          </a:bodyPr>
          <a:lstStyle/>
          <a:p>
            <a:r>
              <a:rPr lang="en-GB" sz="2400" b="1"/>
              <a:t>Maximisation of Power Extraction at the Output Cavity</a:t>
            </a:r>
          </a:p>
        </p:txBody>
      </p:sp>
      <p:pic>
        <p:nvPicPr>
          <p:cNvPr id="4" name="Content Placeholder 3" descr="A screen shot of a graph&#10;&#10;AI-generated content may be incorrect.">
            <a:extLst>
              <a:ext uri="{FF2B5EF4-FFF2-40B4-BE49-F238E27FC236}">
                <a16:creationId xmlns:a16="http://schemas.microsoft.com/office/drawing/2014/main" id="{9C629C97-793B-2453-D078-D3EFB27EF9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97718" y="2512958"/>
            <a:ext cx="6493440" cy="396539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FB22357-531D-3BCF-47C7-2910C210E499}"/>
              </a:ext>
            </a:extLst>
          </p:cNvPr>
          <p:cNvSpPr txBox="1"/>
          <p:nvPr/>
        </p:nvSpPr>
        <p:spPr>
          <a:xfrm>
            <a:off x="613558" y="979714"/>
            <a:ext cx="11375951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/>
              <a:t>Maximum power extraction occurs when the</a:t>
            </a:r>
            <a:r>
              <a:rPr lang="en-GB" b="1"/>
              <a:t> "bouncing"</a:t>
            </a:r>
            <a:r>
              <a:rPr lang="en-GB"/>
              <a:t> effect is maximised.</a:t>
            </a:r>
            <a:endParaRPr lang="en-US"/>
          </a:p>
          <a:p>
            <a:pPr marL="285750" indent="-285750">
              <a:buFont typeface="Arial"/>
              <a:buChar char="•"/>
            </a:pPr>
            <a:endParaRPr lang="en-GB"/>
          </a:p>
          <a:p>
            <a:pPr marL="285750" indent="-285750">
              <a:buFont typeface="Arial"/>
              <a:buChar char="•"/>
            </a:pPr>
            <a:r>
              <a:rPr lang="en-GB"/>
              <a:t>As the bunch decelerates, the minimum electron velocity is negative but is re-accelerated at the output gap.</a:t>
            </a:r>
          </a:p>
          <a:p>
            <a:pPr marL="285750" indent="-285750">
              <a:buFont typeface="Arial"/>
              <a:buChar char="•"/>
            </a:pPr>
            <a:endParaRPr lang="en-GB"/>
          </a:p>
          <a:p>
            <a:pPr marL="285750" indent="-285750">
              <a:buFont typeface="Arial"/>
              <a:buChar char="•"/>
            </a:pPr>
            <a:r>
              <a:rPr lang="en-GB"/>
              <a:t>If the beam is decelerated too significantly - this may lead to reflected electrons or an accumulation of space charge.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9A93AA-ADDD-9E01-3FA2-95A0E7A62AAC}"/>
              </a:ext>
            </a:extLst>
          </p:cNvPr>
          <p:cNvSpPr txBox="1"/>
          <p:nvPr/>
        </p:nvSpPr>
        <p:spPr>
          <a:xfrm>
            <a:off x="3063910" y="6478535"/>
            <a:ext cx="3045905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/>
              <a:t>Output Cavity Bouncing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B970482-2A1C-E1DC-537C-266CE365EFDB}"/>
              </a:ext>
            </a:extLst>
          </p:cNvPr>
          <p:cNvCxnSpPr/>
          <p:nvPr/>
        </p:nvCxnSpPr>
        <p:spPr>
          <a:xfrm flipV="1">
            <a:off x="4331814" y="5521150"/>
            <a:ext cx="206552" cy="90923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94191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BC0F9-1725-C8A2-E8C7-947ED1FBA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031" y="-103092"/>
            <a:ext cx="10515600" cy="1325563"/>
          </a:xfrm>
        </p:spPr>
        <p:txBody>
          <a:bodyPr/>
          <a:lstStyle/>
          <a:p>
            <a:r>
              <a:rPr lang="en-GB" sz="2400" b="1"/>
              <a:t>Klystron with Actual Cavity Field Data </a:t>
            </a:r>
          </a:p>
        </p:txBody>
      </p:sp>
      <p:pic>
        <p:nvPicPr>
          <p:cNvPr id="7" name="Content Placeholder 6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C571B5C9-7910-DE59-855C-EF99143AFB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r="124" b="50633"/>
          <a:stretch/>
        </p:blipFill>
        <p:spPr>
          <a:xfrm>
            <a:off x="718149" y="1905991"/>
            <a:ext cx="10521255" cy="3047841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8C7FF4A-AD3F-4A21-8314-838ED76AE7CD}"/>
              </a:ext>
            </a:extLst>
          </p:cNvPr>
          <p:cNvSpPr txBox="1"/>
          <p:nvPr/>
        </p:nvSpPr>
        <p:spPr>
          <a:xfrm>
            <a:off x="728827" y="892733"/>
            <a:ext cx="1007064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/>
              <a:t>Optimisation of the Klystron in </a:t>
            </a:r>
            <a:r>
              <a:rPr lang="en-GB" err="1"/>
              <a:t>KlyC</a:t>
            </a:r>
            <a:r>
              <a:rPr lang="en-GB"/>
              <a:t> using the cavity field data increases the efficiency to 82.29% but results a slight increase to the interaction length from 2.1m to 2.3m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EB693F5-3DEF-0A3E-31D0-A0125ED557A5}"/>
              </a:ext>
            </a:extLst>
          </p:cNvPr>
          <p:cNvSpPr txBox="1"/>
          <p:nvPr/>
        </p:nvSpPr>
        <p:spPr>
          <a:xfrm>
            <a:off x="2295196" y="6247485"/>
            <a:ext cx="787867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>
                <a:solidFill>
                  <a:srgbClr val="C00000"/>
                </a:solidFill>
              </a:rPr>
              <a:t>The best efficiency of 82.29% is present with an RF drive power of 1300W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D688B99-31E5-1477-3B22-94895EEDD2F9}"/>
              </a:ext>
            </a:extLst>
          </p:cNvPr>
          <p:cNvCxnSpPr/>
          <p:nvPr/>
        </p:nvCxnSpPr>
        <p:spPr>
          <a:xfrm flipV="1">
            <a:off x="1917961" y="4716970"/>
            <a:ext cx="171222" cy="76332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7DFE0D5-D6F3-7EDE-FC70-DECEF8EA74BA}"/>
              </a:ext>
            </a:extLst>
          </p:cNvPr>
          <p:cNvSpPr txBox="1"/>
          <p:nvPr/>
        </p:nvSpPr>
        <p:spPr>
          <a:xfrm>
            <a:off x="1303738" y="5487059"/>
            <a:ext cx="2178676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400"/>
              <a:t>2nd Harmonic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E582BF2-B257-9FF6-E124-DDB67F736052}"/>
              </a:ext>
            </a:extLst>
          </p:cNvPr>
          <p:cNvSpPr txBox="1"/>
          <p:nvPr/>
        </p:nvSpPr>
        <p:spPr>
          <a:xfrm>
            <a:off x="2758885" y="5501920"/>
            <a:ext cx="1470338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400"/>
              <a:t>3rd Harmonic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D837550-0A0E-7205-96B8-1A3B40DC0D7C}"/>
              </a:ext>
            </a:extLst>
          </p:cNvPr>
          <p:cNvCxnSpPr/>
          <p:nvPr/>
        </p:nvCxnSpPr>
        <p:spPr>
          <a:xfrm flipH="1" flipV="1">
            <a:off x="2489916" y="4722254"/>
            <a:ext cx="536620" cy="74053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03229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BE537-2320-A5EA-72B8-61183D106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502" y="-167420"/>
            <a:ext cx="10515600" cy="1325563"/>
          </a:xfrm>
        </p:spPr>
        <p:txBody>
          <a:bodyPr>
            <a:normAutofit/>
          </a:bodyPr>
          <a:lstStyle/>
          <a:p>
            <a:r>
              <a:rPr lang="en-GB" sz="2400" b="1"/>
              <a:t>Bandwidth Curve for 6 Cavity Klystron Design</a:t>
            </a:r>
          </a:p>
        </p:txBody>
      </p:sp>
      <p:pic>
        <p:nvPicPr>
          <p:cNvPr id="3" name="Picture 2" descr="A graph of a function&#10;&#10;AI-generated content may be incorrect.">
            <a:extLst>
              <a:ext uri="{FF2B5EF4-FFF2-40B4-BE49-F238E27FC236}">
                <a16:creationId xmlns:a16="http://schemas.microsoft.com/office/drawing/2014/main" id="{A7715100-2BBA-D94B-8FFB-0747605E30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680" y="1718783"/>
            <a:ext cx="5836007" cy="35307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517C940-EAD5-767A-4EA1-F393C19FC037}"/>
              </a:ext>
            </a:extLst>
          </p:cNvPr>
          <p:cNvSpPr txBox="1"/>
          <p:nvPr/>
        </p:nvSpPr>
        <p:spPr>
          <a:xfrm>
            <a:off x="6193973" y="1894812"/>
            <a:ext cx="5997192" cy="2585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Input Cavity </a:t>
            </a:r>
            <a:r>
              <a:rPr lang="en-US" err="1"/>
              <a:t>QExt</a:t>
            </a:r>
            <a:r>
              <a:rPr lang="en-US"/>
              <a:t> was set to 484 where highest gain was present.</a:t>
            </a:r>
          </a:p>
          <a:p>
            <a:endParaRPr lang="en-US"/>
          </a:p>
          <a:p>
            <a:r>
              <a:rPr lang="en-US"/>
              <a:t>A high Input </a:t>
            </a:r>
            <a:r>
              <a:rPr lang="en-US" err="1"/>
              <a:t>QExt</a:t>
            </a:r>
            <a:r>
              <a:rPr lang="en-US"/>
              <a:t> increases the gain, but decreases the bandwidth</a:t>
            </a:r>
          </a:p>
          <a:p>
            <a:endParaRPr lang="en-US"/>
          </a:p>
          <a:p>
            <a:r>
              <a:rPr lang="en-US"/>
              <a:t>Ideally, </a:t>
            </a:r>
            <a:r>
              <a:rPr lang="en-US" err="1"/>
              <a:t>QExt</a:t>
            </a:r>
            <a:r>
              <a:rPr lang="en-US"/>
              <a:t> should be as low as possible (~150 as target).</a:t>
            </a:r>
            <a:br>
              <a:rPr lang="en-US"/>
            </a:br>
            <a:r>
              <a:rPr lang="en-US"/>
              <a:t>Losses in gain need to be restored.</a:t>
            </a:r>
          </a:p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33ECEB-9F97-81A2-D2EC-89A577178F87}"/>
              </a:ext>
            </a:extLst>
          </p:cNvPr>
          <p:cNvSpPr txBox="1"/>
          <p:nvPr/>
        </p:nvSpPr>
        <p:spPr>
          <a:xfrm>
            <a:off x="634999" y="5451928"/>
            <a:ext cx="57337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-3dB Bandwidth of 4MHz – </a:t>
            </a:r>
            <a:r>
              <a:rPr lang="en-US">
                <a:solidFill>
                  <a:srgbClr val="C00000"/>
                </a:solidFill>
              </a:rPr>
              <a:t>far too narrow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3E282E-1AE0-AA74-90DE-8CC180FFC954}"/>
              </a:ext>
            </a:extLst>
          </p:cNvPr>
          <p:cNvSpPr txBox="1"/>
          <p:nvPr/>
        </p:nvSpPr>
        <p:spPr>
          <a:xfrm>
            <a:off x="7104184" y="4618892"/>
            <a:ext cx="4829907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 b="1" u="sng">
                <a:solidFill>
                  <a:srgbClr val="0070C0"/>
                </a:solidFill>
              </a:rPr>
              <a:t>Solution – add another buncher</a:t>
            </a:r>
          </a:p>
        </p:txBody>
      </p:sp>
    </p:spTree>
    <p:extLst>
      <p:ext uri="{BB962C8B-B14F-4D97-AF65-F5344CB8AC3E}">
        <p14:creationId xmlns:p14="http://schemas.microsoft.com/office/powerpoint/2010/main" val="34690103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BAC48-0C19-C504-70FF-19A937FCA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6080" y="-2104"/>
            <a:ext cx="10515600" cy="1325563"/>
          </a:xfrm>
        </p:spPr>
        <p:txBody>
          <a:bodyPr>
            <a:normAutofit/>
          </a:bodyPr>
          <a:lstStyle/>
          <a:p>
            <a:r>
              <a:rPr lang="en-GB" sz="2400"/>
              <a:t>Additional Cavity to Recoup Performance</a:t>
            </a:r>
          </a:p>
        </p:txBody>
      </p:sp>
      <p:pic>
        <p:nvPicPr>
          <p:cNvPr id="4" name="Content Placeholder 3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AB5503D5-617F-EE1A-0234-DFC183FFB2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19" t="4403" r="67350" b="49913"/>
          <a:stretch/>
        </p:blipFill>
        <p:spPr>
          <a:xfrm>
            <a:off x="1076151" y="2293842"/>
            <a:ext cx="3550296" cy="3042487"/>
          </a:xfrm>
        </p:spPr>
      </p:pic>
      <p:pic>
        <p:nvPicPr>
          <p:cNvPr id="5" name="Picture 4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70192FBE-B185-ACDC-C4E7-0BF80D8A2FC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498" t="7576" r="66590" b="50379"/>
          <a:stretch/>
        </p:blipFill>
        <p:spPr>
          <a:xfrm>
            <a:off x="4625132" y="2289959"/>
            <a:ext cx="3551271" cy="3039358"/>
          </a:xfrm>
          <a:prstGeom prst="rect">
            <a:avLst/>
          </a:prstGeom>
        </p:spPr>
      </p:pic>
      <p:pic>
        <p:nvPicPr>
          <p:cNvPr id="6" name="Picture 5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604114BE-AD5D-3DB8-7B70-66D34747565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073" t="8557" r="66977" b="49878"/>
          <a:stretch/>
        </p:blipFill>
        <p:spPr>
          <a:xfrm>
            <a:off x="8107905" y="2293145"/>
            <a:ext cx="3639412" cy="30437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90DFF33-71A0-7204-CDA2-DDEE505B4D78}"/>
              </a:ext>
            </a:extLst>
          </p:cNvPr>
          <p:cNvSpPr txBox="1"/>
          <p:nvPr/>
        </p:nvSpPr>
        <p:spPr>
          <a:xfrm>
            <a:off x="1076342" y="1906873"/>
            <a:ext cx="335923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/>
              <a:t>6 Cavity, </a:t>
            </a:r>
            <a:r>
              <a:rPr lang="en-GB" err="1"/>
              <a:t>QExt</a:t>
            </a:r>
            <a:r>
              <a:rPr lang="en-GB"/>
              <a:t> = 484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E2BBFB-822C-4D54-E277-51B4FB205EED}"/>
              </a:ext>
            </a:extLst>
          </p:cNvPr>
          <p:cNvSpPr txBox="1"/>
          <p:nvPr/>
        </p:nvSpPr>
        <p:spPr>
          <a:xfrm>
            <a:off x="4721088" y="1925234"/>
            <a:ext cx="335923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/>
              <a:t>6 Cavity, </a:t>
            </a:r>
            <a:r>
              <a:rPr lang="en-GB" err="1"/>
              <a:t>QExt</a:t>
            </a:r>
            <a:r>
              <a:rPr lang="en-GB"/>
              <a:t> = 150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BC9646-CCEA-CC01-1CEB-B59347EB9D36}"/>
              </a:ext>
            </a:extLst>
          </p:cNvPr>
          <p:cNvSpPr txBox="1"/>
          <p:nvPr/>
        </p:nvSpPr>
        <p:spPr>
          <a:xfrm>
            <a:off x="8246485" y="1925233"/>
            <a:ext cx="335923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/>
              <a:t>7 Cavity, </a:t>
            </a:r>
            <a:r>
              <a:rPr lang="en-GB" err="1"/>
              <a:t>QExt</a:t>
            </a:r>
            <a:r>
              <a:rPr lang="en-GB"/>
              <a:t> = 150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BD94B2-3835-44C7-6F95-B76DC39A3C81}"/>
              </a:ext>
            </a:extLst>
          </p:cNvPr>
          <p:cNvSpPr txBox="1"/>
          <p:nvPr/>
        </p:nvSpPr>
        <p:spPr>
          <a:xfrm>
            <a:off x="1079576" y="5326241"/>
            <a:ext cx="132228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/>
              <a:t>Eff. 82.29%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0A81B7-2DE7-40FD-D8A4-3C5B4D9EF589}"/>
              </a:ext>
            </a:extLst>
          </p:cNvPr>
          <p:cNvSpPr txBox="1"/>
          <p:nvPr/>
        </p:nvSpPr>
        <p:spPr>
          <a:xfrm>
            <a:off x="5743382" y="5326240"/>
            <a:ext cx="132228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/>
              <a:t>Eff. 69.94%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2882ED3-E0EF-DF0F-BFD1-3AA115DE334E}"/>
              </a:ext>
            </a:extLst>
          </p:cNvPr>
          <p:cNvSpPr txBox="1"/>
          <p:nvPr/>
        </p:nvSpPr>
        <p:spPr>
          <a:xfrm>
            <a:off x="10361285" y="5326239"/>
            <a:ext cx="132228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/>
              <a:t>Eff. 82.05%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711B4D4-8DAD-A361-CE61-8BE51F43FB51}"/>
              </a:ext>
            </a:extLst>
          </p:cNvPr>
          <p:cNvCxnSpPr>
            <a:cxnSpLocks/>
          </p:cNvCxnSpPr>
          <p:nvPr/>
        </p:nvCxnSpPr>
        <p:spPr>
          <a:xfrm flipV="1">
            <a:off x="8799968" y="5037630"/>
            <a:ext cx="204382" cy="112991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371B2198-E51E-AAC1-DB1D-3F6EF25C456A}"/>
              </a:ext>
            </a:extLst>
          </p:cNvPr>
          <p:cNvSpPr txBox="1"/>
          <p:nvPr/>
        </p:nvSpPr>
        <p:spPr>
          <a:xfrm>
            <a:off x="7698489" y="6167543"/>
            <a:ext cx="313541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600" dirty="0">
                <a:solidFill>
                  <a:srgbClr val="0070C0"/>
                </a:solidFill>
              </a:rPr>
              <a:t>Additional cavity added before 2nd harmonic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CB3CBE3-4218-CDBC-21E8-1AC6B14C9E5E}"/>
              </a:ext>
            </a:extLst>
          </p:cNvPr>
          <p:cNvSpPr txBox="1"/>
          <p:nvPr/>
        </p:nvSpPr>
        <p:spPr>
          <a:xfrm>
            <a:off x="1083971" y="1093152"/>
            <a:ext cx="1066787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/>
              <a:t>An additional bunching before the 2nd harmonic restores the efficiency lost from the drop in </a:t>
            </a:r>
            <a:r>
              <a:rPr lang="en-GB" err="1"/>
              <a:t>QExt</a:t>
            </a:r>
            <a:r>
              <a:rPr lang="en-GB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705899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CE77E-E516-70AF-4A46-6DFF114D0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772"/>
            <a:ext cx="10515600" cy="1325563"/>
          </a:xfrm>
        </p:spPr>
        <p:txBody>
          <a:bodyPr>
            <a:normAutofit/>
          </a:bodyPr>
          <a:lstStyle/>
          <a:p>
            <a:r>
              <a:rPr lang="en-GB" sz="2400" b="1"/>
              <a:t>Bandwidth Curve for 7 Cavity Klystron Design</a:t>
            </a:r>
            <a:endParaRPr lang="en-US" sz="2400"/>
          </a:p>
          <a:p>
            <a:endParaRPr lang="en-US" sz="2400" b="1"/>
          </a:p>
        </p:txBody>
      </p:sp>
      <p:pic>
        <p:nvPicPr>
          <p:cNvPr id="4" name="Content Placeholder 3" descr="A graph showing a line of dots&#10;&#10;AI-generated content may be incorrect.">
            <a:extLst>
              <a:ext uri="{FF2B5EF4-FFF2-40B4-BE49-F238E27FC236}">
                <a16:creationId xmlns:a16="http://schemas.microsoft.com/office/drawing/2014/main" id="{B1F28315-4FAF-D873-A9A7-46FCF83AA6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44099" y="1411298"/>
            <a:ext cx="8007377" cy="4852057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B19DE77-B29D-9CA0-D707-CCF365F6C1D3}"/>
              </a:ext>
            </a:extLst>
          </p:cNvPr>
          <p:cNvSpPr txBox="1"/>
          <p:nvPr/>
        </p:nvSpPr>
        <p:spPr>
          <a:xfrm>
            <a:off x="-14454" y="1846303"/>
            <a:ext cx="3968339" cy="507831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 dirty="0"/>
              <a:t>-3dB Bandwidth has increased by ~3 times.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Erroneous points show reflected electrons.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These occur where a bunching cavity is tuned close to a harmonic of the drive frequency.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Removing these from the flat top could get a –3dB bandwidth of </a:t>
            </a:r>
            <a:r>
              <a:rPr lang="en-US" b="1" dirty="0"/>
              <a:t>~14MHz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Retuning bunchers frequencies will allow a wider usable bandwidth.</a:t>
            </a:r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8700B31-733F-C578-E207-3B439D1A8171}"/>
              </a:ext>
            </a:extLst>
          </p:cNvPr>
          <p:cNvCxnSpPr/>
          <p:nvPr/>
        </p:nvCxnSpPr>
        <p:spPr>
          <a:xfrm flipV="1">
            <a:off x="3607074" y="2994337"/>
            <a:ext cx="1608868" cy="4722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BA7E905-FACE-6716-C01D-154A9DD7471C}"/>
              </a:ext>
            </a:extLst>
          </p:cNvPr>
          <p:cNvCxnSpPr/>
          <p:nvPr/>
        </p:nvCxnSpPr>
        <p:spPr>
          <a:xfrm flipV="1">
            <a:off x="3619624" y="2382096"/>
            <a:ext cx="2973037" cy="44712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3291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963DE-D562-B433-A014-E5AF9F8E8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804" y="142874"/>
            <a:ext cx="10515600" cy="1325563"/>
          </a:xfrm>
        </p:spPr>
        <p:txBody>
          <a:bodyPr>
            <a:normAutofit/>
          </a:bodyPr>
          <a:lstStyle/>
          <a:p>
            <a:r>
              <a:rPr lang="en-GB" sz="2400" b="1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FF7874-C166-82DA-F438-F0B866255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9804" y="1603350"/>
            <a:ext cx="9683262" cy="4168799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GB" sz="1800" b="1" dirty="0">
                <a:solidFill>
                  <a:schemeClr val="accent6">
                    <a:lumMod val="75000"/>
                  </a:schemeClr>
                </a:solidFill>
              </a:rPr>
              <a:t>24MW 704MHz Klystron is viable, would substantially reduce the number of required Klystrons for the Muon Collider.</a:t>
            </a:r>
            <a:br>
              <a:rPr lang="en-GB" sz="1800" b="1" dirty="0">
                <a:solidFill>
                  <a:schemeClr val="accent6">
                    <a:lumMod val="75000"/>
                  </a:schemeClr>
                </a:solidFill>
              </a:rPr>
            </a:br>
            <a:endParaRPr lang="en-GB" sz="1800" b="1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GB" sz="1800" b="1" dirty="0">
                <a:solidFill>
                  <a:schemeClr val="accent6">
                    <a:lumMod val="75000"/>
                  </a:schemeClr>
                </a:solidFill>
              </a:rPr>
              <a:t>Viable design is proposed with wide bandwidth in </a:t>
            </a:r>
            <a:r>
              <a:rPr lang="en-GB" sz="1800" b="1" dirty="0" err="1">
                <a:solidFill>
                  <a:schemeClr val="accent6">
                    <a:lumMod val="75000"/>
                  </a:schemeClr>
                </a:solidFill>
              </a:rPr>
              <a:t>KlyC</a:t>
            </a:r>
            <a:r>
              <a:rPr lang="en-GB" sz="1800" b="1" dirty="0">
                <a:solidFill>
                  <a:schemeClr val="accent6">
                    <a:lumMod val="75000"/>
                  </a:schemeClr>
                </a:solidFill>
              </a:rPr>
              <a:t> at ~82% Efficiency.</a:t>
            </a:r>
            <a:br>
              <a:rPr lang="en-GB" sz="1800" dirty="0"/>
            </a:br>
            <a:endParaRPr lang="en-GB" sz="1800" dirty="0"/>
          </a:p>
          <a:p>
            <a:r>
              <a:rPr lang="en-GB" sz="18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Need to move onto full scale PIC simulations.</a:t>
            </a:r>
            <a:br>
              <a:rPr lang="en-GB" sz="18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endParaRPr lang="en-GB" sz="18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r>
              <a:rPr lang="en-GB" sz="18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22 Beams was based on the approximation of 1.1MW per beam, other beam count Klystrons may be more efficient – need to verify.</a:t>
            </a:r>
            <a:br>
              <a:rPr lang="en-GB" sz="18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endParaRPr lang="en-GB" sz="18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r>
              <a:rPr lang="en-GB" sz="18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Two-Stage Klystron may be viable at this frequency – is the increased complexity worth the size / efficiency improvements?</a:t>
            </a:r>
          </a:p>
        </p:txBody>
      </p:sp>
    </p:spTree>
    <p:extLst>
      <p:ext uri="{BB962C8B-B14F-4D97-AF65-F5344CB8AC3E}">
        <p14:creationId xmlns:p14="http://schemas.microsoft.com/office/powerpoint/2010/main" val="3971586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B58CF16-2603-49C0-B234-B45E54E0CB21}"/>
              </a:ext>
            </a:extLst>
          </p:cNvPr>
          <p:cNvSpPr>
            <a:spLocks noGrp="1"/>
          </p:cNvSpPr>
          <p:nvPr/>
        </p:nvSpPr>
        <p:spPr>
          <a:xfrm>
            <a:off x="995776" y="386321"/>
            <a:ext cx="4951721" cy="67332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/>
              <a:t>Muon Cooling Demonstrator Layout:</a:t>
            </a:r>
          </a:p>
          <a:p>
            <a:endParaRPr lang="en-US" sz="24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69DCF83-A793-490B-8451-78901F953EBE}"/>
              </a:ext>
            </a:extLst>
          </p:cNvPr>
          <p:cNvGrpSpPr/>
          <p:nvPr/>
        </p:nvGrpSpPr>
        <p:grpSpPr>
          <a:xfrm>
            <a:off x="6627283" y="1972700"/>
            <a:ext cx="4304904" cy="4739847"/>
            <a:chOff x="6581379" y="1752363"/>
            <a:chExt cx="4304904" cy="4739847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0F4DAF74-B230-4332-9CC0-B6F64F6A4B3A}"/>
                </a:ext>
              </a:extLst>
            </p:cNvPr>
            <p:cNvSpPr/>
            <p:nvPr/>
          </p:nvSpPr>
          <p:spPr>
            <a:xfrm>
              <a:off x="6581379" y="1752363"/>
              <a:ext cx="1968650" cy="903642"/>
            </a:xfrm>
            <a:prstGeom prst="rect">
              <a:avLst/>
            </a:prstGeom>
            <a:solidFill>
              <a:schemeClr val="tx2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/>
                <a:t>modulator</a:t>
              </a:r>
              <a:endParaRPr lang="en-GB"/>
            </a:p>
          </p:txBody>
        </p:sp>
        <p:sp>
          <p:nvSpPr>
            <p:cNvPr id="44" name="Flowchart: Merge 43">
              <a:extLst>
                <a:ext uri="{FF2B5EF4-FFF2-40B4-BE49-F238E27FC236}">
                  <a16:creationId xmlns:a16="http://schemas.microsoft.com/office/drawing/2014/main" id="{8D509338-7AFF-49A8-91BE-8EC794F276DD}"/>
                </a:ext>
              </a:extLst>
            </p:cNvPr>
            <p:cNvSpPr/>
            <p:nvPr/>
          </p:nvSpPr>
          <p:spPr>
            <a:xfrm>
              <a:off x="6581379" y="2664073"/>
              <a:ext cx="1968650" cy="1573305"/>
            </a:xfrm>
            <a:prstGeom prst="flowChartMerge">
              <a:avLst/>
            </a:prstGeom>
            <a:solidFill>
              <a:schemeClr val="tx2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/>
                <a:t>klystron</a:t>
              </a:r>
            </a:p>
            <a:p>
              <a:pPr algn="ctr"/>
              <a:r>
                <a:rPr lang="en-US"/>
                <a:t>24MW</a:t>
              </a:r>
              <a:endParaRPr lang="en-GB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2CC6F38-1E7A-4A2B-99BF-90FA68D813D3}"/>
                </a:ext>
              </a:extLst>
            </p:cNvPr>
            <p:cNvSpPr/>
            <p:nvPr/>
          </p:nvSpPr>
          <p:spPr>
            <a:xfrm>
              <a:off x="9767486" y="5362657"/>
              <a:ext cx="1118797" cy="1129553"/>
            </a:xfrm>
            <a:prstGeom prst="ellipse">
              <a:avLst/>
            </a:prstGeom>
            <a:solidFill>
              <a:schemeClr val="tx2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/>
                <a:t>cavity</a:t>
              </a:r>
              <a:endParaRPr lang="en-GB"/>
            </a:p>
          </p:txBody>
        </p:sp>
        <p:sp>
          <p:nvSpPr>
            <p:cNvPr id="46" name="Arrow: Down 45">
              <a:extLst>
                <a:ext uri="{FF2B5EF4-FFF2-40B4-BE49-F238E27FC236}">
                  <a16:creationId xmlns:a16="http://schemas.microsoft.com/office/drawing/2014/main" id="{F5F5A6E2-992F-4531-9671-B4F8C6D90A6C}"/>
                </a:ext>
              </a:extLst>
            </p:cNvPr>
            <p:cNvSpPr/>
            <p:nvPr/>
          </p:nvSpPr>
          <p:spPr>
            <a:xfrm>
              <a:off x="8410423" y="4113538"/>
              <a:ext cx="484632" cy="978408"/>
            </a:xfrm>
            <a:prstGeom prst="downArrow">
              <a:avLst/>
            </a:prstGeom>
            <a:solidFill>
              <a:schemeClr val="tx2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/>
                <a:t>WG</a:t>
              </a:r>
              <a:endParaRPr lang="en-GB"/>
            </a:p>
          </p:txBody>
        </p:sp>
      </p:grpSp>
      <p:sp>
        <p:nvSpPr>
          <p:cNvPr id="14" name="TextBox 3">
            <a:extLst>
              <a:ext uri="{FF2B5EF4-FFF2-40B4-BE49-F238E27FC236}">
                <a16:creationId xmlns:a16="http://schemas.microsoft.com/office/drawing/2014/main" id="{E88C0E16-4A67-4D15-840A-759AE9543670}"/>
              </a:ext>
            </a:extLst>
          </p:cNvPr>
          <p:cNvSpPr txBox="1"/>
          <p:nvPr/>
        </p:nvSpPr>
        <p:spPr>
          <a:xfrm>
            <a:off x="9310733" y="3021082"/>
            <a:ext cx="20884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WG distribution with phase adjustment to feed 2 x 4 cavities</a:t>
            </a:r>
            <a:endParaRPr lang="en-GB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3AA42D8-49DA-4735-BD5A-E91C384EF79C}"/>
              </a:ext>
            </a:extLst>
          </p:cNvPr>
          <p:cNvGrpSpPr/>
          <p:nvPr/>
        </p:nvGrpSpPr>
        <p:grpSpPr>
          <a:xfrm>
            <a:off x="7830368" y="5077333"/>
            <a:ext cx="4200916" cy="1632271"/>
            <a:chOff x="7784464" y="4856996"/>
            <a:chExt cx="4200916" cy="1632271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20F9E06-9C9F-47FA-A99C-E70DBF240E08}"/>
                </a:ext>
              </a:extLst>
            </p:cNvPr>
            <p:cNvSpPr/>
            <p:nvPr/>
          </p:nvSpPr>
          <p:spPr>
            <a:xfrm>
              <a:off x="8209132" y="4861339"/>
              <a:ext cx="3343565" cy="275524"/>
            </a:xfrm>
            <a:prstGeom prst="rect">
              <a:avLst/>
            </a:prstGeom>
            <a:solidFill>
              <a:schemeClr val="tx2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33" name="Arrow: Down 32">
              <a:extLst>
                <a:ext uri="{FF2B5EF4-FFF2-40B4-BE49-F238E27FC236}">
                  <a16:creationId xmlns:a16="http://schemas.microsoft.com/office/drawing/2014/main" id="{479D3631-F24B-4573-8C3F-D2A9CF93DC8A}"/>
                </a:ext>
              </a:extLst>
            </p:cNvPr>
            <p:cNvSpPr/>
            <p:nvPr/>
          </p:nvSpPr>
          <p:spPr>
            <a:xfrm>
              <a:off x="10136734" y="4856996"/>
              <a:ext cx="484632" cy="627213"/>
            </a:xfrm>
            <a:prstGeom prst="downArrow">
              <a:avLst/>
            </a:prstGeom>
            <a:solidFill>
              <a:schemeClr val="tx2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4A331174-6D2C-4407-9DB7-2CC5DDA03DDE}"/>
                </a:ext>
              </a:extLst>
            </p:cNvPr>
            <p:cNvGrpSpPr/>
            <p:nvPr/>
          </p:nvGrpSpPr>
          <p:grpSpPr>
            <a:xfrm>
              <a:off x="8805070" y="4860453"/>
              <a:ext cx="1118797" cy="1628300"/>
              <a:chOff x="8805070" y="4860453"/>
              <a:chExt cx="1118797" cy="1628300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1D62136D-B8BF-480B-B2FD-26D0D8E0D9A1}"/>
                  </a:ext>
                </a:extLst>
              </p:cNvPr>
              <p:cNvSpPr/>
              <p:nvPr/>
            </p:nvSpPr>
            <p:spPr>
              <a:xfrm>
                <a:off x="8805070" y="5359200"/>
                <a:ext cx="1118797" cy="1129553"/>
              </a:xfrm>
              <a:prstGeom prst="ellipse">
                <a:avLst/>
              </a:prstGeom>
              <a:solidFill>
                <a:schemeClr val="tx2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/>
                  <a:t>cavity</a:t>
                </a:r>
                <a:endParaRPr lang="en-GB"/>
              </a:p>
            </p:txBody>
          </p:sp>
          <p:sp>
            <p:nvSpPr>
              <p:cNvPr id="42" name="Arrow: Down 41">
                <a:extLst>
                  <a:ext uri="{FF2B5EF4-FFF2-40B4-BE49-F238E27FC236}">
                    <a16:creationId xmlns:a16="http://schemas.microsoft.com/office/drawing/2014/main" id="{5B2C959E-A193-4A8D-92AC-61A18511DB5E}"/>
                  </a:ext>
                </a:extLst>
              </p:cNvPr>
              <p:cNvSpPr/>
              <p:nvPr/>
            </p:nvSpPr>
            <p:spPr>
              <a:xfrm>
                <a:off x="9117695" y="4860453"/>
                <a:ext cx="484632" cy="627213"/>
              </a:xfrm>
              <a:prstGeom prst="downArrow">
                <a:avLst/>
              </a:prstGeom>
              <a:solidFill>
                <a:schemeClr val="tx2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2652D977-ADF2-4780-BBBE-BE5ACB267BAB}"/>
                </a:ext>
              </a:extLst>
            </p:cNvPr>
            <p:cNvGrpSpPr/>
            <p:nvPr/>
          </p:nvGrpSpPr>
          <p:grpSpPr>
            <a:xfrm>
              <a:off x="7784464" y="4856996"/>
              <a:ext cx="1118797" cy="1628300"/>
              <a:chOff x="7784464" y="4856996"/>
              <a:chExt cx="1118797" cy="1628300"/>
            </a:xfrm>
          </p:grpSpPr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1A40A390-900B-450D-979D-BC65F75955A0}"/>
                  </a:ext>
                </a:extLst>
              </p:cNvPr>
              <p:cNvSpPr/>
              <p:nvPr/>
            </p:nvSpPr>
            <p:spPr>
              <a:xfrm>
                <a:off x="7784464" y="5355743"/>
                <a:ext cx="1118797" cy="1129553"/>
              </a:xfrm>
              <a:prstGeom prst="ellipse">
                <a:avLst/>
              </a:prstGeom>
              <a:solidFill>
                <a:schemeClr val="tx2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/>
                  <a:t>cavity</a:t>
                </a:r>
                <a:endParaRPr lang="en-GB"/>
              </a:p>
            </p:txBody>
          </p:sp>
          <p:sp>
            <p:nvSpPr>
              <p:cNvPr id="40" name="Arrow: Down 39">
                <a:extLst>
                  <a:ext uri="{FF2B5EF4-FFF2-40B4-BE49-F238E27FC236}">
                    <a16:creationId xmlns:a16="http://schemas.microsoft.com/office/drawing/2014/main" id="{7A980E3B-8BA1-411A-B249-75F3202853A9}"/>
                  </a:ext>
                </a:extLst>
              </p:cNvPr>
              <p:cNvSpPr/>
              <p:nvPr/>
            </p:nvSpPr>
            <p:spPr>
              <a:xfrm>
                <a:off x="8097089" y="4856996"/>
                <a:ext cx="484632" cy="627213"/>
              </a:xfrm>
              <a:prstGeom prst="downArrow">
                <a:avLst/>
              </a:prstGeom>
              <a:solidFill>
                <a:schemeClr val="tx2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BB5A0A98-42B1-49A3-8927-23B58B7A377A}"/>
                </a:ext>
              </a:extLst>
            </p:cNvPr>
            <p:cNvGrpSpPr/>
            <p:nvPr/>
          </p:nvGrpSpPr>
          <p:grpSpPr>
            <a:xfrm>
              <a:off x="10866583" y="4860967"/>
              <a:ext cx="1118797" cy="1628300"/>
              <a:chOff x="10866583" y="4860967"/>
              <a:chExt cx="1118797" cy="1628300"/>
            </a:xfrm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0AABB2F3-060C-4B3B-8026-142A4036F85D}"/>
                  </a:ext>
                </a:extLst>
              </p:cNvPr>
              <p:cNvSpPr/>
              <p:nvPr/>
            </p:nvSpPr>
            <p:spPr>
              <a:xfrm>
                <a:off x="10866583" y="5359714"/>
                <a:ext cx="1118797" cy="1129553"/>
              </a:xfrm>
              <a:prstGeom prst="ellipse">
                <a:avLst/>
              </a:prstGeom>
              <a:solidFill>
                <a:schemeClr val="tx2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/>
                  <a:t>cavity</a:t>
                </a:r>
                <a:endParaRPr lang="en-GB"/>
              </a:p>
            </p:txBody>
          </p:sp>
          <p:sp>
            <p:nvSpPr>
              <p:cNvPr id="38" name="Arrow: Down 37">
                <a:extLst>
                  <a:ext uri="{FF2B5EF4-FFF2-40B4-BE49-F238E27FC236}">
                    <a16:creationId xmlns:a16="http://schemas.microsoft.com/office/drawing/2014/main" id="{9DDE3B23-86AC-4E49-AC9B-76FE028F7109}"/>
                  </a:ext>
                </a:extLst>
              </p:cNvPr>
              <p:cNvSpPr/>
              <p:nvPr/>
            </p:nvSpPr>
            <p:spPr>
              <a:xfrm>
                <a:off x="11179208" y="4860967"/>
                <a:ext cx="484632" cy="627213"/>
              </a:xfrm>
              <a:prstGeom prst="downArrow">
                <a:avLst/>
              </a:prstGeom>
              <a:solidFill>
                <a:schemeClr val="tx2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D6C559B-CAEB-45BB-9B89-88581D675842}"/>
              </a:ext>
            </a:extLst>
          </p:cNvPr>
          <p:cNvGrpSpPr/>
          <p:nvPr/>
        </p:nvGrpSpPr>
        <p:grpSpPr>
          <a:xfrm>
            <a:off x="3479316" y="5073362"/>
            <a:ext cx="4200916" cy="1632271"/>
            <a:chOff x="3433412" y="4853025"/>
            <a:chExt cx="4200916" cy="1632271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ADD334C-E787-4486-9DDA-88C65A8B1940}"/>
                </a:ext>
              </a:extLst>
            </p:cNvPr>
            <p:cNvSpPr/>
            <p:nvPr/>
          </p:nvSpPr>
          <p:spPr>
            <a:xfrm>
              <a:off x="3858080" y="4857368"/>
              <a:ext cx="3343565" cy="275524"/>
            </a:xfrm>
            <a:prstGeom prst="rect">
              <a:avLst/>
            </a:prstGeom>
            <a:solidFill>
              <a:schemeClr val="tx2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2" name="Arrow: Down 21">
              <a:extLst>
                <a:ext uri="{FF2B5EF4-FFF2-40B4-BE49-F238E27FC236}">
                  <a16:creationId xmlns:a16="http://schemas.microsoft.com/office/drawing/2014/main" id="{56462299-39EB-4E3B-B87A-40011A8832DD}"/>
                </a:ext>
              </a:extLst>
            </p:cNvPr>
            <p:cNvSpPr/>
            <p:nvPr/>
          </p:nvSpPr>
          <p:spPr>
            <a:xfrm>
              <a:off x="5785682" y="4853025"/>
              <a:ext cx="484632" cy="627213"/>
            </a:xfrm>
            <a:prstGeom prst="downArrow">
              <a:avLst/>
            </a:prstGeom>
            <a:solidFill>
              <a:schemeClr val="tx2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00FD1F41-CC09-4FD2-8CE1-415B13CFAF9F}"/>
                </a:ext>
              </a:extLst>
            </p:cNvPr>
            <p:cNvGrpSpPr/>
            <p:nvPr/>
          </p:nvGrpSpPr>
          <p:grpSpPr>
            <a:xfrm>
              <a:off x="4454018" y="4856482"/>
              <a:ext cx="1118797" cy="1628300"/>
              <a:chOff x="4454018" y="4856482"/>
              <a:chExt cx="1118797" cy="1628300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5BD428E9-03FD-4D8F-BD0A-F4BB234D675C}"/>
                  </a:ext>
                </a:extLst>
              </p:cNvPr>
              <p:cNvSpPr/>
              <p:nvPr/>
            </p:nvSpPr>
            <p:spPr>
              <a:xfrm>
                <a:off x="4454018" y="5355229"/>
                <a:ext cx="1118797" cy="1129553"/>
              </a:xfrm>
              <a:prstGeom prst="ellipse">
                <a:avLst/>
              </a:prstGeom>
              <a:solidFill>
                <a:schemeClr val="tx2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/>
                  <a:t>cavity</a:t>
                </a:r>
                <a:endParaRPr lang="en-GB"/>
              </a:p>
            </p:txBody>
          </p:sp>
          <p:sp>
            <p:nvSpPr>
              <p:cNvPr id="31" name="Arrow: Down 30">
                <a:extLst>
                  <a:ext uri="{FF2B5EF4-FFF2-40B4-BE49-F238E27FC236}">
                    <a16:creationId xmlns:a16="http://schemas.microsoft.com/office/drawing/2014/main" id="{78A6A4D0-21BA-4751-AF00-C4D4CEB7BDAE}"/>
                  </a:ext>
                </a:extLst>
              </p:cNvPr>
              <p:cNvSpPr/>
              <p:nvPr/>
            </p:nvSpPr>
            <p:spPr>
              <a:xfrm>
                <a:off x="4766643" y="4856482"/>
                <a:ext cx="484632" cy="627213"/>
              </a:xfrm>
              <a:prstGeom prst="downArrow">
                <a:avLst/>
              </a:prstGeom>
              <a:solidFill>
                <a:schemeClr val="tx2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2D4C8655-6B9D-49FF-A554-53A4172131B3}"/>
                </a:ext>
              </a:extLst>
            </p:cNvPr>
            <p:cNvGrpSpPr/>
            <p:nvPr/>
          </p:nvGrpSpPr>
          <p:grpSpPr>
            <a:xfrm>
              <a:off x="3433412" y="4853025"/>
              <a:ext cx="1118797" cy="1628300"/>
              <a:chOff x="3433412" y="4853025"/>
              <a:chExt cx="1118797" cy="1628300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D3EECDC9-30FA-42E5-BCBE-333671E84FDB}"/>
                  </a:ext>
                </a:extLst>
              </p:cNvPr>
              <p:cNvSpPr/>
              <p:nvPr/>
            </p:nvSpPr>
            <p:spPr>
              <a:xfrm>
                <a:off x="3433412" y="5351772"/>
                <a:ext cx="1118797" cy="1129553"/>
              </a:xfrm>
              <a:prstGeom prst="ellipse">
                <a:avLst/>
              </a:prstGeom>
              <a:solidFill>
                <a:schemeClr val="tx2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/>
                  <a:t>cavity</a:t>
                </a:r>
                <a:endParaRPr lang="en-GB"/>
              </a:p>
            </p:txBody>
          </p:sp>
          <p:sp>
            <p:nvSpPr>
              <p:cNvPr id="29" name="Arrow: Down 28">
                <a:extLst>
                  <a:ext uri="{FF2B5EF4-FFF2-40B4-BE49-F238E27FC236}">
                    <a16:creationId xmlns:a16="http://schemas.microsoft.com/office/drawing/2014/main" id="{F6A91F5C-606E-499E-9C3F-65B7A6FF908A}"/>
                  </a:ext>
                </a:extLst>
              </p:cNvPr>
              <p:cNvSpPr/>
              <p:nvPr/>
            </p:nvSpPr>
            <p:spPr>
              <a:xfrm>
                <a:off x="3746037" y="4853025"/>
                <a:ext cx="484632" cy="627213"/>
              </a:xfrm>
              <a:prstGeom prst="downArrow">
                <a:avLst/>
              </a:prstGeom>
              <a:solidFill>
                <a:schemeClr val="tx2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A5DAFDBA-BAD4-4EF8-AA3F-25976D3C5711}"/>
                </a:ext>
              </a:extLst>
            </p:cNvPr>
            <p:cNvGrpSpPr/>
            <p:nvPr/>
          </p:nvGrpSpPr>
          <p:grpSpPr>
            <a:xfrm>
              <a:off x="6515531" y="4856996"/>
              <a:ext cx="1118797" cy="1628300"/>
              <a:chOff x="6515531" y="4856996"/>
              <a:chExt cx="1118797" cy="1628300"/>
            </a:xfrm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70A54CEE-F621-4CC2-8F10-378C5F130926}"/>
                  </a:ext>
                </a:extLst>
              </p:cNvPr>
              <p:cNvSpPr/>
              <p:nvPr/>
            </p:nvSpPr>
            <p:spPr>
              <a:xfrm>
                <a:off x="6515531" y="5355743"/>
                <a:ext cx="1118797" cy="1129553"/>
              </a:xfrm>
              <a:prstGeom prst="ellipse">
                <a:avLst/>
              </a:prstGeom>
              <a:solidFill>
                <a:schemeClr val="tx2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/>
                  <a:t>cavity</a:t>
                </a:r>
                <a:endParaRPr lang="en-GB"/>
              </a:p>
            </p:txBody>
          </p:sp>
          <p:sp>
            <p:nvSpPr>
              <p:cNvPr id="27" name="Arrow: Down 26">
                <a:extLst>
                  <a:ext uri="{FF2B5EF4-FFF2-40B4-BE49-F238E27FC236}">
                    <a16:creationId xmlns:a16="http://schemas.microsoft.com/office/drawing/2014/main" id="{5C718491-59CA-43BA-939E-A8072CA7A5E1}"/>
                  </a:ext>
                </a:extLst>
              </p:cNvPr>
              <p:cNvSpPr/>
              <p:nvPr/>
            </p:nvSpPr>
            <p:spPr>
              <a:xfrm>
                <a:off x="6828156" y="4856996"/>
                <a:ext cx="484632" cy="627213"/>
              </a:xfrm>
              <a:prstGeom prst="downArrow">
                <a:avLst/>
              </a:prstGeom>
              <a:solidFill>
                <a:schemeClr val="tx2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</p:grp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EB2B775D-15EF-4536-9C00-277480583470}"/>
              </a:ext>
            </a:extLst>
          </p:cNvPr>
          <p:cNvSpPr/>
          <p:nvPr/>
        </p:nvSpPr>
        <p:spPr>
          <a:xfrm>
            <a:off x="5522081" y="5579537"/>
            <a:ext cx="1118797" cy="112955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/>
              <a:t>cavity</a:t>
            </a:r>
            <a:endParaRPr lang="en-GB"/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A23CAA45-22FE-4207-8236-32F597F4B83D}"/>
              </a:ext>
            </a:extLst>
          </p:cNvPr>
          <p:cNvSpPr/>
          <p:nvPr/>
        </p:nvSpPr>
        <p:spPr>
          <a:xfrm>
            <a:off x="6349819" y="4355960"/>
            <a:ext cx="484632" cy="978408"/>
          </a:xfrm>
          <a:prstGeom prst="downArrow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/>
              <a:t>WG</a:t>
            </a:r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25DD5AF-D2AC-4625-9F5E-4F4DD29BEAB4}"/>
              </a:ext>
            </a:extLst>
          </p:cNvPr>
          <p:cNvSpPr/>
          <p:nvPr/>
        </p:nvSpPr>
        <p:spPr>
          <a:xfrm>
            <a:off x="6470150" y="4221411"/>
            <a:ext cx="2358254" cy="275524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0" name="TextBox 2">
            <a:extLst>
              <a:ext uri="{FF2B5EF4-FFF2-40B4-BE49-F238E27FC236}">
                <a16:creationId xmlns:a16="http://schemas.microsoft.com/office/drawing/2014/main" id="{C83123E7-F705-87B6-75CB-D58D02423D46}"/>
              </a:ext>
            </a:extLst>
          </p:cNvPr>
          <p:cNvSpPr txBox="1"/>
          <p:nvPr/>
        </p:nvSpPr>
        <p:spPr>
          <a:xfrm>
            <a:off x="9214018" y="412680"/>
            <a:ext cx="28172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A. </a:t>
            </a:r>
            <a:r>
              <a:rPr lang="en-US" dirty="0" err="1"/>
              <a:t>Grudiev</a:t>
            </a:r>
            <a:r>
              <a:rPr lang="en-US" dirty="0"/>
              <a:t> and R. Losito </a:t>
            </a:r>
          </a:p>
          <a:p>
            <a:r>
              <a:rPr lang="en-US" b="1" dirty="0"/>
              <a:t>MC RF WG meeting #5: </a:t>
            </a:r>
            <a:r>
              <a:rPr lang="en-GB" dirty="0"/>
              <a:t>Sept 21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BB0147-9FA9-6B19-254A-BC542859C37B}"/>
              </a:ext>
            </a:extLst>
          </p:cNvPr>
          <p:cNvSpPr txBox="1"/>
          <p:nvPr/>
        </p:nvSpPr>
        <p:spPr>
          <a:xfrm>
            <a:off x="857210" y="874345"/>
            <a:ext cx="739782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/>
              <a:t>Requirement is a 24MW peak power Klystron for each station of 8 cavities at 704MHz and 352MHz.  </a:t>
            </a:r>
          </a:p>
        </p:txBody>
      </p:sp>
      <p:pic>
        <p:nvPicPr>
          <p:cNvPr id="3" name="Picture 2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421AF609-D79A-474B-8DFA-CA636B6473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7905"/>
          <a:stretch/>
        </p:blipFill>
        <p:spPr>
          <a:xfrm rot="5400000">
            <a:off x="-1490775" y="3363518"/>
            <a:ext cx="4572826" cy="910605"/>
          </a:xfrm>
          <a:prstGeom prst="rect">
            <a:avLst/>
          </a:prstGeom>
        </p:spPr>
      </p:pic>
      <p:sp>
        <p:nvSpPr>
          <p:cNvPr id="4" name="TextBox 8">
            <a:extLst>
              <a:ext uri="{FF2B5EF4-FFF2-40B4-BE49-F238E27FC236}">
                <a16:creationId xmlns:a16="http://schemas.microsoft.com/office/drawing/2014/main" id="{33ED3B1E-376B-468A-8CC8-5F789E17A7E2}"/>
              </a:ext>
            </a:extLst>
          </p:cNvPr>
          <p:cNvSpPr txBox="1"/>
          <p:nvPr/>
        </p:nvSpPr>
        <p:spPr>
          <a:xfrm>
            <a:off x="1063032" y="2662875"/>
            <a:ext cx="4699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RF for cooling: Max. gradient 30 MV/m</a:t>
            </a:r>
            <a:endParaRPr lang="en-GB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809B3DF-4C7B-4911-82F2-3F3F1F13A502}"/>
              </a:ext>
            </a:extLst>
          </p:cNvPr>
          <p:cNvCxnSpPr>
            <a:cxnSpLocks/>
          </p:cNvCxnSpPr>
          <p:nvPr/>
        </p:nvCxnSpPr>
        <p:spPr>
          <a:xfrm>
            <a:off x="619517" y="3161415"/>
            <a:ext cx="0" cy="2730828"/>
          </a:xfrm>
          <a:prstGeom prst="straightConnector1">
            <a:avLst/>
          </a:prstGeom>
          <a:ln w="38100">
            <a:solidFill>
              <a:srgbClr val="FF0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10">
            <a:extLst>
              <a:ext uri="{FF2B5EF4-FFF2-40B4-BE49-F238E27FC236}">
                <a16:creationId xmlns:a16="http://schemas.microsoft.com/office/drawing/2014/main" id="{8D221C71-6510-40EC-BF22-115B9D4983DD}"/>
              </a:ext>
            </a:extLst>
          </p:cNvPr>
          <p:cNvSpPr txBox="1"/>
          <p:nvPr/>
        </p:nvSpPr>
        <p:spPr>
          <a:xfrm rot="5400000">
            <a:off x="140235" y="4146416"/>
            <a:ext cx="63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32m</a:t>
            </a:r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7E348F-D637-4ACF-9D87-407D10F698BC}"/>
              </a:ext>
            </a:extLst>
          </p:cNvPr>
          <p:cNvSpPr/>
          <p:nvPr/>
        </p:nvSpPr>
        <p:spPr>
          <a:xfrm>
            <a:off x="1009630" y="3170117"/>
            <a:ext cx="1051980" cy="2730828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RF for 144 cavities at 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~30 MV/m 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30m x 14m</a:t>
            </a:r>
          </a:p>
          <a:p>
            <a:pPr algn="ctr"/>
            <a:endParaRPr lang="en-US" sz="1400" dirty="0">
              <a:solidFill>
                <a:srgbClr val="FF0000"/>
              </a:solidFill>
            </a:endParaRPr>
          </a:p>
          <a:p>
            <a:pPr algn="ctr"/>
            <a:r>
              <a:rPr lang="en-US" sz="1400" dirty="0">
                <a:solidFill>
                  <a:srgbClr val="FF0000"/>
                </a:solidFill>
              </a:rPr>
              <a:t>18 </a:t>
            </a:r>
            <a:r>
              <a:rPr lang="en-US" sz="1400" dirty="0">
                <a:solidFill>
                  <a:schemeClr val="tx1"/>
                </a:solidFill>
              </a:rPr>
              <a:t>RF stations </a:t>
            </a:r>
            <a:endParaRPr lang="en-GB" sz="1400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9E4E541-EE39-44A9-877F-B82B8F335454}"/>
              </a:ext>
            </a:extLst>
          </p:cNvPr>
          <p:cNvCxnSpPr>
            <a:cxnSpLocks/>
          </p:cNvCxnSpPr>
          <p:nvPr/>
        </p:nvCxnSpPr>
        <p:spPr>
          <a:xfrm flipH="1">
            <a:off x="995776" y="6113879"/>
            <a:ext cx="1057474" cy="0"/>
          </a:xfrm>
          <a:prstGeom prst="straightConnector1">
            <a:avLst/>
          </a:prstGeom>
          <a:ln w="38100">
            <a:solidFill>
              <a:srgbClr val="FF0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33">
            <a:extLst>
              <a:ext uri="{FF2B5EF4-FFF2-40B4-BE49-F238E27FC236}">
                <a16:creationId xmlns:a16="http://schemas.microsoft.com/office/drawing/2014/main" id="{5C742D72-5AD6-4E6E-B192-793528219545}"/>
              </a:ext>
            </a:extLst>
          </p:cNvPr>
          <p:cNvSpPr txBox="1"/>
          <p:nvPr/>
        </p:nvSpPr>
        <p:spPr>
          <a:xfrm>
            <a:off x="1200809" y="6215435"/>
            <a:ext cx="792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14m</a:t>
            </a:r>
            <a:endParaRPr lang="en-GB"/>
          </a:p>
        </p:txBody>
      </p:sp>
      <p:sp>
        <p:nvSpPr>
          <p:cNvPr id="11" name="TextBox 12">
            <a:extLst>
              <a:ext uri="{FF2B5EF4-FFF2-40B4-BE49-F238E27FC236}">
                <a16:creationId xmlns:a16="http://schemas.microsoft.com/office/drawing/2014/main" id="{9B26FB79-0D85-4476-88EE-47BC62880FB1}"/>
              </a:ext>
            </a:extLst>
          </p:cNvPr>
          <p:cNvSpPr txBox="1"/>
          <p:nvPr/>
        </p:nvSpPr>
        <p:spPr>
          <a:xfrm>
            <a:off x="2127819" y="3251087"/>
            <a:ext cx="22323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Building -&gt; Gallery :</a:t>
            </a:r>
          </a:p>
          <a:p>
            <a:r>
              <a:rPr lang="en-US">
                <a:solidFill>
                  <a:srgbClr val="FF0000"/>
                </a:solidFill>
              </a:rPr>
              <a:t>(underground might be possible)</a:t>
            </a:r>
          </a:p>
          <a:p>
            <a:r>
              <a:rPr lang="en-US">
                <a:solidFill>
                  <a:srgbClr val="FF0000"/>
                </a:solidFill>
              </a:rPr>
              <a:t>30m x </a:t>
            </a:r>
            <a:r>
              <a:rPr lang="en-US" b="1">
                <a:solidFill>
                  <a:srgbClr val="FF0000"/>
                </a:solidFill>
              </a:rPr>
              <a:t>15m</a:t>
            </a:r>
            <a:r>
              <a:rPr lang="en-US">
                <a:solidFill>
                  <a:srgbClr val="FF0000"/>
                </a:solidFill>
              </a:rPr>
              <a:t> </a:t>
            </a:r>
          </a:p>
          <a:p>
            <a:r>
              <a:rPr lang="en-US">
                <a:solidFill>
                  <a:srgbClr val="FF0000"/>
                </a:solidFill>
              </a:rPr>
              <a:t>Height: 8-10 m</a:t>
            </a:r>
          </a:p>
          <a:p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502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F0295-539B-0E5C-AE45-3B9CD14B0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795"/>
            <a:ext cx="10515600" cy="1325563"/>
          </a:xfrm>
        </p:spPr>
        <p:txBody>
          <a:bodyPr>
            <a:normAutofit/>
          </a:bodyPr>
          <a:lstStyle/>
          <a:p>
            <a:r>
              <a:rPr lang="en-GB" sz="2400" b="1"/>
              <a:t>Klystrons for RF Power</a:t>
            </a:r>
            <a:endParaRPr lang="en-US" sz="2400"/>
          </a:p>
          <a:p>
            <a:endParaRPr lang="en-US" sz="24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7AF84E-222C-F0E2-2865-86D50D1D04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496" y="1849540"/>
            <a:ext cx="5484564" cy="315894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/>
              <a:t>Klystron efficiency is </a:t>
            </a:r>
            <a:r>
              <a:rPr lang="en-US" sz="1800" i="1"/>
              <a:t>typically</a:t>
            </a:r>
            <a:r>
              <a:rPr lang="en-US" sz="1800"/>
              <a:t> </a:t>
            </a:r>
            <a:r>
              <a:rPr lang="en-US" sz="1800" b="1"/>
              <a:t>limited by space charge.</a:t>
            </a:r>
            <a:br>
              <a:rPr lang="en-US" sz="1800" b="1"/>
            </a:br>
            <a:endParaRPr lang="en-US" sz="1800" b="1"/>
          </a:p>
          <a:p>
            <a:r>
              <a:rPr lang="en-US" sz="1800"/>
              <a:t>The effect is quantified simply as </a:t>
            </a:r>
            <a:r>
              <a:rPr lang="en-US" sz="1800" b="1"/>
              <a:t>"perveance"</a:t>
            </a:r>
            <a:br>
              <a:rPr lang="en-US" sz="1800" b="1"/>
            </a:br>
            <a:endParaRPr lang="en-US" sz="1800"/>
          </a:p>
          <a:p>
            <a:r>
              <a:rPr lang="en-US" sz="1800"/>
              <a:t>The perveance is expressed simply by</a:t>
            </a:r>
            <a:r>
              <a:rPr lang="en-US" sz="1800" b="1"/>
              <a:t> : I / V</a:t>
            </a:r>
            <a:r>
              <a:rPr lang="en-US" sz="1800" b="1" baseline="30000"/>
              <a:t>3/2</a:t>
            </a:r>
            <a:br>
              <a:rPr lang="en-US" sz="1800" b="1" baseline="30000"/>
            </a:br>
            <a:endParaRPr lang="en-US" baseline="30000"/>
          </a:p>
          <a:p>
            <a:r>
              <a:rPr lang="en-US" sz="1800" b="1">
                <a:solidFill>
                  <a:schemeClr val="tx2">
                    <a:lumMod val="49000"/>
                    <a:lumOff val="51000"/>
                  </a:schemeClr>
                </a:solidFill>
              </a:rPr>
              <a:t>High perveance shortens bunching length but decreases the maximum attainable efficiency.</a:t>
            </a:r>
            <a:br>
              <a:rPr lang="en-US" sz="1800" b="1">
                <a:solidFill>
                  <a:schemeClr val="tx2">
                    <a:lumMod val="49000"/>
                    <a:lumOff val="51000"/>
                  </a:schemeClr>
                </a:solidFill>
              </a:rPr>
            </a:br>
            <a:endParaRPr lang="en-US" sz="1800" b="1">
              <a:solidFill>
                <a:schemeClr val="tx2">
                  <a:lumMod val="49000"/>
                  <a:lumOff val="51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067181-CC9B-B37A-00A4-228B01E791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2156" y="1413519"/>
            <a:ext cx="6682641" cy="4387842"/>
          </a:xfrm>
          <a:prstGeom prst="rect">
            <a:avLst/>
          </a:prstGeom>
        </p:spPr>
      </p:pic>
      <p:sp>
        <p:nvSpPr>
          <p:cNvPr id="8" name="TextBox 6">
            <a:extLst>
              <a:ext uri="{FF2B5EF4-FFF2-40B4-BE49-F238E27FC236}">
                <a16:creationId xmlns:a16="http://schemas.microsoft.com/office/drawing/2014/main" id="{F1109599-579B-426E-A0F5-EA0E2ECD408F}"/>
              </a:ext>
            </a:extLst>
          </p:cNvPr>
          <p:cNvSpPr txBox="1"/>
          <p:nvPr/>
        </p:nvSpPr>
        <p:spPr>
          <a:xfrm rot="745197">
            <a:off x="8661771" y="2195460"/>
            <a:ext cx="1633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7030A0"/>
                </a:solidFill>
              </a:rPr>
              <a:t>Ultimate limit?</a:t>
            </a:r>
            <a:endParaRPr lang="en-GB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806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762F9-8D43-1D40-96B3-B38CABC6D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043" y="392667"/>
            <a:ext cx="10515600" cy="1325563"/>
          </a:xfrm>
        </p:spPr>
        <p:txBody>
          <a:bodyPr>
            <a:normAutofit/>
          </a:bodyPr>
          <a:lstStyle/>
          <a:p>
            <a:r>
              <a:rPr lang="en-GB" sz="2400" b="1"/>
              <a:t>Existing Klystron Tubes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9BAAFC6-656E-4AEE-93AB-B53BDA5E200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1581634"/>
              </p:ext>
            </p:extLst>
          </p:nvPr>
        </p:nvGraphicFramePr>
        <p:xfrm>
          <a:off x="4698117" y="1876852"/>
          <a:ext cx="7254761" cy="4217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6B0E93C-2D6A-45BE-6826-30859058923A}"/>
              </a:ext>
            </a:extLst>
          </p:cNvPr>
          <p:cNvSpPr txBox="1"/>
          <p:nvPr/>
        </p:nvSpPr>
        <p:spPr>
          <a:xfrm>
            <a:off x="538840" y="2101823"/>
            <a:ext cx="3927512" cy="37856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/>
              <a:t>Existing high peak power Klystrons are predominantly at high frequency.</a:t>
            </a:r>
            <a:endParaRPr lang="en-US"/>
          </a:p>
          <a:p>
            <a:pPr marL="342900" indent="-342900">
              <a:buFont typeface="Arial"/>
              <a:buChar char="•"/>
            </a:pPr>
            <a:endParaRPr lang="en-GB" sz="2100"/>
          </a:p>
          <a:p>
            <a:pPr marL="285750" indent="-285750">
              <a:buFont typeface="Arial"/>
              <a:buChar char="•"/>
            </a:pPr>
            <a:r>
              <a:rPr lang="en-GB"/>
              <a:t>CLIC tube at 20MW 1GHz is within scaling range to 704MHz*</a:t>
            </a:r>
          </a:p>
          <a:p>
            <a:pPr marL="285750" indent="-285750">
              <a:buFont typeface="Arial"/>
              <a:buChar char="•"/>
            </a:pPr>
            <a:endParaRPr lang="en-GB"/>
          </a:p>
          <a:p>
            <a:pPr marL="285750" indent="-285750">
              <a:buFont typeface="Arial"/>
              <a:buChar char="•"/>
            </a:pPr>
            <a:r>
              <a:rPr lang="en-GB"/>
              <a:t>Interaction length is </a:t>
            </a:r>
            <a:r>
              <a:rPr lang="en-GB" b="1"/>
              <a:t>inversely </a:t>
            </a:r>
            <a:r>
              <a:rPr lang="en-GB"/>
              <a:t>proportional to drive frequency.</a:t>
            </a:r>
          </a:p>
          <a:p>
            <a:pPr marL="285750" indent="-285750">
              <a:buFont typeface="Arial"/>
              <a:buChar char="•"/>
            </a:pPr>
            <a:endParaRPr lang="en-GB"/>
          </a:p>
          <a:p>
            <a:pPr marL="285750" indent="-285750">
              <a:buFont typeface="Arial"/>
              <a:buChar char="•"/>
            </a:pPr>
            <a:r>
              <a:rPr lang="en-GB" b="1">
                <a:solidFill>
                  <a:schemeClr val="tx2">
                    <a:lumMod val="49000"/>
                    <a:lumOff val="51000"/>
                  </a:schemeClr>
                </a:solidFill>
              </a:rPr>
              <a:t>Scaling is not always viable.</a:t>
            </a:r>
            <a:endParaRPr lang="en-GB">
              <a:solidFill>
                <a:schemeClr val="tx2">
                  <a:lumMod val="49000"/>
                  <a:lumOff val="51000"/>
                </a:schemeClr>
              </a:solidFill>
            </a:endParaRPr>
          </a:p>
          <a:p>
            <a:endParaRPr lang="en-GB"/>
          </a:p>
          <a:p>
            <a:endParaRPr lang="en-GB" sz="21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2B7F03-B059-8461-FB66-270E47245E9F}"/>
              </a:ext>
            </a:extLst>
          </p:cNvPr>
          <p:cNvSpPr txBox="1"/>
          <p:nvPr/>
        </p:nvSpPr>
        <p:spPr>
          <a:xfrm>
            <a:off x="7257782" y="6203723"/>
            <a:ext cx="5506596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400"/>
              <a:t>*352MHz is the focus of Graeme Burt</a:t>
            </a:r>
          </a:p>
          <a:p>
            <a:r>
              <a:rPr lang="en-GB" sz="1400"/>
              <a:t>  704MHz is the focus of </a:t>
            </a:r>
            <a:r>
              <a:rPr lang="en-GB" sz="1400" b="1"/>
              <a:t>Alexander Spelling </a:t>
            </a:r>
            <a:endParaRPr lang="en-US" sz="1400" b="1"/>
          </a:p>
        </p:txBody>
      </p:sp>
    </p:spTree>
    <p:extLst>
      <p:ext uri="{BB962C8B-B14F-4D97-AF65-F5344CB8AC3E}">
        <p14:creationId xmlns:p14="http://schemas.microsoft.com/office/powerpoint/2010/main" val="2276079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1E88342-36DD-8AFC-014F-6BEB918D2813}"/>
              </a:ext>
            </a:extLst>
          </p:cNvPr>
          <p:cNvSpPr>
            <a:spLocks noGrp="1"/>
          </p:cNvSpPr>
          <p:nvPr/>
        </p:nvSpPr>
        <p:spPr>
          <a:xfrm>
            <a:off x="1095261" y="-194899"/>
            <a:ext cx="6200660" cy="13531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/>
              <a:t>Parametric Scaling Principle (PSP)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BB4B65D-2645-CD9D-41F5-C52F4BD5DE89}"/>
              </a:ext>
            </a:extLst>
          </p:cNvPr>
          <p:cNvSpPr>
            <a:spLocks noGrp="1"/>
          </p:cNvSpPr>
          <p:nvPr/>
        </p:nvSpPr>
        <p:spPr>
          <a:xfrm>
            <a:off x="709670" y="1954155"/>
            <a:ext cx="10515600" cy="444856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Key numbers in klystron scaling are the electron wavelength, Beta, and the bunching parameter, A,</a:t>
            </a:r>
          </a:p>
          <a:p>
            <a:endParaRPr lang="en-US"/>
          </a:p>
          <a:p>
            <a:pPr marL="0" indent="0">
              <a:buNone/>
            </a:pPr>
            <a:endParaRPr lang="en-US"/>
          </a:p>
          <a:p>
            <a:r>
              <a:rPr lang="en-US" dirty="0"/>
              <a:t>If we scale a klystrons voltage, current, or frequency certain relationships need be maintained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 dirty="0">
              <a:solidFill>
                <a:schemeClr val="accent3"/>
              </a:solidFill>
            </a:endParaRPr>
          </a:p>
          <a:p>
            <a:r>
              <a:rPr lang="en-US" dirty="0">
                <a:solidFill>
                  <a:schemeClr val="accent3"/>
                </a:solidFill>
              </a:rPr>
              <a:t>Scaling the frequency down the 1GHz CSM based CLIC tube to 704MHz would result in an increase in length of ~1.4x.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9B880C-C0AF-67C3-9B38-5D9E034617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8084" y="192517"/>
            <a:ext cx="5174778" cy="12774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B5CC477-31B3-6F71-ECF1-827D5EE5B9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3489" y="2216128"/>
            <a:ext cx="4271174" cy="8475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4A5C268-0BF7-E650-6852-7B213059B0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7432" y="2616852"/>
            <a:ext cx="1491012" cy="2950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50B0A6F-78C4-8331-C694-80DCCEEBC3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3489" y="3610749"/>
            <a:ext cx="4660430" cy="1456747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5C53B8A0-B7C4-49DE-CF3D-76B48D855EAE}"/>
              </a:ext>
            </a:extLst>
          </p:cNvPr>
          <p:cNvSpPr/>
          <p:nvPr/>
        </p:nvSpPr>
        <p:spPr>
          <a:xfrm>
            <a:off x="8822433" y="3610318"/>
            <a:ext cx="1812104" cy="722618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055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5C85F-8135-CF6B-9EA5-DE14CDACB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088" y="-132733"/>
            <a:ext cx="10515600" cy="1325563"/>
          </a:xfrm>
        </p:spPr>
        <p:txBody>
          <a:bodyPr>
            <a:normAutofit/>
          </a:bodyPr>
          <a:lstStyle/>
          <a:p>
            <a:r>
              <a:rPr lang="en-GB" sz="2400" b="1" dirty="0"/>
              <a:t>Standard Klystron Bunching Scheme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AF567B-10F0-4043-412A-24CB5C60A415}"/>
              </a:ext>
            </a:extLst>
          </p:cNvPr>
          <p:cNvSpPr txBox="1"/>
          <p:nvPr/>
        </p:nvSpPr>
        <p:spPr>
          <a:xfrm>
            <a:off x="840278" y="5875058"/>
            <a:ext cx="1079133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/>
              <a:t>This technique provides moderate efficiencies ~(&gt;70%). </a:t>
            </a:r>
            <a:endParaRPr lang="en-US"/>
          </a:p>
          <a:p>
            <a:r>
              <a:rPr lang="en-GB" b="1"/>
              <a:t>Ideal bunch saturation is not achieved, anti-bunch still populated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F5FE24-4A55-1A87-CFD2-B2AE179F6F9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782" t="49351" r="4832" b="-325"/>
          <a:stretch/>
        </p:blipFill>
        <p:spPr>
          <a:xfrm>
            <a:off x="154441" y="3247346"/>
            <a:ext cx="6211076" cy="22663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62A3116-2EEF-3FD7-3D90-90719E669F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082" y="1199470"/>
            <a:ext cx="6214383" cy="204243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ED6A6DC-0FA5-B21C-7410-5D08E60A8BF0}"/>
              </a:ext>
            </a:extLst>
          </p:cNvPr>
          <p:cNvSpPr txBox="1"/>
          <p:nvPr/>
        </p:nvSpPr>
        <p:spPr>
          <a:xfrm>
            <a:off x="6257794" y="2180722"/>
            <a:ext cx="881743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/>
              <a:t>Bunch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8EB9D8-A693-087E-07F2-239612E518B2}"/>
              </a:ext>
            </a:extLst>
          </p:cNvPr>
          <p:cNvSpPr txBox="1"/>
          <p:nvPr/>
        </p:nvSpPr>
        <p:spPr>
          <a:xfrm>
            <a:off x="6262715" y="1620181"/>
            <a:ext cx="128451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>
                <a:solidFill>
                  <a:srgbClr val="C00000"/>
                </a:solidFill>
              </a:rPr>
              <a:t>Antibunch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3C85436-AF8D-1125-7E1D-A0171E75C792}"/>
              </a:ext>
            </a:extLst>
          </p:cNvPr>
          <p:cNvSpPr txBox="1"/>
          <p:nvPr/>
        </p:nvSpPr>
        <p:spPr>
          <a:xfrm>
            <a:off x="6262715" y="2676096"/>
            <a:ext cx="1284515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>
                <a:solidFill>
                  <a:srgbClr val="C00000"/>
                </a:solidFill>
              </a:rPr>
              <a:t>Antibunch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10483EB-D2A0-9AE4-0A1D-E1C350395EC6}"/>
              </a:ext>
            </a:extLst>
          </p:cNvPr>
          <p:cNvSpPr txBox="1"/>
          <p:nvPr/>
        </p:nvSpPr>
        <p:spPr>
          <a:xfrm>
            <a:off x="7761497" y="1187236"/>
            <a:ext cx="4206154" cy="480131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dirty="0"/>
              <a:t>An </a:t>
            </a:r>
            <a:r>
              <a:rPr lang="en-GB" b="1" dirty="0" err="1"/>
              <a:t>applegate</a:t>
            </a:r>
            <a:r>
              <a:rPr lang="en-GB" b="1" dirty="0"/>
              <a:t> </a:t>
            </a:r>
            <a:r>
              <a:rPr lang="en-GB" dirty="0"/>
              <a:t>diagram is a moving window showing the phase relationship between particles.</a:t>
            </a:r>
          </a:p>
          <a:p>
            <a:pPr marL="285750" indent="-285750">
              <a:buFont typeface="Arial"/>
              <a:buChar char="•"/>
            </a:pPr>
            <a:endParaRPr lang="en-GB" dirty="0"/>
          </a:p>
          <a:p>
            <a:pPr marL="285750" indent="-285750">
              <a:buFont typeface="Arial"/>
              <a:buChar char="•"/>
            </a:pPr>
            <a:r>
              <a:rPr lang="en-GB" dirty="0"/>
              <a:t>The standard bunching technique is to add cavities at local maxima.</a:t>
            </a:r>
            <a:endParaRPr lang="en-US"/>
          </a:p>
          <a:p>
            <a:pPr marL="285750" indent="-285750">
              <a:buFont typeface="Arial"/>
              <a:buChar char="•"/>
            </a:pPr>
            <a:endParaRPr lang="en-GB"/>
          </a:p>
          <a:p>
            <a:pPr marL="285750" indent="-285750">
              <a:buFont typeface="Arial"/>
              <a:buChar char="•"/>
            </a:pPr>
            <a:endParaRPr lang="en-GB"/>
          </a:p>
          <a:p>
            <a:pPr marL="285750" indent="-285750">
              <a:buFont typeface="Arial"/>
              <a:buChar char="•"/>
            </a:pPr>
            <a:r>
              <a:rPr lang="en-GB" dirty="0"/>
              <a:t>The output cavity is placed at the point where the </a:t>
            </a:r>
            <a:r>
              <a:rPr lang="en-GB" b="1" dirty="0"/>
              <a:t>harmonic current saturates</a:t>
            </a:r>
            <a:r>
              <a:rPr lang="en-GB" dirty="0"/>
              <a:t>.</a:t>
            </a:r>
          </a:p>
          <a:p>
            <a:pPr marL="285750" indent="-285750">
              <a:buFont typeface="Arial"/>
              <a:buChar char="•"/>
            </a:pPr>
            <a:endParaRPr lang="en-GB"/>
          </a:p>
          <a:p>
            <a:pPr marL="285750" indent="-285750">
              <a:buFont typeface="Arial"/>
              <a:buChar char="•"/>
            </a:pPr>
            <a:endParaRPr lang="en-GB"/>
          </a:p>
          <a:p>
            <a:pPr marL="285750" indent="-285750">
              <a:buFont typeface="Arial"/>
              <a:buChar char="•"/>
            </a:pPr>
            <a:r>
              <a:rPr lang="en-GB" dirty="0"/>
              <a:t>The </a:t>
            </a:r>
            <a:r>
              <a:rPr lang="en-GB" b="1" dirty="0">
                <a:solidFill>
                  <a:srgbClr val="C00000"/>
                </a:solidFill>
              </a:rPr>
              <a:t>anti-bunch</a:t>
            </a:r>
            <a:r>
              <a:rPr lang="en-GB" dirty="0"/>
              <a:t> describes the particles which are not in the useful phase bucket – </a:t>
            </a:r>
            <a:r>
              <a:rPr lang="en-GB" b="1" dirty="0">
                <a:solidFill>
                  <a:srgbClr val="C00000"/>
                </a:solidFill>
              </a:rPr>
              <a:t>negative contribution to power extraction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C34B742-D9DC-B229-7C9E-BE8F1C38C50A}"/>
              </a:ext>
            </a:extLst>
          </p:cNvPr>
          <p:cNvSpPr txBox="1"/>
          <p:nvPr/>
        </p:nvSpPr>
        <p:spPr>
          <a:xfrm>
            <a:off x="2236" y="5523232"/>
            <a:ext cx="4206657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200"/>
              <a:t>[</a:t>
            </a:r>
            <a:r>
              <a:rPr lang="en-GB" sz="1200" err="1"/>
              <a:t>Baikov</a:t>
            </a:r>
            <a:r>
              <a:rPr lang="en-GB" sz="1200"/>
              <a:t> et al, 2019]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E5C81AC-1591-3F77-30C4-57791AA7CFA2}"/>
              </a:ext>
            </a:extLst>
          </p:cNvPr>
          <p:cNvSpPr txBox="1"/>
          <p:nvPr/>
        </p:nvSpPr>
        <p:spPr>
          <a:xfrm>
            <a:off x="837603" y="1006555"/>
            <a:ext cx="455112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/>
              <a:t>"Applegate Diagram"</a:t>
            </a:r>
          </a:p>
        </p:txBody>
      </p:sp>
    </p:spTree>
    <p:extLst>
      <p:ext uri="{BB962C8B-B14F-4D97-AF65-F5344CB8AC3E}">
        <p14:creationId xmlns:p14="http://schemas.microsoft.com/office/powerpoint/2010/main" val="1253178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05340B-8146-6AB1-B978-77CE953B10DB}"/>
              </a:ext>
            </a:extLst>
          </p:cNvPr>
          <p:cNvSpPr/>
          <p:nvPr/>
        </p:nvSpPr>
        <p:spPr>
          <a:xfrm>
            <a:off x="5807055" y="2230035"/>
            <a:ext cx="6129995" cy="2905863"/>
          </a:xfrm>
          <a:prstGeom prst="rect">
            <a:avLst/>
          </a:prstGeom>
          <a:solidFill>
            <a:srgbClr val="9DC3E6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687B2B-35FF-45EE-E64A-5549CDD30AAB}"/>
              </a:ext>
            </a:extLst>
          </p:cNvPr>
          <p:cNvSpPr txBox="1"/>
          <p:nvPr/>
        </p:nvSpPr>
        <p:spPr>
          <a:xfrm>
            <a:off x="5805585" y="427315"/>
            <a:ext cx="6132307" cy="541686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/>
              <a:t>E field expansion in the drift tubes </a:t>
            </a:r>
            <a:r>
              <a:rPr lang="en-GB" sz="1400"/>
              <a:t>causes beam reacceleration when it leaves the output cavity.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/>
              <a:t>Ohmic loses </a:t>
            </a:r>
            <a:r>
              <a:rPr lang="en-GB" sz="1400"/>
              <a:t>are proportional to the operating frequency.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/>
              <a:t>Space charge depression </a:t>
            </a:r>
            <a:r>
              <a:rPr lang="en-GB" sz="1400"/>
              <a:t>is a partial conversion of the beam kinetic energy into the potential DC energy of beam traveling in the drift tube.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/>
              <a:t>Bunch saturation </a:t>
            </a:r>
            <a:r>
              <a:rPr lang="en-GB" sz="1400"/>
              <a:t>is optimal, when all the electrons populate only the useful RF phase bucket leaving the anti-bunch empty.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/>
              <a:t>Bunch congregation</a:t>
            </a:r>
            <a:r>
              <a:rPr lang="en-GB" sz="1400"/>
              <a:t> is a normalized elections velocity spread along the bunch. It has an optimal value for every given bunch length.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/>
              <a:t>Bunch stratification </a:t>
            </a:r>
            <a:r>
              <a:rPr lang="en-GB" sz="1400"/>
              <a:t>is a radial dependence of the bunch length and congregation. The ideal bunch should not have such a dependency.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/>
              <a:t>Radial bunch expansion</a:t>
            </a:r>
            <a:r>
              <a:rPr lang="en-GB" sz="1400"/>
              <a:t> happens during beam deceleration in the output cavity in the presence of external solenoidal magnetic field.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/>
              <a:t>Reflected electrons </a:t>
            </a:r>
            <a:r>
              <a:rPr lang="en-GB" sz="1400" b="1"/>
              <a:t>could be </a:t>
            </a:r>
            <a:r>
              <a:rPr lang="en-GB" sz="1400"/>
              <a:t>generated if some of the above effects are not balanced.</a:t>
            </a:r>
            <a:endParaRPr lang="en-GB" sz="28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EC5147-F8F1-23DB-EEDD-6EF9266C191C}"/>
              </a:ext>
            </a:extLst>
          </p:cNvPr>
          <p:cNvSpPr/>
          <p:nvPr/>
        </p:nvSpPr>
        <p:spPr>
          <a:xfrm>
            <a:off x="5807055" y="427315"/>
            <a:ext cx="6129995" cy="1793539"/>
          </a:xfrm>
          <a:prstGeom prst="rect">
            <a:avLst/>
          </a:prstGeom>
          <a:solidFill>
            <a:srgbClr val="F8CBAD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17A997-7644-C7FD-0F1F-B8F6B99C5DBA}"/>
              </a:ext>
            </a:extLst>
          </p:cNvPr>
          <p:cNvSpPr/>
          <p:nvPr/>
        </p:nvSpPr>
        <p:spPr>
          <a:xfrm>
            <a:off x="5808131" y="5135897"/>
            <a:ext cx="3364486" cy="689700"/>
          </a:xfrm>
          <a:prstGeom prst="rect">
            <a:avLst/>
          </a:prstGeom>
          <a:solidFill>
            <a:srgbClr val="F8CBAD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7" name="TextBox 31">
            <a:extLst>
              <a:ext uri="{FF2B5EF4-FFF2-40B4-BE49-F238E27FC236}">
                <a16:creationId xmlns:a16="http://schemas.microsoft.com/office/drawing/2014/main" id="{7E003D76-E6E4-692B-DA05-27E799CFA503}"/>
              </a:ext>
            </a:extLst>
          </p:cNvPr>
          <p:cNvSpPr txBox="1"/>
          <p:nvPr/>
        </p:nvSpPr>
        <p:spPr>
          <a:xfrm>
            <a:off x="6285711" y="5892298"/>
            <a:ext cx="2149942" cy="923330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Driven by klystron general parameters.</a:t>
            </a:r>
          </a:p>
        </p:txBody>
      </p:sp>
      <p:sp>
        <p:nvSpPr>
          <p:cNvPr id="8" name="TextBox 32">
            <a:extLst>
              <a:ext uri="{FF2B5EF4-FFF2-40B4-BE49-F238E27FC236}">
                <a16:creationId xmlns:a16="http://schemas.microsoft.com/office/drawing/2014/main" id="{7794273F-5D92-2E0A-C805-2EB04922A608}"/>
              </a:ext>
            </a:extLst>
          </p:cNvPr>
          <p:cNvSpPr txBox="1"/>
          <p:nvPr/>
        </p:nvSpPr>
        <p:spPr>
          <a:xfrm>
            <a:off x="9059942" y="5892298"/>
            <a:ext cx="2453817" cy="923330"/>
          </a:xfrm>
          <a:prstGeom prst="rect">
            <a:avLst/>
          </a:prstGeom>
          <a:solidFill>
            <a:srgbClr val="9DC3E6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Driven by RF design and space charge effects.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0BABA08-BAC4-70E6-D922-E315FE18C5DD}"/>
              </a:ext>
            </a:extLst>
          </p:cNvPr>
          <p:cNvSpPr/>
          <p:nvPr/>
        </p:nvSpPr>
        <p:spPr>
          <a:xfrm>
            <a:off x="9171542" y="5137780"/>
            <a:ext cx="2765508" cy="687820"/>
          </a:xfrm>
          <a:prstGeom prst="rect">
            <a:avLst/>
          </a:prstGeom>
          <a:solidFill>
            <a:srgbClr val="9DC3E6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0AD189C-59A3-ACE4-9647-C3A52F2383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856" y="2330678"/>
            <a:ext cx="1378497" cy="2803525"/>
          </a:xfrm>
          <a:prstGeom prst="rect">
            <a:avLst/>
          </a:prstGeom>
        </p:spPr>
      </p:pic>
      <p:sp>
        <p:nvSpPr>
          <p:cNvPr id="12" name="TextBox 2">
            <a:extLst>
              <a:ext uri="{FF2B5EF4-FFF2-40B4-BE49-F238E27FC236}">
                <a16:creationId xmlns:a16="http://schemas.microsoft.com/office/drawing/2014/main" id="{E10C5F7E-1391-C50B-D376-FEBB6927D37F}"/>
              </a:ext>
            </a:extLst>
          </p:cNvPr>
          <p:cNvSpPr txBox="1"/>
          <p:nvPr/>
        </p:nvSpPr>
        <p:spPr>
          <a:xfrm>
            <a:off x="214329" y="1749863"/>
            <a:ext cx="14430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/>
              <a:t>SLAC B-factory CW</a:t>
            </a:r>
          </a:p>
          <a:p>
            <a:r>
              <a:rPr lang="en-GB" sz="1200"/>
              <a:t>0.478GHz, 1.25 MW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73633A6-41D7-62B6-9113-F0F48DC3F0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797" y="3873266"/>
            <a:ext cx="3908934" cy="2931700"/>
          </a:xfrm>
          <a:prstGeom prst="rect">
            <a:avLst/>
          </a:prstGeom>
        </p:spPr>
      </p:pic>
      <p:sp>
        <p:nvSpPr>
          <p:cNvPr id="14" name="TextBox 8">
            <a:extLst>
              <a:ext uri="{FF2B5EF4-FFF2-40B4-BE49-F238E27FC236}">
                <a16:creationId xmlns:a16="http://schemas.microsoft.com/office/drawing/2014/main" id="{320BC30F-3528-692B-49B5-2ED6D8528441}"/>
              </a:ext>
            </a:extLst>
          </p:cNvPr>
          <p:cNvSpPr txBox="1"/>
          <p:nvPr/>
        </p:nvSpPr>
        <p:spPr>
          <a:xfrm>
            <a:off x="203113" y="5253353"/>
            <a:ext cx="1523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Efficiency </a:t>
            </a:r>
            <a:r>
              <a:rPr lang="en-GB" b="1">
                <a:solidFill>
                  <a:srgbClr val="FF0000"/>
                </a:solidFill>
              </a:rPr>
              <a:t>61%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B005239-A3C6-915C-F858-E7861281D800}"/>
              </a:ext>
            </a:extLst>
          </p:cNvPr>
          <p:cNvCxnSpPr/>
          <p:nvPr/>
        </p:nvCxnSpPr>
        <p:spPr>
          <a:xfrm flipV="1">
            <a:off x="2970330" y="3670896"/>
            <a:ext cx="1" cy="2221994"/>
          </a:xfrm>
          <a:prstGeom prst="line">
            <a:avLst/>
          </a:prstGeom>
          <a:ln>
            <a:prstDash val="lg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1">
            <a:extLst>
              <a:ext uri="{FF2B5EF4-FFF2-40B4-BE49-F238E27FC236}">
                <a16:creationId xmlns:a16="http://schemas.microsoft.com/office/drawing/2014/main" id="{B997AE43-10CD-EBD8-1655-F156001D3C48}"/>
              </a:ext>
            </a:extLst>
          </p:cNvPr>
          <p:cNvSpPr txBox="1"/>
          <p:nvPr/>
        </p:nvSpPr>
        <p:spPr>
          <a:xfrm rot="16200000">
            <a:off x="2345480" y="4222718"/>
            <a:ext cx="9727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/>
              <a:t>Arrival plane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5730A03-3EDD-47D9-A8A7-E18C3021A9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5585" y="862990"/>
            <a:ext cx="3115919" cy="29317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3A50810-ABDF-CE50-77D3-797E3116B577}"/>
              </a:ext>
            </a:extLst>
          </p:cNvPr>
          <p:cNvSpPr txBox="1"/>
          <p:nvPr/>
        </p:nvSpPr>
        <p:spPr>
          <a:xfrm>
            <a:off x="1094658" y="16625"/>
            <a:ext cx="6586601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b="1" dirty="0"/>
              <a:t>Factors limiting efficient RF power extraction</a:t>
            </a:r>
          </a:p>
        </p:txBody>
      </p:sp>
      <p:sp>
        <p:nvSpPr>
          <p:cNvPr id="11" name="Star: 5 Points 10">
            <a:extLst>
              <a:ext uri="{FF2B5EF4-FFF2-40B4-BE49-F238E27FC236}">
                <a16:creationId xmlns:a16="http://schemas.microsoft.com/office/drawing/2014/main" id="{54F026D2-55A4-C39B-7B80-E1EC3CFE9571}"/>
              </a:ext>
            </a:extLst>
          </p:cNvPr>
          <p:cNvSpPr/>
          <p:nvPr/>
        </p:nvSpPr>
        <p:spPr>
          <a:xfrm>
            <a:off x="5461560" y="2237678"/>
            <a:ext cx="282016" cy="281054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Star: 5 Points 17">
            <a:extLst>
              <a:ext uri="{FF2B5EF4-FFF2-40B4-BE49-F238E27FC236}">
                <a16:creationId xmlns:a16="http://schemas.microsoft.com/office/drawing/2014/main" id="{3B713AF8-FBDD-C23E-1B75-6FA3D1DBC80C}"/>
              </a:ext>
            </a:extLst>
          </p:cNvPr>
          <p:cNvSpPr/>
          <p:nvPr/>
        </p:nvSpPr>
        <p:spPr>
          <a:xfrm>
            <a:off x="5461560" y="2829908"/>
            <a:ext cx="282016" cy="281054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9218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6C686-4AE6-54E3-1674-8E6122800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93911"/>
            <a:ext cx="10515600" cy="1325563"/>
          </a:xfrm>
        </p:spPr>
        <p:txBody>
          <a:bodyPr>
            <a:normAutofit/>
          </a:bodyPr>
          <a:lstStyle/>
          <a:p>
            <a:r>
              <a:rPr lang="en-GB" sz="2400" b="1"/>
              <a:t>Methods to Enhance Bunch Saturation</a:t>
            </a:r>
          </a:p>
          <a:p>
            <a:endParaRPr lang="en-GB" sz="24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F26DB4-BF58-D567-1E25-9572FF80C1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495" y="1039231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AutoNum type="arabicPeriod"/>
            </a:pPr>
            <a:r>
              <a:rPr lang="en-GB" sz="1800" b="1"/>
              <a:t>Bunch-Align-Collect (BAC): use of a large number of RF cavities in closely spaced cavity triplets which perform direct oscillations of the bunch core.</a:t>
            </a:r>
            <a:endParaRPr lang="en-GB" sz="600"/>
          </a:p>
          <a:p>
            <a:pPr marL="571500" lvl="1" indent="0">
              <a:buNone/>
            </a:pPr>
            <a:endParaRPr lang="en-GB" sz="1400"/>
          </a:p>
          <a:p>
            <a:pPr marL="571500" lvl="1" indent="0">
              <a:buNone/>
            </a:pPr>
            <a:endParaRPr lang="en-GB" sz="14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F9BF47-9BEE-8588-B99C-5815A25D1AE2}"/>
              </a:ext>
            </a:extLst>
          </p:cNvPr>
          <p:cNvSpPr txBox="1"/>
          <p:nvPr/>
        </p:nvSpPr>
        <p:spPr>
          <a:xfrm>
            <a:off x="848835" y="567737"/>
            <a:ext cx="1052845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/>
              <a:t>New bunching techniques have been recently developed to improve bunching efficiency.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849AF17-AD8B-0827-7A25-26F4376A1161}"/>
              </a:ext>
            </a:extLst>
          </p:cNvPr>
          <p:cNvSpPr txBox="1">
            <a:spLocks/>
          </p:cNvSpPr>
          <p:nvPr/>
        </p:nvSpPr>
        <p:spPr>
          <a:xfrm>
            <a:off x="961848" y="3779203"/>
            <a:ext cx="11003882" cy="16081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b="1"/>
              <a:t>Core Oscillation Method (COM): alternating forces of de-bunching from the space-</a:t>
            </a:r>
            <a:br>
              <a:rPr lang="en-GB" sz="1800" b="1"/>
            </a:br>
            <a:r>
              <a:rPr lang="en-GB" sz="1800" b="1"/>
              <a:t>charge and the bunching from the cavities oscillate the bunch core whilst collecting the anti-bunch.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GB" sz="1400" b="1"/>
          </a:p>
          <a:p>
            <a:pPr marL="457200" lvl="1" indent="0">
              <a:buFont typeface="Arial" panose="020B0604020202020204" pitchFamily="34" charset="0"/>
              <a:buNone/>
            </a:pPr>
            <a:endParaRPr lang="en-GB" sz="1400"/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800"/>
              <a:t> 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E17041-814A-ACCD-E653-3A047B683B5A}"/>
              </a:ext>
            </a:extLst>
          </p:cNvPr>
          <p:cNvSpPr txBox="1"/>
          <p:nvPr/>
        </p:nvSpPr>
        <p:spPr>
          <a:xfrm>
            <a:off x="642489" y="3770049"/>
            <a:ext cx="41563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b="1"/>
              <a:t>2.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2001A9-2633-CEA2-10D0-8799898FCF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1185" y="1598159"/>
            <a:ext cx="5863319" cy="21812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9BC172A-DCF4-CF51-633B-D62EB3362A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9143" y="4387624"/>
            <a:ext cx="5246915" cy="2502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676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A312FB-2522-B053-0ABE-49A444426A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B24E8-AA1D-2927-41E1-EECCDA223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04080"/>
            <a:ext cx="10515600" cy="1325563"/>
          </a:xfrm>
        </p:spPr>
        <p:txBody>
          <a:bodyPr>
            <a:normAutofit/>
          </a:bodyPr>
          <a:lstStyle/>
          <a:p>
            <a:r>
              <a:rPr lang="en-GB" sz="2400" b="1"/>
              <a:t>Methods to Enhance Bunch Saturation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F1E3A7-185B-0396-4C7E-7EC9398748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4611" y="1596107"/>
            <a:ext cx="10800201" cy="825941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GB" sz="1800" b="1" dirty="0"/>
              <a:t>Core Stabilisation Method (CSM): utilises higher order harmonics (</a:t>
            </a:r>
            <a:r>
              <a:rPr lang="en-GB" sz="1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2nd and 3rd</a:t>
            </a:r>
            <a:r>
              <a:rPr lang="en-GB" sz="1800" b="1" dirty="0"/>
              <a:t>) to provide a    stabilised region for electrons in the bunch core whilst enabling the periphery to continue bunching.</a:t>
            </a:r>
            <a:br>
              <a:rPr lang="en-GB" sz="1800" b="1" dirty="0"/>
            </a:br>
            <a:endParaRPr lang="en-GB" sz="1800" b="1" dirty="0"/>
          </a:p>
        </p:txBody>
      </p:sp>
      <p:pic>
        <p:nvPicPr>
          <p:cNvPr id="7" name="Picture 6" descr="A graph of a function&#10;&#10;AI-generated content may be incorrect.">
            <a:extLst>
              <a:ext uri="{FF2B5EF4-FFF2-40B4-BE49-F238E27FC236}">
                <a16:creationId xmlns:a16="http://schemas.microsoft.com/office/drawing/2014/main" id="{A40B35AF-D754-5D56-795C-2312414561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760" y="2433913"/>
            <a:ext cx="6250026" cy="331470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CEC0830-CF4F-D518-2532-3F33478C69A3}"/>
              </a:ext>
            </a:extLst>
          </p:cNvPr>
          <p:cNvSpPr txBox="1"/>
          <p:nvPr/>
        </p:nvSpPr>
        <p:spPr>
          <a:xfrm>
            <a:off x="1451168" y="5734274"/>
            <a:ext cx="408709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200"/>
              <a:t>[A </a:t>
            </a:r>
            <a:r>
              <a:rPr lang="en-GB" sz="1200" err="1"/>
              <a:t>Baikov</a:t>
            </a:r>
            <a:r>
              <a:rPr lang="en-GB" sz="1200"/>
              <a:t>, O </a:t>
            </a:r>
            <a:r>
              <a:rPr lang="en-GB" sz="1200" err="1"/>
              <a:t>Baikova</a:t>
            </a:r>
            <a:r>
              <a:rPr lang="en-GB" sz="1200"/>
              <a:t>, IVEC 2019]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F0C050-A646-8B47-0B94-4730F2D154C6}"/>
              </a:ext>
            </a:extLst>
          </p:cNvPr>
          <p:cNvSpPr txBox="1"/>
          <p:nvPr/>
        </p:nvSpPr>
        <p:spPr>
          <a:xfrm>
            <a:off x="833657" y="1548083"/>
            <a:ext cx="50470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b="1"/>
              <a:t>3.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402DFE-4198-6BF4-02C7-7A236CCAC4D9}"/>
              </a:ext>
            </a:extLst>
          </p:cNvPr>
          <p:cNvSpPr txBox="1"/>
          <p:nvPr/>
        </p:nvSpPr>
        <p:spPr>
          <a:xfrm>
            <a:off x="837949" y="643937"/>
            <a:ext cx="1052845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/>
              <a:t>New bunching techniques have been recently developed to improve bunching efficiency.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A7CF19-2E6C-6A52-E885-AA50D1A7DE2D}"/>
              </a:ext>
            </a:extLst>
          </p:cNvPr>
          <p:cNvSpPr txBox="1"/>
          <p:nvPr/>
        </p:nvSpPr>
        <p:spPr>
          <a:xfrm>
            <a:off x="7800469" y="3068804"/>
            <a:ext cx="3919634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dirty="0"/>
              <a:t>CSM Tube appears ideal for single stage at this frequency as:</a:t>
            </a:r>
            <a:endParaRPr lang="en-US" dirty="0"/>
          </a:p>
          <a:p>
            <a:endParaRPr lang="en-GB" dirty="0"/>
          </a:p>
          <a:p>
            <a:pPr marL="285750" indent="-285750">
              <a:buFont typeface="Arial"/>
              <a:buChar char="•"/>
            </a:pPr>
            <a:r>
              <a:rPr lang="en-GB" dirty="0"/>
              <a:t>Bunching Circuit can be shortened.</a:t>
            </a:r>
            <a:br>
              <a:rPr lang="en-GB" dirty="0"/>
            </a:br>
            <a:endParaRPr lang="en-GB" dirty="0"/>
          </a:p>
          <a:p>
            <a:pPr marL="285750" indent="-285750">
              <a:buFont typeface="Arial"/>
              <a:buChar char="•"/>
            </a:pPr>
            <a:r>
              <a:rPr lang="en-GB" dirty="0"/>
              <a:t>Achievable efficiencies </a:t>
            </a:r>
            <a:r>
              <a:rPr lang="en-GB" b="1" dirty="0">
                <a:solidFill>
                  <a:srgbClr val="92D050"/>
                </a:solidFill>
              </a:rPr>
              <a:t>&gt;80%</a:t>
            </a:r>
          </a:p>
        </p:txBody>
      </p:sp>
    </p:spTree>
    <p:extLst>
      <p:ext uri="{BB962C8B-B14F-4D97-AF65-F5344CB8AC3E}">
        <p14:creationId xmlns:p14="http://schemas.microsoft.com/office/powerpoint/2010/main" val="36424632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1642</Words>
  <Application>Microsoft Office PowerPoint</Application>
  <PresentationFormat>Widescreen</PresentationFormat>
  <Paragraphs>207</Paragraphs>
  <Slides>17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Aptos</vt:lpstr>
      <vt:lpstr>Aptos Display</vt:lpstr>
      <vt:lpstr>Arial</vt:lpstr>
      <vt:lpstr>Calibri</vt:lpstr>
      <vt:lpstr>Wingdings</vt:lpstr>
      <vt:lpstr>office theme</vt:lpstr>
      <vt:lpstr>RF Power Sources for Muon Collider</vt:lpstr>
      <vt:lpstr>PowerPoint Presentation</vt:lpstr>
      <vt:lpstr>Klystrons for RF Power </vt:lpstr>
      <vt:lpstr>Existing Klystron Tubes</vt:lpstr>
      <vt:lpstr>PowerPoint Presentation</vt:lpstr>
      <vt:lpstr>Standard Klystron Bunching Scheme</vt:lpstr>
      <vt:lpstr>PowerPoint Presentation</vt:lpstr>
      <vt:lpstr>Methods to Enhance Bunch Saturation </vt:lpstr>
      <vt:lpstr>Methods to Enhance Bunch Saturation</vt:lpstr>
      <vt:lpstr>Scaling FCC CSM Klystron to Multi-Beam Klystron</vt:lpstr>
      <vt:lpstr>Design of 22-Beam Cavities</vt:lpstr>
      <vt:lpstr>Maximisation of Power Extraction at the Output Cavity</vt:lpstr>
      <vt:lpstr>Klystron with Actual Cavity Field Data </vt:lpstr>
      <vt:lpstr>Bandwidth Curve for 6 Cavity Klystron Design</vt:lpstr>
      <vt:lpstr>Additional Cavity to Recoup Performance</vt:lpstr>
      <vt:lpstr>Bandwidth Curve for 7 Cavity Klystron Design 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Spelling, Alexander (Postgraduate Researcher)</cp:lastModifiedBy>
  <cp:revision>29</cp:revision>
  <dcterms:created xsi:type="dcterms:W3CDTF">2025-04-28T14:27:46Z</dcterms:created>
  <dcterms:modified xsi:type="dcterms:W3CDTF">2025-04-30T14:01:36Z</dcterms:modified>
</cp:coreProperties>
</file>