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346" r:id="rId6"/>
    <p:sldId id="342" r:id="rId7"/>
    <p:sldId id="345" r:id="rId8"/>
    <p:sldId id="344" r:id="rId9"/>
    <p:sldId id="347" r:id="rId10"/>
    <p:sldId id="343" r:id="rId11"/>
    <p:sldId id="337" r:id="rId12"/>
    <p:sldId id="348" r:id="rId13"/>
    <p:sldId id="321" r:id="rId14"/>
    <p:sldId id="349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13" autoAdjust="0"/>
    <p:restoredTop sz="94660"/>
  </p:normalViewPr>
  <p:slideViewPr>
    <p:cSldViewPr snapToGrid="0">
      <p:cViewPr>
        <p:scale>
          <a:sx n="82" d="100"/>
          <a:sy n="82" d="100"/>
        </p:scale>
        <p:origin x="13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1880B-81CF-40CD-818E-A5944DE0B290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D80CC-2358-494E-A70A-ADC73364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9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4ABF-504A-4EF2-B3C8-C1E16ECE3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71D2A-C71C-4047-B2FC-38E09593B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E1870-DC89-4370-9E55-9F9C28C6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A4308-6A21-40C2-90AA-110FD475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E4337-B6BF-4E15-870A-3F223972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1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CF6B-37C3-45BC-9CE9-16749488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A0A20-BDE9-4B30-831B-840562B51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DCAE3-EDCB-41E0-A478-CA88852F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D7D2-6A10-4337-AB11-F1BB1A6B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961A8-0312-4DA6-9A91-C9902C0B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E8256-D8ED-4EEF-AA3A-47C973C40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8BF2B-B805-49E2-A189-34A6AFFB9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85CE-A6F3-41C2-BAB5-D5B00350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90877-2A1D-4FA7-8F7A-6B888DAB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B387E-9F3B-4840-9E02-90C2A70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55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9AE0-F31B-462B-AE16-0CA3D07F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2BF5-9747-46D5-8A8E-3BABC9232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75F6A-58B8-4A4C-80EC-5FC054BC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C5EF3-4DDC-4454-B206-5849DE26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CFC63-B51D-4095-A899-062C37C9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8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B964-7A51-4BB2-83F6-D9A6D7AC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1977A-7607-4224-B6FD-4CE43234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F7CD-A664-414D-8393-69F6D683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3FA8E-20D8-4A04-82AB-BF545E0B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85335-4374-4ED3-9B99-EA1854FC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9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27D3-FBB0-4055-8B6D-1C8039DD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1C23C-D0BD-4147-B12A-DA9F7856A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0F991-6A86-4361-B720-B44842D29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84FCA-3E19-4FC7-8C86-6136BE1B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603AF-452F-4E31-9710-AAC4A258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76082-F71E-41FB-B9E4-62B1DB01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2C88-D269-4E05-9E3C-3D39CF33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B10E0-D51C-4407-AA75-AD62D8B63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B57E-258C-4AF2-AC7C-293E20321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F3099-F5A5-4030-848A-DAA900B53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69933-DCE0-4DB6-B3C8-28B17DB3D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244D9-3613-4730-82CD-3137BE85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CA5737-8D1A-49AF-BFA5-1DAD623B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2AE3C-2715-4340-954B-6D4DECAC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2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A4C7-D29E-493B-85A6-BE30CFFF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497EC-1FD1-4DC1-915F-68EE70AE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13A1E-EC9A-41FF-86F6-ADFEFE52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66F88-0FB3-4E24-9458-57FC5FE3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73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8644B-50C8-423B-A020-27105E3B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3CBAD-6105-4B05-818E-E1FCBC5E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F0900-F731-4E83-91A7-549A8E0A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82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25DF-9958-4407-B116-2192EF18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B2971-86A6-454D-89F1-578DCEBD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43548-3C7F-4D81-A9B8-5F7101785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32AAF-2A75-4873-BEAE-F342678B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3C77E-1845-411B-9C26-462E6F0E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2B20E-FFC3-4F35-A663-2B725818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5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5EF4-340C-435F-8AA1-8017888F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96D8F-05DE-4B2A-B7DA-99CAB9F92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8A8A0-89EC-460C-9BB0-0DB083AA4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46265-4D27-4EBB-B61A-E4106740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44FB-8743-440F-8870-DA473D79069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E81E-B58A-425F-8371-828AD7562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556C6-74D2-4061-9B6C-48CE22C6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8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26AC8-9F1C-4778-AACD-A03D2341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6AEBB-F8DC-4507-AE57-CAF834A92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8A59F-00F7-4C3C-8B9F-C8588006E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44FB-8743-440F-8870-DA473D79069C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6BE07-4D3E-4B68-9172-F64E9443A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6BBEA-9C66-4FA5-83E5-802BE3337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2B8E-A586-47F5-9BCC-34416D540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cap.hep.ph.ic.ac.uk/trac/raw-attachment/wiki/Communication/Notes/CCAP-TN-11-LhARA-Design-Baseline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42671B-6A23-4091-9F28-65A7AF887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86753"/>
            <a:ext cx="9060791" cy="5808200"/>
          </a:xfrm>
          <a:prstGeom prst="rect">
            <a:avLst/>
          </a:prstGeom>
        </p:spPr>
      </p:pic>
      <p:pic>
        <p:nvPicPr>
          <p:cNvPr id="4" name="Picture 2" descr="LhARA-logo.png">
            <a:extLst>
              <a:ext uri="{FF2B5EF4-FFF2-40B4-BE49-F238E27FC236}">
                <a16:creationId xmlns:a16="http://schemas.microsoft.com/office/drawing/2014/main" id="{0CAAE2C0-994E-4A64-89A0-FBD270F0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29505"/>
            <a:ext cx="6368700" cy="21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21DD-E73B-49AE-93B6-F40B4BD07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540" y="259548"/>
            <a:ext cx="5278751" cy="1692344"/>
          </a:xfrm>
        </p:spPr>
        <p:txBody>
          <a:bodyPr>
            <a:normAutofit/>
          </a:bodyPr>
          <a:lstStyle/>
          <a:p>
            <a:r>
              <a:rPr lang="en-GB" sz="5400" dirty="0"/>
              <a:t>LhARA Wiki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F9C14A-072E-4470-86AB-E1AD8A256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1" y="195648"/>
            <a:ext cx="4706007" cy="305795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940AD-A319-49EF-9C9D-D21C64409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03" y="2115332"/>
            <a:ext cx="6319175" cy="3820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6D574-E308-43BF-86E0-13BE9CBC2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08" y="2390345"/>
            <a:ext cx="4583842" cy="43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4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BFD8-DADE-4C59-B5A8-774068B4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2nd Stage – Preliminary 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D1A1-94A8-4C7D-AF5F-A6A1D954F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Preparation ~ 18 month point</a:t>
            </a:r>
          </a:p>
          <a:p>
            <a:r>
              <a:rPr lang="en-GB" dirty="0"/>
              <a:t>Match to known ‘bid opportunities’</a:t>
            </a:r>
          </a:p>
          <a:p>
            <a:r>
              <a:rPr lang="en-GB" dirty="0"/>
              <a:t>Account for delay between proposal submission and receipt of funds</a:t>
            </a:r>
          </a:p>
        </p:txBody>
      </p:sp>
    </p:spTree>
    <p:extLst>
      <p:ext uri="{BB962C8B-B14F-4D97-AF65-F5344CB8AC3E}">
        <p14:creationId xmlns:p14="http://schemas.microsoft.com/office/powerpoint/2010/main" val="341724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4401-5EAA-5E13-43EE-7CE82C79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77611" cy="1325563"/>
          </a:xfrm>
        </p:spPr>
        <p:txBody>
          <a:bodyPr/>
          <a:lstStyle/>
          <a:p>
            <a:r>
              <a:rPr lang="en-US" dirty="0" err="1"/>
              <a:t>LhARA</a:t>
            </a:r>
            <a:r>
              <a:rPr lang="en-US" dirty="0"/>
              <a:t>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8E1E7-95AA-65A0-8C75-F49A36B1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30" y="4654193"/>
            <a:ext cx="10885470" cy="16563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session – 30</a:t>
            </a:r>
            <a:r>
              <a:rPr lang="en-US" baseline="30000" dirty="0"/>
              <a:t>th</a:t>
            </a:r>
            <a:r>
              <a:rPr lang="en-US" dirty="0"/>
              <a:t> August 2022	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sessions 26</a:t>
            </a:r>
            <a:r>
              <a:rPr lang="en-US" baseline="30000" dirty="0"/>
              <a:t>th</a:t>
            </a:r>
            <a:r>
              <a:rPr lang="en-US" dirty="0"/>
              <a:t> and 27</a:t>
            </a:r>
            <a:r>
              <a:rPr lang="en-US" baseline="30000" dirty="0"/>
              <a:t>th</a:t>
            </a:r>
            <a:r>
              <a:rPr lang="en-US" dirty="0"/>
              <a:t> October</a:t>
            </a:r>
          </a:p>
          <a:p>
            <a:pPr marL="0" indent="0">
              <a:buNone/>
            </a:pPr>
            <a:r>
              <a:rPr lang="en-US" dirty="0"/>
              <a:t>https://ccap.hep.ph.ic.ac.uk/trac/wiki/Research/DesignStudy/Reviews/AugSep22/Review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720AC-C4D1-4C4C-900F-574664C2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433" y="124360"/>
            <a:ext cx="8385300" cy="41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A519-473F-4AA5-8B0B-2010A2A7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LhARA-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4B99-1405-4915-BB2D-F8FC6A8CE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1825625"/>
            <a:ext cx="1144172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https://ccap.hep.ph.ic.ac.uk/trac/raw-attachment/wiki/Communication/Notes/CCAP-TN-11-LhARA-Design-Baseline.pdf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This document defines all LhARA parameters.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Variation/change occurs through discussion at Collaboration meetings</a:t>
            </a:r>
          </a:p>
        </p:txBody>
      </p:sp>
    </p:spTree>
    <p:extLst>
      <p:ext uri="{BB962C8B-B14F-4D97-AF65-F5344CB8AC3E}">
        <p14:creationId xmlns:p14="http://schemas.microsoft.com/office/powerpoint/2010/main" val="311276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2948-6E04-4CFB-A7E0-F5F3769E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" y="187569"/>
            <a:ext cx="10515600" cy="905242"/>
          </a:xfrm>
        </p:spPr>
        <p:txBody>
          <a:bodyPr/>
          <a:lstStyle/>
          <a:p>
            <a:r>
              <a:rPr lang="en-GB" dirty="0"/>
              <a:t>Deliverables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85D927-192B-4A8A-86C0-37B6DC6F9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426296"/>
              </p:ext>
            </p:extLst>
          </p:nvPr>
        </p:nvGraphicFramePr>
        <p:xfrm>
          <a:off x="281353" y="1266091"/>
          <a:ext cx="11629294" cy="3059721"/>
        </p:xfrm>
        <a:graphic>
          <a:graphicData uri="http://schemas.openxmlformats.org/drawingml/2006/table">
            <a:tbl>
              <a:tblPr/>
              <a:tblGrid>
                <a:gridCol w="6257666">
                  <a:extLst>
                    <a:ext uri="{9D8B030D-6E8A-4147-A177-3AD203B41FA5}">
                      <a16:colId xmlns:a16="http://schemas.microsoft.com/office/drawing/2014/main" val="2079855255"/>
                    </a:ext>
                  </a:extLst>
                </a:gridCol>
                <a:gridCol w="1374058">
                  <a:extLst>
                    <a:ext uri="{9D8B030D-6E8A-4147-A177-3AD203B41FA5}">
                      <a16:colId xmlns:a16="http://schemas.microsoft.com/office/drawing/2014/main" val="3351561379"/>
                    </a:ext>
                  </a:extLst>
                </a:gridCol>
                <a:gridCol w="1922585">
                  <a:extLst>
                    <a:ext uri="{9D8B030D-6E8A-4147-A177-3AD203B41FA5}">
                      <a16:colId xmlns:a16="http://schemas.microsoft.com/office/drawing/2014/main" val="1524796734"/>
                    </a:ext>
                  </a:extLst>
                </a:gridCol>
                <a:gridCol w="2074985">
                  <a:extLst>
                    <a:ext uri="{9D8B030D-6E8A-4147-A177-3AD203B41FA5}">
                      <a16:colId xmlns:a16="http://schemas.microsoft.com/office/drawing/2014/main" val="63038299"/>
                    </a:ext>
                  </a:extLst>
                </a:gridCol>
              </a:tblGrid>
              <a:tr h="41539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Task Name</a:t>
                      </a:r>
                      <a:endParaRPr lang="en-GB" sz="16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Work Package</a:t>
                      </a:r>
                      <a:endParaRPr lang="en-GB" sz="16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Start</a:t>
                      </a:r>
                      <a:endParaRPr lang="en-GB" sz="16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Finish</a:t>
                      </a:r>
                      <a:endParaRPr lang="en-GB" sz="16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698609"/>
                  </a:ext>
                </a:extLst>
              </a:tr>
              <a:tr h="496445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1&amp;2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 23/03/23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 19/09/24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73716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   Early Progress Review CDR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WP1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Thu 23/03/23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Thu 23/03/23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808750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   Interim Progress Review CDR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WP1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Thu 21/09/23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Thu 21/09/23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7975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r>
                        <a:rPr lang="en-GB" sz="2800" b="1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   Pre-CDR Review </a:t>
                      </a:r>
                      <a:endParaRPr lang="en-GB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WP1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Thu 21/03/24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Thu 21/03/24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614099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r>
                        <a:rPr lang="en-GB" sz="2800" b="1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   CDR</a:t>
                      </a:r>
                      <a:endParaRPr lang="en-GB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WP1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Thu 19/09/24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Thu 19/09/24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6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59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140256-16B1-4A58-87C6-0C14D942D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887"/>
            <a:ext cx="12192000" cy="5192225"/>
          </a:xfrm>
        </p:spPr>
      </p:pic>
    </p:spTree>
    <p:extLst>
      <p:ext uri="{BB962C8B-B14F-4D97-AF65-F5344CB8AC3E}">
        <p14:creationId xmlns:p14="http://schemas.microsoft.com/office/powerpoint/2010/main" val="424143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BB09-694E-4D2B-9413-33504DF1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meetings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95D1F4-6E80-42AE-8B9E-0C1DD2377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423889"/>
              </p:ext>
            </p:extLst>
          </p:nvPr>
        </p:nvGraphicFramePr>
        <p:xfrm>
          <a:off x="492370" y="1690688"/>
          <a:ext cx="10861430" cy="3675364"/>
        </p:xfrm>
        <a:graphic>
          <a:graphicData uri="http://schemas.openxmlformats.org/drawingml/2006/table">
            <a:tbl>
              <a:tblPr/>
              <a:tblGrid>
                <a:gridCol w="4958861">
                  <a:extLst>
                    <a:ext uri="{9D8B030D-6E8A-4147-A177-3AD203B41FA5}">
                      <a16:colId xmlns:a16="http://schemas.microsoft.com/office/drawing/2014/main" val="3052355887"/>
                    </a:ext>
                  </a:extLst>
                </a:gridCol>
                <a:gridCol w="1629507">
                  <a:extLst>
                    <a:ext uri="{9D8B030D-6E8A-4147-A177-3AD203B41FA5}">
                      <a16:colId xmlns:a16="http://schemas.microsoft.com/office/drawing/2014/main" val="174524753"/>
                    </a:ext>
                  </a:extLst>
                </a:gridCol>
                <a:gridCol w="2121877">
                  <a:extLst>
                    <a:ext uri="{9D8B030D-6E8A-4147-A177-3AD203B41FA5}">
                      <a16:colId xmlns:a16="http://schemas.microsoft.com/office/drawing/2014/main" val="3978871735"/>
                    </a:ext>
                  </a:extLst>
                </a:gridCol>
                <a:gridCol w="2151185">
                  <a:extLst>
                    <a:ext uri="{9D8B030D-6E8A-4147-A177-3AD203B41FA5}">
                      <a16:colId xmlns:a16="http://schemas.microsoft.com/office/drawing/2014/main" val="3102207305"/>
                    </a:ext>
                  </a:extLst>
                </a:gridCol>
              </a:tblGrid>
              <a:tr h="268548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Task Name</a:t>
                      </a:r>
                      <a:endParaRPr lang="en-GB" sz="16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Work Package</a:t>
                      </a:r>
                      <a:endParaRPr lang="en-GB" sz="16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Start</a:t>
                      </a:r>
                      <a:endParaRPr lang="en-GB" sz="16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Finish</a:t>
                      </a:r>
                      <a:endParaRPr lang="en-GB" sz="16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95707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 1&amp;2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14/10/22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11/09/24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25090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Collaboration meeting 1 - Kick-off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14/10/22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14/10/22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456194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Collaboration Meeting 2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15/03/23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15/03/23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86679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Collaboration Meeting 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13/09/23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13/09/23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63"/>
                  </a:ext>
                </a:extLst>
              </a:tr>
              <a:tr h="621686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Collaboration Meeting 4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13/03/24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13/03/24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98747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Collaboration Meeting 5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11/09/24</a:t>
                      </a:r>
                      <a:endParaRPr lang="en-GB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11/09/24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91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46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F76F7E7-BF06-4F12-8082-6B0106A68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836649"/>
              </p:ext>
            </p:extLst>
          </p:nvPr>
        </p:nvGraphicFramePr>
        <p:xfrm>
          <a:off x="240323" y="679938"/>
          <a:ext cx="11711354" cy="5903564"/>
        </p:xfrm>
        <a:graphic>
          <a:graphicData uri="http://schemas.openxmlformats.org/drawingml/2006/table">
            <a:tbl>
              <a:tblPr/>
              <a:tblGrid>
                <a:gridCol w="7268308">
                  <a:extLst>
                    <a:ext uri="{9D8B030D-6E8A-4147-A177-3AD203B41FA5}">
                      <a16:colId xmlns:a16="http://schemas.microsoft.com/office/drawing/2014/main" val="398132397"/>
                    </a:ext>
                  </a:extLst>
                </a:gridCol>
                <a:gridCol w="726831">
                  <a:extLst>
                    <a:ext uri="{9D8B030D-6E8A-4147-A177-3AD203B41FA5}">
                      <a16:colId xmlns:a16="http://schemas.microsoft.com/office/drawing/2014/main" val="3904598470"/>
                    </a:ext>
                  </a:extLst>
                </a:gridCol>
                <a:gridCol w="1500554">
                  <a:extLst>
                    <a:ext uri="{9D8B030D-6E8A-4147-A177-3AD203B41FA5}">
                      <a16:colId xmlns:a16="http://schemas.microsoft.com/office/drawing/2014/main" val="3405775096"/>
                    </a:ext>
                  </a:extLst>
                </a:gridCol>
                <a:gridCol w="1437067">
                  <a:extLst>
                    <a:ext uri="{9D8B030D-6E8A-4147-A177-3AD203B41FA5}">
                      <a16:colId xmlns:a16="http://schemas.microsoft.com/office/drawing/2014/main" val="106731364"/>
                    </a:ext>
                  </a:extLst>
                </a:gridCol>
                <a:gridCol w="778594">
                  <a:extLst>
                    <a:ext uri="{9D8B030D-6E8A-4147-A177-3AD203B41FA5}">
                      <a16:colId xmlns:a16="http://schemas.microsoft.com/office/drawing/2014/main" val="1981877091"/>
                    </a:ext>
                  </a:extLst>
                </a:gridCol>
              </a:tblGrid>
              <a:tr h="5795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M5.1. Initial report on the user requirements for the in-vitro and in-vivo end stations.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31/03/23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31/03/23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9691"/>
                  </a:ext>
                </a:extLst>
              </a:tr>
              <a:tr h="4872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M3.1 Validate plasma simulations with existing Swansea experimental set-up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03/04/23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03/04/23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64480"/>
                  </a:ext>
                </a:extLst>
              </a:tr>
              <a:tr h="289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M6.1: Early review of R&amp;D work towards LhARA CDR (6 months)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WP6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03/04/23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03/04/23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117544"/>
                  </a:ext>
                </a:extLst>
              </a:tr>
              <a:tr h="289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702849"/>
                  </a:ext>
                </a:extLst>
              </a:tr>
              <a:tr h="289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M5.2. Report on the beam-monitoring technology for LhARA.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29/09/23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29/09/23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883795"/>
                  </a:ext>
                </a:extLst>
              </a:tr>
              <a:tr h="6142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M2.1: Prediction of optimised proton source parameters for 100+ TW laser systems based on hydrodynamic and kinetic simulations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01/10/23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01/10/23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80326"/>
                  </a:ext>
                </a:extLst>
              </a:tr>
              <a:tr h="289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M6.2: Interim review of R&amp;D work towards LhARA CDR (12 months)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WP6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02/10/23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02/10/23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13740"/>
                  </a:ext>
                </a:extLst>
              </a:tr>
              <a:tr h="289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126183"/>
                  </a:ext>
                </a:extLst>
              </a:tr>
              <a:tr h="3129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M2.2: First SCAPA ion source simulations and experiment completed. 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01/04/24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01/04/24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22362"/>
                  </a:ext>
                </a:extLst>
              </a:tr>
              <a:tr h="5795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M5.3. Second report on the user requirements for the in-vitro and in-vivo end stations.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30/03/24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30/03/24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41180"/>
                  </a:ext>
                </a:extLst>
              </a:tr>
              <a:tr h="4324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M3.2 Progress report of large diameter plasma experiments and simulations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01/04/24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01/04/24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1872"/>
                  </a:ext>
                </a:extLst>
              </a:tr>
              <a:tr h="289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M6.3: Final review of R&amp;D work towards LhARA CDR (18 months)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WP6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02/04/24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02/04/24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030348"/>
                  </a:ext>
                </a:extLst>
              </a:tr>
              <a:tr h="289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M4.1 Geant4 simulations of beam energy deposition profile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01/04/24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01/04/24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96566"/>
                  </a:ext>
                </a:extLst>
              </a:tr>
              <a:tr h="289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16833"/>
                  </a:ext>
                </a:extLst>
              </a:tr>
              <a:tr h="289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M3.3 Next generation plasma lens testbench design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WP3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30/09/24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30/09/24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859736"/>
                  </a:ext>
                </a:extLst>
              </a:tr>
              <a:tr h="289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M4.2 Acoustic sensor array design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30/09/24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30/09/24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859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91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E23B-8662-41D8-A834-53A99E58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Report to PRC/IF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64096-06BD-41D4-B519-00F517760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88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WPMs report to me</a:t>
            </a:r>
          </a:p>
          <a:p>
            <a:pPr marL="0" indent="0">
              <a:buNone/>
            </a:pPr>
            <a:r>
              <a:rPr lang="en-GB" dirty="0"/>
              <a:t>	LhARA reports to ITRF</a:t>
            </a:r>
          </a:p>
          <a:p>
            <a:pPr marL="0" indent="0">
              <a:buNone/>
            </a:pPr>
            <a:r>
              <a:rPr lang="en-GB" dirty="0"/>
              <a:t>		ITRF reports to DL </a:t>
            </a:r>
          </a:p>
          <a:p>
            <a:pPr marL="0" indent="0">
              <a:buNone/>
            </a:pPr>
            <a:r>
              <a:rPr lang="en-GB" dirty="0"/>
              <a:t>			DL delivers overall report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One simple form addressing </a:t>
            </a:r>
          </a:p>
          <a:p>
            <a:r>
              <a:rPr lang="en-GB" dirty="0"/>
              <a:t>progress to date highlights, upcoming tasks</a:t>
            </a:r>
          </a:p>
          <a:p>
            <a:r>
              <a:rPr lang="en-GB" dirty="0"/>
              <a:t>Risk &amp; Issues</a:t>
            </a:r>
          </a:p>
          <a:p>
            <a:r>
              <a:rPr lang="en-GB" dirty="0"/>
              <a:t>Spend – this will be linear for almost all </a:t>
            </a:r>
            <a:r>
              <a:rPr lang="en-GB" dirty="0" err="1"/>
              <a:t>Unis</a:t>
            </a:r>
            <a:r>
              <a:rPr lang="en-GB" dirty="0"/>
              <a:t>. Those with equipment/facilities may need to present that spend. </a:t>
            </a:r>
          </a:p>
        </p:txBody>
      </p:sp>
    </p:spTree>
    <p:extLst>
      <p:ext uri="{BB962C8B-B14F-4D97-AF65-F5344CB8AC3E}">
        <p14:creationId xmlns:p14="http://schemas.microsoft.com/office/powerpoint/2010/main" val="283930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468D81-2F6D-400F-8C0C-EE82460DB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01" y="0"/>
            <a:ext cx="9712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6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A8BA-5644-4F4B-A967-29C4576D5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31" y="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Project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BC28B-C312-4E8E-887A-556BD550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239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WP1 will organise</a:t>
            </a:r>
          </a:p>
          <a:p>
            <a:r>
              <a:rPr lang="en-GB" dirty="0"/>
              <a:t>Collaboration meetings, project office.</a:t>
            </a:r>
          </a:p>
          <a:p>
            <a:r>
              <a:rPr lang="en-GB" dirty="0"/>
              <a:t>Deliverables, reporting to ITRF</a:t>
            </a:r>
          </a:p>
          <a:p>
            <a:r>
              <a:rPr lang="en-GB" dirty="0"/>
              <a:t>Outreach, Institute and Executive Board meetings</a:t>
            </a:r>
          </a:p>
          <a:p>
            <a:pPr lvl="1"/>
            <a:r>
              <a:rPr lang="en-GB" dirty="0"/>
              <a:t>All goes on the Wiki.</a:t>
            </a:r>
          </a:p>
          <a:p>
            <a:r>
              <a:rPr lang="en-GB" dirty="0"/>
              <a:t>Bi-weekly WPM meeting. </a:t>
            </a:r>
          </a:p>
          <a:p>
            <a:r>
              <a:rPr lang="en-GB" dirty="0"/>
              <a:t>Bi-weekly Consortium meeting </a:t>
            </a:r>
          </a:p>
          <a:p>
            <a:pPr marL="0" indent="0">
              <a:buNone/>
            </a:pPr>
            <a:r>
              <a:rPr lang="en-GB" dirty="0"/>
              <a:t>WPMs to organise:</a:t>
            </a:r>
          </a:p>
          <a:p>
            <a:r>
              <a:rPr lang="en-GB" dirty="0"/>
              <a:t>Meetings on 2 weekly basis (or more often if you need it)</a:t>
            </a:r>
          </a:p>
          <a:p>
            <a:pPr lvl="1"/>
            <a:r>
              <a:rPr lang="en-GB" dirty="0"/>
              <a:t>Agenda on Wiki – advertise time and date to Collaboration</a:t>
            </a:r>
          </a:p>
          <a:p>
            <a:pPr lvl="1"/>
            <a:r>
              <a:rPr lang="en-GB" dirty="0"/>
              <a:t>Minutes on Wiki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93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AFD750426FF4689ED6EEB53C2951A" ma:contentTypeVersion="14" ma:contentTypeDescription="Create a new document." ma:contentTypeScope="" ma:versionID="e368a452c771ff3986d8dc0c1b182452">
  <xsd:schema xmlns:xsd="http://www.w3.org/2001/XMLSchema" xmlns:xs="http://www.w3.org/2001/XMLSchema" xmlns:p="http://schemas.microsoft.com/office/2006/metadata/properties" xmlns:ns3="861374fa-46ae-4859-acf9-337d9d35654b" xmlns:ns4="bcf48347-58aa-4d62-91d1-b7aa5d8fd5de" targetNamespace="http://schemas.microsoft.com/office/2006/metadata/properties" ma:root="true" ma:fieldsID="9f5869c28bf489176b4344fc69bac66e" ns3:_="" ns4:_="">
    <xsd:import namespace="861374fa-46ae-4859-acf9-337d9d35654b"/>
    <xsd:import namespace="bcf48347-58aa-4d62-91d1-b7aa5d8fd5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374fa-46ae-4859-acf9-337d9d3565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48347-58aa-4d62-91d1-b7aa5d8fd5d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26BE0-6F08-47E5-BB6E-D470A537DE8A}">
  <ds:schemaRefs>
    <ds:schemaRef ds:uri="861374fa-46ae-4859-acf9-337d9d35654b"/>
    <ds:schemaRef ds:uri="http://schemas.microsoft.com/office/2006/metadata/properties"/>
    <ds:schemaRef ds:uri="bcf48347-58aa-4d62-91d1-b7aa5d8fd5d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20F40A-F4C1-4970-9F4D-D58B984E9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5B9B13-56FA-465F-950A-6B9003BA8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374fa-46ae-4859-acf9-337d9d35654b"/>
    <ds:schemaRef ds:uri="bcf48347-58aa-4d62-91d1-b7aa5d8fd5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609</Words>
  <Application>Microsoft Office PowerPoint</Application>
  <PresentationFormat>Widescreen</PresentationFormat>
  <Paragraphs>165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Office Theme</vt:lpstr>
      <vt:lpstr>PowerPoint Presentation</vt:lpstr>
      <vt:lpstr>LhARA- Baseline</vt:lpstr>
      <vt:lpstr>Deliverables</vt:lpstr>
      <vt:lpstr>PowerPoint Presentation</vt:lpstr>
      <vt:lpstr>Collaboration meetings</vt:lpstr>
      <vt:lpstr>PowerPoint Presentation</vt:lpstr>
      <vt:lpstr>Monthly Report to PRC/IF</vt:lpstr>
      <vt:lpstr>PowerPoint Presentation</vt:lpstr>
      <vt:lpstr>Project Structure</vt:lpstr>
      <vt:lpstr>LhARA Wiki</vt:lpstr>
      <vt:lpstr>2nd Stage – Preliminary Activity 2</vt:lpstr>
      <vt:lpstr>LhARA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Whyte</dc:creator>
  <cp:lastModifiedBy>Colin Whyte</cp:lastModifiedBy>
  <cp:revision>60</cp:revision>
  <dcterms:created xsi:type="dcterms:W3CDTF">2022-08-29T09:05:25Z</dcterms:created>
  <dcterms:modified xsi:type="dcterms:W3CDTF">2022-10-13T14:28:14Z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0x010100D62AFD750426FF4689ED6EEB53C2951A</vt:lpwstr>
  </property>
</Properties>
</file>