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72" r:id="rId13"/>
    <p:sldId id="265" r:id="rId14"/>
    <p:sldId id="266" r:id="rId15"/>
    <p:sldId id="267" r:id="rId16"/>
    <p:sldId id="268" r:id="rId17"/>
    <p:sldId id="269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584200" rtl="0" fontAlgn="auto" latinLnBrk="0" hangingPunct="0">
      <a:lnSpc>
        <a:spcPts val="20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8"/>
  </p:normalViewPr>
  <p:slideViewPr>
    <p:cSldViewPr snapToGrid="0" snapToObjects="1">
      <p:cViewPr varScale="1">
        <p:scale>
          <a:sx n="145" d="100"/>
          <a:sy n="14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am going to share a study concerning fast ignition driven by ions accelerated via collisionless shocks in the corona of an ICF pellet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 field MV/micron vs 100 MV/m for traditional accelerators</a:t>
            </a:r>
          </a:p>
          <a:p>
            <a:r>
              <a:t>Up to 10^13 pp/shot</a:t>
            </a:r>
          </a:p>
          <a:p>
            <a:r>
              <a:t>ps bunches vs microsecond</a:t>
            </a:r>
          </a:p>
          <a:p>
            <a:r>
              <a:t>kA vs milliAmpere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simulations modelled the interaction of an intense laser pulse with the plasma corona.</a:t>
            </a:r>
          </a:p>
          <a:p>
            <a:r>
              <a:t>The laser pulse had an intensity of 10^20 W/cm2, an a0 of 6.8 and a duration of approximately 3 ps.</a:t>
            </a:r>
          </a:p>
          <a:p>
            <a:r>
              <a:t>The laser illuminated a plasma composed of hydrogen and carbon ions.</a:t>
            </a:r>
          </a:p>
          <a:p>
            <a:r>
              <a:t>The longitudinal plasma density profile was provided by hydro simulations modelling NIF indirect drive implosion and can be seen in this plot.</a:t>
            </a:r>
          </a:p>
          <a:p>
            <a:r>
              <a:t>The density increases exponentially from 0 to 146 nc.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e.boella@lancaster.ac.uk" TargetMode="Externa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40444" y="349618"/>
            <a:ext cx="8463112" cy="867601"/>
          </a:xfrm>
          <a:prstGeom prst="rect">
            <a:avLst/>
          </a:prstGeom>
        </p:spPr>
        <p:txBody>
          <a:bodyPr lIns="10045" tIns="10045" rIns="10045" bIns="10045"/>
          <a:lstStyle>
            <a:lvl1pPr marL="0" marR="0" defTabSz="308074">
              <a:defRPr sz="2000">
                <a:solidFill>
                  <a:srgbClr val="B5121B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pic>
        <p:nvPicPr>
          <p:cNvPr id="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8444" y="3445743"/>
            <a:ext cx="145772" cy="144145"/>
          </a:xfrm>
          <a:prstGeom prst="rect">
            <a:avLst/>
          </a:prstGeom>
        </p:spPr>
        <p:txBody>
          <a:bodyPr lIns="10045" tIns="10045" rIns="10045" bIns="10045"/>
          <a:lstStyle>
            <a:lvl1pPr defTabSz="308074">
              <a:defRPr sz="800"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340444" y="349618"/>
            <a:ext cx="8463112" cy="867601"/>
          </a:xfrm>
          <a:prstGeom prst="rect">
            <a:avLst/>
          </a:prstGeom>
        </p:spPr>
        <p:txBody>
          <a:bodyPr lIns="10045" tIns="10045" rIns="10045" bIns="10045"/>
          <a:lstStyle>
            <a:lvl1pPr marL="0" marR="0" defTabSz="308074">
              <a:defRPr>
                <a:solidFill>
                  <a:srgbClr val="B5121B"/>
                </a:solidFill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569" y="277200"/>
            <a:ext cx="1206001" cy="379413"/>
          </a:xfrm>
          <a:prstGeom prst="rect">
            <a:avLst/>
          </a:prstGeom>
          <a:ln w="3175">
            <a:miter lim="400000"/>
          </a:ln>
        </p:spPr>
      </p:pic>
      <p:sp>
        <p:nvSpPr>
          <p:cNvPr id="26" name="E. Boella | CI Weekly Forum | May 19th, 2021"/>
          <p:cNvSpPr txBox="1"/>
          <p:nvPr/>
        </p:nvSpPr>
        <p:spPr>
          <a:xfrm>
            <a:off x="6368508" y="4950000"/>
            <a:ext cx="2763889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CI Weekly Forum | May 19</a:t>
            </a:r>
            <a:r>
              <a:rPr baseline="31999"/>
              <a:t>th</a:t>
            </a:r>
            <a:r>
              <a:t>, 2021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8444" y="3445743"/>
            <a:ext cx="145772" cy="144145"/>
          </a:xfrm>
          <a:prstGeom prst="rect">
            <a:avLst/>
          </a:prstGeom>
        </p:spPr>
        <p:txBody>
          <a:bodyPr lIns="10045" tIns="10045" rIns="10045" bIns="10045"/>
          <a:lstStyle>
            <a:lvl1pPr defTabSz="308074">
              <a:defRPr sz="800"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miter lim="400000"/>
          </a:ln>
        </p:spPr>
      </p:pic>
      <p:sp>
        <p:nvSpPr>
          <p:cNvPr id="49" name="Rectangle"/>
          <p:cNvSpPr/>
          <p:nvPr/>
        </p:nvSpPr>
        <p:spPr>
          <a:xfrm>
            <a:off x="8003945" y="4059011"/>
            <a:ext cx="1205540" cy="108753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0" name="Rectangle"/>
          <p:cNvSpPr/>
          <p:nvPr/>
        </p:nvSpPr>
        <p:spPr>
          <a:xfrm>
            <a:off x="364092" y="163829"/>
            <a:ext cx="8799475" cy="1959334"/>
          </a:xfrm>
          <a:prstGeom prst="rect">
            <a:avLst/>
          </a:prstGeom>
          <a:solidFill>
            <a:srgbClr val="B5121B"/>
          </a:solidFill>
          <a:ln w="3175"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B5121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1" name="LU - Logo - Positive (CMYK).pdf" descr="LU - Logo - Positive (CMYK)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99" y="4739613"/>
            <a:ext cx="1138777" cy="36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2" name="CI_Logo_small.png" descr="CI_Logo_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55" y="4739613"/>
            <a:ext cx="637169" cy="360001"/>
          </a:xfrm>
          <a:prstGeom prst="rect">
            <a:avLst/>
          </a:prstGeom>
          <a:ln w="3175">
            <a:miter lim="400000"/>
          </a:ln>
        </p:spPr>
      </p:pic>
      <p:sp>
        <p:nvSpPr>
          <p:cNvPr id="53" name="Elisabetta Boella…"/>
          <p:cNvSpPr txBox="1"/>
          <p:nvPr/>
        </p:nvSpPr>
        <p:spPr>
          <a:xfrm>
            <a:off x="368139" y="2449791"/>
            <a:ext cx="3444132" cy="19631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lnSpc>
                <a:spcPts val="2900"/>
              </a:lnSpc>
              <a:defRPr sz="2400"/>
            </a:pPr>
            <a:r>
              <a:t>Elisabetta Boella</a:t>
            </a:r>
          </a:p>
          <a:p>
            <a:pPr algn="l">
              <a:spcBef>
                <a:spcPts val="1000"/>
              </a:spcBef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Physics Department, Lancaster University</a:t>
            </a:r>
          </a:p>
          <a:p>
            <a:pPr algn="l"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and</a:t>
            </a:r>
          </a:p>
          <a:p>
            <a:pPr algn="l"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Cockcroft Institute, Daresbury Laboratory</a:t>
            </a:r>
          </a:p>
          <a:p>
            <a:pPr algn="l">
              <a:spcBef>
                <a:spcPts val="1000"/>
              </a:spcBef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>
                <a:hlinkClick r:id="rId5"/>
              </a:rPr>
              <a:t>e.boella@lancaster.ac.uk</a:t>
            </a:r>
          </a:p>
          <a:p>
            <a:pPr algn="l">
              <a:spcBef>
                <a:spcPts val="1000"/>
              </a:spcBef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https://www.lancaster.ac.uk/staff/boella/</a:t>
            </a:r>
          </a:p>
        </p:txBody>
      </p:sp>
      <p:sp>
        <p:nvSpPr>
          <p:cNvPr id="54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8444" y="3445743"/>
            <a:ext cx="145772" cy="144145"/>
          </a:xfrm>
          <a:prstGeom prst="rect">
            <a:avLst/>
          </a:prstGeom>
        </p:spPr>
        <p:txBody>
          <a:bodyPr lIns="10045" tIns="10045" rIns="10045" bIns="10045"/>
          <a:lstStyle>
            <a:lvl1pPr defTabSz="308074">
              <a:defRPr sz="800"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7994303" cy="5357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0367" tIns="80367" rIns="80367" bIns="80367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143000" y="687414"/>
            <a:ext cx="6858000" cy="42594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486" tIns="33486" rIns="33486" bIns="33486"/>
          <a:lstStyle>
            <a:lvl2pPr marL="841143" indent="-187569">
              <a:buChar char="–"/>
              <a:defRPr sz="1800"/>
            </a:lvl2pPr>
            <a:lvl3pPr marL="1396036" indent="-142239">
              <a:spcBef>
                <a:spcPts val="300"/>
              </a:spcBef>
              <a:defRPr sz="1400"/>
            </a:lvl3pPr>
            <a:lvl4pPr marL="1994693" indent="-140676">
              <a:spcBef>
                <a:spcPts val="300"/>
              </a:spcBef>
              <a:buChar char="–"/>
              <a:defRPr sz="1200"/>
            </a:lvl4pPr>
            <a:lvl5pPr marL="2594916" indent="-140676">
              <a:spcBef>
                <a:spcPts val="300"/>
              </a:spcBef>
              <a:buChar char="»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3627" y="4688085"/>
            <a:ext cx="276746" cy="282874"/>
          </a:xfrm>
          <a:prstGeom prst="rect">
            <a:avLst/>
          </a:prstGeom>
          <a:ln w="3175">
            <a:miter lim="400000"/>
          </a:ln>
        </p:spPr>
        <p:txBody>
          <a:bodyPr wrap="none" lIns="33486" tIns="33486" rIns="33486" bIns="33486">
            <a:spAutoFit/>
          </a:bodyPr>
          <a:lstStyle>
            <a:lvl1pPr defTabSz="314771">
              <a:lnSpc>
                <a:spcPct val="100000"/>
              </a:lnSpc>
              <a:tabLst/>
              <a:defRPr sz="1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28135" marR="28135" indent="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1pPr>
      <a:lvl2pPr marL="28135" marR="28135" indent="2286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2pPr>
      <a:lvl3pPr marL="28135" marR="28135" indent="4572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3pPr>
      <a:lvl4pPr marL="28135" marR="28135" indent="6858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4pPr>
      <a:lvl5pPr marL="28135" marR="28135" indent="9144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5pPr>
      <a:lvl6pPr marL="28135" marR="28135" indent="11430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6pPr>
      <a:lvl7pPr marL="28135" marR="28135" indent="13716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7pPr>
      <a:lvl8pPr marL="28135" marR="28135" indent="1600199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8pPr>
      <a:lvl9pPr marL="28135" marR="28135" indent="1828800" algn="l" defTabSz="636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3585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9pPr>
    </p:titleStyle>
    <p:bodyStyle>
      <a:lvl1pPr marL="265019" marR="28135" indent="-211666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1pPr>
      <a:lvl2pPr marL="861984" marR="28135" indent="-208410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2pPr>
      <a:lvl3pPr marL="1456996" marR="28135" indent="-203200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3pPr>
      <a:lvl4pPr marL="2088478" marR="28135" indent="-234461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4pPr>
      <a:lvl5pPr marL="2688700" marR="28135" indent="-234461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5pPr>
      <a:lvl6pPr marL="3288922" marR="28135" indent="-234461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71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6pPr>
      <a:lvl7pPr marL="3889144" marR="28135" indent="-234461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71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7pPr>
      <a:lvl8pPr marL="4489365" marR="28135" indent="-234461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71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8pPr>
      <a:lvl9pPr marL="5089586" marR="28135" indent="-234461" algn="l" defTabSz="63624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71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1pPr>
      <a:lvl2pPr marL="0" marR="0" indent="2286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2pPr>
      <a:lvl3pPr marL="0" marR="0" indent="4572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3pPr>
      <a:lvl4pPr marL="0" marR="0" indent="6858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4pPr>
      <a:lvl5pPr marL="0" marR="0" indent="9144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5pPr>
      <a:lvl6pPr marL="0" marR="0" indent="11430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6pPr>
      <a:lvl7pPr marL="0" marR="0" indent="13716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7pPr>
      <a:lvl8pPr marL="0" marR="0" indent="16002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8pPr>
      <a:lvl9pPr marL="0" marR="0" indent="1828800" algn="ctr" defTabSz="31477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ne-to-one simulations of the LhARA proton source"/>
          <p:cNvSpPr txBox="1"/>
          <p:nvPr/>
        </p:nvSpPr>
        <p:spPr>
          <a:xfrm>
            <a:off x="373430" y="911200"/>
            <a:ext cx="8780798" cy="4645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045" tIns="10045" rIns="10045" bIns="10045" anchor="ctr">
            <a:spAutoFit/>
          </a:bodyPr>
          <a:lstStyle>
            <a:lvl1pPr algn="l" defTabSz="457200">
              <a:lnSpc>
                <a:spcPts val="4900"/>
              </a:lnSpc>
              <a:tabLst/>
              <a:defRPr sz="3100">
                <a:solidFill>
                  <a:srgbClr val="FFFFFF"/>
                </a:solidFill>
              </a:defRPr>
            </a:lvl1pPr>
          </a:lstStyle>
          <a:p>
            <a:r>
              <a:t>One-to-one simulations of the LhARA proton source</a:t>
            </a:r>
          </a:p>
        </p:txBody>
      </p:sp>
      <p:grpSp>
        <p:nvGrpSpPr>
          <p:cNvPr id="67" name="cover.png"/>
          <p:cNvGrpSpPr/>
          <p:nvPr/>
        </p:nvGrpSpPr>
        <p:grpSpPr>
          <a:xfrm>
            <a:off x="6101977" y="2238787"/>
            <a:ext cx="2544789" cy="2595588"/>
            <a:chOff x="0" y="0"/>
            <a:chExt cx="2544787" cy="2595587"/>
          </a:xfrm>
        </p:grpSpPr>
        <p:pic>
          <p:nvPicPr>
            <p:cNvPr id="66" name="cover.png" descr="cov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50800"/>
              <a:ext cx="2392388" cy="23923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cover.png" descr="cover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44788" cy="259558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6" name="electron_p1x1.gif" descr="electron_p1x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87007" y="-536351"/>
            <a:ext cx="3960001" cy="39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Bulk target ions and contaminants are accelerated by the charge separation field triggered by the escaping hot electrons"/>
          <p:cNvSpPr txBox="1">
            <a:spLocks noGrp="1"/>
          </p:cNvSpPr>
          <p:nvPr>
            <p:ph type="ctrTitle"/>
          </p:nvPr>
        </p:nvSpPr>
        <p:spPr>
          <a:xfrm>
            <a:off x="251544" y="349618"/>
            <a:ext cx="8463112" cy="867601"/>
          </a:xfrm>
          <a:prstGeom prst="rect">
            <a:avLst/>
          </a:prstGeom>
        </p:spPr>
        <p:txBody>
          <a:bodyPr/>
          <a:lstStyle/>
          <a:p>
            <a:r>
              <a:t>Bulk target ions and contaminants are accelerated by the charge separation field triggered by the escaping hot electrons</a:t>
            </a:r>
          </a:p>
        </p:txBody>
      </p:sp>
      <p:sp>
        <p:nvSpPr>
          <p:cNvPr id="180" name="I = 9 x 1020 W/cm2,…"/>
          <p:cNvSpPr txBox="1"/>
          <p:nvPr/>
        </p:nvSpPr>
        <p:spPr>
          <a:xfrm>
            <a:off x="351299" y="1224054"/>
            <a:ext cx="2633879" cy="51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</a:t>
            </a:r>
          </a:p>
          <a:p>
            <a:pPr algn="l">
              <a:defRPr u="sng"/>
            </a:pPr>
            <a:r>
              <a:t>2 μm thick target, L</a:t>
            </a:r>
            <a:r>
              <a:rPr baseline="-5999"/>
              <a:t>g</a:t>
            </a:r>
            <a:r>
              <a:t> = 0.08 μm</a:t>
            </a:r>
          </a:p>
        </p:txBody>
      </p:sp>
      <p:sp>
        <p:nvSpPr>
          <p:cNvPr id="181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13" name="Laser electric field…">
            <a:extLst>
              <a:ext uri="{FF2B5EF4-FFF2-40B4-BE49-F238E27FC236}">
                <a16:creationId xmlns:a16="http://schemas.microsoft.com/office/drawing/2014/main" id="{257BD513-11A6-A34A-AE77-9BE02ECEF0EF}"/>
              </a:ext>
            </a:extLst>
          </p:cNvPr>
          <p:cNvSpPr txBox="1"/>
          <p:nvPr/>
        </p:nvSpPr>
        <p:spPr>
          <a:xfrm>
            <a:off x="926966" y="2836079"/>
            <a:ext cx="1601441" cy="515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rPr dirty="0"/>
              <a:t>Laser electric field</a:t>
            </a:r>
          </a:p>
          <a:p>
            <a:r>
              <a:rPr dirty="0"/>
              <a:t>and plasma density</a:t>
            </a: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9C5D5A49-2E76-4942-98EA-565C9A17BBB5}"/>
              </a:ext>
            </a:extLst>
          </p:cNvPr>
          <p:cNvGrpSpPr/>
          <p:nvPr/>
        </p:nvGrpSpPr>
        <p:grpSpPr>
          <a:xfrm>
            <a:off x="3492486" y="3763505"/>
            <a:ext cx="2617201" cy="658673"/>
            <a:chOff x="0" y="0"/>
            <a:chExt cx="2617200" cy="658671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2BE90AD9-2500-8549-90C1-FBED8809D00F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" name="Longitudinal electric field">
              <a:extLst>
                <a:ext uri="{FF2B5EF4-FFF2-40B4-BE49-F238E27FC236}">
                  <a16:creationId xmlns:a16="http://schemas.microsoft.com/office/drawing/2014/main" id="{AA28CD41-4448-F849-9DE3-5FBAD3EE401E}"/>
                </a:ext>
              </a:extLst>
            </p:cNvPr>
            <p:cNvSpPr txBox="1"/>
            <p:nvPr/>
          </p:nvSpPr>
          <p:spPr>
            <a:xfrm>
              <a:off x="259833" y="198639"/>
              <a:ext cx="2097535" cy="261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Longitudinal electric field</a:t>
              </a:r>
            </a:p>
          </p:txBody>
        </p:sp>
      </p:grpSp>
      <p:grpSp>
        <p:nvGrpSpPr>
          <p:cNvPr id="17" name="Group">
            <a:extLst>
              <a:ext uri="{FF2B5EF4-FFF2-40B4-BE49-F238E27FC236}">
                <a16:creationId xmlns:a16="http://schemas.microsoft.com/office/drawing/2014/main" id="{DB422F4C-BAA4-3341-A802-810A8C5145AD}"/>
              </a:ext>
            </a:extLst>
          </p:cNvPr>
          <p:cNvGrpSpPr/>
          <p:nvPr/>
        </p:nvGrpSpPr>
        <p:grpSpPr>
          <a:xfrm>
            <a:off x="6341728" y="1689172"/>
            <a:ext cx="2617201" cy="658672"/>
            <a:chOff x="0" y="0"/>
            <a:chExt cx="2617200" cy="658671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E3EF9778-DFEC-B640-BABD-4D936D4FD87C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" name="H+ longitudinal…">
              <a:extLst>
                <a:ext uri="{FF2B5EF4-FFF2-40B4-BE49-F238E27FC236}">
                  <a16:creationId xmlns:a16="http://schemas.microsoft.com/office/drawing/2014/main" id="{A6B98C06-BBFD-F140-B566-BAACA568EBF4}"/>
                </a:ext>
              </a:extLst>
            </p:cNvPr>
            <p:cNvSpPr txBox="1"/>
            <p:nvPr/>
          </p:nvSpPr>
          <p:spPr>
            <a:xfrm>
              <a:off x="652226" y="71639"/>
              <a:ext cx="1312748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H</a:t>
              </a:r>
              <a:r>
                <a:rPr baseline="31999"/>
                <a:t>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3A7F51F0-052C-A249-B659-9EDAF027BB46}"/>
              </a:ext>
            </a:extLst>
          </p:cNvPr>
          <p:cNvGrpSpPr/>
          <p:nvPr/>
        </p:nvGrpSpPr>
        <p:grpSpPr>
          <a:xfrm>
            <a:off x="6341728" y="3763505"/>
            <a:ext cx="2617201" cy="658673"/>
            <a:chOff x="0" y="0"/>
            <a:chExt cx="2617200" cy="658671"/>
          </a:xfrm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6A2AB450-B58D-FC4F-A324-9474308357DE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" name="Al3+ longitudinal…">
              <a:extLst>
                <a:ext uri="{FF2B5EF4-FFF2-40B4-BE49-F238E27FC236}">
                  <a16:creationId xmlns:a16="http://schemas.microsoft.com/office/drawing/2014/main" id="{D2A751FD-BA8E-C74B-B054-3AEE143B9A68}"/>
                </a:ext>
              </a:extLst>
            </p:cNvPr>
            <p:cNvSpPr txBox="1"/>
            <p:nvPr/>
          </p:nvSpPr>
          <p:spPr>
            <a:xfrm>
              <a:off x="602386" y="71639"/>
              <a:ext cx="1412429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Al</a:t>
              </a:r>
              <a:r>
                <a:rPr baseline="31999"/>
                <a:t>3+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0869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1-ave-dir0.gif" descr="e1-ave-dir0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07" y="1521049"/>
            <a:ext cx="3960001" cy="39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8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Bulk target ions and contaminants are accelerated by the charge separation field triggered by the escaping hot electrons"/>
          <p:cNvSpPr txBox="1">
            <a:spLocks noGrp="1"/>
          </p:cNvSpPr>
          <p:nvPr>
            <p:ph type="ctrTitle"/>
          </p:nvPr>
        </p:nvSpPr>
        <p:spPr>
          <a:xfrm>
            <a:off x="251544" y="349618"/>
            <a:ext cx="8463112" cy="867601"/>
          </a:xfrm>
          <a:prstGeom prst="rect">
            <a:avLst/>
          </a:prstGeom>
        </p:spPr>
        <p:txBody>
          <a:bodyPr/>
          <a:lstStyle/>
          <a:p>
            <a:r>
              <a:t>Bulk target ions and contaminants are accelerated by the charge separation field triggered by the escaping hot electrons</a:t>
            </a:r>
          </a:p>
        </p:txBody>
      </p:sp>
      <p:sp>
        <p:nvSpPr>
          <p:cNvPr id="180" name="I = 9 x 1020 W/cm2,…"/>
          <p:cNvSpPr txBox="1"/>
          <p:nvPr/>
        </p:nvSpPr>
        <p:spPr>
          <a:xfrm>
            <a:off x="351299" y="1224054"/>
            <a:ext cx="2633879" cy="51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</a:t>
            </a:r>
          </a:p>
          <a:p>
            <a:pPr algn="l">
              <a:defRPr u="sng"/>
            </a:pPr>
            <a:r>
              <a:t>2 μm thick target, L</a:t>
            </a:r>
            <a:r>
              <a:rPr baseline="-5999"/>
              <a:t>g</a:t>
            </a:r>
            <a:r>
              <a:t> = 0.08 μm</a:t>
            </a:r>
          </a:p>
        </p:txBody>
      </p:sp>
      <p:sp>
        <p:nvSpPr>
          <p:cNvPr id="181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13" name="Laser electric field…">
            <a:extLst>
              <a:ext uri="{FF2B5EF4-FFF2-40B4-BE49-F238E27FC236}">
                <a16:creationId xmlns:a16="http://schemas.microsoft.com/office/drawing/2014/main" id="{AD1A9E98-79C8-A94C-8817-445148B6CA89}"/>
              </a:ext>
            </a:extLst>
          </p:cNvPr>
          <p:cNvSpPr txBox="1"/>
          <p:nvPr/>
        </p:nvSpPr>
        <p:spPr>
          <a:xfrm>
            <a:off x="926966" y="2836079"/>
            <a:ext cx="1601441" cy="515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rPr dirty="0"/>
              <a:t>Laser electric field</a:t>
            </a:r>
          </a:p>
          <a:p>
            <a:r>
              <a:rPr dirty="0"/>
              <a:t>and plasma density</a:t>
            </a: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357DFAAC-E2F0-E546-BDE0-199B46194D29}"/>
              </a:ext>
            </a:extLst>
          </p:cNvPr>
          <p:cNvGrpSpPr/>
          <p:nvPr/>
        </p:nvGrpSpPr>
        <p:grpSpPr>
          <a:xfrm>
            <a:off x="3492486" y="1689172"/>
            <a:ext cx="2617201" cy="658672"/>
            <a:chOff x="0" y="0"/>
            <a:chExt cx="2617200" cy="658671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7D82487F-1C64-7D47-8E71-18422DF158A1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" name="Electron longitudinal…">
              <a:extLst>
                <a:ext uri="{FF2B5EF4-FFF2-40B4-BE49-F238E27FC236}">
                  <a16:creationId xmlns:a16="http://schemas.microsoft.com/office/drawing/2014/main" id="{480DC64E-9F40-2249-A8C1-19B40C3861AB}"/>
                </a:ext>
              </a:extLst>
            </p:cNvPr>
            <p:cNvSpPr txBox="1"/>
            <p:nvPr/>
          </p:nvSpPr>
          <p:spPr>
            <a:xfrm>
              <a:off x="421212" y="71639"/>
              <a:ext cx="1774776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rPr dirty="0"/>
                <a:t>Electron longitudinal</a:t>
              </a:r>
            </a:p>
            <a:p>
              <a:r>
                <a:rPr dirty="0"/>
                <a:t>phase space</a:t>
              </a:r>
            </a:p>
          </p:txBody>
        </p:sp>
      </p:grpSp>
      <p:grpSp>
        <p:nvGrpSpPr>
          <p:cNvPr id="17" name="Group">
            <a:extLst>
              <a:ext uri="{FF2B5EF4-FFF2-40B4-BE49-F238E27FC236}">
                <a16:creationId xmlns:a16="http://schemas.microsoft.com/office/drawing/2014/main" id="{65BE62B7-5F96-0B40-93C7-C490C085D730}"/>
              </a:ext>
            </a:extLst>
          </p:cNvPr>
          <p:cNvGrpSpPr/>
          <p:nvPr/>
        </p:nvGrpSpPr>
        <p:grpSpPr>
          <a:xfrm>
            <a:off x="6341728" y="1689172"/>
            <a:ext cx="2617201" cy="658672"/>
            <a:chOff x="0" y="0"/>
            <a:chExt cx="2617200" cy="658671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2702B5FC-A109-D649-89F9-655269370E5C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" name="H+ longitudinal…">
              <a:extLst>
                <a:ext uri="{FF2B5EF4-FFF2-40B4-BE49-F238E27FC236}">
                  <a16:creationId xmlns:a16="http://schemas.microsoft.com/office/drawing/2014/main" id="{11077FCA-E2DB-804D-AEB3-FB8FE4AD4EBD}"/>
                </a:ext>
              </a:extLst>
            </p:cNvPr>
            <p:cNvSpPr txBox="1"/>
            <p:nvPr/>
          </p:nvSpPr>
          <p:spPr>
            <a:xfrm>
              <a:off x="652226" y="71639"/>
              <a:ext cx="1312748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H</a:t>
              </a:r>
              <a:r>
                <a:rPr baseline="31999"/>
                <a:t>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941F67D5-F4B2-BD48-9463-C1CE4DE72D54}"/>
              </a:ext>
            </a:extLst>
          </p:cNvPr>
          <p:cNvGrpSpPr/>
          <p:nvPr/>
        </p:nvGrpSpPr>
        <p:grpSpPr>
          <a:xfrm>
            <a:off x="6341728" y="3763505"/>
            <a:ext cx="2617201" cy="658673"/>
            <a:chOff x="0" y="0"/>
            <a:chExt cx="2617200" cy="658671"/>
          </a:xfrm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F82A9C11-F2A5-1C4C-B819-5A3AB212FE3E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" name="Al3+ longitudinal…">
              <a:extLst>
                <a:ext uri="{FF2B5EF4-FFF2-40B4-BE49-F238E27FC236}">
                  <a16:creationId xmlns:a16="http://schemas.microsoft.com/office/drawing/2014/main" id="{FFC4E576-0972-E842-BCED-975E826CA23B}"/>
                </a:ext>
              </a:extLst>
            </p:cNvPr>
            <p:cNvSpPr txBox="1"/>
            <p:nvPr/>
          </p:nvSpPr>
          <p:spPr>
            <a:xfrm>
              <a:off x="602386" y="71639"/>
              <a:ext cx="1412429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Al</a:t>
              </a:r>
              <a:r>
                <a:rPr baseline="31999"/>
                <a:t>3+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6987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aluminium_p1x1.gif" descr="aluminium_p1x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28" y="1521049"/>
            <a:ext cx="3960001" cy="39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7" name="hydrogen_p1x1.gif" descr="hydrogen_p1x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28" y="-536351"/>
            <a:ext cx="3960001" cy="39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Bulk target ions and contaminants are accelerated by the charge separation field triggered by the escaping hot electrons"/>
          <p:cNvSpPr txBox="1">
            <a:spLocks noGrp="1"/>
          </p:cNvSpPr>
          <p:nvPr>
            <p:ph type="ctrTitle"/>
          </p:nvPr>
        </p:nvSpPr>
        <p:spPr>
          <a:xfrm>
            <a:off x="251544" y="349618"/>
            <a:ext cx="8463112" cy="867601"/>
          </a:xfrm>
          <a:prstGeom prst="rect">
            <a:avLst/>
          </a:prstGeom>
        </p:spPr>
        <p:txBody>
          <a:bodyPr/>
          <a:lstStyle/>
          <a:p>
            <a:r>
              <a:t>Bulk target ions and contaminants are accelerated by the charge separation field triggered by the escaping hot electrons</a:t>
            </a:r>
          </a:p>
        </p:txBody>
      </p:sp>
      <p:sp>
        <p:nvSpPr>
          <p:cNvPr id="180" name="I = 9 x 1020 W/cm2,…"/>
          <p:cNvSpPr txBox="1"/>
          <p:nvPr/>
        </p:nvSpPr>
        <p:spPr>
          <a:xfrm>
            <a:off x="351299" y="1224054"/>
            <a:ext cx="2633879" cy="51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</a:t>
            </a:r>
          </a:p>
          <a:p>
            <a:pPr algn="l">
              <a:defRPr u="sng"/>
            </a:pPr>
            <a:r>
              <a:t>2 μm thick target, L</a:t>
            </a:r>
            <a:r>
              <a:rPr baseline="-5999"/>
              <a:t>g</a:t>
            </a:r>
            <a:r>
              <a:t> = 0.08 μm</a:t>
            </a:r>
          </a:p>
        </p:txBody>
      </p:sp>
      <p:sp>
        <p:nvSpPr>
          <p:cNvPr id="181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13" name="Laser electric field…">
            <a:extLst>
              <a:ext uri="{FF2B5EF4-FFF2-40B4-BE49-F238E27FC236}">
                <a16:creationId xmlns:a16="http://schemas.microsoft.com/office/drawing/2014/main" id="{BB9FBF1F-FBA7-B443-88E8-8AE1ADDC9C66}"/>
              </a:ext>
            </a:extLst>
          </p:cNvPr>
          <p:cNvSpPr txBox="1"/>
          <p:nvPr/>
        </p:nvSpPr>
        <p:spPr>
          <a:xfrm>
            <a:off x="926966" y="2836079"/>
            <a:ext cx="1601441" cy="515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rPr dirty="0"/>
              <a:t>Laser electric field</a:t>
            </a:r>
          </a:p>
          <a:p>
            <a:r>
              <a:rPr dirty="0"/>
              <a:t>and plasma density</a:t>
            </a: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516EE9D6-9706-154C-A1B0-3D06982D7C17}"/>
              </a:ext>
            </a:extLst>
          </p:cNvPr>
          <p:cNvGrpSpPr/>
          <p:nvPr/>
        </p:nvGrpSpPr>
        <p:grpSpPr>
          <a:xfrm>
            <a:off x="3492486" y="1689172"/>
            <a:ext cx="2617201" cy="658672"/>
            <a:chOff x="0" y="0"/>
            <a:chExt cx="2617200" cy="658671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73350368-F646-1A42-BD35-160AD4A81B3C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" name="Electron longitudinal…">
              <a:extLst>
                <a:ext uri="{FF2B5EF4-FFF2-40B4-BE49-F238E27FC236}">
                  <a16:creationId xmlns:a16="http://schemas.microsoft.com/office/drawing/2014/main" id="{ACB39A6C-6DEC-2043-9E38-587826FD3E06}"/>
                </a:ext>
              </a:extLst>
            </p:cNvPr>
            <p:cNvSpPr txBox="1"/>
            <p:nvPr/>
          </p:nvSpPr>
          <p:spPr>
            <a:xfrm>
              <a:off x="421212" y="71639"/>
              <a:ext cx="1774776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rPr dirty="0"/>
                <a:t>Electron longitudinal</a:t>
              </a:r>
            </a:p>
            <a:p>
              <a:r>
                <a:rPr dirty="0"/>
                <a:t>phase space</a:t>
              </a:r>
            </a:p>
          </p:txBody>
        </p:sp>
      </p:grpSp>
      <p:grpSp>
        <p:nvGrpSpPr>
          <p:cNvPr id="17" name="Group">
            <a:extLst>
              <a:ext uri="{FF2B5EF4-FFF2-40B4-BE49-F238E27FC236}">
                <a16:creationId xmlns:a16="http://schemas.microsoft.com/office/drawing/2014/main" id="{04F0EA59-1FCF-AE49-88F2-4D9B0A39B52D}"/>
              </a:ext>
            </a:extLst>
          </p:cNvPr>
          <p:cNvGrpSpPr/>
          <p:nvPr/>
        </p:nvGrpSpPr>
        <p:grpSpPr>
          <a:xfrm>
            <a:off x="3492486" y="3763505"/>
            <a:ext cx="2617201" cy="658673"/>
            <a:chOff x="0" y="0"/>
            <a:chExt cx="2617200" cy="658671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D6F5EB8E-61F6-DC44-8780-01C73AAD52A8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" name="Longitudinal electric field">
              <a:extLst>
                <a:ext uri="{FF2B5EF4-FFF2-40B4-BE49-F238E27FC236}">
                  <a16:creationId xmlns:a16="http://schemas.microsoft.com/office/drawing/2014/main" id="{2FE7842D-F8BD-284A-AC9F-61AE51A4ABF8}"/>
                </a:ext>
              </a:extLst>
            </p:cNvPr>
            <p:cNvSpPr txBox="1"/>
            <p:nvPr/>
          </p:nvSpPr>
          <p:spPr>
            <a:xfrm>
              <a:off x="259833" y="198639"/>
              <a:ext cx="2097535" cy="261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Longitudinal electric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5420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lectron_f_gamma_0p24ps_iter7856.pdf" descr="electron_f_gamma_0p24ps_iter785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613" y="104626"/>
            <a:ext cx="5143501" cy="5143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84" name="ion_f_gamma_1p79ps_iter58920.pdf" descr="ion_f_gamma_1p79ps_iter5892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66" y="104626"/>
            <a:ext cx="5143501" cy="5143501"/>
          </a:xfrm>
          <a:prstGeom prst="rect">
            <a:avLst/>
          </a:prstGeom>
          <a:ln w="3175">
            <a:miter lim="400000"/>
          </a:ln>
        </p:spPr>
      </p:pic>
      <p:sp>
        <p:nvSpPr>
          <p:cNvPr id="185" name="Selected protons are collimated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Selected protons are collimated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87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189" name="hydrogen_divergence_tend.pdf" descr="hydrogen_divergence_ten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084" y="1746110"/>
            <a:ext cx="2245688" cy="3177931"/>
          </a:xfrm>
          <a:prstGeom prst="rect">
            <a:avLst/>
          </a:prstGeom>
          <a:ln w="3175">
            <a:miter lim="400000"/>
          </a:ln>
        </p:spPr>
      </p:pic>
      <p:sp>
        <p:nvSpPr>
          <p:cNvPr id="190" name="Line"/>
          <p:cNvSpPr/>
          <p:nvPr/>
        </p:nvSpPr>
        <p:spPr>
          <a:xfrm flipV="1">
            <a:off x="4889499" y="2941300"/>
            <a:ext cx="1" cy="1018055"/>
          </a:xfrm>
          <a:prstGeom prst="line">
            <a:avLst/>
          </a:prstGeom>
          <a:ln w="6350">
            <a:solidFill>
              <a:srgbClr val="000000"/>
            </a:solidFill>
            <a:prstDash val="sysDot"/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1" name="Line"/>
          <p:cNvSpPr/>
          <p:nvPr/>
        </p:nvSpPr>
        <p:spPr>
          <a:xfrm flipV="1">
            <a:off x="4935487" y="2941300"/>
            <a:ext cx="1" cy="1018055"/>
          </a:xfrm>
          <a:prstGeom prst="line">
            <a:avLst/>
          </a:prstGeom>
          <a:ln w="6350">
            <a:solidFill>
              <a:srgbClr val="000000"/>
            </a:solidFill>
            <a:prstDash val="sysDot"/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Line"/>
          <p:cNvSpPr/>
          <p:nvPr/>
        </p:nvSpPr>
        <p:spPr>
          <a:xfrm>
            <a:off x="1225698" y="3624163"/>
            <a:ext cx="610303" cy="222238"/>
          </a:xfrm>
          <a:prstGeom prst="line">
            <a:avLst/>
          </a:prstGeom>
          <a:ln w="12700">
            <a:solidFill>
              <a:srgbClr val="B5121B"/>
            </a:solidFill>
            <a:prstDash val="sysDot"/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Te,hot ~ 0.88 MeV"/>
          <p:cNvSpPr txBox="1"/>
          <p:nvPr/>
        </p:nvSpPr>
        <p:spPr>
          <a:xfrm>
            <a:off x="1597578" y="4361929"/>
            <a:ext cx="145631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>
              <a:defRPr>
                <a:solidFill>
                  <a:srgbClr val="B5121B"/>
                </a:solidFill>
              </a:defRPr>
            </a:pPr>
            <a:r>
              <a:t>T</a:t>
            </a:r>
            <a:r>
              <a:rPr baseline="-5999"/>
              <a:t>e,hot</a:t>
            </a:r>
            <a:r>
              <a:t> ~ 0.88 MeV</a:t>
            </a:r>
          </a:p>
        </p:txBody>
      </p:sp>
      <p:sp>
        <p:nvSpPr>
          <p:cNvPr id="194" name="Line"/>
          <p:cNvSpPr/>
          <p:nvPr/>
        </p:nvSpPr>
        <p:spPr>
          <a:xfrm>
            <a:off x="1604664" y="3800946"/>
            <a:ext cx="241227" cy="559867"/>
          </a:xfrm>
          <a:prstGeom prst="line">
            <a:avLst/>
          </a:prstGeom>
          <a:ln w="3175">
            <a:solidFill>
              <a:srgbClr val="B5121B"/>
            </a:solidFill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5" name="Electron distribution function"/>
          <p:cNvSpPr txBox="1"/>
          <p:nvPr/>
        </p:nvSpPr>
        <p:spPr>
          <a:xfrm>
            <a:off x="94778" y="1689142"/>
            <a:ext cx="2452044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Electron distribution function</a:t>
            </a:r>
          </a:p>
        </p:txBody>
      </p:sp>
      <p:sp>
        <p:nvSpPr>
          <p:cNvPr id="196" name="Proton spectrum"/>
          <p:cNvSpPr txBox="1"/>
          <p:nvPr/>
        </p:nvSpPr>
        <p:spPr>
          <a:xfrm>
            <a:off x="3854871" y="1689142"/>
            <a:ext cx="1434258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Proton spectrum</a:t>
            </a:r>
          </a:p>
        </p:txBody>
      </p:sp>
      <p:sp>
        <p:nvSpPr>
          <p:cNvPr id="197" name="θrms ~ 4º"/>
          <p:cNvSpPr txBox="1"/>
          <p:nvPr/>
        </p:nvSpPr>
        <p:spPr>
          <a:xfrm>
            <a:off x="7364421" y="4659320"/>
            <a:ext cx="775015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θ</a:t>
            </a:r>
            <a:r>
              <a:rPr baseline="-5999"/>
              <a:t>rms</a:t>
            </a:r>
            <a:r>
              <a:t> ~ 4º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8" name="Divergence of proton…"/>
              <p:cNvSpPr txBox="1"/>
              <p:nvPr/>
            </p:nvSpPr>
            <p:spPr>
              <a:xfrm>
                <a:off x="6322709" y="1558800"/>
                <a:ext cx="2657030" cy="519290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10045" tIns="10045" rIns="10045" bIns="10045" anchor="ctr">
                <a:spAutoFit/>
              </a:bodyPr>
              <a:lstStyle/>
              <a:p>
                <a:r>
                  <a:t>Divergence of proton</a:t>
                </a:r>
              </a:p>
              <a:p>
                <a:r>
                  <a:t>with </a:t>
                </a:r>
                <a14:m>
                  <m:oMath xmlns:m="http://schemas.openxmlformats.org/officeDocument/2006/math">
                    <m: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14.5</m:t>
                    </m:r>
                    <m:r>
                      <m:rPr>
                        <m:nor/>
                      </m:rP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≤15.5</m:t>
                    </m:r>
                    <m:r>
                      <m:rPr>
                        <m:nor/>
                      </m:rPr>
                      <a:rPr sz="1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198" name="Divergence of prot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09" y="1558800"/>
                <a:ext cx="2657030" cy="519290"/>
              </a:xfrm>
              <a:prstGeom prst="rect">
                <a:avLst/>
              </a:prstGeom>
              <a:blipFill>
                <a:blip r:embed="rId6"/>
                <a:stretch>
                  <a:fillRect l="-4265" t="-9524" r="-2370" b="-21429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8.7 pC"/>
          <p:cNvSpPr txBox="1"/>
          <p:nvPr/>
        </p:nvSpPr>
        <p:spPr>
          <a:xfrm>
            <a:off x="5434185" y="4454013"/>
            <a:ext cx="582465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>
            <a:lvl1pPr>
              <a:defRPr>
                <a:solidFill>
                  <a:srgbClr val="B5121B"/>
                </a:solidFill>
              </a:defRPr>
            </a:lvl1pPr>
          </a:lstStyle>
          <a:p>
            <a:r>
              <a:t>8.7 pC</a:t>
            </a:r>
          </a:p>
        </p:txBody>
      </p:sp>
      <p:sp>
        <p:nvSpPr>
          <p:cNvPr id="200" name="Line"/>
          <p:cNvSpPr/>
          <p:nvPr/>
        </p:nvSpPr>
        <p:spPr>
          <a:xfrm>
            <a:off x="4911980" y="3801440"/>
            <a:ext cx="666448" cy="666448"/>
          </a:xfrm>
          <a:prstGeom prst="line">
            <a:avLst/>
          </a:prstGeom>
          <a:ln w="3175">
            <a:solidFill>
              <a:srgbClr val="B5121B"/>
            </a:solidFill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Te,pond = 6.93 MeV"/>
          <p:cNvSpPr txBox="1"/>
          <p:nvPr/>
        </p:nvSpPr>
        <p:spPr>
          <a:xfrm>
            <a:off x="1551640" y="4659320"/>
            <a:ext cx="1548194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T</a:t>
            </a:r>
            <a:r>
              <a:rPr baseline="-5999"/>
              <a:t>e,pond</a:t>
            </a:r>
            <a:r>
              <a:t> = 6.93 MeV</a:t>
            </a:r>
          </a:p>
        </p:txBody>
      </p:sp>
      <p:sp>
        <p:nvSpPr>
          <p:cNvPr id="202" name="I = 9 x 1020 W/cm2, 2 μm thick target, Lg = 0.08 μm"/>
          <p:cNvSpPr txBox="1"/>
          <p:nvPr/>
        </p:nvSpPr>
        <p:spPr>
          <a:xfrm>
            <a:off x="352800" y="1224000"/>
            <a:ext cx="4264935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 2 μm thick target, L</a:t>
            </a:r>
            <a:r>
              <a:rPr baseline="-5999"/>
              <a:t>g</a:t>
            </a:r>
            <a:r>
              <a:t> = 0.08 μm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 the case of almost abrupt plasma-to-vacuum transition,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the case of almost abrupt plasma-to-vacuum transition,</a:t>
            </a:r>
          </a:p>
          <a:p>
            <a:r>
              <a:t>only the 2 μm Aluminium target allows for achieving LhARA target goals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206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208" name="Proton cutoff energy vs time"/>
          <p:cNvSpPr txBox="1"/>
          <p:nvPr/>
        </p:nvSpPr>
        <p:spPr>
          <a:xfrm>
            <a:off x="3413596" y="1998176"/>
            <a:ext cx="239300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Proton cutoff energy vs time</a:t>
            </a:r>
          </a:p>
        </p:txBody>
      </p:sp>
      <p:sp>
        <p:nvSpPr>
          <p:cNvPr id="209" name="— 6 μm   — 4 μm   — 2 μm"/>
          <p:cNvSpPr txBox="1"/>
          <p:nvPr/>
        </p:nvSpPr>
        <p:spPr>
          <a:xfrm>
            <a:off x="3333725" y="4337587"/>
            <a:ext cx="2476550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— 6 μm   </a:t>
            </a:r>
            <a:r>
              <a:rPr>
                <a:solidFill>
                  <a:srgbClr val="FF2600"/>
                </a:solidFill>
              </a:rPr>
              <a:t>— 4 μm</a:t>
            </a:r>
            <a:r>
              <a:t>   </a:t>
            </a:r>
            <a:r>
              <a:rPr>
                <a:solidFill>
                  <a:srgbClr val="009600"/>
                </a:solidFill>
              </a:rPr>
              <a:t>— 2 μm</a:t>
            </a:r>
          </a:p>
        </p:txBody>
      </p:sp>
      <p:pic>
        <p:nvPicPr>
          <p:cNvPr id="210" name="cutoff_vs_time_k6_r4_g2_ill.pdf" descr="cutoff_vs_time_k6_r4_g2_i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246" y="2356013"/>
            <a:ext cx="3040708" cy="1866574"/>
          </a:xfrm>
          <a:prstGeom prst="rect">
            <a:avLst/>
          </a:prstGeom>
          <a:ln w="3175">
            <a:miter lim="400000"/>
          </a:ln>
        </p:spPr>
      </p:pic>
      <p:sp>
        <p:nvSpPr>
          <p:cNvPr id="211" name="I = 9 x 1020 W/cm2, Lg = 0.08 μm"/>
          <p:cNvSpPr txBox="1"/>
          <p:nvPr/>
        </p:nvSpPr>
        <p:spPr>
          <a:xfrm>
            <a:off x="352800" y="1224000"/>
            <a:ext cx="2742622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 L</a:t>
            </a:r>
            <a:r>
              <a:rPr baseline="-5999"/>
              <a:t>g</a:t>
            </a:r>
            <a:r>
              <a:t> = 0.08 μm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 laser intensity ~ 1021 W/cm2 would be required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laser intensity ~ 10</a:t>
            </a:r>
            <a:r>
              <a:rPr baseline="31999"/>
              <a:t>21</a:t>
            </a:r>
            <a:r>
              <a:t> W/cm</a:t>
            </a:r>
            <a:r>
              <a:rPr baseline="31999"/>
              <a:t>2</a:t>
            </a:r>
            <a:r>
              <a:t> would be required</a:t>
            </a:r>
          </a:p>
          <a:p>
            <a:r>
              <a:t>to accelerate protons to15 MeV 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21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217" name="cutoff_vs_time_intensity_ill.pdf" descr="cutoff_vs_time_intensity_i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14" y="2161375"/>
            <a:ext cx="2977784" cy="18648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8" name="cutoff_vs_intensity_ill.pdf" descr="cutoff_vs_intensity_il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0" y="2161375"/>
            <a:ext cx="3293766" cy="1864800"/>
          </a:xfrm>
          <a:prstGeom prst="rect">
            <a:avLst/>
          </a:prstGeom>
          <a:ln w="3175">
            <a:miter lim="400000"/>
          </a:ln>
        </p:spPr>
      </p:pic>
      <p:sp>
        <p:nvSpPr>
          <p:cNvPr id="219" name="Proton cutoff energy vs time"/>
          <p:cNvSpPr txBox="1"/>
          <p:nvPr/>
        </p:nvSpPr>
        <p:spPr>
          <a:xfrm>
            <a:off x="1521296" y="1807676"/>
            <a:ext cx="239300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Proton cutoff energy vs time</a:t>
            </a:r>
          </a:p>
        </p:txBody>
      </p:sp>
      <p:sp>
        <p:nvSpPr>
          <p:cNvPr id="220" name="Proton cutoff energy vs laser intensity"/>
          <p:cNvSpPr txBox="1"/>
          <p:nvPr/>
        </p:nvSpPr>
        <p:spPr>
          <a:xfrm>
            <a:off x="5213176" y="1807676"/>
            <a:ext cx="316264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Proton cutoff energy vs laser intensity</a:t>
            </a:r>
          </a:p>
        </p:txBody>
      </p:sp>
      <p:sp>
        <p:nvSpPr>
          <p:cNvPr id="221" name="— 8.0 x1020 W/cm2   — 8.6 x1020 W/cm2…"/>
          <p:cNvSpPr txBox="1"/>
          <p:nvPr/>
        </p:nvSpPr>
        <p:spPr>
          <a:xfrm>
            <a:off x="892100" y="4093082"/>
            <a:ext cx="3651400" cy="515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— 8.0 x10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   </a:t>
            </a:r>
            <a:r>
              <a:rPr>
                <a:solidFill>
                  <a:srgbClr val="FF2600"/>
                </a:solidFill>
              </a:rPr>
              <a:t>— 8.6 x10</a:t>
            </a:r>
            <a:r>
              <a:rPr baseline="31999">
                <a:solidFill>
                  <a:srgbClr val="FF2600"/>
                </a:solidFill>
              </a:rPr>
              <a:t>20 </a:t>
            </a:r>
            <a:r>
              <a:rPr>
                <a:solidFill>
                  <a:srgbClr val="FF2600"/>
                </a:solidFill>
              </a:rPr>
              <a:t>W/cm</a:t>
            </a:r>
            <a:r>
              <a:rPr baseline="31999">
                <a:solidFill>
                  <a:srgbClr val="FF2600"/>
                </a:solidFill>
              </a:rPr>
              <a:t>2</a:t>
            </a:r>
            <a:r>
              <a:rPr baseline="31999"/>
              <a:t> </a:t>
            </a:r>
          </a:p>
          <a:p>
            <a:r>
              <a:rPr>
                <a:solidFill>
                  <a:srgbClr val="009600"/>
                </a:solidFill>
              </a:rPr>
              <a:t>— 9.0 x 10</a:t>
            </a:r>
            <a:r>
              <a:rPr baseline="31999">
                <a:solidFill>
                  <a:srgbClr val="009600"/>
                </a:solidFill>
              </a:rPr>
              <a:t>20</a:t>
            </a:r>
            <a:r>
              <a:rPr>
                <a:solidFill>
                  <a:srgbClr val="009600"/>
                </a:solidFill>
              </a:rPr>
              <a:t> W/cm</a:t>
            </a:r>
            <a:r>
              <a:rPr baseline="31999">
                <a:solidFill>
                  <a:srgbClr val="009600"/>
                </a:solidFill>
              </a:rPr>
              <a:t>2</a:t>
            </a:r>
            <a:r>
              <a:rPr>
                <a:solidFill>
                  <a:srgbClr val="009600"/>
                </a:solidFill>
              </a:rPr>
              <a:t>   </a:t>
            </a:r>
            <a:r>
              <a:rPr>
                <a:solidFill>
                  <a:srgbClr val="0433FF"/>
                </a:solidFill>
              </a:rPr>
              <a:t>— 10.0 x 10</a:t>
            </a:r>
            <a:r>
              <a:rPr baseline="31999">
                <a:solidFill>
                  <a:srgbClr val="0433FF"/>
                </a:solidFill>
              </a:rPr>
              <a:t>20</a:t>
            </a:r>
            <a:r>
              <a:rPr>
                <a:solidFill>
                  <a:srgbClr val="0433FF"/>
                </a:solidFill>
              </a:rPr>
              <a:t> W/cm</a:t>
            </a:r>
            <a:r>
              <a:rPr baseline="31999">
                <a:solidFill>
                  <a:srgbClr val="0433FF"/>
                </a:solidFill>
              </a:rPr>
              <a:t>2</a:t>
            </a:r>
          </a:p>
        </p:txBody>
      </p:sp>
      <p:sp>
        <p:nvSpPr>
          <p:cNvPr id="222" name="6 μm thick target, Lg = 0.08 μm"/>
          <p:cNvSpPr txBox="1"/>
          <p:nvPr/>
        </p:nvSpPr>
        <p:spPr>
          <a:xfrm>
            <a:off x="352800" y="1224000"/>
            <a:ext cx="263387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6 μm thick target, L</a:t>
            </a:r>
            <a:r>
              <a:rPr baseline="-5999"/>
              <a:t>g</a:t>
            </a:r>
            <a:r>
              <a:t> = 0.08 μm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 short pre-plasma allows for accelerating protons to ε &gt; 15 MeV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short pre-plasma allows for accelerating protons to ε &gt; 15 MeV</a:t>
            </a:r>
          </a:p>
          <a:p>
            <a:r>
              <a:t>using thicker targets 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226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228" name="cutoff_vs_time_Lg_ill.pdf" descr="cutoff_vs_time_Lg_i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90" y="2161375"/>
            <a:ext cx="3037820" cy="1864800"/>
          </a:xfrm>
          <a:prstGeom prst="rect">
            <a:avLst/>
          </a:prstGeom>
          <a:ln w="3175">
            <a:miter lim="400000"/>
          </a:ln>
        </p:spPr>
      </p:pic>
      <p:sp>
        <p:nvSpPr>
          <p:cNvPr id="229" name="Proton cutoff energy vs time"/>
          <p:cNvSpPr txBox="1"/>
          <p:nvPr/>
        </p:nvSpPr>
        <p:spPr>
          <a:xfrm>
            <a:off x="3680296" y="1807676"/>
            <a:ext cx="239300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Proton cutoff energy vs time</a:t>
            </a:r>
          </a:p>
        </p:txBody>
      </p:sp>
      <p:sp>
        <p:nvSpPr>
          <p:cNvPr id="230" name="I = 10 x 1020 W/cm2, 6 μm thick target"/>
          <p:cNvSpPr txBox="1"/>
          <p:nvPr/>
        </p:nvSpPr>
        <p:spPr>
          <a:xfrm>
            <a:off x="352800" y="1224000"/>
            <a:ext cx="3207098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10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 6 μm thick target</a:t>
            </a:r>
          </a:p>
        </p:txBody>
      </p:sp>
      <p:sp>
        <p:nvSpPr>
          <p:cNvPr id="231" name="— 0.08 μm   — 0.3 μm   — 0.5 μm"/>
          <p:cNvSpPr txBox="1"/>
          <p:nvPr/>
        </p:nvSpPr>
        <p:spPr>
          <a:xfrm>
            <a:off x="3368501" y="4118482"/>
            <a:ext cx="3016598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— 0.08 μm   </a:t>
            </a:r>
            <a:r>
              <a:rPr>
                <a:solidFill>
                  <a:srgbClr val="FF2600"/>
                </a:solidFill>
              </a:rPr>
              <a:t>— 0.3 μm</a:t>
            </a:r>
            <a:r>
              <a:t>   </a:t>
            </a:r>
            <a:r>
              <a:rPr>
                <a:solidFill>
                  <a:srgbClr val="0433FF"/>
                </a:solidFill>
              </a:rPr>
              <a:t>— 0.5 μm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ummar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23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6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237" name="We explored via 3D Particle-In-Cell simulations the interaction of the SCAPA laser with Aluminium foils.…"/>
          <p:cNvSpPr txBox="1"/>
          <p:nvPr/>
        </p:nvSpPr>
        <p:spPr>
          <a:xfrm>
            <a:off x="461317" y="1555913"/>
            <a:ext cx="8221366" cy="3055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045" tIns="10045" rIns="10045" bIns="10045" anchor="ctr">
            <a:spAutoFit/>
          </a:bodyPr>
          <a:lstStyle/>
          <a:p>
            <a:pPr marL="228600" indent="-228600" algn="l">
              <a:spcBef>
                <a:spcPts val="1500"/>
              </a:spcBef>
              <a:buSzPct val="70000"/>
              <a:buChar char="✤"/>
            </a:pPr>
            <a:r>
              <a:t>We explored via 3D Particle-In-Cell simulations the interaction of the SCAPA laser with Aluminium foils.</a:t>
            </a:r>
          </a:p>
          <a:p>
            <a:pPr marL="228600" indent="-228600" algn="l">
              <a:spcBef>
                <a:spcPts val="1500"/>
              </a:spcBef>
              <a:buSzPct val="70000"/>
              <a:buChar char="✤"/>
            </a:pPr>
            <a:r>
              <a:t>We investigated the effect of target thickness, laser intensity and pre-plasma scale-length.</a:t>
            </a:r>
          </a:p>
          <a:p>
            <a:pPr marL="228600" indent="-228600" algn="l">
              <a:spcBef>
                <a:spcPts val="1500"/>
              </a:spcBef>
              <a:buSzPct val="70000"/>
              <a:buChar char="✤"/>
            </a:pPr>
            <a:r>
              <a:t>In the case of almost abrupt plasma-vacuum transition, very thin Aluminium targets (~2 μm) will be necessary to exceed proton energies of 15 MeV.</a:t>
            </a:r>
          </a:p>
          <a:p>
            <a:pPr marL="228600" indent="-228600" algn="l">
              <a:spcBef>
                <a:spcPts val="1500"/>
              </a:spcBef>
              <a:buSzPct val="70000"/>
              <a:buChar char="✤"/>
            </a:pPr>
            <a:r>
              <a:t>For thicker targets (~ 6 μm), higher laser intensities will be necessary to exceed proton energies of 15 MeV.</a:t>
            </a:r>
          </a:p>
          <a:p>
            <a:pPr marL="228600" indent="-228600" algn="l">
              <a:spcBef>
                <a:spcPts val="1500"/>
              </a:spcBef>
              <a:buSzPct val="70000"/>
              <a:buChar char="✤"/>
            </a:pPr>
            <a:r>
              <a:t>The presence of a pre-plasma allows for accelerating protons to energies &gt;&gt; 15 MeV with thicker targets.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cknowledgement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pic>
        <p:nvPicPr>
          <p:cNvPr id="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73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4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75" name="Nicholas Dover (Imperial College London)…"/>
          <p:cNvSpPr txBox="1"/>
          <p:nvPr/>
        </p:nvSpPr>
        <p:spPr>
          <a:xfrm>
            <a:off x="1325736" y="2328079"/>
            <a:ext cx="6492528" cy="153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Nicholas Dover (Imperial College London)</a:t>
            </a:r>
          </a:p>
          <a:p>
            <a:endParaRPr/>
          </a:p>
          <a:p>
            <a:r>
              <a:t>Ross Gray and Paul McKenna (University of Strathclyde)</a:t>
            </a:r>
          </a:p>
          <a:p>
            <a:endParaRPr/>
          </a:p>
          <a:p>
            <a:r>
              <a:t>Simulations performed on Marenostrum (BSC, Spain) under PRACE allocation</a:t>
            </a:r>
          </a:p>
          <a:p>
            <a:r>
              <a:t>and DiRAC (EPCC, UK) under STFC allocation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n LhARA,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LhARA,</a:t>
            </a:r>
          </a:p>
          <a:p>
            <a:r>
              <a:t>a large flux of protons will be produced via Target Normal Sheath Acceleration</a:t>
            </a:r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79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0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81" name="TNSA_cartoon.pdf" descr="TNSA_carto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687" y="1440802"/>
            <a:ext cx="3802626" cy="1398296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86" name="Group"/>
          <p:cNvGrpSpPr/>
          <p:nvPr/>
        </p:nvGrpSpPr>
        <p:grpSpPr>
          <a:xfrm>
            <a:off x="576957" y="3075381"/>
            <a:ext cx="7990086" cy="1344616"/>
            <a:chOff x="0" y="0"/>
            <a:chExt cx="7990085" cy="1344614"/>
          </a:xfrm>
        </p:grpSpPr>
        <p:sp>
          <p:nvSpPr>
            <p:cNvPr id="82" name="Short particle bunches (~ps)…"/>
            <p:cNvSpPr txBox="1"/>
            <p:nvPr/>
          </p:nvSpPr>
          <p:spPr>
            <a:xfrm>
              <a:off x="0" y="321223"/>
              <a:ext cx="4157217" cy="10233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pPr marL="228600" indent="-228600" algn="l">
                <a:buSzPct val="60000"/>
                <a:buChar char="✤"/>
              </a:pPr>
              <a:r>
                <a:t>Short particle bunches (~ps) </a:t>
              </a:r>
            </a:p>
            <a:p>
              <a:pPr marL="228600" indent="-228600" algn="l">
                <a:buSzPct val="60000"/>
                <a:buChar char="✤"/>
              </a:pPr>
              <a:r>
                <a:t>High currents (~kA)</a:t>
              </a:r>
            </a:p>
            <a:p>
              <a:pPr marL="228600" indent="-228600" algn="l">
                <a:buSzPct val="60000"/>
                <a:buChar char="✤"/>
              </a:pPr>
              <a:r>
                <a:t>Low transverse emittance (&lt;10</a:t>
              </a:r>
              <a:r>
                <a:rPr baseline="31999"/>
                <a:t>-2</a:t>
              </a:r>
              <a:r>
                <a:t> mm-mrad)</a:t>
              </a:r>
            </a:p>
            <a:p>
              <a:pPr marL="228600" indent="-228600" algn="l">
                <a:buSzPct val="60000"/>
                <a:buChar char="✤"/>
              </a:pPr>
              <a:r>
                <a:t>Broad energy spectrum (~100% energy spread)</a:t>
              </a:r>
            </a:p>
          </p:txBody>
        </p:sp>
        <p:sp>
          <p:nvSpPr>
            <p:cNvPr id="83" name="Features of TNSA accelerated ions"/>
            <p:cNvSpPr txBox="1"/>
            <p:nvPr/>
          </p:nvSpPr>
          <p:spPr>
            <a:xfrm>
              <a:off x="0" y="0"/>
              <a:ext cx="2879775" cy="2613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>
              <a:lvl1pPr>
                <a:defRPr u="sng"/>
              </a:lvl1pPr>
            </a:lstStyle>
            <a:p>
              <a:r>
                <a:t>Features of TNSA accelerated ions</a:t>
              </a:r>
            </a:p>
          </p:txBody>
        </p:sp>
        <p:sp>
          <p:nvSpPr>
            <p:cNvPr id="84" name="10 Hz repetition rate…"/>
            <p:cNvSpPr txBox="1"/>
            <p:nvPr/>
          </p:nvSpPr>
          <p:spPr>
            <a:xfrm>
              <a:off x="5311130" y="321223"/>
              <a:ext cx="2678956" cy="5153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pPr marL="228600" indent="-228600" algn="l">
                <a:buSzPct val="60000"/>
                <a:buChar char="✤"/>
              </a:pPr>
              <a:r>
                <a:t>10 Hz repetition rate</a:t>
              </a:r>
            </a:p>
            <a:p>
              <a:pPr marL="228600" indent="-228600" algn="l">
                <a:buSzPct val="60000"/>
                <a:buChar char="✤"/>
              </a:pPr>
              <a:r>
                <a:t>Reduced space-charge effects</a:t>
              </a:r>
            </a:p>
          </p:txBody>
        </p:sp>
        <p:sp>
          <p:nvSpPr>
            <p:cNvPr id="85" name="Features of TNSA ion source"/>
            <p:cNvSpPr txBox="1"/>
            <p:nvPr/>
          </p:nvSpPr>
          <p:spPr>
            <a:xfrm>
              <a:off x="5311130" y="0"/>
              <a:ext cx="2415531" cy="2613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>
              <a:lvl1pPr>
                <a:defRPr u="sng"/>
              </a:lvl1pPr>
            </a:lstStyle>
            <a:p>
              <a:r>
                <a:t>Features of TNSA ion source</a:t>
              </a:r>
            </a:p>
          </p:txBody>
        </p:sp>
      </p:grpSp>
      <p:sp>
        <p:nvSpPr>
          <p:cNvPr id="87" name="A programme of simulations is needed to tune laser and target parameters"/>
          <p:cNvSpPr txBox="1"/>
          <p:nvPr/>
        </p:nvSpPr>
        <p:spPr>
          <a:xfrm>
            <a:off x="1476647" y="4605102"/>
            <a:ext cx="6190706" cy="26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>
            <a:lvl1pPr>
              <a:defRPr u="sng"/>
            </a:lvl1pPr>
          </a:lstStyle>
          <a:p>
            <a:r>
              <a:t>A programme of simulations is needed to tune laser and target parameters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he Particle-In-Cell method allows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Particle-In-Cell method allows</a:t>
            </a:r>
          </a:p>
          <a:p>
            <a:r>
              <a:t>for modelling laser-driven plasmas from first principle </a:t>
            </a:r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93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4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95" name="Vlasov_vs_PIC.pdf" descr="Vlasov_vs_PI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39" y="2295932"/>
            <a:ext cx="4050355" cy="1768981"/>
          </a:xfrm>
          <a:prstGeom prst="rect">
            <a:avLst/>
          </a:prstGeom>
          <a:ln w="3175">
            <a:miter lim="400000"/>
          </a:ln>
        </p:spPr>
      </p:pic>
      <p:pic>
        <p:nvPicPr>
          <p:cNvPr id="96" name="Grid.pdf" descr="Gri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973" y="2222167"/>
            <a:ext cx="3069391" cy="1916382"/>
          </a:xfrm>
          <a:prstGeom prst="rect">
            <a:avLst/>
          </a:prstGeom>
          <a:ln w="3175">
            <a:miter lim="400000"/>
          </a:ln>
        </p:spPr>
      </p:pic>
      <p:sp>
        <p:nvSpPr>
          <p:cNvPr id="97" name="Np computational particles, Ng grid cells"/>
          <p:cNvSpPr txBox="1"/>
          <p:nvPr/>
        </p:nvSpPr>
        <p:spPr>
          <a:xfrm>
            <a:off x="5267419" y="1647040"/>
            <a:ext cx="3570540" cy="342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tabLst/>
            </a:pPr>
            <a:r>
              <a:t>N</a:t>
            </a:r>
            <a:r>
              <a:rPr baseline="-5999"/>
              <a:t>p</a:t>
            </a:r>
            <a:r>
              <a:t> computational particles, N</a:t>
            </a:r>
            <a:r>
              <a:rPr baseline="-5999"/>
              <a:t>g</a:t>
            </a:r>
            <a:r>
              <a:t> grid cells</a:t>
            </a:r>
          </a:p>
        </p:txBody>
      </p:sp>
      <p:sp>
        <p:nvSpPr>
          <p:cNvPr id="98" name="Rectangle"/>
          <p:cNvSpPr/>
          <p:nvPr/>
        </p:nvSpPr>
        <p:spPr>
          <a:xfrm>
            <a:off x="431800" y="1924050"/>
            <a:ext cx="301874" cy="58057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9" name="Rectangle"/>
          <p:cNvSpPr/>
          <p:nvPr/>
        </p:nvSpPr>
        <p:spPr>
          <a:xfrm>
            <a:off x="2692400" y="1924050"/>
            <a:ext cx="301874" cy="58057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0" name="The continuum plasma distribution function is replaced by discrete macroparticles"/>
          <p:cNvSpPr txBox="1"/>
          <p:nvPr/>
        </p:nvSpPr>
        <p:spPr>
          <a:xfrm>
            <a:off x="352800" y="1234554"/>
            <a:ext cx="6784430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The continuum plasma distribution function is replaced by discrete macroparticles</a:t>
            </a:r>
          </a:p>
        </p:txBody>
      </p:sp>
      <p:sp>
        <p:nvSpPr>
          <p:cNvPr id="101" name="P. Gibbon “Short Pulse Laser Interactions with Matter” Imperial College Press (2007)."/>
          <p:cNvSpPr txBox="1"/>
          <p:nvPr/>
        </p:nvSpPr>
        <p:spPr>
          <a:xfrm>
            <a:off x="-1" y="4950000"/>
            <a:ext cx="5090271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>
            <a:lvl1pPr>
              <a:lnSpc>
                <a:spcPts val="1500"/>
              </a:lnSpc>
              <a:defRPr sz="1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P. Gibbon “Short Pulse Laser Interactions with Matter” Imperial College Press (2007).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he PIC algorithm requires resolving the smallest plasma scal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PIC algorithm requires resolving the smallest plasma scales</a:t>
            </a:r>
          </a:p>
        </p:txBody>
      </p:sp>
      <p:pic>
        <p:nvPicPr>
          <p:cNvPr id="1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0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1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86" y="1811209"/>
            <a:ext cx="3435670" cy="275643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10" name="Group"/>
          <p:cNvGrpSpPr/>
          <p:nvPr/>
        </p:nvGrpSpPr>
        <p:grpSpPr>
          <a:xfrm>
            <a:off x="4637761" y="3741035"/>
            <a:ext cx="3576199" cy="880009"/>
            <a:chOff x="0" y="0"/>
            <a:chExt cx="3576197" cy="88000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8" name="Equation"/>
                <p:cNvSpPr txBox="1"/>
                <p:nvPr/>
              </p:nvSpPr>
              <p:spPr>
                <a:xfrm>
                  <a:off x="585173" y="0"/>
                  <a:ext cx="2405852" cy="2533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lnSpc>
                      <a:spcPct val="100000"/>
                    </a:lnSpc>
                    <a:tabLst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+1/2</m:t>
                            </m:r>
                          </m:sup>
                        </m:sSubSup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−1/2</m:t>
                            </m:r>
                          </m:sup>
                        </m:sSubSup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sSub>
                          <m:sSub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  <m: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sz="1600"/>
                </a:p>
              </p:txBody>
            </p:sp>
          </mc:Choice>
          <mc:Fallback>
            <p:sp>
              <p:nvSpPr>
                <p:cNvPr id="10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73" y="0"/>
                  <a:ext cx="2405852" cy="253377"/>
                </a:xfrm>
                <a:prstGeom prst="rect">
                  <a:avLst/>
                </a:prstGeom>
                <a:blipFill>
                  <a:blip r:embed="rId4"/>
                  <a:stretch>
                    <a:fillRect l="-3158" r="-8421" b="-4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Equation"/>
                <p:cNvSpPr txBox="1"/>
                <p:nvPr/>
              </p:nvSpPr>
              <p:spPr>
                <a:xfrm>
                  <a:off x="0" y="379933"/>
                  <a:ext cx="3576198" cy="500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lnSpc>
                      <a:spcPct val="100000"/>
                    </a:lnSpc>
                    <a:tabLst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  <m: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  <m:sub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𝐁</m:t>
                                </m:r>
                              </m:e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+1/2</m:t>
                                </m:r>
                              </m:sup>
                            </m:s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𝐉</m:t>
                                </m:r>
                              </m:e>
                              <m:sub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  <m:sup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+1/2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sz="1600"/>
                </a:p>
              </p:txBody>
            </p:sp>
          </mc:Choice>
          <mc:Fallback>
            <p:sp>
              <p:nvSpPr>
                <p:cNvPr id="10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79933"/>
                  <a:ext cx="3576198" cy="500076"/>
                </a:xfrm>
                <a:prstGeom prst="rect">
                  <a:avLst/>
                </a:prstGeom>
                <a:blipFill>
                  <a:blip r:embed="rId5"/>
                  <a:stretch>
                    <a:fillRect l="-2128" t="-2500" r="-28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Line"/>
          <p:cNvSpPr/>
          <p:nvPr/>
        </p:nvSpPr>
        <p:spPr>
          <a:xfrm>
            <a:off x="3279057" y="2134645"/>
            <a:ext cx="792474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18" name="Group"/>
          <p:cNvGrpSpPr/>
          <p:nvPr/>
        </p:nvGrpSpPr>
        <p:grpSpPr>
          <a:xfrm>
            <a:off x="4529507" y="1546174"/>
            <a:ext cx="3792707" cy="1415024"/>
            <a:chOff x="0" y="0"/>
            <a:chExt cx="3792705" cy="1415023"/>
          </a:xfrm>
        </p:grpSpPr>
        <p:grpSp>
          <p:nvGrpSpPr>
            <p:cNvPr id="114" name="Group"/>
            <p:cNvGrpSpPr/>
            <p:nvPr/>
          </p:nvGrpSpPr>
          <p:grpSpPr>
            <a:xfrm>
              <a:off x="0" y="0"/>
              <a:ext cx="3792706" cy="867254"/>
              <a:chOff x="0" y="0"/>
              <a:chExt cx="3792705" cy="86725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2" name="Equation"/>
                  <p:cNvSpPr txBox="1"/>
                  <p:nvPr/>
                </p:nvSpPr>
                <p:spPr>
                  <a:xfrm>
                    <a:off x="0" y="0"/>
                    <a:ext cx="3792706" cy="5001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lnSpc>
                        <a:spcPct val="100000"/>
                      </a:lnSpc>
                      <a:tabLst/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p>
                          </m:sSub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b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f>
                            <m:f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f>
                                <m:f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sSub>
                                        <m:sSubPr>
                                          <m:ctrlPr>
                                            <a:rPr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b>
                                          <m:r>
                                            <a:rPr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bar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𝐁</m:t>
                                      </m:r>
                                    </m:e>
                                    <m:sup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sz="1600"/>
                  </a:p>
                </p:txBody>
              </p:sp>
            </mc:Choice>
            <mc:Fallback>
              <p:sp>
                <p:nvSpPr>
                  <p:cNvPr id="112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0"/>
                    <a:ext cx="3792706" cy="50018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33" r="-9667" b="-14634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3" name="Equation"/>
                  <p:cNvSpPr txBox="1"/>
                  <p:nvPr/>
                </p:nvSpPr>
                <p:spPr>
                  <a:xfrm>
                    <a:off x="779515" y="626737"/>
                    <a:ext cx="1697723" cy="24051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lnSpc>
                        <a:spcPct val="100000"/>
                      </a:lnSpc>
                      <a:tabLst/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sSubSup>
                            <m:sSub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p>
                          </m:sSubSup>
                        </m:oMath>
                      </m:oMathPara>
                    </a14:m>
                    <a:endParaRPr sz="1600"/>
                  </a:p>
                </p:txBody>
              </p:sp>
            </mc:Choice>
            <mc:Fallback>
              <p:sp>
                <p:nvSpPr>
                  <p:cNvPr id="113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515" y="626737"/>
                    <a:ext cx="1697723" cy="24051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731" r="-16418" b="-42857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7" name="Group"/>
            <p:cNvGrpSpPr/>
            <p:nvPr/>
          </p:nvGrpSpPr>
          <p:grpSpPr>
            <a:xfrm>
              <a:off x="836186" y="938218"/>
              <a:ext cx="2120333" cy="476806"/>
              <a:chOff x="0" y="0"/>
              <a:chExt cx="2120331" cy="47680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5" name="Equation"/>
                  <p:cNvSpPr txBox="1"/>
                  <p:nvPr/>
                </p:nvSpPr>
                <p:spPr>
                  <a:xfrm>
                    <a:off x="507625" y="0"/>
                    <a:ext cx="1612707" cy="47680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lnSpc>
                        <a:spcPct val="100000"/>
                      </a:lnSpc>
                      <a:tabLst/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ba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+1/2</m:t>
                                  </m:r>
                                </m:sup>
                              </m:sSub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−1/2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sz="1600"/>
                  </a:p>
                </p:txBody>
              </p:sp>
            </mc:Choice>
            <mc:Fallback>
              <p:sp>
                <p:nvSpPr>
                  <p:cNvPr id="115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625" y="0"/>
                    <a:ext cx="1612707" cy="47680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25" t="-2564" r="-16406" b="-23077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6" name="with"/>
              <p:cNvSpPr txBox="1"/>
              <p:nvPr/>
            </p:nvSpPr>
            <p:spPr>
              <a:xfrm>
                <a:off x="0" y="162316"/>
                <a:ext cx="392758" cy="26139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0045" tIns="10045" rIns="10045" bIns="10045" numCol="1" anchor="ctr">
                <a:spAutoFit/>
              </a:bodyPr>
              <a:lstStyle/>
              <a:p>
                <a:r>
                  <a:t>with</a:t>
                </a:r>
              </a:p>
            </p:txBody>
          </p:sp>
        </p:grpSp>
      </p:grpSp>
      <p:sp>
        <p:nvSpPr>
          <p:cNvPr id="119" name="Line"/>
          <p:cNvSpPr/>
          <p:nvPr/>
        </p:nvSpPr>
        <p:spPr>
          <a:xfrm>
            <a:off x="3393357" y="4191205"/>
            <a:ext cx="792474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High-performance computing resources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High-performance computing resources</a:t>
            </a:r>
          </a:p>
          <a:p>
            <a:r>
              <a:t>are needed to carry out these simulations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23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4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grpSp>
        <p:nvGrpSpPr>
          <p:cNvPr id="130" name="Group"/>
          <p:cNvGrpSpPr/>
          <p:nvPr/>
        </p:nvGrpSpPr>
        <p:grpSpPr>
          <a:xfrm>
            <a:off x="1449593" y="1257437"/>
            <a:ext cx="2520001" cy="3804745"/>
            <a:chOff x="0" y="0"/>
            <a:chExt cx="2520000" cy="3804743"/>
          </a:xfrm>
        </p:grpSpPr>
        <p:pic>
          <p:nvPicPr>
            <p:cNvPr id="125" name="Top500_logo.svg.png" descr="Top500_logo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750" y="0"/>
              <a:ext cx="1178500" cy="66879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26" name="leonardo.jpeg" descr="leonardo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18528"/>
              <a:ext cx="2520001" cy="1411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27" name="lumi.jpeg" descr="lumi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286215"/>
              <a:ext cx="2520001" cy="132398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28" name="leonardo-supercomputer.cineca.eu"/>
            <p:cNvSpPr txBox="1"/>
            <p:nvPr/>
          </p:nvSpPr>
          <p:spPr>
            <a:xfrm>
              <a:off x="216094" y="2101206"/>
              <a:ext cx="2087812" cy="1978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>
              <a:lvl1pPr>
                <a:lnSpc>
                  <a:spcPts val="1500"/>
                </a:lnSpc>
                <a:defRPr sz="1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leonardo-supercomputer.cineca.eu</a:t>
              </a:r>
            </a:p>
          </p:txBody>
        </p:sp>
        <p:sp>
          <p:nvSpPr>
            <p:cNvPr id="129" name="lumi-supercomputer.eu"/>
            <p:cNvSpPr txBox="1"/>
            <p:nvPr/>
          </p:nvSpPr>
          <p:spPr>
            <a:xfrm>
              <a:off x="556576" y="3606851"/>
              <a:ext cx="1406848" cy="1978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>
              <a:lvl1pPr>
                <a:lnSpc>
                  <a:spcPts val="1500"/>
                </a:lnSpc>
                <a:defRPr sz="1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lumi-supercomputer.eu</a:t>
              </a:r>
            </a:p>
          </p:txBody>
        </p:sp>
      </p:grpSp>
      <p:grpSp>
        <p:nvGrpSpPr>
          <p:cNvPr id="133" name="Group"/>
          <p:cNvGrpSpPr/>
          <p:nvPr/>
        </p:nvGrpSpPr>
        <p:grpSpPr>
          <a:xfrm>
            <a:off x="4556828" y="1553781"/>
            <a:ext cx="3328264" cy="3212056"/>
            <a:chOff x="0" y="0"/>
            <a:chExt cx="3328262" cy="3212054"/>
          </a:xfrm>
        </p:grpSpPr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115802"/>
              <a:ext cx="3328263" cy="209625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32" name="osiris4.0logo.pdf" descr="osiris4.0logo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81679" y="0"/>
              <a:ext cx="1764970" cy="86549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139700" dist="88900" dir="2700000" rotWithShape="0">
                <a:srgbClr val="FFFFFF"/>
              </a:outerShdw>
            </a:effectLst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odelling expected SCAPA conditions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Modelling expected SCAPA conditions</a:t>
            </a:r>
          </a:p>
          <a:p>
            <a:r>
              <a:t>using 3D Particle-In-Cell simulations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8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pic>
        <p:nvPicPr>
          <p:cNvPr id="139" name="laser_target.png" descr="laser_target.png"/>
          <p:cNvPicPr>
            <a:picLocks noChangeAspect="1"/>
          </p:cNvPicPr>
          <p:nvPr/>
        </p:nvPicPr>
        <p:blipFill>
          <a:blip r:embed="rId4"/>
          <a:srcRect l="24560" t="23550" r="35398" b="19702"/>
          <a:stretch>
            <a:fillRect/>
          </a:stretch>
        </p:blipFill>
        <p:spPr>
          <a:xfrm>
            <a:off x="2346645" y="1619798"/>
            <a:ext cx="1756171" cy="2986607"/>
          </a:xfrm>
          <a:prstGeom prst="rect">
            <a:avLst/>
          </a:prstGeom>
          <a:ln w="3175">
            <a:miter lim="400000"/>
          </a:ln>
        </p:spPr>
      </p:pic>
      <p:sp>
        <p:nvSpPr>
          <p:cNvPr id="140" name="H+ layer…"/>
          <p:cNvSpPr txBox="1"/>
          <p:nvPr/>
        </p:nvSpPr>
        <p:spPr>
          <a:xfrm>
            <a:off x="4084362" y="2067273"/>
            <a:ext cx="1307522" cy="7566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H</a:t>
            </a:r>
            <a:r>
              <a:rPr baseline="31999"/>
              <a:t>+</a:t>
            </a:r>
            <a:r>
              <a:t> layer</a:t>
            </a:r>
          </a:p>
          <a:p>
            <a:pPr>
              <a:lnSpc>
                <a:spcPct val="100000"/>
              </a:lnSpc>
            </a:pPr>
            <a:r>
              <a:t>n</a:t>
            </a:r>
            <a:r>
              <a:rPr baseline="-5999"/>
              <a:t>H+</a:t>
            </a:r>
            <a:r>
              <a:t> = 1.15 n</a:t>
            </a:r>
            <a:r>
              <a:rPr baseline="-5999"/>
              <a:t>c</a:t>
            </a:r>
          </a:p>
          <a:p>
            <a:pPr>
              <a:lnSpc>
                <a:spcPct val="100000"/>
              </a:lnSpc>
            </a:pPr>
            <a:r>
              <a:t>L</a:t>
            </a:r>
            <a:r>
              <a:rPr baseline="-5999"/>
              <a:t>H+</a:t>
            </a:r>
            <a:r>
              <a:t> = 31.83 nm</a:t>
            </a:r>
          </a:p>
        </p:txBody>
      </p:sp>
      <p:sp>
        <p:nvSpPr>
          <p:cNvPr id="141" name="Al3+ foil…"/>
          <p:cNvSpPr txBox="1"/>
          <p:nvPr/>
        </p:nvSpPr>
        <p:spPr>
          <a:xfrm>
            <a:off x="1105749" y="3849590"/>
            <a:ext cx="1625948" cy="756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Al</a:t>
            </a:r>
            <a:r>
              <a:rPr baseline="31999"/>
              <a:t>3+</a:t>
            </a:r>
            <a:r>
              <a:t> foil</a:t>
            </a:r>
          </a:p>
          <a:p>
            <a:pPr>
              <a:lnSpc>
                <a:spcPct val="100000"/>
              </a:lnSpc>
            </a:pPr>
            <a:r>
              <a:t>n</a:t>
            </a:r>
            <a:r>
              <a:rPr baseline="-5999"/>
              <a:t>Al3+</a:t>
            </a:r>
            <a:r>
              <a:t> = 70 n</a:t>
            </a:r>
            <a:r>
              <a:rPr baseline="-5999"/>
              <a:t>c</a:t>
            </a:r>
          </a:p>
          <a:p>
            <a:pPr>
              <a:lnSpc>
                <a:spcPct val="100000"/>
              </a:lnSpc>
            </a:pPr>
            <a:r>
              <a:t>L</a:t>
            </a:r>
            <a:r>
              <a:rPr baseline="-5999"/>
              <a:t>Al3+</a:t>
            </a:r>
            <a:r>
              <a:t> = [2 — 6] μm</a:t>
            </a:r>
          </a:p>
        </p:txBody>
      </p:sp>
      <p:sp>
        <p:nvSpPr>
          <p:cNvPr id="142" name="I = [8 — 10] x 1020 W/cm2…"/>
          <p:cNvSpPr txBox="1"/>
          <p:nvPr/>
        </p:nvSpPr>
        <p:spPr>
          <a:xfrm>
            <a:off x="79220" y="1301867"/>
            <a:ext cx="2275467" cy="1531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I = [8 — 10]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</a:p>
          <a:p>
            <a:r>
              <a:t>λ</a:t>
            </a:r>
            <a:r>
              <a:rPr baseline="-5999"/>
              <a:t>0</a:t>
            </a:r>
            <a:r>
              <a:t> = 800 nm</a:t>
            </a:r>
          </a:p>
          <a:p>
            <a:r>
              <a:t>a</a:t>
            </a:r>
            <a:r>
              <a:rPr baseline="-5999"/>
              <a:t>0</a:t>
            </a:r>
            <a:r>
              <a:t> = [19.32 — 21.60] </a:t>
            </a:r>
          </a:p>
          <a:p>
            <a:r>
              <a:t>τ</a:t>
            </a:r>
            <a:r>
              <a:rPr baseline="-5999"/>
              <a:t>FWHM</a:t>
            </a:r>
            <a:r>
              <a:t> = 25 fs</a:t>
            </a:r>
          </a:p>
          <a:p>
            <a:r>
              <a:t>w</a:t>
            </a:r>
            <a:r>
              <a:rPr baseline="-5999"/>
              <a:t>0</a:t>
            </a:r>
            <a:r>
              <a:t> = 1.5 μm</a:t>
            </a:r>
          </a:p>
          <a:p>
            <a:r>
              <a:t>p - polarised</a:t>
            </a:r>
          </a:p>
        </p:txBody>
      </p:sp>
      <p:sp>
        <p:nvSpPr>
          <p:cNvPr id="143" name="Line"/>
          <p:cNvSpPr/>
          <p:nvPr/>
        </p:nvSpPr>
        <p:spPr>
          <a:xfrm flipH="1" flipV="1">
            <a:off x="1997354" y="2300219"/>
            <a:ext cx="670147" cy="46116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4" name="Line"/>
          <p:cNvSpPr/>
          <p:nvPr/>
        </p:nvSpPr>
        <p:spPr>
          <a:xfrm flipH="1">
            <a:off x="2301322" y="3629687"/>
            <a:ext cx="745145" cy="4912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 flipV="1">
            <a:off x="3643365" y="2448953"/>
            <a:ext cx="487461" cy="4874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6" name="density_profile.pdf" descr="density_profile.pdf"/>
          <p:cNvPicPr>
            <a:picLocks noChangeAspect="1"/>
          </p:cNvPicPr>
          <p:nvPr/>
        </p:nvPicPr>
        <p:blipFill>
          <a:blip r:embed="rId5"/>
          <a:srcRect l="12039" t="52825" r="51508" b="13106"/>
          <a:stretch>
            <a:fillRect/>
          </a:stretch>
        </p:blipFill>
        <p:spPr>
          <a:xfrm>
            <a:off x="6466730" y="1489187"/>
            <a:ext cx="1874888" cy="1752303"/>
          </a:xfrm>
          <a:prstGeom prst="rect">
            <a:avLst/>
          </a:prstGeom>
          <a:ln w="3175">
            <a:miter lim="400000"/>
          </a:ln>
        </p:spPr>
      </p:pic>
      <p:sp>
        <p:nvSpPr>
          <p:cNvPr id="147" name="Initial density profile detail"/>
          <p:cNvSpPr txBox="1"/>
          <p:nvPr/>
        </p:nvSpPr>
        <p:spPr>
          <a:xfrm>
            <a:off x="6303392" y="1234554"/>
            <a:ext cx="2201516" cy="261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t>Initial density profile detail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x1,0 = 25.5 μm…"/>
              <p:cNvSpPr txBox="1"/>
              <p:nvPr/>
            </p:nvSpPr>
            <p:spPr>
              <a:xfrm>
                <a:off x="5730745" y="3281889"/>
                <a:ext cx="3346809" cy="1291590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10045" tIns="10045" rIns="10045" bIns="10045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</m:sub>
                      </m:sSub>
                      <m:r>
                        <a:rPr sz="1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=70</m:t>
                      </m:r>
                      <m:f>
                        <m:fPr>
                          <m:ctrlP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  <m:d>
                            <m:dPr>
                              <m:ctrlPr>
                                <a:rPr sz="1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6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sz="16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sz="16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sz="1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/>
              </a:p>
              <a:p>
                <a:r>
                  <a:t>x</a:t>
                </a:r>
                <a:r>
                  <a:rPr baseline="-5999"/>
                  <a:t>1,0</a:t>
                </a:r>
                <a:r>
                  <a:t> = 25.5 μm</a:t>
                </a:r>
              </a:p>
              <a:p>
                <a:r>
                  <a:t>L</a:t>
                </a:r>
                <a:r>
                  <a:rPr baseline="-5999"/>
                  <a:t>g</a:t>
                </a:r>
                <a:r>
                  <a:t> = [0.08 — 1] μm</a:t>
                </a:r>
              </a:p>
            </p:txBody>
          </p:sp>
        </mc:Choice>
        <mc:Fallback>
          <p:sp>
            <p:nvSpPr>
              <p:cNvPr id="148" name="x1,0 = 25.5 μm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745" y="3281889"/>
                <a:ext cx="3346809" cy="1291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53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Laser electric field…"/>
          <p:cNvSpPr txBox="1"/>
          <p:nvPr/>
        </p:nvSpPr>
        <p:spPr>
          <a:xfrm>
            <a:off x="926966" y="2836079"/>
            <a:ext cx="1601441" cy="5153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r>
              <a:rPr dirty="0"/>
              <a:t>Laser electric field</a:t>
            </a:r>
          </a:p>
          <a:p>
            <a:r>
              <a:rPr dirty="0"/>
              <a:t>and plasma density</a:t>
            </a:r>
          </a:p>
        </p:txBody>
      </p:sp>
      <p:grpSp>
        <p:nvGrpSpPr>
          <p:cNvPr id="157" name="Group"/>
          <p:cNvGrpSpPr/>
          <p:nvPr/>
        </p:nvGrpSpPr>
        <p:grpSpPr>
          <a:xfrm>
            <a:off x="3492486" y="1689172"/>
            <a:ext cx="2617201" cy="658672"/>
            <a:chOff x="0" y="0"/>
            <a:chExt cx="2617200" cy="658671"/>
          </a:xfrm>
        </p:grpSpPr>
        <p:sp>
          <p:nvSpPr>
            <p:cNvPr id="155" name="Rectangle"/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Electron longitudinal…"/>
            <p:cNvSpPr txBox="1"/>
            <p:nvPr/>
          </p:nvSpPr>
          <p:spPr>
            <a:xfrm>
              <a:off x="421212" y="71639"/>
              <a:ext cx="1774776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rPr dirty="0"/>
                <a:t>Electron longitudinal</a:t>
              </a:r>
            </a:p>
            <a:p>
              <a:r>
                <a:rPr dirty="0"/>
                <a:t>phase space</a:t>
              </a:r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3492486" y="3763505"/>
            <a:ext cx="2617201" cy="658673"/>
            <a:chOff x="0" y="0"/>
            <a:chExt cx="2617200" cy="658671"/>
          </a:xfrm>
        </p:grpSpPr>
        <p:sp>
          <p:nvSpPr>
            <p:cNvPr id="158" name="Rectangle"/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Longitudinal electric field"/>
            <p:cNvSpPr txBox="1"/>
            <p:nvPr/>
          </p:nvSpPr>
          <p:spPr>
            <a:xfrm>
              <a:off x="259833" y="198639"/>
              <a:ext cx="2097535" cy="261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Longitudinal electric field</a:t>
              </a:r>
            </a:p>
          </p:txBody>
        </p:sp>
      </p:grpSp>
      <p:grpSp>
        <p:nvGrpSpPr>
          <p:cNvPr id="163" name="Group"/>
          <p:cNvGrpSpPr/>
          <p:nvPr/>
        </p:nvGrpSpPr>
        <p:grpSpPr>
          <a:xfrm>
            <a:off x="6341728" y="1689172"/>
            <a:ext cx="2617201" cy="658672"/>
            <a:chOff x="0" y="0"/>
            <a:chExt cx="2617200" cy="658671"/>
          </a:xfrm>
        </p:grpSpPr>
        <p:sp>
          <p:nvSpPr>
            <p:cNvPr id="161" name="Rectangle"/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2" name="H+ longitudinal…"/>
            <p:cNvSpPr txBox="1"/>
            <p:nvPr/>
          </p:nvSpPr>
          <p:spPr>
            <a:xfrm>
              <a:off x="652226" y="71639"/>
              <a:ext cx="1312748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H</a:t>
              </a:r>
              <a:r>
                <a:rPr baseline="31999"/>
                <a:t>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6341728" y="3763505"/>
            <a:ext cx="2617201" cy="658673"/>
            <a:chOff x="0" y="0"/>
            <a:chExt cx="2617200" cy="658671"/>
          </a:xfrm>
        </p:grpSpPr>
        <p:sp>
          <p:nvSpPr>
            <p:cNvPr id="164" name="Rectangle"/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5" name="Al3+ longitudinal…"/>
            <p:cNvSpPr txBox="1"/>
            <p:nvPr/>
          </p:nvSpPr>
          <p:spPr>
            <a:xfrm>
              <a:off x="602386" y="71639"/>
              <a:ext cx="1412429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Al</a:t>
              </a:r>
              <a:r>
                <a:rPr baseline="31999"/>
                <a:t>3+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  <p:sp>
        <p:nvSpPr>
          <p:cNvPr id="167" name="Bulk target ions and contaminants are accelerated by the charge separation field triggered by the escaping hot electrons"/>
          <p:cNvSpPr txBox="1">
            <a:spLocks noGrp="1"/>
          </p:cNvSpPr>
          <p:nvPr>
            <p:ph type="ctrTitle"/>
          </p:nvPr>
        </p:nvSpPr>
        <p:spPr>
          <a:xfrm>
            <a:off x="251544" y="349618"/>
            <a:ext cx="8463112" cy="867601"/>
          </a:xfrm>
          <a:prstGeom prst="rect">
            <a:avLst/>
          </a:prstGeom>
        </p:spPr>
        <p:txBody>
          <a:bodyPr/>
          <a:lstStyle/>
          <a:p>
            <a:r>
              <a:t>Bulk target ions and contaminants are accelerated by the charge separation field triggered by the escaping hot electrons</a:t>
            </a:r>
          </a:p>
        </p:txBody>
      </p:sp>
      <p:sp>
        <p:nvSpPr>
          <p:cNvPr id="168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sp>
        <p:nvSpPr>
          <p:cNvPr id="169" name="I = 9 x 1020 W/cm2,…"/>
          <p:cNvSpPr txBox="1"/>
          <p:nvPr/>
        </p:nvSpPr>
        <p:spPr>
          <a:xfrm>
            <a:off x="351299" y="1224054"/>
            <a:ext cx="2633879" cy="51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</a:t>
            </a:r>
          </a:p>
          <a:p>
            <a:pPr algn="l">
              <a:defRPr u="sng"/>
            </a:pPr>
            <a:r>
              <a:t>2 μm thick target, L</a:t>
            </a:r>
            <a:r>
              <a:rPr baseline="-5999"/>
              <a:t>g</a:t>
            </a:r>
            <a:r>
              <a:t> = 0.08 μm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ensity_e2.gif" descr="density_e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52314" y="286085"/>
            <a:ext cx="3960001" cy="39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00" y="277200"/>
            <a:ext cx="1205539" cy="377524"/>
          </a:xfrm>
          <a:prstGeom prst="rect">
            <a:avLst/>
          </a:prstGeom>
          <a:ln w="3175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8" name="Line"/>
          <p:cNvSpPr/>
          <p:nvPr/>
        </p:nvSpPr>
        <p:spPr>
          <a:xfrm>
            <a:off x="342000" y="1231200"/>
            <a:ext cx="8460000" cy="1"/>
          </a:xfrm>
          <a:prstGeom prst="line">
            <a:avLst/>
          </a:prstGeom>
          <a:ln w="12700">
            <a:solidFill>
              <a:srgbClr val="BEC0C2">
                <a:alpha val="50000"/>
              </a:srgbClr>
            </a:solidFill>
            <a:miter lim="400000"/>
          </a:ln>
        </p:spPr>
        <p:txBody>
          <a:bodyPr lIns="10045" tIns="10045" rIns="10045" bIns="10045" anchor="ctr"/>
          <a:lstStyle/>
          <a:p>
            <a:pPr defTabSz="308074">
              <a:lnSpc>
                <a:spcPct val="100000"/>
              </a:lnSpc>
              <a:tabLst/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Bulk target ions and contaminants are accelerated by the charge separation field triggered by the escaping hot electrons"/>
          <p:cNvSpPr txBox="1">
            <a:spLocks noGrp="1"/>
          </p:cNvSpPr>
          <p:nvPr>
            <p:ph type="ctrTitle"/>
          </p:nvPr>
        </p:nvSpPr>
        <p:spPr>
          <a:xfrm>
            <a:off x="251544" y="349618"/>
            <a:ext cx="8463112" cy="867601"/>
          </a:xfrm>
          <a:prstGeom prst="rect">
            <a:avLst/>
          </a:prstGeom>
        </p:spPr>
        <p:txBody>
          <a:bodyPr/>
          <a:lstStyle/>
          <a:p>
            <a:r>
              <a:t>Bulk target ions and contaminants are accelerated by the charge separation field triggered by the escaping hot electrons</a:t>
            </a:r>
          </a:p>
        </p:txBody>
      </p:sp>
      <p:sp>
        <p:nvSpPr>
          <p:cNvPr id="180" name="I = 9 x 1020 W/cm2,…"/>
          <p:cNvSpPr txBox="1"/>
          <p:nvPr/>
        </p:nvSpPr>
        <p:spPr>
          <a:xfrm>
            <a:off x="351299" y="1224054"/>
            <a:ext cx="2633879" cy="515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l">
              <a:defRPr u="sng"/>
            </a:pPr>
            <a:r>
              <a:t>I = 9 x 10</a:t>
            </a:r>
            <a:r>
              <a:rPr baseline="31999"/>
              <a:t>20</a:t>
            </a:r>
            <a:r>
              <a:t> W/cm</a:t>
            </a:r>
            <a:r>
              <a:rPr baseline="31999"/>
              <a:t>2</a:t>
            </a:r>
            <a:r>
              <a:t>,</a:t>
            </a:r>
          </a:p>
          <a:p>
            <a:pPr algn="l">
              <a:defRPr u="sng"/>
            </a:pPr>
            <a:r>
              <a:t>2 μm thick target, L</a:t>
            </a:r>
            <a:r>
              <a:rPr baseline="-5999"/>
              <a:t>g</a:t>
            </a:r>
            <a:r>
              <a:t> = 0.08 μm</a:t>
            </a:r>
          </a:p>
        </p:txBody>
      </p:sp>
      <p:sp>
        <p:nvSpPr>
          <p:cNvPr id="181" name="E. Boella | LhARA collaboration meeting | October 14th, 2022"/>
          <p:cNvSpPr txBox="1"/>
          <p:nvPr/>
        </p:nvSpPr>
        <p:spPr>
          <a:xfrm>
            <a:off x="5325670" y="4950000"/>
            <a:ext cx="3806726" cy="1978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" tIns="10045" rIns="10045" bIns="10045" anchor="ctr">
            <a:spAutoFit/>
          </a:bodyPr>
          <a:lstStyle/>
          <a:p>
            <a:pPr algn="r" defTabSz="308074">
              <a:lnSpc>
                <a:spcPct val="100000"/>
              </a:lnSpc>
              <a:tabLst/>
              <a:defRPr sz="1200">
                <a:solidFill>
                  <a:srgbClr val="B5121B"/>
                </a:solidFill>
              </a:defRPr>
            </a:pPr>
            <a:r>
              <a:t>E. Boella | LhARA collaboration meeting | October 14</a:t>
            </a:r>
            <a:r>
              <a:rPr baseline="31999"/>
              <a:t>th</a:t>
            </a:r>
            <a:r>
              <a:t>, 2022</a:t>
            </a:r>
          </a:p>
        </p:txBody>
      </p:sp>
      <p:grpSp>
        <p:nvGrpSpPr>
          <p:cNvPr id="25" name="Group">
            <a:extLst>
              <a:ext uri="{FF2B5EF4-FFF2-40B4-BE49-F238E27FC236}">
                <a16:creationId xmlns:a16="http://schemas.microsoft.com/office/drawing/2014/main" id="{A702AB12-4911-CE47-B81D-954D74945CAE}"/>
              </a:ext>
            </a:extLst>
          </p:cNvPr>
          <p:cNvGrpSpPr/>
          <p:nvPr/>
        </p:nvGrpSpPr>
        <p:grpSpPr>
          <a:xfrm>
            <a:off x="3492486" y="1689172"/>
            <a:ext cx="2617201" cy="658672"/>
            <a:chOff x="0" y="0"/>
            <a:chExt cx="2617200" cy="658671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C7981212-DF12-8548-8CFB-7A139D5FA6F0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" name="Electron longitudinal…">
              <a:extLst>
                <a:ext uri="{FF2B5EF4-FFF2-40B4-BE49-F238E27FC236}">
                  <a16:creationId xmlns:a16="http://schemas.microsoft.com/office/drawing/2014/main" id="{3593644D-CFC1-8B43-829C-04FA43E8D482}"/>
                </a:ext>
              </a:extLst>
            </p:cNvPr>
            <p:cNvSpPr txBox="1"/>
            <p:nvPr/>
          </p:nvSpPr>
          <p:spPr>
            <a:xfrm>
              <a:off x="421212" y="71639"/>
              <a:ext cx="1774776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rPr dirty="0"/>
                <a:t>Electron longitudinal</a:t>
              </a:r>
            </a:p>
            <a:p>
              <a:r>
                <a:rPr dirty="0"/>
                <a:t>phase space</a:t>
              </a: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9C5277B5-AF6D-A644-A614-59DC34D95D33}"/>
              </a:ext>
            </a:extLst>
          </p:cNvPr>
          <p:cNvGrpSpPr/>
          <p:nvPr/>
        </p:nvGrpSpPr>
        <p:grpSpPr>
          <a:xfrm>
            <a:off x="3492486" y="3763505"/>
            <a:ext cx="2617201" cy="658673"/>
            <a:chOff x="0" y="0"/>
            <a:chExt cx="2617200" cy="658671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5EE053E7-6FFD-7D42-A3B5-E43D9858C202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Longitudinal electric field">
              <a:extLst>
                <a:ext uri="{FF2B5EF4-FFF2-40B4-BE49-F238E27FC236}">
                  <a16:creationId xmlns:a16="http://schemas.microsoft.com/office/drawing/2014/main" id="{D7C21D80-1096-3E41-9C21-FB61F2C77542}"/>
                </a:ext>
              </a:extLst>
            </p:cNvPr>
            <p:cNvSpPr txBox="1"/>
            <p:nvPr/>
          </p:nvSpPr>
          <p:spPr>
            <a:xfrm>
              <a:off x="259833" y="198639"/>
              <a:ext cx="2097535" cy="261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Longitudinal electric field</a:t>
              </a:r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D25A3EF1-87AC-754E-BA56-DC06E2CA7572}"/>
              </a:ext>
            </a:extLst>
          </p:cNvPr>
          <p:cNvGrpSpPr/>
          <p:nvPr/>
        </p:nvGrpSpPr>
        <p:grpSpPr>
          <a:xfrm>
            <a:off x="6341728" y="1689172"/>
            <a:ext cx="2617201" cy="658672"/>
            <a:chOff x="0" y="0"/>
            <a:chExt cx="2617200" cy="658671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055DC747-A25F-FF47-855E-6D2BF95A6C8B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H+ longitudinal…">
              <a:extLst>
                <a:ext uri="{FF2B5EF4-FFF2-40B4-BE49-F238E27FC236}">
                  <a16:creationId xmlns:a16="http://schemas.microsoft.com/office/drawing/2014/main" id="{35F17793-5DA4-7047-BD76-4DB0CFB62B75}"/>
                </a:ext>
              </a:extLst>
            </p:cNvPr>
            <p:cNvSpPr txBox="1"/>
            <p:nvPr/>
          </p:nvSpPr>
          <p:spPr>
            <a:xfrm>
              <a:off x="652226" y="71639"/>
              <a:ext cx="1312748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rPr dirty="0"/>
                <a:t>H</a:t>
              </a:r>
              <a:r>
                <a:rPr baseline="31999" dirty="0"/>
                <a:t>+</a:t>
              </a:r>
              <a:r>
                <a:rPr dirty="0"/>
                <a:t> longitudinal</a:t>
              </a:r>
            </a:p>
            <a:p>
              <a:r>
                <a:rPr dirty="0"/>
                <a:t>phase space</a:t>
              </a:r>
            </a:p>
          </p:txBody>
        </p:sp>
      </p:grpSp>
      <p:grpSp>
        <p:nvGrpSpPr>
          <p:cNvPr id="34" name="Group">
            <a:extLst>
              <a:ext uri="{FF2B5EF4-FFF2-40B4-BE49-F238E27FC236}">
                <a16:creationId xmlns:a16="http://schemas.microsoft.com/office/drawing/2014/main" id="{E44A1F35-909B-8B48-9B9C-1CEB4C411B9A}"/>
              </a:ext>
            </a:extLst>
          </p:cNvPr>
          <p:cNvGrpSpPr/>
          <p:nvPr/>
        </p:nvGrpSpPr>
        <p:grpSpPr>
          <a:xfrm>
            <a:off x="6341728" y="3763505"/>
            <a:ext cx="2617201" cy="658673"/>
            <a:chOff x="0" y="0"/>
            <a:chExt cx="2617200" cy="658671"/>
          </a:xfrm>
        </p:grpSpPr>
        <p:sp>
          <p:nvSpPr>
            <p:cNvPr id="35" name="Rectangle">
              <a:extLst>
                <a:ext uri="{FF2B5EF4-FFF2-40B4-BE49-F238E27FC236}">
                  <a16:creationId xmlns:a16="http://schemas.microsoft.com/office/drawing/2014/main" id="{64E14E92-A10F-E344-9B39-EA59C9D1708D}"/>
                </a:ext>
              </a:extLst>
            </p:cNvPr>
            <p:cNvSpPr/>
            <p:nvPr/>
          </p:nvSpPr>
          <p:spPr>
            <a:xfrm>
              <a:off x="0" y="0"/>
              <a:ext cx="2617201" cy="65867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0045" tIns="10045" rIns="10045" bIns="10045" numCol="1" anchor="ctr">
              <a:noAutofit/>
            </a:bodyPr>
            <a:lstStyle/>
            <a:p>
              <a:pPr defTabSz="308074">
                <a:lnSpc>
                  <a:spcPct val="100000"/>
                </a:lnSpc>
                <a:tabLst/>
                <a:defRPr sz="1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Al3+ longitudinal…">
              <a:extLst>
                <a:ext uri="{FF2B5EF4-FFF2-40B4-BE49-F238E27FC236}">
                  <a16:creationId xmlns:a16="http://schemas.microsoft.com/office/drawing/2014/main" id="{45F88616-4B25-A140-A5CB-749C48E3F19E}"/>
                </a:ext>
              </a:extLst>
            </p:cNvPr>
            <p:cNvSpPr txBox="1"/>
            <p:nvPr/>
          </p:nvSpPr>
          <p:spPr>
            <a:xfrm>
              <a:off x="602386" y="71639"/>
              <a:ext cx="1412429" cy="5153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045" tIns="10045" rIns="10045" bIns="10045" numCol="1" anchor="ctr">
              <a:spAutoFit/>
            </a:bodyPr>
            <a:lstStyle/>
            <a:p>
              <a:r>
                <a:t>Al</a:t>
              </a:r>
              <a:r>
                <a:rPr baseline="31999"/>
                <a:t>3+</a:t>
              </a:r>
              <a:r>
                <a:t> longitudinal</a:t>
              </a:r>
            </a:p>
            <a:p>
              <a:r>
                <a:t>phase space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0045" tIns="10045" rIns="10045" bIns="10045" numCol="1" spcCol="38100" rtlCol="0" anchor="ctr">
        <a:spAutoFit/>
      </a:bodyPr>
      <a:lstStyle>
        <a:defPPr marL="0" marR="0" indent="0" algn="ctr" defTabSz="30807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0045" tIns="10045" rIns="10045" bIns="10045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0045" tIns="10045" rIns="10045" bIns="10045" numCol="1" spcCol="38100" rtlCol="0" anchor="ctr">
        <a:spAutoFit/>
      </a:bodyPr>
      <a:lstStyle>
        <a:defPPr marL="0" marR="0" indent="0" algn="ctr" defTabSz="30807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0045" tIns="10045" rIns="10045" bIns="10045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1222</Words>
  <Application>Microsoft Macintosh PowerPoint</Application>
  <PresentationFormat>On-screen Show (16:9)</PresentationFormat>
  <Paragraphs>163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Cambria Math</vt:lpstr>
      <vt:lpstr>Century Gothic</vt:lpstr>
      <vt:lpstr>Gill Sans</vt:lpstr>
      <vt:lpstr>Gill Sans Light</vt:lpstr>
      <vt:lpstr>Helvetica</vt:lpstr>
      <vt:lpstr>Helvetica Neue</vt:lpstr>
      <vt:lpstr>Helvetica Neue Medium</vt:lpstr>
      <vt:lpstr>Helvetica Neue Thin</vt:lpstr>
      <vt:lpstr>White</vt:lpstr>
      <vt:lpstr>PowerPoint Presentation</vt:lpstr>
      <vt:lpstr>Acknowledgements</vt:lpstr>
      <vt:lpstr>In LhARA, a large flux of protons will be produced via Target Normal Sheath Acceleration</vt:lpstr>
      <vt:lpstr>The Particle-In-Cell method allows for modelling laser-driven plasmas from first principle </vt:lpstr>
      <vt:lpstr>The PIC algorithm requires resolving the smallest plasma scales</vt:lpstr>
      <vt:lpstr>High-performance computing resources are needed to carry out these simulations</vt:lpstr>
      <vt:lpstr>Modelling expected SCAPA conditions using 3D Particle-In-Cell simulations</vt:lpstr>
      <vt:lpstr>Bulk target ions and contaminants are accelerated by the charge separation field triggered by the escaping hot electrons</vt:lpstr>
      <vt:lpstr>Bulk target ions and contaminants are accelerated by the charge separation field triggered by the escaping hot electrons</vt:lpstr>
      <vt:lpstr>Bulk target ions and contaminants are accelerated by the charge separation field triggered by the escaping hot electrons</vt:lpstr>
      <vt:lpstr>Bulk target ions and contaminants are accelerated by the charge separation field triggered by the escaping hot electrons</vt:lpstr>
      <vt:lpstr>Bulk target ions and contaminants are accelerated by the charge separation field triggered by the escaping hot electrons</vt:lpstr>
      <vt:lpstr>Selected protons are collimated</vt:lpstr>
      <vt:lpstr>In the case of almost abrupt plasma-to-vacuum transition, only the 2 μm Aluminium target allows for achieving LhARA target goals</vt:lpstr>
      <vt:lpstr>A laser intensity ~ 1021 W/cm2 would be required to accelerate protons to15 MeV </vt:lpstr>
      <vt:lpstr>A short pre-plasma allows for accelerating protons to ε &gt; 15 MeV using thicker targets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Boella, Elisabetta</cp:lastModifiedBy>
  <cp:revision>2</cp:revision>
  <dcterms:modified xsi:type="dcterms:W3CDTF">2022-10-14T09:24:46Z</dcterms:modified>
</cp:coreProperties>
</file>