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5" r:id="rId3"/>
    <p:sldId id="272" r:id="rId4"/>
    <p:sldId id="265" r:id="rId5"/>
    <p:sldId id="301" r:id="rId6"/>
    <p:sldId id="259" r:id="rId7"/>
    <p:sldId id="257" r:id="rId8"/>
    <p:sldId id="260" r:id="rId9"/>
    <p:sldId id="266" r:id="rId10"/>
    <p:sldId id="258" r:id="rId11"/>
    <p:sldId id="261" r:id="rId12"/>
    <p:sldId id="262" r:id="rId13"/>
    <p:sldId id="300" r:id="rId14"/>
    <p:sldId id="267" r:id="rId15"/>
    <p:sldId id="268" r:id="rId16"/>
    <p:sldId id="269" r:id="rId17"/>
    <p:sldId id="299" r:id="rId18"/>
    <p:sldId id="274" r:id="rId19"/>
    <p:sldId id="275" r:id="rId20"/>
    <p:sldId id="276" r:id="rId21"/>
    <p:sldId id="294" r:id="rId22"/>
    <p:sldId id="277" r:id="rId23"/>
    <p:sldId id="278" r:id="rId24"/>
    <p:sldId id="279" r:id="rId25"/>
    <p:sldId id="280" r:id="rId26"/>
    <p:sldId id="298" r:id="rId27"/>
    <p:sldId id="286" r:id="rId28"/>
    <p:sldId id="292" r:id="rId29"/>
    <p:sldId id="291" r:id="rId30"/>
    <p:sldId id="290" r:id="rId31"/>
    <p:sldId id="287" r:id="rId32"/>
    <p:sldId id="288" r:id="rId33"/>
    <p:sldId id="289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42C33"/>
    <a:srgbClr val="002279"/>
    <a:srgbClr val="667AAF"/>
    <a:srgbClr val="351C62"/>
    <a:srgbClr val="B6B4CC"/>
    <a:srgbClr val="2F5597"/>
    <a:srgbClr val="002FA1"/>
    <a:srgbClr val="7C96EC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E52FF-0149-4470-9B46-FF3A9A578CDD}" v="861" dt="2023-02-06T14:41:19.322"/>
    <p1510:client id="{9CCF88C7-7077-084D-B0E5-2836D177EE16}" v="4641" dt="2023-02-06T16:17:53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601"/>
  </p:normalViewPr>
  <p:slideViewPr>
    <p:cSldViewPr snapToGrid="0">
      <p:cViewPr varScale="1">
        <p:scale>
          <a:sx n="101" d="100"/>
          <a:sy n="101" d="100"/>
        </p:scale>
        <p:origin x="10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918A1-5E04-714B-AA1E-334C5D1290C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CD6C8-F2E0-6249-92EC-7623C45D2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4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0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3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748B-6216-7639-2CFC-B7D87438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70C8-3179-5D18-EBD1-D406476F3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3D9D9-7258-A57D-2F18-6567FD23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0538-7E70-FB4F-A855-DB1C5328C062}" type="datetime1">
              <a:rPr lang="de-CH" smtClean="0"/>
              <a:t>21.03.2023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6E457-7DC8-3BC4-E9E9-CB0BDE9C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57CE-E9A3-DD04-F4D1-82B8123A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7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2DED-B0E8-7BDA-C109-8D5171C1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B9359-6335-CFDE-CF86-124DB051F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65C9F-356A-5291-FA94-B3619F6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AE7-3B04-B840-BED6-38B4503C4048}" type="datetime1">
              <a:rPr lang="de-CH" smtClean="0"/>
              <a:t>21.03.2023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FEAE-49A5-5212-FEBE-93AA8C4E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5D239-5F8E-5755-EEEC-89864F1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6A2D5-438B-C934-5961-CB103341D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50D69-C851-559F-68BF-E5741BA4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8F08C-C82C-2E2F-6023-F0048128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8089-4B3D-FE4B-B7F0-4CCE8AA9FF64}" type="datetime1">
              <a:rPr lang="de-CH" smtClean="0"/>
              <a:t>21.03.2023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6A1C7-6085-EBD5-D05D-681554E2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ECB82-860E-BC7D-B7CC-43E26C5A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470-D930-68BE-52E0-65531B3D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44360-A459-DC8E-0E9E-0FB843FDE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E90C2-EFF7-CCEA-BACB-3A222B4A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D84B-29FF-2342-884C-1A5DA9C56D29}" type="datetime1">
              <a:rPr lang="de-CH" smtClean="0"/>
              <a:t>21.03.2023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92815-73FE-1E94-8FE6-9D5A705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A5EF-1C98-71EE-3520-58A11911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44DC-E40D-A492-F06B-34AE11B0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20986-57D4-6FA2-04D6-5E3676C61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B354D-A2D9-1082-8AF5-4EA45C92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A706-78FB-B54A-8698-C24A955140D8}" type="datetime1">
              <a:rPr lang="de-CH" smtClean="0"/>
              <a:t>21.03.2023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F015E-8923-15CB-064A-A67DE8BF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8F051-B54C-EC96-7503-697D9E0A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7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F07D-C256-768F-A8B7-EA021E92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35C-75A9-D54D-CBE4-2EE933904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C6912-981D-E72F-49FD-D916E441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FFC2D-0993-1CDA-CAA0-33E71B51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735D-ABCC-9544-A7BC-442BAED7B923}" type="datetime1">
              <a:rPr lang="de-CH" smtClean="0"/>
              <a:t>21.03.2023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5E6C5-EBFF-1AA3-5DF1-58696DFD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E57BD-15CB-F595-CCD3-58ACFF3A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6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2305-6062-40BC-3069-663B52C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C9F81-BFC9-C291-7320-A1EDF5688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B8845-3D64-8C72-70D8-43207EE2D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6B15B-0D74-FE4E-8045-9494B111F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F225F-FD95-0E4A-0BF2-E66B2D8D7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56DBB-B52D-9493-36D5-B82C0E23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4BC-BDB2-1E42-8A98-3AAB980680B8}" type="datetime1">
              <a:rPr lang="de-CH" smtClean="0"/>
              <a:t>21.03.2023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8AA68-DB0E-FE68-64B4-CA9AEBF1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F11F8-92A9-261D-CE48-49C11AA6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49CA-46EA-C927-5DCA-93AA46B8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064BC-CC80-9706-1D9E-5518B4D9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E07F-69B5-A64C-B60B-B536E29AD0C5}" type="datetime1">
              <a:rPr lang="de-CH" smtClean="0"/>
              <a:t>21.03.2023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2A6F0-7DE6-8C9B-2964-8214865A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DB902-A427-867D-AC27-D24F3FF0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1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AD593-E84C-166C-B30F-DBD9A3EA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A71-B1E1-324E-A6FD-1C91FB85E781}" type="datetime1">
              <a:rPr lang="de-CH" smtClean="0"/>
              <a:t>21.03.2023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49FC6-E9C9-A6B3-6F5E-C20A15AE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CFFEB-4910-2294-B866-27250C2D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4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D1F6-458A-A8D7-37FE-0C933AAE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635A8-A0E9-E66F-E625-CFA7C1D9E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F5467-5BB7-7879-2C6D-6F4F6EB05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2E787-C6D0-4887-C296-D8E559CC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B1F5-7D45-6D41-9759-29E6DCC2771A}" type="datetime1">
              <a:rPr lang="de-CH" smtClean="0"/>
              <a:t>21.03.2023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0BEED-DCE9-D65B-77B1-3B405801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8BFB7-843A-0629-6AE9-32A62ACC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C293-93A4-08BA-722D-C4E95A33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D6BAC-CCAB-62DD-9C80-D4B834A84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39AE7-D1B4-906C-480C-5D8842413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693E0-42C0-8366-642E-7B42B3D0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2339-A5A5-BE43-B7EC-8D44E10A9C40}" type="datetime1">
              <a:rPr lang="de-CH" smtClean="0"/>
              <a:t>21.03.2023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7DD32-AD4A-3D6F-B568-0B93465B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2C835-ED3F-C864-0521-6BF97557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1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3000">
              <a:srgbClr val="601851"/>
            </a:gs>
            <a:gs pos="100000">
              <a:srgbClr val="00227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4167B-98B9-3315-585E-404413A0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DBD19-02EC-0550-ED1C-F1D6B393C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0FE0E-0BEF-EB58-3DFF-11467F045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A84E-EE46-D246-B4A0-D561F1AE55DA}" type="datetime1">
              <a:rPr lang="de-CH" smtClean="0"/>
              <a:t>21.03.2023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A0A29-549A-DEBB-2E83-0178B876F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9A6AA-C732-8B0E-4B77-D89CF6D27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1864-9672-76FE-D864-EA92A597E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920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Ionacoustic Work Package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BB757-0BF3-13ED-1A90-6A1246C21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3932" y="5854115"/>
            <a:ext cx="4167963" cy="1003885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LhARA Collaboration Meeting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8</a:t>
            </a:r>
            <a:r>
              <a:rPr lang="en-US" sz="2000" baseline="30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February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622A0A-9A11-4A47-3539-7D2BD957471B}"/>
              </a:ext>
            </a:extLst>
          </p:cNvPr>
          <p:cNvSpPr/>
          <p:nvPr/>
        </p:nvSpPr>
        <p:spPr>
          <a:xfrm>
            <a:off x="1608468" y="1560050"/>
            <a:ext cx="8975064" cy="37379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799CCD-5C71-028E-35D2-29E94AE25513}"/>
              </a:ext>
            </a:extLst>
          </p:cNvPr>
          <p:cNvCxnSpPr/>
          <p:nvPr/>
        </p:nvCxnSpPr>
        <p:spPr>
          <a:xfrm>
            <a:off x="3653882" y="3992137"/>
            <a:ext cx="457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54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099B39-1066-3636-E1C1-406D355447F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AECB2E-3396-BA6E-5F9F-E87E0AAE1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" t="6654"/>
          <a:stretch/>
        </p:blipFill>
        <p:spPr>
          <a:xfrm>
            <a:off x="3061945" y="1777847"/>
            <a:ext cx="6068109" cy="427940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3F78A6-DA2B-2415-523E-DE0E1998F89E}"/>
              </a:ext>
            </a:extLst>
          </p:cNvPr>
          <p:cNvSpPr txBox="1">
            <a:spLocks/>
          </p:cNvSpPr>
          <p:nvPr/>
        </p:nvSpPr>
        <p:spPr>
          <a:xfrm>
            <a:off x="726989" y="4869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Simulated Bragg peak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746A78-D789-1927-B194-216AA37B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A9708B-C570-2A56-FD2C-C84225BD1742}"/>
              </a:ext>
            </a:extLst>
          </p:cNvPr>
          <p:cNvSpPr txBox="1"/>
          <p:nvPr/>
        </p:nvSpPr>
        <p:spPr>
          <a:xfrm>
            <a:off x="517586" y="5133920"/>
            <a:ext cx="240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5: Bragg peak in SmartPhantom, as simulated in BDSIM</a:t>
            </a:r>
          </a:p>
        </p:txBody>
      </p:sp>
    </p:spTree>
    <p:extLst>
      <p:ext uri="{BB962C8B-B14F-4D97-AF65-F5344CB8AC3E}">
        <p14:creationId xmlns:p14="http://schemas.microsoft.com/office/powerpoint/2010/main" val="209264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2A49F8-76D8-D51B-26A0-9B2CA461741C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09AD3C-1359-7A68-C506-5912D820699D}"/>
              </a:ext>
            </a:extLst>
          </p:cNvPr>
          <p:cNvGrpSpPr/>
          <p:nvPr/>
        </p:nvGrpSpPr>
        <p:grpSpPr>
          <a:xfrm>
            <a:off x="2926778" y="1950210"/>
            <a:ext cx="6840407" cy="4107040"/>
            <a:chOff x="1305813" y="1794788"/>
            <a:chExt cx="8130245" cy="45168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5EBDC2-612B-5F43-69D9-12D253792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5813" y="1794788"/>
              <a:ext cx="8130245" cy="451680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A9F58F-653A-2BA4-4AF8-C308046784CC}"/>
                </a:ext>
              </a:extLst>
            </p:cNvPr>
            <p:cNvSpPr txBox="1"/>
            <p:nvPr/>
          </p:nvSpPr>
          <p:spPr>
            <a:xfrm>
              <a:off x="1308855" y="5503383"/>
              <a:ext cx="700457" cy="338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1191</a:t>
              </a:r>
              <a:endParaRPr lang="en-US" sz="1400" dirty="0">
                <a:solidFill>
                  <a:srgbClr val="C00000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151505-DEA6-7E4F-369F-3336A919FCD8}"/>
              </a:ext>
            </a:extLst>
          </p:cNvPr>
          <p:cNvSpPr txBox="1"/>
          <p:nvPr/>
        </p:nvSpPr>
        <p:spPr>
          <a:xfrm>
            <a:off x="9893305" y="5133920"/>
            <a:ext cx="217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u="none" strike="noStrike" dirty="0">
                <a:effectLst/>
                <a:latin typeface="CMU Bright Roman" panose="02000603000000000000"/>
              </a:rPr>
              <a:t>∼</a:t>
            </a:r>
            <a:r>
              <a:rPr lang="en-US" dirty="0">
                <a:latin typeface="CMU Bright Roman" panose="02000603000000000000"/>
              </a:rPr>
              <a:t>1/84 particles enter phantom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DA9130BF-6FF1-A847-8219-E5E158FDFF4B}"/>
              </a:ext>
            </a:extLst>
          </p:cNvPr>
          <p:cNvSpPr txBox="1">
            <a:spLocks/>
          </p:cNvSpPr>
          <p:nvPr/>
        </p:nvSpPr>
        <p:spPr>
          <a:xfrm>
            <a:off x="838200" y="659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Simulated particle depth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5A6BEA-EBEF-2491-D65C-B2649A44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49075-E3CA-C511-614E-E395D696AA93}"/>
              </a:ext>
            </a:extLst>
          </p:cNvPr>
          <p:cNvSpPr txBox="1"/>
          <p:nvPr/>
        </p:nvSpPr>
        <p:spPr>
          <a:xfrm>
            <a:off x="517586" y="5133920"/>
            <a:ext cx="240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6: Particle depletion through simulated beamline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CB1F2F-A47F-9FE5-FABD-2BC394684782}"/>
              </a:ext>
            </a:extLst>
          </p:cNvPr>
          <p:cNvCxnSpPr>
            <a:cxnSpLocks/>
          </p:cNvCxnSpPr>
          <p:nvPr/>
        </p:nvCxnSpPr>
        <p:spPr>
          <a:xfrm flipH="1">
            <a:off x="3341914" y="5483202"/>
            <a:ext cx="6055017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FF3C625-9E4A-013B-613A-A087A0EF0FCE}"/>
              </a:ext>
            </a:extLst>
          </p:cNvPr>
          <p:cNvSpPr txBox="1"/>
          <p:nvPr/>
        </p:nvSpPr>
        <p:spPr>
          <a:xfrm>
            <a:off x="887355" y="2150889"/>
            <a:ext cx="2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Quadropoles</a:t>
            </a:r>
            <a:endParaRPr lang="en-AU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019D19-C590-0449-65F7-69721B9A9E4B}"/>
              </a:ext>
            </a:extLst>
          </p:cNvPr>
          <p:cNvSpPr txBox="1"/>
          <p:nvPr/>
        </p:nvSpPr>
        <p:spPr>
          <a:xfrm>
            <a:off x="8448358" y="1594403"/>
            <a:ext cx="2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SmartPhantom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B1C49F-1D3B-AE50-312A-C6A443EF90AA}"/>
              </a:ext>
            </a:extLst>
          </p:cNvPr>
          <p:cNvCxnSpPr>
            <a:cxnSpLocks/>
          </p:cNvCxnSpPr>
          <p:nvPr/>
        </p:nvCxnSpPr>
        <p:spPr>
          <a:xfrm flipV="1">
            <a:off x="3238491" y="2122000"/>
            <a:ext cx="541741" cy="2135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2342F-7CBD-4A99-BEBA-E7AF381258DB}"/>
              </a:ext>
            </a:extLst>
          </p:cNvPr>
          <p:cNvCxnSpPr>
            <a:cxnSpLocks/>
          </p:cNvCxnSpPr>
          <p:nvPr/>
        </p:nvCxnSpPr>
        <p:spPr>
          <a:xfrm flipH="1">
            <a:off x="9652954" y="1926005"/>
            <a:ext cx="339114" cy="190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62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9707D8-4B34-5206-941C-426697033EC2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BDD00-311A-4EB6-A1CB-39CD889461EE}"/>
              </a:ext>
            </a:extLst>
          </p:cNvPr>
          <p:cNvGrpSpPr/>
          <p:nvPr/>
        </p:nvGrpSpPr>
        <p:grpSpPr>
          <a:xfrm>
            <a:off x="1617022" y="2103615"/>
            <a:ext cx="9181633" cy="3210084"/>
            <a:chOff x="1476872" y="2009197"/>
            <a:chExt cx="8669151" cy="28396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81835D-CE07-5753-2411-6422B33D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872" y="2009197"/>
              <a:ext cx="8457959" cy="283960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E008087-A32D-E3E1-ABE6-6A025CB85DE6}"/>
                </a:ext>
              </a:extLst>
            </p:cNvPr>
            <p:cNvCxnSpPr>
              <a:cxnSpLocks/>
            </p:cNvCxnSpPr>
            <p:nvPr/>
          </p:nvCxnSpPr>
          <p:spPr>
            <a:xfrm>
              <a:off x="9218137" y="2530120"/>
              <a:ext cx="0" cy="66821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54F8AF-595C-0B21-C24C-959C8CAD0CE4}"/>
                </a:ext>
              </a:extLst>
            </p:cNvPr>
            <p:cNvSpPr txBox="1"/>
            <p:nvPr/>
          </p:nvSpPr>
          <p:spPr>
            <a:xfrm>
              <a:off x="8604257" y="2112889"/>
              <a:ext cx="1541766" cy="32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CMU Bright Roman" panose="02000603000000000000"/>
                </a:rPr>
                <a:t>test</a:t>
              </a:r>
              <a:r>
                <a:rPr lang="en-US" dirty="0" err="1"/>
                <a:t>_</a:t>
              </a:r>
              <a:r>
                <a:rPr lang="en-US" dirty="0" err="1">
                  <a:latin typeface="CMU Bright Roman" panose="02000603000000000000"/>
                </a:rPr>
                <a:t>file</a:t>
              </a:r>
              <a:r>
                <a:rPr lang="en-US" dirty="0" err="1"/>
                <a:t>.dat</a:t>
              </a:r>
              <a:endParaRPr lang="en-US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B8B1A45F-8F89-FF93-501D-A6179B94660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Set-up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2B9329-56B7-A386-8350-FCD940ED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D77025-D79E-617E-DE19-83DC545FE598}"/>
              </a:ext>
            </a:extLst>
          </p:cNvPr>
          <p:cNvSpPr txBox="1"/>
          <p:nvPr/>
        </p:nvSpPr>
        <p:spPr>
          <a:xfrm>
            <a:off x="3312355" y="5627979"/>
            <a:ext cx="529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7: Side-on view of LION beamline in BDSIM</a:t>
            </a:r>
          </a:p>
        </p:txBody>
      </p:sp>
    </p:spTree>
    <p:extLst>
      <p:ext uri="{BB962C8B-B14F-4D97-AF65-F5344CB8AC3E}">
        <p14:creationId xmlns:p14="http://schemas.microsoft.com/office/powerpoint/2010/main" val="246493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GEANT4</a:t>
            </a:r>
          </a:p>
        </p:txBody>
      </p:sp>
      <p:pic>
        <p:nvPicPr>
          <p:cNvPr id="3" name="Picture 2" descr="Geant4 Logo | geant4.web.cern.ch">
            <a:extLst>
              <a:ext uri="{FF2B5EF4-FFF2-40B4-BE49-F238E27FC236}">
                <a16:creationId xmlns:a16="http://schemas.microsoft.com/office/drawing/2014/main" id="{EF9ECE34-CD69-8A2A-0FAD-3DA2B147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02" y="3135971"/>
            <a:ext cx="1913758" cy="6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12221A-6BDD-0B5F-F008-B3E1EB9A6709}"/>
              </a:ext>
            </a:extLst>
          </p:cNvPr>
          <p:cNvSpPr/>
          <p:nvPr/>
        </p:nvSpPr>
        <p:spPr>
          <a:xfrm>
            <a:off x="0" y="625520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50" name="Picture 2" descr="Geant4 Logo | geant4.web.cern.ch">
            <a:extLst>
              <a:ext uri="{FF2B5EF4-FFF2-40B4-BE49-F238E27FC236}">
                <a16:creationId xmlns:a16="http://schemas.microsoft.com/office/drawing/2014/main" id="{60335395-0732-9B3C-DDB0-83F69C54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738" y="739822"/>
            <a:ext cx="2079015" cy="6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F049F320-77BD-5DA9-A9B8-1F73B5E67E6F}"/>
              </a:ext>
            </a:extLst>
          </p:cNvPr>
          <p:cNvSpPr txBox="1">
            <a:spLocks/>
          </p:cNvSpPr>
          <p:nvPr/>
        </p:nvSpPr>
        <p:spPr>
          <a:xfrm>
            <a:off x="803864" y="5591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SmartPhantom in Geant4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66E04335-10B3-B3ED-D399-D7C81D0F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D3A6C-5758-5A6D-6675-08066F8CED81}"/>
              </a:ext>
            </a:extLst>
          </p:cNvPr>
          <p:cNvGrpSpPr/>
          <p:nvPr/>
        </p:nvGrpSpPr>
        <p:grpSpPr>
          <a:xfrm>
            <a:off x="772160" y="1811903"/>
            <a:ext cx="9631864" cy="4064259"/>
            <a:chOff x="1402419" y="1775550"/>
            <a:chExt cx="9679558" cy="42371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104C73-D9AB-DAB7-5893-B9F98D760877}"/>
                </a:ext>
              </a:extLst>
            </p:cNvPr>
            <p:cNvGrpSpPr/>
            <p:nvPr/>
          </p:nvGrpSpPr>
          <p:grpSpPr>
            <a:xfrm>
              <a:off x="1402419" y="1775550"/>
              <a:ext cx="9679558" cy="4237183"/>
              <a:chOff x="484666" y="1354967"/>
              <a:chExt cx="10240326" cy="47172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0961FF2-2AAB-49C1-3327-D33AD477D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4302" y="1354967"/>
                <a:ext cx="3970690" cy="4702719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757F8BB-5AB5-77FA-184B-A6D2615F0DB9}"/>
                  </a:ext>
                </a:extLst>
              </p:cNvPr>
              <p:cNvGrpSpPr/>
              <p:nvPr/>
            </p:nvGrpSpPr>
            <p:grpSpPr>
              <a:xfrm>
                <a:off x="484666" y="1354967"/>
                <a:ext cx="5863325" cy="4717200"/>
                <a:chOff x="484666" y="1354967"/>
                <a:chExt cx="5863325" cy="471720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138561D-9254-04E6-53C6-36437421B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9830" y="1354967"/>
                  <a:ext cx="4100957" cy="4713548"/>
                </a:xfrm>
                <a:prstGeom prst="rect">
                  <a:avLst/>
                </a:prstGeom>
              </p:spPr>
            </p:pic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41F862D7-A7CA-B22C-DBFF-5D6FBCF224F1}"/>
                    </a:ext>
                  </a:extLst>
                </p:cNvPr>
                <p:cNvGrpSpPr/>
                <p:nvPr/>
              </p:nvGrpSpPr>
              <p:grpSpPr>
                <a:xfrm>
                  <a:off x="484666" y="1546737"/>
                  <a:ext cx="5863325" cy="4525430"/>
                  <a:chOff x="258441" y="2015068"/>
                  <a:chExt cx="6250902" cy="4525430"/>
                </a:xfrm>
              </p:grpSpPr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38BCAE11-4D17-0BFC-2FDF-93107017F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44240" y="6458072"/>
                    <a:ext cx="3045532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02C051A-78FE-F6C9-DF46-AF79A70091F0}"/>
                      </a:ext>
                    </a:extLst>
                  </p:cNvPr>
                  <p:cNvSpPr txBox="1"/>
                  <p:nvPr/>
                </p:nvSpPr>
                <p:spPr>
                  <a:xfrm>
                    <a:off x="2768222" y="6149108"/>
                    <a:ext cx="1241948" cy="376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100 mm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EAB49A9-58CC-51D9-7BFB-3CD9A2708092}"/>
                      </a:ext>
                    </a:extLst>
                  </p:cNvPr>
                  <p:cNvSpPr txBox="1"/>
                  <p:nvPr/>
                </p:nvSpPr>
                <p:spPr>
                  <a:xfrm>
                    <a:off x="5267395" y="4014933"/>
                    <a:ext cx="1241948" cy="3769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160 mm</a:t>
                    </a:r>
                  </a:p>
                </p:txBody>
              </p: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566EF490-CCE8-340B-7BAB-FFEA81BEC7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42024" y="6109879"/>
                    <a:ext cx="361658" cy="29448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B376E-D655-5612-C0C3-280DD1F872CD}"/>
                      </a:ext>
                    </a:extLst>
                  </p:cNvPr>
                  <p:cNvSpPr txBox="1"/>
                  <p:nvPr/>
                </p:nvSpPr>
                <p:spPr>
                  <a:xfrm>
                    <a:off x="5055787" y="6163590"/>
                    <a:ext cx="1241948" cy="3769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140 mm</a:t>
                    </a:r>
                  </a:p>
                </p:txBody>
              </p:sp>
              <p:cxnSp>
                <p:nvCxnSpPr>
                  <p:cNvPr id="10" name="Straight Arrow Connector 9">
                    <a:extLst>
                      <a:ext uri="{FF2B5EF4-FFF2-40B4-BE49-F238E27FC236}">
                        <a16:creationId xmlns:a16="http://schemas.microsoft.com/office/drawing/2014/main" id="{6AC42D11-97F5-CAEA-4BFA-50492FDA6A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03682" y="2015068"/>
                    <a:ext cx="0" cy="409481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FCDEB0F-9F6E-EBE6-56C6-5B664AB6DD09}"/>
                      </a:ext>
                    </a:extLst>
                  </p:cNvPr>
                  <p:cNvSpPr txBox="1"/>
                  <p:nvPr/>
                </p:nvSpPr>
                <p:spPr>
                  <a:xfrm>
                    <a:off x="258441" y="3996397"/>
                    <a:ext cx="1583727" cy="9594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Beam</a:t>
                    </a:r>
                  </a:p>
                  <a:p>
                    <a:r>
                      <a:rPr lang="en-US" sz="1400" dirty="0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(</a:t>
                    </a:r>
                    <a:r>
                      <a:rPr lang="en-US" sz="1400" dirty="0" err="1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test_file.dat</a:t>
                    </a:r>
                    <a:r>
                      <a:rPr lang="en-US" sz="1400" dirty="0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)</a:t>
                    </a:r>
                  </a:p>
                  <a:p>
                    <a:endParaRPr lang="en-US" b="1" dirty="0">
                      <a:solidFill>
                        <a:srgbClr val="C00000"/>
                      </a:solidFill>
                      <a:latin typeface="CMU BRIGHT ROMAN" panose="02000603000000000000" pitchFamily="2" charset="0"/>
                      <a:ea typeface="CMU BRIGHT ROMAN" panose="02000603000000000000" pitchFamily="2" charset="0"/>
                      <a:cs typeface="CMU BRIGHT ROMAN" panose="02000603000000000000" pitchFamily="2" charset="0"/>
                    </a:endParaRPr>
                  </a:p>
                </p:txBody>
              </p:sp>
            </p:grp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897741-C6D5-6411-644D-A22490AE0D39}"/>
                </a:ext>
              </a:extLst>
            </p:cNvPr>
            <p:cNvSpPr txBox="1"/>
            <p:nvPr/>
          </p:nvSpPr>
          <p:spPr>
            <a:xfrm>
              <a:off x="4319427" y="2679520"/>
              <a:ext cx="988540" cy="32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Water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CA1579-4354-7414-BD9E-15FABAADFF09}"/>
                </a:ext>
              </a:extLst>
            </p:cNvPr>
            <p:cNvSpPr txBox="1"/>
            <p:nvPr/>
          </p:nvSpPr>
          <p:spPr>
            <a:xfrm>
              <a:off x="4242657" y="1956208"/>
              <a:ext cx="1375145" cy="32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Aluminium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A8012A-29F6-FF9E-7ECA-37CA83FFC480}"/>
                </a:ext>
              </a:extLst>
            </p:cNvPr>
            <p:cNvSpPr txBox="1"/>
            <p:nvPr/>
          </p:nvSpPr>
          <p:spPr>
            <a:xfrm>
              <a:off x="9060645" y="2986310"/>
              <a:ext cx="14008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Kapton entry window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CA4021B-4A38-1D6D-6D10-F619C9979D7B}"/>
                </a:ext>
              </a:extLst>
            </p:cNvPr>
            <p:cNvCxnSpPr/>
            <p:nvPr/>
          </p:nvCxnSpPr>
          <p:spPr>
            <a:xfrm flipH="1">
              <a:off x="9181270" y="3535929"/>
              <a:ext cx="249037" cy="3048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67AF8A-1E6B-5BE2-6B49-2D44D8646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2379" y="3685036"/>
              <a:ext cx="0" cy="3077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85FDF0-E4DF-06FE-AF33-CF48004EFC6F}"/>
                </a:ext>
              </a:extLst>
            </p:cNvPr>
            <p:cNvSpPr txBox="1"/>
            <p:nvPr/>
          </p:nvSpPr>
          <p:spPr>
            <a:xfrm>
              <a:off x="7772272" y="2834923"/>
              <a:ext cx="71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 mm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B9D23F4-5857-5C19-F474-068DF11F48F4}"/>
                </a:ext>
              </a:extLst>
            </p:cNvPr>
            <p:cNvCxnSpPr>
              <a:cxnSpLocks/>
            </p:cNvCxnSpPr>
            <p:nvPr/>
          </p:nvCxnSpPr>
          <p:spPr>
            <a:xfrm>
              <a:off x="2106347" y="3901946"/>
              <a:ext cx="81011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31C859-A09C-7FF3-9DEB-A601DEF17562}"/>
              </a:ext>
            </a:extLst>
          </p:cNvPr>
          <p:cNvSpPr txBox="1"/>
          <p:nvPr/>
        </p:nvSpPr>
        <p:spPr>
          <a:xfrm>
            <a:off x="1213092" y="5931269"/>
            <a:ext cx="976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8: Geant4 simulation of the SmartPhantom. Angled view (left), cross-section view (right)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994E1-6E08-7443-C21B-E071248B466A}"/>
              </a:ext>
            </a:extLst>
          </p:cNvPr>
          <p:cNvSpPr txBox="1"/>
          <p:nvPr/>
        </p:nvSpPr>
        <p:spPr>
          <a:xfrm>
            <a:off x="6549520" y="3637819"/>
            <a:ext cx="713161" cy="29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15 mm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025075-85BB-21E8-F6BF-26CEDBC069F2}"/>
              </a:ext>
            </a:extLst>
          </p:cNvPr>
          <p:cNvCxnSpPr>
            <a:cxnSpLocks/>
          </p:cNvCxnSpPr>
          <p:nvPr/>
        </p:nvCxnSpPr>
        <p:spPr>
          <a:xfrm>
            <a:off x="7257152" y="3202682"/>
            <a:ext cx="420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633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6CEE1C-139D-3FAE-9B01-755DFB40BE2F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29B55-513F-227C-C685-10E00FBA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475" y="1458097"/>
            <a:ext cx="5724521" cy="4815701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78987734-13E0-1D2F-AC2A-81D0EE3A1EB4}"/>
              </a:ext>
            </a:extLst>
          </p:cNvPr>
          <p:cNvSpPr txBox="1">
            <a:spLocks/>
          </p:cNvSpPr>
          <p:nvPr/>
        </p:nvSpPr>
        <p:spPr>
          <a:xfrm>
            <a:off x="628135" y="395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Energy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6A2CD-0155-A968-9580-136054B1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2D860-88F1-B61C-7FE2-A8B3A55DDE48}"/>
              </a:ext>
            </a:extLst>
          </p:cNvPr>
          <p:cNvSpPr txBox="1"/>
          <p:nvPr/>
        </p:nvSpPr>
        <p:spPr>
          <a:xfrm>
            <a:off x="9016774" y="5046191"/>
            <a:ext cx="25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9: Binned energy deposition along the three axis</a:t>
            </a:r>
          </a:p>
        </p:txBody>
      </p:sp>
    </p:spTree>
    <p:extLst>
      <p:ext uri="{BB962C8B-B14F-4D97-AF65-F5344CB8AC3E}">
        <p14:creationId xmlns:p14="http://schemas.microsoft.com/office/powerpoint/2010/main" val="47255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F72F46-8045-C18B-FB2A-065A0A720CE0}"/>
              </a:ext>
            </a:extLst>
          </p:cNvPr>
          <p:cNvSpPr/>
          <p:nvPr/>
        </p:nvSpPr>
        <p:spPr>
          <a:xfrm>
            <a:off x="0" y="571844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8D734-5FE7-7DD3-7218-94640D219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154" y="1509341"/>
            <a:ext cx="5693843" cy="4789893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99644A17-90A6-1EC8-0A5B-88CAD3362338}"/>
              </a:ext>
            </a:extLst>
          </p:cNvPr>
          <p:cNvSpPr txBox="1">
            <a:spLocks/>
          </p:cNvSpPr>
          <p:nvPr/>
        </p:nvSpPr>
        <p:spPr>
          <a:xfrm>
            <a:off x="702276" y="4162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Energy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40782-8DCE-CD58-860B-32171A9D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D8317-83FD-34E9-B5A5-ED8DDA649B2A}"/>
              </a:ext>
            </a:extLst>
          </p:cNvPr>
          <p:cNvSpPr txBox="1"/>
          <p:nvPr/>
        </p:nvSpPr>
        <p:spPr>
          <a:xfrm>
            <a:off x="9016774" y="5046191"/>
            <a:ext cx="25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10: Binned energy deposition along the three axis</a:t>
            </a:r>
          </a:p>
        </p:txBody>
      </p:sp>
    </p:spTree>
    <p:extLst>
      <p:ext uri="{BB962C8B-B14F-4D97-AF65-F5344CB8AC3E}">
        <p14:creationId xmlns:p14="http://schemas.microsoft.com/office/powerpoint/2010/main" val="235251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k-Wave</a:t>
            </a:r>
          </a:p>
        </p:txBody>
      </p:sp>
      <p:pic>
        <p:nvPicPr>
          <p:cNvPr id="2" name="Picture 1" descr="MATLAB Documentation - k-Wave MATLAB Toolbox">
            <a:extLst>
              <a:ext uri="{FF2B5EF4-FFF2-40B4-BE49-F238E27FC236}">
                <a16:creationId xmlns:a16="http://schemas.microsoft.com/office/drawing/2014/main" id="{059BEEFB-F742-0B67-0479-AA031682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02" y="3161662"/>
            <a:ext cx="1888583" cy="5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69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D02E5F-6DF7-9D8D-1DEA-2CA8A008189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74" name="Picture 2" descr="MATLAB Documentation - k-Wave MATLAB Toolbox">
            <a:extLst>
              <a:ext uri="{FF2B5EF4-FFF2-40B4-BE49-F238E27FC236}">
                <a16:creationId xmlns:a16="http://schemas.microsoft.com/office/drawing/2014/main" id="{A88576DF-1B41-FF2D-8B26-2D79C01F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373" y="683688"/>
            <a:ext cx="2379779" cy="7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789A90-D2C7-A95F-3EB2-E28FCA7BB86F}"/>
              </a:ext>
            </a:extLst>
          </p:cNvPr>
          <p:cNvGrpSpPr/>
          <p:nvPr/>
        </p:nvGrpSpPr>
        <p:grpSpPr>
          <a:xfrm>
            <a:off x="1378230" y="1854782"/>
            <a:ext cx="9435539" cy="3646274"/>
            <a:chOff x="1136803" y="2291626"/>
            <a:chExt cx="9435539" cy="3646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BA59B1-68FC-4CF1-8235-A1D90A8F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803" y="2291626"/>
              <a:ext cx="4341018" cy="36462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3B65E8-90B0-8246-DFA4-420FAA13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1" y="2291626"/>
              <a:ext cx="4247741" cy="3632520"/>
            </a:xfrm>
            <a:prstGeom prst="rect">
              <a:avLst/>
            </a:prstGeom>
          </p:spPr>
        </p:pic>
      </p:grpSp>
      <p:sp>
        <p:nvSpPr>
          <p:cNvPr id="3" name="Title 7">
            <a:extLst>
              <a:ext uri="{FF2B5EF4-FFF2-40B4-BE49-F238E27FC236}">
                <a16:creationId xmlns:a16="http://schemas.microsoft.com/office/drawing/2014/main" id="{E44C97AD-76C5-D9D1-28DD-D12F730C2419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Acoustic detector array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AC9150E-942D-E079-6AB1-D20292C6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17050-9AEE-3405-3139-B062DEA28417}"/>
              </a:ext>
            </a:extLst>
          </p:cNvPr>
          <p:cNvSpPr txBox="1"/>
          <p:nvPr/>
        </p:nvSpPr>
        <p:spPr>
          <a:xfrm>
            <a:off x="2334491" y="5576281"/>
            <a:ext cx="75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11: 7mm diameter acoustic sensor with 300 disc elements each with 2mm diameter. Side view (left) and top view (right).</a:t>
            </a:r>
          </a:p>
        </p:txBody>
      </p:sp>
    </p:spTree>
    <p:extLst>
      <p:ext uri="{BB962C8B-B14F-4D97-AF65-F5344CB8AC3E}">
        <p14:creationId xmlns:p14="http://schemas.microsoft.com/office/powerpoint/2010/main" val="257318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6F18D2-5114-EC8C-6DD8-ADE8E9D62B5D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C1D60-DA17-037B-EC31-0803D350089E}"/>
              </a:ext>
            </a:extLst>
          </p:cNvPr>
          <p:cNvGrpSpPr/>
          <p:nvPr/>
        </p:nvGrpSpPr>
        <p:grpSpPr>
          <a:xfrm>
            <a:off x="3147681" y="1635242"/>
            <a:ext cx="5896638" cy="4488882"/>
            <a:chOff x="2645296" y="651544"/>
            <a:chExt cx="6771320" cy="56019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28033A-DD9D-2705-84FA-47924CA3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5296" y="651544"/>
              <a:ext cx="6771320" cy="560191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5BE8F54-2A49-2755-6A04-375C5A2FE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2141" y="2007992"/>
              <a:ext cx="423971" cy="17313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419E9-8DE9-BE3B-F99C-B3018ABC377D}"/>
                </a:ext>
              </a:extLst>
            </p:cNvPr>
            <p:cNvSpPr txBox="1"/>
            <p:nvPr/>
          </p:nvSpPr>
          <p:spPr>
            <a:xfrm>
              <a:off x="6331113" y="3739371"/>
              <a:ext cx="1284789" cy="367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CMU Bright Roman" panose="02000603000000000000"/>
                </a:rPr>
                <a:t>proton beam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7E68A7-2813-89AB-967F-595B1377D0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5902" y="2214829"/>
              <a:ext cx="389511" cy="15245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EC4E89-4291-6E2D-3D3F-460C55BFB908}"/>
                </a:ext>
              </a:extLst>
            </p:cNvPr>
            <p:cNvSpPr txBox="1"/>
            <p:nvPr/>
          </p:nvSpPr>
          <p:spPr>
            <a:xfrm>
              <a:off x="7897167" y="3739371"/>
              <a:ext cx="1284789" cy="367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CMU Bright Roman" panose="02000603000000000000"/>
                </a:rPr>
                <a:t>sensor array</a:t>
              </a:r>
            </a:p>
          </p:txBody>
        </p:sp>
      </p:grpSp>
      <p:sp>
        <p:nvSpPr>
          <p:cNvPr id="14" name="Title 7">
            <a:extLst>
              <a:ext uri="{FF2B5EF4-FFF2-40B4-BE49-F238E27FC236}">
                <a16:creationId xmlns:a16="http://schemas.microsoft.com/office/drawing/2014/main" id="{EF95103F-3882-F4BD-93B1-A5F5B6009556}"/>
              </a:ext>
            </a:extLst>
          </p:cNvPr>
          <p:cNvSpPr txBox="1">
            <a:spLocks/>
          </p:cNvSpPr>
          <p:nvPr/>
        </p:nvSpPr>
        <p:spPr>
          <a:xfrm>
            <a:off x="838200" y="5965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k-Wave set-up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8E25CE-7205-A994-E10A-D4E8BCF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8A0A49-5398-D389-D963-02AB4521ECB9}"/>
              </a:ext>
            </a:extLst>
          </p:cNvPr>
          <p:cNvSpPr txBox="1"/>
          <p:nvPr/>
        </p:nvSpPr>
        <p:spPr>
          <a:xfrm>
            <a:off x="674557" y="4786193"/>
            <a:ext cx="2474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12: Sensor geometry  and proton beam energy deposition in k-Wave simulation with 0.1mm voxels</a:t>
            </a:r>
          </a:p>
        </p:txBody>
      </p:sp>
    </p:spTree>
    <p:extLst>
      <p:ext uri="{BB962C8B-B14F-4D97-AF65-F5344CB8AC3E}">
        <p14:creationId xmlns:p14="http://schemas.microsoft.com/office/powerpoint/2010/main" val="288467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4C655F-0F8E-0EC3-87C0-8DBDA3A377FC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C09F64-0950-1640-5358-0CE7E29B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437"/>
            <a:ext cx="10515600" cy="1325563"/>
          </a:xfrm>
        </p:spPr>
        <p:txBody>
          <a:bodyPr/>
          <a:lstStyle/>
          <a:p>
            <a:r>
              <a:rPr lang="en-AU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Online dose monitoring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60ADC-A097-03A5-83BB-768E4187B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570"/>
            <a:ext cx="10092927" cy="3915669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LhARA: protons / light-ions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Minimize damage on healthy cells: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on-the-fly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non-invasive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range verification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system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Real-time exact dose deposition profile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Bragg peak localization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Solution: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ion-acoustic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B1515-9B14-5E52-9218-02185EE5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9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FEE6BC-6300-26CF-2DB8-35A67672EDB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5706F-BE42-B43F-DAEE-CF260EE6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90" y="1581252"/>
            <a:ext cx="5474813" cy="4544266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DB603BAF-D3D1-7598-17D5-448F03C9618E}"/>
              </a:ext>
            </a:extLst>
          </p:cNvPr>
          <p:cNvSpPr txBox="1">
            <a:spLocks/>
          </p:cNvSpPr>
          <p:nvPr/>
        </p:nvSpPr>
        <p:spPr>
          <a:xfrm>
            <a:off x="838200" y="584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Initial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53343-3071-8C6A-AC1B-C7AE8981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99715-955C-1F4E-2F9C-043308FD1B45}"/>
              </a:ext>
            </a:extLst>
          </p:cNvPr>
          <p:cNvSpPr txBox="1"/>
          <p:nvPr/>
        </p:nvSpPr>
        <p:spPr>
          <a:xfrm>
            <a:off x="917715" y="4912832"/>
            <a:ext cx="247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13: Initial pressure distribution due to proton beam energy deposition</a:t>
            </a:r>
          </a:p>
        </p:txBody>
      </p:sp>
    </p:spTree>
    <p:extLst>
      <p:ext uri="{BB962C8B-B14F-4D97-AF65-F5344CB8AC3E}">
        <p14:creationId xmlns:p14="http://schemas.microsoft.com/office/powerpoint/2010/main" val="392135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 dirty="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Image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2817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9B7158-4852-8AE1-3438-1CF95E83AC23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EF6965-819A-434E-9DD7-0EB0732EB197}"/>
              </a:ext>
            </a:extLst>
          </p:cNvPr>
          <p:cNvSpPr txBox="1">
            <a:spLocks/>
          </p:cNvSpPr>
          <p:nvPr/>
        </p:nvSpPr>
        <p:spPr>
          <a:xfrm>
            <a:off x="838200" y="2433876"/>
            <a:ext cx="4509290" cy="266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CMU Bright Roman" panose="02000603000000000000"/>
              </a:rPr>
              <a:t>Iterative time-reversal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CMU Bright Roman" panose="02000603000000000000"/>
              </a:rPr>
              <a:t>Model-based minimization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CMU Bright Roman" panose="02000603000000000000"/>
              </a:rPr>
              <a:t>Back-projection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F913C91-0909-E46F-85DD-2BF48090CF9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Image reconstruction methods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38585-746F-9103-DFE7-DF93DCEA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4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EC197-3444-D26A-9560-82AA07335305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B98080-C00B-A640-A333-FF232CD9A75F}"/>
              </a:ext>
            </a:extLst>
          </p:cNvPr>
          <p:cNvGrpSpPr/>
          <p:nvPr/>
        </p:nvGrpSpPr>
        <p:grpSpPr>
          <a:xfrm>
            <a:off x="257851" y="1725689"/>
            <a:ext cx="11676297" cy="3932484"/>
            <a:chOff x="423172" y="1911040"/>
            <a:chExt cx="11676297" cy="3932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6F1839-9957-12F2-1CD5-B57560056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0806" y="1911040"/>
              <a:ext cx="6928663" cy="3932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DE046F-4D45-7DA2-4CD9-A20EABB9C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172" y="1911040"/>
              <a:ext cx="4747634" cy="3932484"/>
            </a:xfrm>
            <a:prstGeom prst="rect">
              <a:avLst/>
            </a:prstGeom>
          </p:spPr>
        </p:pic>
      </p:grpSp>
      <p:sp>
        <p:nvSpPr>
          <p:cNvPr id="5" name="Title 7">
            <a:extLst>
              <a:ext uri="{FF2B5EF4-FFF2-40B4-BE49-F238E27FC236}">
                <a16:creationId xmlns:a16="http://schemas.microsoft.com/office/drawing/2014/main" id="{199769EA-A5D9-5DF3-5762-66A8C5B7DA57}"/>
              </a:ext>
            </a:extLst>
          </p:cNvPr>
          <p:cNvSpPr txBox="1">
            <a:spLocks/>
          </p:cNvSpPr>
          <p:nvPr/>
        </p:nvSpPr>
        <p:spPr>
          <a:xfrm>
            <a:off x="838200" y="617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Iterative time-reversal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ACAD84-022B-CBC3-4605-FCD2691F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97BE9-7F17-143B-295E-429F34D271CB}"/>
              </a:ext>
            </a:extLst>
          </p:cNvPr>
          <p:cNvSpPr txBox="1"/>
          <p:nvPr/>
        </p:nvSpPr>
        <p:spPr>
          <a:xfrm>
            <a:off x="626770" y="5871334"/>
            <a:ext cx="958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14: Reconstructed pressure distribution using an iterative time reversal algorithm</a:t>
            </a:r>
          </a:p>
        </p:txBody>
      </p:sp>
    </p:spTree>
    <p:extLst>
      <p:ext uri="{BB962C8B-B14F-4D97-AF65-F5344CB8AC3E}">
        <p14:creationId xmlns:p14="http://schemas.microsoft.com/office/powerpoint/2010/main" val="173874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51F684-C301-4EBF-5224-833870094C6D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1C4A83-98BB-301D-45A4-F5C36FE10C7E}"/>
              </a:ext>
            </a:extLst>
          </p:cNvPr>
          <p:cNvGrpSpPr/>
          <p:nvPr/>
        </p:nvGrpSpPr>
        <p:grpSpPr>
          <a:xfrm>
            <a:off x="279062" y="1636395"/>
            <a:ext cx="11633875" cy="4028865"/>
            <a:chOff x="257830" y="2189922"/>
            <a:chExt cx="11676340" cy="3928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646970-DE11-290F-98C2-8141D11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2750" y="2189922"/>
              <a:ext cx="6921420" cy="39283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093006-8965-C8CB-C3C2-265C7ECEA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30" y="2202725"/>
              <a:ext cx="4796083" cy="3915571"/>
            </a:xfrm>
            <a:prstGeom prst="rect">
              <a:avLst/>
            </a:prstGeom>
          </p:spPr>
        </p:pic>
      </p:grpSp>
      <p:sp>
        <p:nvSpPr>
          <p:cNvPr id="7" name="Title 7">
            <a:extLst>
              <a:ext uri="{FF2B5EF4-FFF2-40B4-BE49-F238E27FC236}">
                <a16:creationId xmlns:a16="http://schemas.microsoft.com/office/drawing/2014/main" id="{25C37016-80EF-21B5-5048-E04D4DB2AFB7}"/>
              </a:ext>
            </a:extLst>
          </p:cNvPr>
          <p:cNvSpPr txBox="1">
            <a:spLocks/>
          </p:cNvSpPr>
          <p:nvPr/>
        </p:nvSpPr>
        <p:spPr>
          <a:xfrm>
            <a:off x="838200" y="584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Model-based minimisation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5A9D8A-35E8-DA58-6EAB-60559BC1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F2118-C314-A628-FF5B-227D138BAECF}"/>
              </a:ext>
            </a:extLst>
          </p:cNvPr>
          <p:cNvSpPr txBox="1"/>
          <p:nvPr/>
        </p:nvSpPr>
        <p:spPr>
          <a:xfrm>
            <a:off x="197427" y="5665260"/>
            <a:ext cx="1179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15: Reconstructed pressure distribution using model-based minimisation: uses gradient descent to minimise error function consisting of the difference between the data (measured time-series) and the simulation output</a:t>
            </a:r>
          </a:p>
        </p:txBody>
      </p:sp>
    </p:spTree>
    <p:extLst>
      <p:ext uri="{BB962C8B-B14F-4D97-AF65-F5344CB8AC3E}">
        <p14:creationId xmlns:p14="http://schemas.microsoft.com/office/powerpoint/2010/main" val="262057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F12D9A-A6E3-9962-A25F-7F9FDDBAAF1F}"/>
              </a:ext>
            </a:extLst>
          </p:cNvPr>
          <p:cNvSpPr/>
          <p:nvPr/>
        </p:nvSpPr>
        <p:spPr>
          <a:xfrm>
            <a:off x="0" y="596558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73524A-B29C-EF63-F70E-237C6FCD8FAC}"/>
              </a:ext>
            </a:extLst>
          </p:cNvPr>
          <p:cNvGrpSpPr/>
          <p:nvPr/>
        </p:nvGrpSpPr>
        <p:grpSpPr>
          <a:xfrm>
            <a:off x="209942" y="1743728"/>
            <a:ext cx="11772115" cy="3968307"/>
            <a:chOff x="246906" y="1906895"/>
            <a:chExt cx="11772115" cy="3968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0E1CF4-F370-D476-0020-660300CCF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2544" y="1909905"/>
              <a:ext cx="6986477" cy="39652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41FF24-697D-CEBF-1F95-44B30505A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906" y="1906895"/>
              <a:ext cx="4847608" cy="3957637"/>
            </a:xfrm>
            <a:prstGeom prst="rect">
              <a:avLst/>
            </a:prstGeom>
          </p:spPr>
        </p:pic>
      </p:grpSp>
      <p:sp>
        <p:nvSpPr>
          <p:cNvPr id="5" name="Title 7">
            <a:extLst>
              <a:ext uri="{FF2B5EF4-FFF2-40B4-BE49-F238E27FC236}">
                <a16:creationId xmlns:a16="http://schemas.microsoft.com/office/drawing/2014/main" id="{94E0B173-8739-6355-95E9-0031632B7C42}"/>
              </a:ext>
            </a:extLst>
          </p:cNvPr>
          <p:cNvSpPr txBox="1">
            <a:spLocks/>
          </p:cNvSpPr>
          <p:nvPr/>
        </p:nvSpPr>
        <p:spPr>
          <a:xfrm>
            <a:off x="838200" y="6117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Back-projection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948E57-5109-4F86-DDE7-BC9AC67F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53710A-2EB8-758D-AF65-D7B2770C042B}"/>
              </a:ext>
            </a:extLst>
          </p:cNvPr>
          <p:cNvSpPr txBox="1"/>
          <p:nvPr/>
        </p:nvSpPr>
        <p:spPr>
          <a:xfrm>
            <a:off x="0" y="5876897"/>
            <a:ext cx="1179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16: Reconstructed pressure distribution using back-projection</a:t>
            </a:r>
          </a:p>
        </p:txBody>
      </p:sp>
    </p:spTree>
    <p:extLst>
      <p:ext uri="{BB962C8B-B14F-4D97-AF65-F5344CB8AC3E}">
        <p14:creationId xmlns:p14="http://schemas.microsoft.com/office/powerpoint/2010/main" val="205856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 err="1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SciFi</a:t>
            </a:r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Planes</a:t>
            </a:r>
          </a:p>
        </p:txBody>
      </p:sp>
    </p:spTree>
    <p:extLst>
      <p:ext uri="{BB962C8B-B14F-4D97-AF65-F5344CB8AC3E}">
        <p14:creationId xmlns:p14="http://schemas.microsoft.com/office/powerpoint/2010/main" val="2667865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1248D3B-E8BC-40A1-6F84-090BAA15A814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68BB54-4C1E-F785-2187-4179901D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60" y="-6338266"/>
            <a:ext cx="4184823" cy="4287897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F83BA20D-02F5-B66E-F627-50826566AED2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Scintillating fibre planes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E7828-F221-F840-908F-1C2CEB76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27</a:t>
            </a:fld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A40C21-B25F-5869-C573-10940142F6C7}"/>
              </a:ext>
            </a:extLst>
          </p:cNvPr>
          <p:cNvGrpSpPr/>
          <p:nvPr/>
        </p:nvGrpSpPr>
        <p:grpSpPr>
          <a:xfrm>
            <a:off x="7020807" y="2762570"/>
            <a:ext cx="3179586" cy="1754121"/>
            <a:chOff x="7272471" y="3461758"/>
            <a:chExt cx="3179586" cy="175412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A60B5E6-9B0E-5D25-5F2C-2776BC1B9FA6}"/>
                </a:ext>
              </a:extLst>
            </p:cNvPr>
            <p:cNvSpPr/>
            <p:nvPr/>
          </p:nvSpPr>
          <p:spPr>
            <a:xfrm>
              <a:off x="7692573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F036521-B808-2E00-2F25-7526740B4797}"/>
                </a:ext>
              </a:extLst>
            </p:cNvPr>
            <p:cNvSpPr/>
            <p:nvPr/>
          </p:nvSpPr>
          <p:spPr>
            <a:xfrm>
              <a:off x="8396517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6078075-1378-19A0-BA89-8C20B308B127}"/>
                </a:ext>
              </a:extLst>
            </p:cNvPr>
            <p:cNvSpPr/>
            <p:nvPr/>
          </p:nvSpPr>
          <p:spPr>
            <a:xfrm>
              <a:off x="9100461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E666A4-FF1E-D008-F773-88B831126BD1}"/>
                </a:ext>
              </a:extLst>
            </p:cNvPr>
            <p:cNvSpPr/>
            <p:nvPr/>
          </p:nvSpPr>
          <p:spPr>
            <a:xfrm>
              <a:off x="9804405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116A5CD-4578-59E6-9CC4-8E2B69826D8B}"/>
                </a:ext>
              </a:extLst>
            </p:cNvPr>
            <p:cNvCxnSpPr/>
            <p:nvPr/>
          </p:nvCxnSpPr>
          <p:spPr>
            <a:xfrm>
              <a:off x="7689465" y="3861434"/>
              <a:ext cx="622852" cy="0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D4E0CC7-71F1-A042-E233-8256E54E52EB}"/>
                </a:ext>
              </a:extLst>
            </p:cNvPr>
            <p:cNvSpPr txBox="1"/>
            <p:nvPr/>
          </p:nvSpPr>
          <p:spPr>
            <a:xfrm>
              <a:off x="7272471" y="3461758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250 </a:t>
              </a:r>
              <a:r>
                <a:rPr lang="el-GR" sz="1800" dirty="0"/>
                <a:t>μ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173AB8-BACF-D1B6-2BDC-62E118B1A792}"/>
                </a:ext>
              </a:extLst>
            </p:cNvPr>
            <p:cNvSpPr txBox="1"/>
            <p:nvPr/>
          </p:nvSpPr>
          <p:spPr>
            <a:xfrm>
              <a:off x="8336050" y="4846547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300 </a:t>
              </a:r>
              <a:r>
                <a:rPr lang="el-GR" sz="1800" dirty="0"/>
                <a:t>μ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79B54D-E056-9984-0094-72B43616EE5A}"/>
                </a:ext>
              </a:extLst>
            </p:cNvPr>
            <p:cNvCxnSpPr>
              <a:cxnSpLocks/>
            </p:cNvCxnSpPr>
            <p:nvPr/>
          </p:nvCxnSpPr>
          <p:spPr>
            <a:xfrm>
              <a:off x="8713747" y="4855513"/>
              <a:ext cx="703944" cy="0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9C3AE07-315D-8776-4AB8-75EA24A4AFF1}"/>
                </a:ext>
              </a:extLst>
            </p:cNvPr>
            <p:cNvCxnSpPr>
              <a:cxnSpLocks/>
            </p:cNvCxnSpPr>
            <p:nvPr/>
          </p:nvCxnSpPr>
          <p:spPr>
            <a:xfrm>
              <a:off x="9575763" y="3912421"/>
              <a:ext cx="142117" cy="0"/>
            </a:xfrm>
            <a:prstGeom prst="straightConnector1">
              <a:avLst/>
            </a:prstGeom>
            <a:ln>
              <a:solidFill>
                <a:srgbClr val="0022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1A1B963-D8E8-304A-FC0B-1C84B76AE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3196" y="3909464"/>
              <a:ext cx="146519" cy="0"/>
            </a:xfrm>
            <a:prstGeom prst="straightConnector1">
              <a:avLst/>
            </a:prstGeom>
            <a:ln>
              <a:solidFill>
                <a:srgbClr val="0022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5D66D35-AEE5-4149-F17E-42152E5A7D00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>
              <a:off x="9723313" y="3901969"/>
              <a:ext cx="0" cy="44386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31CFBA7-C2EC-92CE-D34B-F99727BCFF97}"/>
                </a:ext>
              </a:extLst>
            </p:cNvPr>
            <p:cNvCxnSpPr>
              <a:cxnSpLocks/>
            </p:cNvCxnSpPr>
            <p:nvPr/>
          </p:nvCxnSpPr>
          <p:spPr>
            <a:xfrm>
              <a:off x="9809095" y="3898288"/>
              <a:ext cx="0" cy="44386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C09494-A10D-AAD8-E19D-860012C45320}"/>
                </a:ext>
              </a:extLst>
            </p:cNvPr>
            <p:cNvSpPr txBox="1"/>
            <p:nvPr/>
          </p:nvSpPr>
          <p:spPr>
            <a:xfrm>
              <a:off x="8983702" y="3493823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50 </a:t>
              </a:r>
              <a:r>
                <a:rPr lang="el-GR" sz="1800" dirty="0"/>
                <a:t>μ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B90448C-5E8C-54F6-1705-BB635AD3342D}"/>
                </a:ext>
              </a:extLst>
            </p:cNvPr>
            <p:cNvCxnSpPr>
              <a:cxnSpLocks/>
            </p:cNvCxnSpPr>
            <p:nvPr/>
          </p:nvCxnSpPr>
          <p:spPr>
            <a:xfrm>
              <a:off x="7689465" y="3861434"/>
              <a:ext cx="0" cy="50688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C0914F0-E932-3582-D3F9-40F408C0C6D6}"/>
                </a:ext>
              </a:extLst>
            </p:cNvPr>
            <p:cNvCxnSpPr>
              <a:cxnSpLocks/>
            </p:cNvCxnSpPr>
            <p:nvPr/>
          </p:nvCxnSpPr>
          <p:spPr>
            <a:xfrm>
              <a:off x="8312317" y="3861434"/>
              <a:ext cx="3108" cy="508478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DA329B8-C537-E931-3865-DF3E512BFAEF}"/>
                </a:ext>
              </a:extLst>
            </p:cNvPr>
            <p:cNvCxnSpPr>
              <a:cxnSpLocks/>
            </p:cNvCxnSpPr>
            <p:nvPr/>
          </p:nvCxnSpPr>
          <p:spPr>
            <a:xfrm>
              <a:off x="8714091" y="4339661"/>
              <a:ext cx="0" cy="50688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D879AEE-D333-53E3-F5D1-7DAF03FA5B7D}"/>
                </a:ext>
              </a:extLst>
            </p:cNvPr>
            <p:cNvCxnSpPr>
              <a:cxnSpLocks/>
            </p:cNvCxnSpPr>
            <p:nvPr/>
          </p:nvCxnSpPr>
          <p:spPr>
            <a:xfrm>
              <a:off x="9407225" y="4347035"/>
              <a:ext cx="3108" cy="508478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03CA1AC0-DEA5-DBA6-4E17-E41799C1520E}"/>
              </a:ext>
            </a:extLst>
          </p:cNvPr>
          <p:cNvSpPr txBox="1"/>
          <p:nvPr/>
        </p:nvSpPr>
        <p:spPr>
          <a:xfrm>
            <a:off x="6021780" y="5012297"/>
            <a:ext cx="456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17: Scintillating fibre plane diagram (not to scale). Off-axis view of a few fibres (left) top-down view of fibres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95311D6-E188-BCFA-0936-B2F3D1EA2D88}"/>
              </a:ext>
            </a:extLst>
          </p:cNvPr>
          <p:cNvGrpSpPr/>
          <p:nvPr/>
        </p:nvGrpSpPr>
        <p:grpSpPr>
          <a:xfrm>
            <a:off x="840240" y="1909508"/>
            <a:ext cx="6403133" cy="4197188"/>
            <a:chOff x="252327" y="1878376"/>
            <a:chExt cx="6403133" cy="419718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EA43E6A-113E-EE79-38C5-4D069830CA90}"/>
                </a:ext>
              </a:extLst>
            </p:cNvPr>
            <p:cNvGrpSpPr/>
            <p:nvPr/>
          </p:nvGrpSpPr>
          <p:grpSpPr>
            <a:xfrm>
              <a:off x="1602792" y="1878376"/>
              <a:ext cx="4635276" cy="4072762"/>
              <a:chOff x="1697592" y="1714633"/>
              <a:chExt cx="4739943" cy="442325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1D0316C-A9B0-79BD-EDAD-2F6A9DBADD21}"/>
                  </a:ext>
                </a:extLst>
              </p:cNvPr>
              <p:cNvGrpSpPr/>
              <p:nvPr/>
            </p:nvGrpSpPr>
            <p:grpSpPr>
              <a:xfrm>
                <a:off x="1697592" y="1714633"/>
                <a:ext cx="3916531" cy="4423250"/>
                <a:chOff x="1697592" y="1714633"/>
                <a:chExt cx="3916531" cy="4423250"/>
              </a:xfrm>
            </p:grpSpPr>
            <p:sp>
              <p:nvSpPr>
                <p:cNvPr id="11" name="Can 10">
                  <a:extLst>
                    <a:ext uri="{FF2B5EF4-FFF2-40B4-BE49-F238E27FC236}">
                      <a16:creationId xmlns:a16="http://schemas.microsoft.com/office/drawing/2014/main" id="{431F70FA-84DA-0BB5-93A0-9C5EBC355A45}"/>
                    </a:ext>
                  </a:extLst>
                </p:cNvPr>
                <p:cNvSpPr/>
                <p:nvPr/>
              </p:nvSpPr>
              <p:spPr>
                <a:xfrm>
                  <a:off x="2076169" y="2592748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2" name="Can 11">
                  <a:extLst>
                    <a:ext uri="{FF2B5EF4-FFF2-40B4-BE49-F238E27FC236}">
                      <a16:creationId xmlns:a16="http://schemas.microsoft.com/office/drawing/2014/main" id="{CD0DD720-E91D-2625-FECF-B7AA88800267}"/>
                    </a:ext>
                  </a:extLst>
                </p:cNvPr>
                <p:cNvSpPr/>
                <p:nvPr/>
              </p:nvSpPr>
              <p:spPr>
                <a:xfrm>
                  <a:off x="2463991" y="2422598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3" name="Can 12">
                  <a:extLst>
                    <a:ext uri="{FF2B5EF4-FFF2-40B4-BE49-F238E27FC236}">
                      <a16:creationId xmlns:a16="http://schemas.microsoft.com/office/drawing/2014/main" id="{DF416245-72A6-3AD3-4151-CC53D416E587}"/>
                    </a:ext>
                  </a:extLst>
                </p:cNvPr>
                <p:cNvSpPr/>
                <p:nvPr/>
              </p:nvSpPr>
              <p:spPr>
                <a:xfrm>
                  <a:off x="2851813" y="2249107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4" name="Can 13">
                  <a:extLst>
                    <a:ext uri="{FF2B5EF4-FFF2-40B4-BE49-F238E27FC236}">
                      <a16:creationId xmlns:a16="http://schemas.microsoft.com/office/drawing/2014/main" id="{4BE65181-442D-F725-30BF-70E721D5C624}"/>
                    </a:ext>
                  </a:extLst>
                </p:cNvPr>
                <p:cNvSpPr/>
                <p:nvPr/>
              </p:nvSpPr>
              <p:spPr>
                <a:xfrm>
                  <a:off x="3239635" y="2065381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5" name="Can 14">
                  <a:extLst>
                    <a:ext uri="{FF2B5EF4-FFF2-40B4-BE49-F238E27FC236}">
                      <a16:creationId xmlns:a16="http://schemas.microsoft.com/office/drawing/2014/main" id="{BEFAF849-703A-5C97-168E-A6E12903CF81}"/>
                    </a:ext>
                  </a:extLst>
                </p:cNvPr>
                <p:cNvSpPr/>
                <p:nvPr/>
              </p:nvSpPr>
              <p:spPr>
                <a:xfrm>
                  <a:off x="3627457" y="1893590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>
                    <a:alpha val="48945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8" name="Can 17">
                  <a:extLst>
                    <a:ext uri="{FF2B5EF4-FFF2-40B4-BE49-F238E27FC236}">
                      <a16:creationId xmlns:a16="http://schemas.microsoft.com/office/drawing/2014/main" id="{F597F8FC-8256-ED94-FD56-A29C586B40BC}"/>
                    </a:ext>
                  </a:extLst>
                </p:cNvPr>
                <p:cNvSpPr/>
                <p:nvPr/>
              </p:nvSpPr>
              <p:spPr>
                <a:xfrm>
                  <a:off x="4013059" y="1714633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>
                    <a:alpha val="34473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03E627D-A7FF-73A3-1DEC-F743775CDD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24550" y="3020992"/>
                  <a:ext cx="1189573" cy="593335"/>
                </a:xfrm>
                <a:prstGeom prst="straightConnector1">
                  <a:avLst/>
                </a:prstGeom>
                <a:ln w="25400">
                  <a:solidFill>
                    <a:srgbClr val="002279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Can 35">
                  <a:extLst>
                    <a:ext uri="{FF2B5EF4-FFF2-40B4-BE49-F238E27FC236}">
                      <a16:creationId xmlns:a16="http://schemas.microsoft.com/office/drawing/2014/main" id="{7D8649F6-600D-103A-D034-83149862CBB8}"/>
                    </a:ext>
                  </a:extLst>
                </p:cNvPr>
                <p:cNvSpPr/>
                <p:nvPr/>
              </p:nvSpPr>
              <p:spPr>
                <a:xfrm>
                  <a:off x="1697592" y="2759559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7678F57-F82E-5398-A1C5-F22A92A7D7FD}"/>
                  </a:ext>
                </a:extLst>
              </p:cNvPr>
              <p:cNvSpPr txBox="1"/>
              <p:nvPr/>
            </p:nvSpPr>
            <p:spPr>
              <a:xfrm>
                <a:off x="4789928" y="3429000"/>
                <a:ext cx="164760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CMU Bright Roman" panose="02000603000000000000"/>
                  </a:rPr>
                  <a:t>33 polystyrene </a:t>
                </a:r>
                <a:r>
                  <a:rPr lang="en-US" sz="1800" dirty="0" err="1">
                    <a:latin typeface="CMU Bright Roman" panose="02000603000000000000"/>
                  </a:rPr>
                  <a:t>fibres</a:t>
                </a:r>
                <a:endParaRPr lang="en-US" sz="1800" dirty="0">
                  <a:latin typeface="CMU Bright Roman" panose="02000603000000000000"/>
                </a:endParaRPr>
              </a:p>
            </p:txBody>
          </p: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1C42C93-7AB7-1429-C0EC-21F220631D22}"/>
                </a:ext>
              </a:extLst>
            </p:cNvPr>
            <p:cNvCxnSpPr>
              <a:cxnSpLocks/>
            </p:cNvCxnSpPr>
            <p:nvPr/>
          </p:nvCxnSpPr>
          <p:spPr>
            <a:xfrm>
              <a:off x="1392230" y="2979301"/>
              <a:ext cx="0" cy="2943863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254E84-8CB6-25B2-7816-E76F91106D59}"/>
                </a:ext>
              </a:extLst>
            </p:cNvPr>
            <p:cNvSpPr txBox="1"/>
            <p:nvPr/>
          </p:nvSpPr>
          <p:spPr>
            <a:xfrm>
              <a:off x="252327" y="4134448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10 </a:t>
              </a:r>
              <a:r>
                <a:rPr lang="fr-CH" dirty="0">
                  <a:latin typeface="CMU Bright Roman" panose="02000603000000000000"/>
                </a:rPr>
                <a:t>m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E70CE6F-8785-3CFB-4280-24338A0366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0071" y="3945721"/>
              <a:ext cx="4795389" cy="2129843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A1A7546-00DF-72ED-629F-55CA98250288}"/>
                </a:ext>
              </a:extLst>
            </p:cNvPr>
            <p:cNvSpPr txBox="1"/>
            <p:nvPr/>
          </p:nvSpPr>
          <p:spPr>
            <a:xfrm>
              <a:off x="3781934" y="5036687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10 </a:t>
              </a:r>
              <a:r>
                <a:rPr lang="fr-CH" dirty="0">
                  <a:latin typeface="CMU Bright Roman" panose="02000603000000000000"/>
                </a:rPr>
                <a:t>m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252795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DE24DE-B524-C2A9-FAAA-A6150A0F9A83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40DDE18-82B3-B050-D21E-98201F33CF6D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Scintillating fibre planes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BB144B-5BAE-C0D6-A343-9094FBE8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BA0A2-2C8B-6CF2-5A12-42D8DBA63D16}"/>
              </a:ext>
            </a:extLst>
          </p:cNvPr>
          <p:cNvSpPr txBox="1"/>
          <p:nvPr/>
        </p:nvSpPr>
        <p:spPr>
          <a:xfrm>
            <a:off x="2436775" y="5603360"/>
            <a:ext cx="731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18: Scintillating fibre planes (green) in the Geant4 simulation geometry. Off-axis view (left), side-on view (right).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E632BF-670A-EE94-9A67-7A6FBB8F6FC1}"/>
              </a:ext>
            </a:extLst>
          </p:cNvPr>
          <p:cNvGrpSpPr/>
          <p:nvPr/>
        </p:nvGrpSpPr>
        <p:grpSpPr>
          <a:xfrm>
            <a:off x="1041449" y="2034298"/>
            <a:ext cx="10312351" cy="3396145"/>
            <a:chOff x="1460549" y="1873581"/>
            <a:chExt cx="10312351" cy="33961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B238A9-78BB-9B98-7332-7E71C3611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0549" y="1873581"/>
              <a:ext cx="2883882" cy="339456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5BF4F8D-0478-29B6-812C-D3BF4995D0FA}"/>
                </a:ext>
              </a:extLst>
            </p:cNvPr>
            <p:cNvGrpSpPr/>
            <p:nvPr/>
          </p:nvGrpSpPr>
          <p:grpSpPr>
            <a:xfrm>
              <a:off x="4966779" y="1875157"/>
              <a:ext cx="6806121" cy="3394569"/>
              <a:chOff x="3643920" y="1824553"/>
              <a:chExt cx="6806121" cy="339456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071135A-25BB-E204-285D-76CBC7125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920" y="1824553"/>
                <a:ext cx="2634591" cy="339456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BCA98-CD4B-DA68-92BA-E2F87F700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1159" y="2505304"/>
                <a:ext cx="3678882" cy="2033066"/>
              </a:xfrm>
              <a:prstGeom prst="rect">
                <a:avLst/>
              </a:prstGeom>
              <a:ln w="25400">
                <a:solidFill>
                  <a:srgbClr val="002279"/>
                </a:solidFill>
                <a:prstDash val="dash"/>
              </a:ln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FBC33C1-EB85-FD0D-9E21-E446A43368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5673" y="2505304"/>
                <a:ext cx="1455486" cy="720123"/>
              </a:xfrm>
              <a:prstGeom prst="line">
                <a:avLst/>
              </a:prstGeom>
              <a:ln w="25400">
                <a:solidFill>
                  <a:srgbClr val="0022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8F1FEA6-8BD0-83D4-72B0-119A96F3D5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673" y="3822516"/>
                <a:ext cx="1455486" cy="713034"/>
              </a:xfrm>
              <a:prstGeom prst="line">
                <a:avLst/>
              </a:prstGeom>
              <a:ln w="25400">
                <a:solidFill>
                  <a:srgbClr val="0022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73D998-0BC4-EF57-B0B9-4910ED7C0C46}"/>
                  </a:ext>
                </a:extLst>
              </p:cNvPr>
              <p:cNvSpPr/>
              <p:nvPr/>
            </p:nvSpPr>
            <p:spPr>
              <a:xfrm>
                <a:off x="4025900" y="3225427"/>
                <a:ext cx="1289773" cy="590000"/>
              </a:xfrm>
              <a:prstGeom prst="rect">
                <a:avLst/>
              </a:prstGeom>
              <a:noFill/>
              <a:ln w="25400">
                <a:solidFill>
                  <a:srgbClr val="0022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989D9D-C965-3711-3517-04ACB9A9BC7A}"/>
              </a:ext>
            </a:extLst>
          </p:cNvPr>
          <p:cNvCxnSpPr>
            <a:cxnSpLocks/>
          </p:cNvCxnSpPr>
          <p:nvPr/>
        </p:nvCxnSpPr>
        <p:spPr>
          <a:xfrm flipV="1">
            <a:off x="10006476" y="1927307"/>
            <a:ext cx="0" cy="1546268"/>
          </a:xfrm>
          <a:prstGeom prst="line">
            <a:avLst/>
          </a:prstGeom>
          <a:ln w="25400">
            <a:solidFill>
              <a:srgbClr val="00227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329AB4A-782D-C70D-704E-AE90709C8C0F}"/>
              </a:ext>
            </a:extLst>
          </p:cNvPr>
          <p:cNvSpPr txBox="1"/>
          <p:nvPr/>
        </p:nvSpPr>
        <p:spPr>
          <a:xfrm>
            <a:off x="9182141" y="163405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4x fibre planes</a:t>
            </a:r>
          </a:p>
        </p:txBody>
      </p:sp>
    </p:spTree>
    <p:extLst>
      <p:ext uri="{BB962C8B-B14F-4D97-AF65-F5344CB8AC3E}">
        <p14:creationId xmlns:p14="http://schemas.microsoft.com/office/powerpoint/2010/main" val="2930358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9D216C-9979-122B-852E-E6B7B44688E0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737C5-2186-CB63-C8AE-46976EA2C226}"/>
              </a:ext>
            </a:extLst>
          </p:cNvPr>
          <p:cNvGrpSpPr/>
          <p:nvPr/>
        </p:nvGrpSpPr>
        <p:grpSpPr>
          <a:xfrm>
            <a:off x="2198878" y="919962"/>
            <a:ext cx="7783322" cy="5055867"/>
            <a:chOff x="942663" y="1782232"/>
            <a:chExt cx="7101122" cy="45337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1493C5-AE82-4DE9-DE4B-570FAA2E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730" y="4038093"/>
              <a:ext cx="3591055" cy="22779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FB0DF3-C64C-2C63-D8F3-40F03BE6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663" y="4051321"/>
              <a:ext cx="3510067" cy="226027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9276E5-A530-FA64-0EB7-476A515FB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663" y="1782232"/>
              <a:ext cx="3510067" cy="226027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5DF5EE-BB38-0834-B596-FB4E6EE9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2730" y="1782232"/>
              <a:ext cx="3591055" cy="2312422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56A93F-AD1B-8D1A-0F0C-19A38D2B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80E98-0769-EEEA-685B-D35FEDDDCE57}"/>
              </a:ext>
            </a:extLst>
          </p:cNvPr>
          <p:cNvSpPr txBox="1"/>
          <p:nvPr/>
        </p:nvSpPr>
        <p:spPr>
          <a:xfrm>
            <a:off x="183739" y="4595592"/>
            <a:ext cx="2071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19: Simulated energy deposited in each fibre in the four planes</a:t>
            </a:r>
          </a:p>
        </p:txBody>
      </p:sp>
    </p:spTree>
    <p:extLst>
      <p:ext uri="{BB962C8B-B14F-4D97-AF65-F5344CB8AC3E}">
        <p14:creationId xmlns:p14="http://schemas.microsoft.com/office/powerpoint/2010/main" val="264159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B62B8-16D1-446D-436D-EEAAF0C87580}"/>
              </a:ext>
            </a:extLst>
          </p:cNvPr>
          <p:cNvSpPr/>
          <p:nvPr/>
        </p:nvSpPr>
        <p:spPr>
          <a:xfrm>
            <a:off x="5166" y="565305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088A-060A-8435-C379-F4118D814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800"/>
            <a:ext cx="4917689" cy="3876204"/>
          </a:xfrm>
        </p:spPr>
        <p:txBody>
          <a:bodyPr>
            <a:noAutofit/>
          </a:bodyPr>
          <a:lstStyle/>
          <a:p>
            <a:pPr marL="342900" indent="-28575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As the beam penetrates the tissue, it is scattered &amp; absorbed</a:t>
            </a:r>
          </a:p>
          <a:p>
            <a:pPr marL="342900" indent="-28575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Increase in 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temperature -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Thermoelastic expansion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Increase in pressure 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-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Acoustic wave</a:t>
            </a: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emitted (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thermoacoustic effect</a:t>
            </a: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)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Detected by ultrasound detector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Image reconstruction</a:t>
            </a:r>
          </a:p>
          <a:p>
            <a:endParaRPr lang="en-US" sz="2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662FD1-E5AE-055C-1E4A-DDEAE2F0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563CDF3-A571-D1D9-EC69-0FD34BF98E42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Ionacoustic imaging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857A02-7F70-76D3-556E-B731822E23B3}"/>
              </a:ext>
            </a:extLst>
          </p:cNvPr>
          <p:cNvGrpSpPr/>
          <p:nvPr/>
        </p:nvGrpSpPr>
        <p:grpSpPr>
          <a:xfrm>
            <a:off x="5755889" y="2760302"/>
            <a:ext cx="5884296" cy="2447200"/>
            <a:chOff x="5612697" y="2697136"/>
            <a:chExt cx="5884296" cy="2447200"/>
          </a:xfrm>
        </p:grpSpPr>
        <p:pic>
          <p:nvPicPr>
            <p:cNvPr id="4" name="Picture 3" descr="Diagram, schematic&#10;&#10;Description automatically generated">
              <a:extLst>
                <a:ext uri="{FF2B5EF4-FFF2-40B4-BE49-F238E27FC236}">
                  <a16:creationId xmlns:a16="http://schemas.microsoft.com/office/drawing/2014/main" id="{6740F7CE-EF3F-EECC-D1CD-9A40FB0D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2697" y="2697136"/>
              <a:ext cx="5884296" cy="20388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F9645-D290-DF74-C5F0-856F291E3747}"/>
                </a:ext>
              </a:extLst>
            </p:cNvPr>
            <p:cNvSpPr txBox="1"/>
            <p:nvPr/>
          </p:nvSpPr>
          <p:spPr>
            <a:xfrm>
              <a:off x="6158997" y="4775004"/>
              <a:ext cx="4791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Figure 1: Schematic of photo-acoustic imaging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949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BA6F44-D43B-0026-6A44-CF608C926215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Analy</a:t>
            </a:r>
            <a:endParaRPr lang="en-AU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DAA6E7A-7083-0738-179F-3A76A7AB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88" y="2378030"/>
            <a:ext cx="5116212" cy="3677530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772F8C36-F655-7459-7074-058B801FE84B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equation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9A626-745C-30CD-FEB4-0482B7A9E24A}"/>
              </a:ext>
            </a:extLst>
          </p:cNvPr>
          <p:cNvSpPr txBox="1"/>
          <p:nvPr/>
        </p:nvSpPr>
        <p:spPr>
          <a:xfrm>
            <a:off x="1030913" y="1878700"/>
            <a:ext cx="10145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Analytical approximation of dose </a:t>
            </a:r>
            <a:r>
              <a:rPr lang="en-AU" sz="2400" i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</a:t>
            </a:r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as function of depth in the phantom </a:t>
            </a:r>
            <a:r>
              <a:rPr lang="en-AU" sz="2400" i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z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1F8E368-6EB8-CAEB-285F-A9B76C78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96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BE3FD-EEA1-FC12-81D1-F4B1D5D531F1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FA210-78FA-1B0A-3A1A-1590F61D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7"/>
          <a:stretch/>
        </p:blipFill>
        <p:spPr>
          <a:xfrm>
            <a:off x="4283720" y="1519987"/>
            <a:ext cx="7262794" cy="3818026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FD7303D-8690-DF5B-47CF-E208B8AE227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6EDBB-D502-8005-18C0-BED40E40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29E10-7FA6-DA05-EAF3-EC1F1CF12C21}"/>
              </a:ext>
            </a:extLst>
          </p:cNvPr>
          <p:cNvSpPr txBox="1"/>
          <p:nvPr/>
        </p:nvSpPr>
        <p:spPr>
          <a:xfrm>
            <a:off x="1030914" y="2121999"/>
            <a:ext cx="2785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Use energy deposition in each plane to provide an estimate of the Bragg peak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DFCCC-C0C4-DC54-C613-EBE92CE82242}"/>
              </a:ext>
            </a:extLst>
          </p:cNvPr>
          <p:cNvSpPr txBox="1"/>
          <p:nvPr/>
        </p:nvSpPr>
        <p:spPr>
          <a:xfrm>
            <a:off x="5104183" y="5415232"/>
            <a:ext cx="562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20: Fitting </a:t>
            </a:r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equation to the simulated energy deposition in the 4 planes </a:t>
            </a:r>
          </a:p>
        </p:txBody>
      </p:sp>
    </p:spTree>
    <p:extLst>
      <p:ext uri="{BB962C8B-B14F-4D97-AF65-F5344CB8AC3E}">
        <p14:creationId xmlns:p14="http://schemas.microsoft.com/office/powerpoint/2010/main" val="4113120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DF038-8085-BC20-537D-62C7866FD3C0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19CA2-D01C-72E3-CB15-EC27C186B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1"/>
          <a:stretch/>
        </p:blipFill>
        <p:spPr>
          <a:xfrm>
            <a:off x="4248852" y="1604433"/>
            <a:ext cx="6929137" cy="368692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A0BB5A87-4FBD-E408-C62B-F76F317D8BC3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Comparison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B0C29-E185-FBFD-4616-FA354AA3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32154-05C2-EABA-C8B2-29C5290A0E74}"/>
              </a:ext>
            </a:extLst>
          </p:cNvPr>
          <p:cNvSpPr txBox="1"/>
          <p:nvPr/>
        </p:nvSpPr>
        <p:spPr>
          <a:xfrm>
            <a:off x="1030915" y="2121999"/>
            <a:ext cx="2914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Do the planes sample the dose distribution well enough to accurately provide a measure of the peak?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519FC-32B9-A87C-3D4C-94779ACD06F5}"/>
              </a:ext>
            </a:extLst>
          </p:cNvPr>
          <p:cNvSpPr txBox="1"/>
          <p:nvPr/>
        </p:nvSpPr>
        <p:spPr>
          <a:xfrm>
            <a:off x="4902486" y="5333537"/>
            <a:ext cx="562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21: </a:t>
            </a:r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fit using the fibre planes (black), </a:t>
            </a:r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kWave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reconstructed distribution (orange), “real” proton energy distribution (blue)</a:t>
            </a:r>
          </a:p>
        </p:txBody>
      </p:sp>
    </p:spTree>
    <p:extLst>
      <p:ext uri="{BB962C8B-B14F-4D97-AF65-F5344CB8AC3E}">
        <p14:creationId xmlns:p14="http://schemas.microsoft.com/office/powerpoint/2010/main" val="126412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508C1D-B4EB-0782-2F0B-B12EAC082F4E}"/>
              </a:ext>
            </a:extLst>
          </p:cNvPr>
          <p:cNvSpPr/>
          <p:nvPr/>
        </p:nvSpPr>
        <p:spPr>
          <a:xfrm>
            <a:off x="0" y="565305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6760C5-12D9-02C9-3C84-C7563839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612" y="827417"/>
            <a:ext cx="3493547" cy="2301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85D40-52CE-3901-78E7-AD2EBA735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26" y="3695717"/>
            <a:ext cx="4829433" cy="2075147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92653E36-653C-759E-46A6-5677CDD9534B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Fibre plane construction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40EC42-617E-83AE-9476-9843F443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33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1CC8CD-1695-CD01-0CAA-759DB35AF667}"/>
              </a:ext>
            </a:extLst>
          </p:cNvPr>
          <p:cNvGrpSpPr/>
          <p:nvPr/>
        </p:nvGrpSpPr>
        <p:grpSpPr>
          <a:xfrm>
            <a:off x="1069892" y="2038865"/>
            <a:ext cx="4962180" cy="3772784"/>
            <a:chOff x="1069892" y="2038865"/>
            <a:chExt cx="4962180" cy="37727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423534-C5DF-1DE5-C79B-6AB608088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892" y="2038865"/>
              <a:ext cx="3863800" cy="374973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ED0BA9-3FA8-46F1-32B8-07497C369ACF}"/>
                </a:ext>
              </a:extLst>
            </p:cNvPr>
            <p:cNvCxnSpPr>
              <a:cxnSpLocks/>
            </p:cNvCxnSpPr>
            <p:nvPr/>
          </p:nvCxnSpPr>
          <p:spPr>
            <a:xfrm>
              <a:off x="1244429" y="4807303"/>
              <a:ext cx="0" cy="850547"/>
            </a:xfrm>
            <a:prstGeom prst="line">
              <a:avLst/>
            </a:prstGeom>
            <a:ln w="508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679FD8-A01D-0EEF-FF7E-A74CA3AE8C2C}"/>
                </a:ext>
              </a:extLst>
            </p:cNvPr>
            <p:cNvSpPr txBox="1"/>
            <p:nvPr/>
          </p:nvSpPr>
          <p:spPr>
            <a:xfrm>
              <a:off x="1209300" y="541927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10mm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3F6925-B6D2-0DA7-2782-0D2C0507DFB9}"/>
                </a:ext>
              </a:extLst>
            </p:cNvPr>
            <p:cNvSpPr/>
            <p:nvPr/>
          </p:nvSpPr>
          <p:spPr>
            <a:xfrm>
              <a:off x="1470293" y="3429000"/>
              <a:ext cx="346510" cy="960120"/>
            </a:xfrm>
            <a:prstGeom prst="rect">
              <a:avLst/>
            </a:prstGeom>
            <a:noFill/>
            <a:ln w="25400">
              <a:solidFill>
                <a:srgbClr val="C42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CA7945-6462-97B7-DDFD-2CE79EAE23DC}"/>
                </a:ext>
              </a:extLst>
            </p:cNvPr>
            <p:cNvSpPr txBox="1"/>
            <p:nvPr/>
          </p:nvSpPr>
          <p:spPr>
            <a:xfrm>
              <a:off x="2404130" y="3585894"/>
              <a:ext cx="1171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Grooves for fibres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B1521A-AABC-C929-8CF5-F872D13A567D}"/>
                </a:ext>
              </a:extLst>
            </p:cNvPr>
            <p:cNvCxnSpPr/>
            <p:nvPr/>
          </p:nvCxnSpPr>
          <p:spPr>
            <a:xfrm flipH="1">
              <a:off x="1816803" y="3632136"/>
              <a:ext cx="780623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4B4E858-81DD-1882-C4EE-647892797D51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2088333" y="3909060"/>
              <a:ext cx="315797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C960B8D-E595-275F-F8F5-E2A6141D8A4C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575437" y="3909059"/>
              <a:ext cx="386963" cy="1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FC6245-DAD5-F739-EBD3-82F0EBEBD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436" y="3632136"/>
              <a:ext cx="827591" cy="1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80720A-B511-E67B-CD8C-08FC10104B97}"/>
                </a:ext>
              </a:extLst>
            </p:cNvPr>
            <p:cNvSpPr txBox="1"/>
            <p:nvPr/>
          </p:nvSpPr>
          <p:spPr>
            <a:xfrm>
              <a:off x="1546451" y="2052712"/>
              <a:ext cx="2886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Cavities for epoxy resin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69EE672-46B3-8E02-4F51-EF02069ABC6A}"/>
                </a:ext>
              </a:extLst>
            </p:cNvPr>
            <p:cNvCxnSpPr>
              <a:cxnSpLocks/>
            </p:cNvCxnSpPr>
            <p:nvPr/>
          </p:nvCxnSpPr>
          <p:spPr>
            <a:xfrm>
              <a:off x="2997192" y="2438799"/>
              <a:ext cx="1172981" cy="1025852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B375B1-1B80-DE89-A9D4-B4E7F59D05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6859" y="2435891"/>
              <a:ext cx="1082924" cy="826839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5FD4D8B-7C19-7ADD-9075-A964E729767A}"/>
                </a:ext>
              </a:extLst>
            </p:cNvPr>
            <p:cNvSpPr txBox="1"/>
            <p:nvPr/>
          </p:nvSpPr>
          <p:spPr>
            <a:xfrm>
              <a:off x="2222355" y="5442317"/>
              <a:ext cx="1714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Backing plate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ABE43D1-777A-1E75-C282-BA2DDBB63793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3079411" y="5088234"/>
              <a:ext cx="0" cy="354083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303AB-A1B3-8CB0-E6C3-814DC96AC01D}"/>
                </a:ext>
              </a:extLst>
            </p:cNvPr>
            <p:cNvSpPr txBox="1"/>
            <p:nvPr/>
          </p:nvSpPr>
          <p:spPr>
            <a:xfrm>
              <a:off x="4720002" y="2373883"/>
              <a:ext cx="1312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Plastic frame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660A275-EEC4-D262-9C8A-6348A012D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2707" y="2629505"/>
              <a:ext cx="946062" cy="219805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C26E4EA-DFAC-74E9-F291-6C7F5E1E7435}"/>
              </a:ext>
            </a:extLst>
          </p:cNvPr>
          <p:cNvSpPr txBox="1"/>
          <p:nvPr/>
        </p:nvSpPr>
        <p:spPr>
          <a:xfrm>
            <a:off x="912829" y="5820882"/>
            <a:ext cx="410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22: Fibre plane mid-construction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69201C-1DA1-280F-5B66-531777C97557}"/>
              </a:ext>
            </a:extLst>
          </p:cNvPr>
          <p:cNvSpPr txBox="1"/>
          <p:nvPr/>
        </p:nvSpPr>
        <p:spPr>
          <a:xfrm>
            <a:off x="6188897" y="3160301"/>
            <a:ext cx="514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23: Fibre plane mid-construction side-view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59C60B-4750-DF5A-69C5-0B7DC99E8303}"/>
              </a:ext>
            </a:extLst>
          </p:cNvPr>
          <p:cNvSpPr txBox="1"/>
          <p:nvPr/>
        </p:nvSpPr>
        <p:spPr>
          <a:xfrm>
            <a:off x="5692507" y="5770525"/>
            <a:ext cx="613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24: Plane mid-construction with 33 fibres in place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00CAFD-0F92-8C0F-5B46-796D5155934B}"/>
              </a:ext>
            </a:extLst>
          </p:cNvPr>
          <p:cNvSpPr txBox="1"/>
          <p:nvPr/>
        </p:nvSpPr>
        <p:spPr>
          <a:xfrm>
            <a:off x="6158822" y="515636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Blu-tack to hold fibres during construction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4A3CA5-5890-A76F-6826-683D9C2F0D5C}"/>
              </a:ext>
            </a:extLst>
          </p:cNvPr>
          <p:cNvSpPr txBox="1"/>
          <p:nvPr/>
        </p:nvSpPr>
        <p:spPr>
          <a:xfrm>
            <a:off x="8431959" y="378302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Scintillating fibres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CE1AC4-2C53-D192-0C7C-E94625063BBC}"/>
              </a:ext>
            </a:extLst>
          </p:cNvPr>
          <p:cNvSpPr txBox="1"/>
          <p:nvPr/>
        </p:nvSpPr>
        <p:spPr>
          <a:xfrm>
            <a:off x="6223743" y="3668858"/>
            <a:ext cx="2613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 ”top frame” attached to secure fibres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901D9F3-003F-D63E-BB7B-D3266A7B8F13}"/>
              </a:ext>
            </a:extLst>
          </p:cNvPr>
          <p:cNvCxnSpPr>
            <a:cxnSpLocks/>
          </p:cNvCxnSpPr>
          <p:nvPr/>
        </p:nvCxnSpPr>
        <p:spPr>
          <a:xfrm flipH="1">
            <a:off x="9152040" y="4122488"/>
            <a:ext cx="409649" cy="445446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95894-23C7-7F17-94AF-F337CD63B2F7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7530422" y="4907396"/>
            <a:ext cx="8148" cy="248964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9D844AD-0370-7A33-8E49-C9E78611309F}"/>
              </a:ext>
            </a:extLst>
          </p:cNvPr>
          <p:cNvCxnSpPr>
            <a:cxnSpLocks/>
          </p:cNvCxnSpPr>
          <p:nvPr/>
        </p:nvCxnSpPr>
        <p:spPr>
          <a:xfrm flipV="1">
            <a:off x="8610600" y="5170308"/>
            <a:ext cx="959237" cy="30921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3B5D232-A446-B5D9-0227-EAC65908CDE2}"/>
              </a:ext>
            </a:extLst>
          </p:cNvPr>
          <p:cNvCxnSpPr>
            <a:cxnSpLocks/>
          </p:cNvCxnSpPr>
          <p:nvPr/>
        </p:nvCxnSpPr>
        <p:spPr>
          <a:xfrm>
            <a:off x="7424965" y="4216013"/>
            <a:ext cx="655030" cy="102429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68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5B4BCB-8657-E7C1-C1DA-BA49A7158772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A08C-E8B6-4CEE-B77C-4ED961C1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8878"/>
            <a:ext cx="8459147" cy="27938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MU Bright Roman" panose="02000603000000000000"/>
              </a:rPr>
              <a:t>Finish scintillating </a:t>
            </a:r>
            <a:r>
              <a:rPr lang="en-US" sz="2400" dirty="0" err="1">
                <a:latin typeface="CMU Bright Roman" panose="02000603000000000000"/>
              </a:rPr>
              <a:t>fibre</a:t>
            </a:r>
            <a:r>
              <a:rPr lang="en-US" sz="2400" dirty="0">
                <a:latin typeface="CMU Bright Roman" panose="02000603000000000000"/>
              </a:rPr>
              <a:t> plane construction and quality assurance tests</a:t>
            </a:r>
          </a:p>
          <a:p>
            <a:r>
              <a:rPr lang="en-US" sz="2400" dirty="0">
                <a:latin typeface="CMU Bright Roman" panose="02000603000000000000"/>
              </a:rPr>
              <a:t>Test the planes with a beam</a:t>
            </a:r>
          </a:p>
          <a:p>
            <a:r>
              <a:rPr lang="en-US" sz="2400" dirty="0">
                <a:latin typeface="CMU Bright Roman" panose="02000603000000000000"/>
              </a:rPr>
              <a:t>Validate the simulations with experimental data</a:t>
            </a:r>
          </a:p>
          <a:p>
            <a:r>
              <a:rPr lang="en-US" sz="2400" dirty="0">
                <a:latin typeface="CMU Bright Roman" panose="02000603000000000000"/>
              </a:rPr>
              <a:t>Alternative option: liquid scintillators </a:t>
            </a:r>
          </a:p>
          <a:p>
            <a:r>
              <a:rPr lang="en-US" sz="2400" dirty="0" err="1">
                <a:latin typeface="CMU Bright Roman" panose="02000603000000000000"/>
              </a:rPr>
              <a:t>Topas</a:t>
            </a:r>
            <a:r>
              <a:rPr lang="en-US" sz="2400" dirty="0">
                <a:latin typeface="CMU Bright Roman" panose="02000603000000000000"/>
              </a:rPr>
              <a:t>: acoustic signals for bone, tissue, blood etc.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4609D-6CDE-692E-A372-5DF5BD12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60FF4602-5C49-334C-EDA2-F7E41F25620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62308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6EEA915-31EA-37EB-9901-89F6A2424D1F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C763D43D-24CD-844D-4395-43EBED236EC8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Simulation pipeline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6A5F0-C784-C9EE-A263-B7C15F692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82" y="2087448"/>
            <a:ext cx="198120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423E5-86A7-EE00-DE39-E6C6EB1E7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87" y="3560046"/>
            <a:ext cx="21082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E3EB2-B010-C03B-C704-6A2BC592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4658661"/>
            <a:ext cx="2552700" cy="787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F56F9-BCA3-18AE-B226-FC77ABB321C9}"/>
              </a:ext>
            </a:extLst>
          </p:cNvPr>
          <p:cNvCxnSpPr>
            <a:cxnSpLocks/>
          </p:cNvCxnSpPr>
          <p:nvPr/>
        </p:nvCxnSpPr>
        <p:spPr>
          <a:xfrm>
            <a:off x="2781539" y="3159931"/>
            <a:ext cx="287125" cy="318016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F89FBE-7946-3314-FD5F-5F0BB3453C97}"/>
              </a:ext>
            </a:extLst>
          </p:cNvPr>
          <p:cNvCxnSpPr>
            <a:cxnSpLocks/>
          </p:cNvCxnSpPr>
          <p:nvPr/>
        </p:nvCxnSpPr>
        <p:spPr>
          <a:xfrm>
            <a:off x="4145362" y="4299595"/>
            <a:ext cx="287125" cy="318016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9F9E6CF-52C6-31D0-3DC2-E4D5946E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4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77DFE7-6D4E-33F6-449D-BD045D69C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990" y="952483"/>
            <a:ext cx="4661219" cy="50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BDSIM</a:t>
            </a:r>
          </a:p>
        </p:txBody>
      </p:sp>
      <p:pic>
        <p:nvPicPr>
          <p:cNvPr id="3" name="Picture 2" descr="Output — BDSIM 1.6.develop documentation">
            <a:extLst>
              <a:ext uri="{FF2B5EF4-FFF2-40B4-BE49-F238E27FC236}">
                <a16:creationId xmlns:a16="http://schemas.microsoft.com/office/drawing/2014/main" id="{B8A605B9-6124-AB14-F225-FB94398B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86" y="2982769"/>
            <a:ext cx="1832184" cy="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2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EAF955-819A-B3BC-49BF-97616506EE53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E4F5D-619D-83D3-9654-9F1A3AE1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52" y="2032171"/>
            <a:ext cx="8522983" cy="362722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6F9274-C4D6-FE01-E9D3-2A5EFEF974BD}"/>
              </a:ext>
            </a:extLst>
          </p:cNvPr>
          <p:cNvCxnSpPr/>
          <p:nvPr/>
        </p:nvCxnSpPr>
        <p:spPr>
          <a:xfrm>
            <a:off x="1977081" y="4077730"/>
            <a:ext cx="7537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7DE18D-C985-4374-0EBF-01EE1A6C50F0}"/>
              </a:ext>
            </a:extLst>
          </p:cNvPr>
          <p:cNvSpPr txBox="1"/>
          <p:nvPr/>
        </p:nvSpPr>
        <p:spPr>
          <a:xfrm>
            <a:off x="934387" y="3785342"/>
            <a:ext cx="110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source</a:t>
            </a:r>
          </a:p>
          <a:p>
            <a:pPr algn="ctr"/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(python file)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7D19C-9C62-D418-972C-A81A2B6034F0}"/>
              </a:ext>
            </a:extLst>
          </p:cNvPr>
          <p:cNvSpPr txBox="1"/>
          <p:nvPr/>
        </p:nvSpPr>
        <p:spPr>
          <a:xfrm>
            <a:off x="9834892" y="3244334"/>
            <a:ext cx="169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SmartPhantom</a:t>
            </a:r>
            <a:endParaRPr lang="en-US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0A40DB5C-EC71-3538-2CAE-318E1F78E156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LION beamline - BDSIM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8EE025-D24E-AD8C-AE31-232CD2DB7EFC}"/>
              </a:ext>
            </a:extLst>
          </p:cNvPr>
          <p:cNvSpPr txBox="1"/>
          <p:nvPr/>
        </p:nvSpPr>
        <p:spPr>
          <a:xfrm>
            <a:off x="1914057" y="5745793"/>
            <a:ext cx="876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2: Render of LION beamline at Ludwig-Maximillian University Munich in BDSIM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F3D834-84CA-0432-CC89-A0842C133AA6}"/>
              </a:ext>
            </a:extLst>
          </p:cNvPr>
          <p:cNvCxnSpPr>
            <a:cxnSpLocks/>
          </p:cNvCxnSpPr>
          <p:nvPr/>
        </p:nvCxnSpPr>
        <p:spPr>
          <a:xfrm flipH="1">
            <a:off x="3676650" y="2694953"/>
            <a:ext cx="590550" cy="4272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49B962-2E8B-B53A-7E90-379B0D390D5C}"/>
              </a:ext>
            </a:extLst>
          </p:cNvPr>
          <p:cNvSpPr txBox="1"/>
          <p:nvPr/>
        </p:nvSpPr>
        <p:spPr>
          <a:xfrm>
            <a:off x="4141063" y="2371787"/>
            <a:ext cx="276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2x </a:t>
            </a:r>
            <a:r>
              <a:rPr lang="en-US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quadropole</a:t>
            </a:r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magnets for focusing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4EF394F-F095-8697-255F-F2196144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2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A9F612-6283-DBE6-53BA-24CD18CF923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573D0-1AAE-9745-0650-403298B1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37" y="2814246"/>
            <a:ext cx="52959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FB092-EE9D-DB48-3247-9B01B1AD7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07" y="2326135"/>
            <a:ext cx="10086986" cy="33865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A29F45-B4F3-E7F9-A65F-0C2CAE3361F5}"/>
              </a:ext>
            </a:extLst>
          </p:cNvPr>
          <p:cNvCxnSpPr/>
          <p:nvPr/>
        </p:nvCxnSpPr>
        <p:spPr>
          <a:xfrm>
            <a:off x="1503044" y="2225069"/>
            <a:ext cx="34598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E4A118-AFF8-09D4-D526-1003D469F2B3}"/>
              </a:ext>
            </a:extLst>
          </p:cNvPr>
          <p:cNvCxnSpPr>
            <a:cxnSpLocks/>
          </p:cNvCxnSpPr>
          <p:nvPr/>
        </p:nvCxnSpPr>
        <p:spPr>
          <a:xfrm>
            <a:off x="1849033" y="2225069"/>
            <a:ext cx="407773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BE092C-3E98-2C98-C1F8-E0B1F0AC35F5}"/>
              </a:ext>
            </a:extLst>
          </p:cNvPr>
          <p:cNvCxnSpPr>
            <a:cxnSpLocks/>
          </p:cNvCxnSpPr>
          <p:nvPr/>
        </p:nvCxnSpPr>
        <p:spPr>
          <a:xfrm>
            <a:off x="2256806" y="2225069"/>
            <a:ext cx="8019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BD7330-A675-576D-3ABA-7816B1CAD210}"/>
              </a:ext>
            </a:extLst>
          </p:cNvPr>
          <p:cNvCxnSpPr>
            <a:cxnSpLocks/>
          </p:cNvCxnSpPr>
          <p:nvPr/>
        </p:nvCxnSpPr>
        <p:spPr>
          <a:xfrm>
            <a:off x="10276342" y="2225069"/>
            <a:ext cx="44484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47A2A0-D0E3-7196-EA33-4EF0D73F8450}"/>
              </a:ext>
            </a:extLst>
          </p:cNvPr>
          <p:cNvSpPr txBox="1"/>
          <p:nvPr/>
        </p:nvSpPr>
        <p:spPr>
          <a:xfrm>
            <a:off x="1200302" y="1811759"/>
            <a:ext cx="105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60.34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B3D0F-CD3D-961D-3018-76E54C2A63BF}"/>
              </a:ext>
            </a:extLst>
          </p:cNvPr>
          <p:cNvSpPr txBox="1"/>
          <p:nvPr/>
        </p:nvSpPr>
        <p:spPr>
          <a:xfrm>
            <a:off x="1676038" y="2384936"/>
            <a:ext cx="1013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55.77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02748D-935A-E35F-12CF-B6CB99DD2EEE}"/>
              </a:ext>
            </a:extLst>
          </p:cNvPr>
          <p:cNvSpPr txBox="1"/>
          <p:nvPr/>
        </p:nvSpPr>
        <p:spPr>
          <a:xfrm>
            <a:off x="5352174" y="1757426"/>
            <a:ext cx="1254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1844.7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C31C11-8A9F-2958-6A2D-36736665375E}"/>
              </a:ext>
            </a:extLst>
          </p:cNvPr>
          <p:cNvSpPr txBox="1"/>
          <p:nvPr/>
        </p:nvSpPr>
        <p:spPr>
          <a:xfrm>
            <a:off x="10094079" y="1798559"/>
            <a:ext cx="1254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100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5E4D8-4B2C-C81E-87B3-DEE62B7D5068}"/>
              </a:ext>
            </a:extLst>
          </p:cNvPr>
          <p:cNvSpPr txBox="1"/>
          <p:nvPr/>
        </p:nvSpPr>
        <p:spPr>
          <a:xfrm>
            <a:off x="1278324" y="5679512"/>
            <a:ext cx="105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332 T/m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DBED88-DDB5-EB4F-887F-F78502A38733}"/>
              </a:ext>
            </a:extLst>
          </p:cNvPr>
          <p:cNvSpPr txBox="1"/>
          <p:nvPr/>
        </p:nvSpPr>
        <p:spPr>
          <a:xfrm>
            <a:off x="2117306" y="5689187"/>
            <a:ext cx="105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318.5 T/m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2DD4BD-282C-746D-8BAD-334133AC4EC3}"/>
              </a:ext>
            </a:extLst>
          </p:cNvPr>
          <p:cNvSpPr txBox="1"/>
          <p:nvPr/>
        </p:nvSpPr>
        <p:spPr>
          <a:xfrm>
            <a:off x="255591" y="3757784"/>
            <a:ext cx="132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10 mm bore diameter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7A1EE965-4048-4955-0E56-F4E265521B1B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LION beamline - BDSIM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BE3D6-E16A-88FB-030C-2EBD06F8CBE8}"/>
              </a:ext>
            </a:extLst>
          </p:cNvPr>
          <p:cNvSpPr txBox="1"/>
          <p:nvPr/>
        </p:nvSpPr>
        <p:spPr>
          <a:xfrm>
            <a:off x="3330156" y="5778182"/>
            <a:ext cx="529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3: Side-on view of LION beamline in BDSIM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AFC1A-0CD5-FDEC-40BA-7DFC36311741}"/>
              </a:ext>
            </a:extLst>
          </p:cNvPr>
          <p:cNvSpPr txBox="1"/>
          <p:nvPr/>
        </p:nvSpPr>
        <p:spPr>
          <a:xfrm>
            <a:off x="2885422" y="4977327"/>
            <a:ext cx="276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2x </a:t>
            </a:r>
            <a:r>
              <a:rPr lang="en-US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quadropole</a:t>
            </a:r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magnets for focusing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868EA3-C46C-FCBA-04D2-46DAB28409D3}"/>
              </a:ext>
            </a:extLst>
          </p:cNvPr>
          <p:cNvCxnSpPr>
            <a:cxnSpLocks/>
          </p:cNvCxnSpPr>
          <p:nvPr/>
        </p:nvCxnSpPr>
        <p:spPr>
          <a:xfrm flipH="1" flipV="1">
            <a:off x="2348747" y="5237696"/>
            <a:ext cx="1073351" cy="2329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DE563F-F1F9-124F-BBED-BA9A4B368B8D}"/>
              </a:ext>
            </a:extLst>
          </p:cNvPr>
          <p:cNvCxnSpPr>
            <a:cxnSpLocks/>
          </p:cNvCxnSpPr>
          <p:nvPr/>
        </p:nvCxnSpPr>
        <p:spPr>
          <a:xfrm flipH="1" flipV="1">
            <a:off x="1849033" y="5398668"/>
            <a:ext cx="1573065" cy="816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A4D16CA-4B07-6580-5CFC-F159F03C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3C52FB-6BEF-28D4-49A0-A25FFF3555D1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92CC6-45E5-FF0F-8C12-4B3FCF5FD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87" y="2122000"/>
            <a:ext cx="5473629" cy="3106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F7667-6751-8444-10A6-42C00C54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21" y="2939731"/>
            <a:ext cx="3556442" cy="324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B6336-3E46-7A12-6D9D-6F150DCEA329}"/>
              </a:ext>
            </a:extLst>
          </p:cNvPr>
          <p:cNvSpPr txBox="1"/>
          <p:nvPr/>
        </p:nvSpPr>
        <p:spPr>
          <a:xfrm>
            <a:off x="6508266" y="1868766"/>
            <a:ext cx="429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/>
              </a:rPr>
              <a:t>Generate angular distribution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56CD43-C299-59CA-E0B3-534FF7DB5EB6}"/>
              </a:ext>
            </a:extLst>
          </p:cNvPr>
          <p:cNvGrpSpPr/>
          <p:nvPr/>
        </p:nvGrpSpPr>
        <p:grpSpPr>
          <a:xfrm>
            <a:off x="7226580" y="2721303"/>
            <a:ext cx="2217331" cy="2387683"/>
            <a:chOff x="7323131" y="2724714"/>
            <a:chExt cx="2217331" cy="23876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955C35-941B-9E9C-1095-848ECB689F3E}"/>
                    </a:ext>
                  </a:extLst>
                </p:cNvPr>
                <p:cNvSpPr txBox="1"/>
                <p:nvPr/>
              </p:nvSpPr>
              <p:spPr>
                <a:xfrm>
                  <a:off x="7421946" y="2724714"/>
                  <a:ext cx="2094471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), −1 </m:t>
                        </m:r>
                        <m:r>
                          <m:rPr>
                            <m:nor/>
                          </m:rPr>
                          <a:rPr lang="en-GB" sz="2000" dirty="0">
                            <a:solidFill>
                              <a:srgbClr val="202124"/>
                            </a:solidFill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 1</m:t>
                        </m:r>
                      </m:oMath>
                    </m:oMathPara>
                  </a14:m>
                  <a:endParaRPr lang="en-GB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  <a:p>
                  <a:endParaRPr lang="en-US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955C35-941B-9E9C-1095-848ECB689F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946" y="2724714"/>
                  <a:ext cx="2094471" cy="677108"/>
                </a:xfrm>
                <a:prstGeom prst="rect">
                  <a:avLst/>
                </a:prstGeom>
                <a:blipFill>
                  <a:blip r:embed="rId5"/>
                  <a:stretch>
                    <a:fillRect t="-11111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8A8BA35-6B2A-1B18-263E-811EEB117A2D}"/>
                    </a:ext>
                  </a:extLst>
                </p:cNvPr>
                <p:cNvSpPr txBox="1"/>
                <p:nvPr/>
              </p:nvSpPr>
              <p:spPr>
                <a:xfrm>
                  <a:off x="7744689" y="3176932"/>
                  <a:ext cx="1261564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l-GR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, 0 </m:t>
                        </m:r>
                        <m:r>
                          <m:rPr>
                            <m:nor/>
                          </m:rPr>
                          <a:rPr lang="en-GB" sz="2000" dirty="0">
                            <a:solidFill>
                              <a:srgbClr val="202124"/>
                            </a:solidFill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 2</m:t>
                        </m:r>
                        <m:r>
                          <m:rPr>
                            <m:nor/>
                          </m:rPr>
                          <a:rPr lang="el-GR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π</m:t>
                        </m:r>
                      </m:oMath>
                    </m:oMathPara>
                  </a14:m>
                  <a:endParaRPr lang="en-US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  <a:p>
                  <a:endParaRPr lang="en-US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8A8BA35-6B2A-1B18-263E-811EEB117A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4689" y="3176932"/>
                  <a:ext cx="1261564" cy="677108"/>
                </a:xfrm>
                <a:prstGeom prst="rect">
                  <a:avLst/>
                </a:prstGeom>
                <a:blipFill>
                  <a:blip r:embed="rId6"/>
                  <a:stretch>
                    <a:fillRect l="-3000" t="-11111" r="-1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5AC3F59-DC68-6707-304C-CF27FF1B7C16}"/>
                    </a:ext>
                  </a:extLst>
                </p:cNvPr>
                <p:cNvSpPr txBox="1"/>
                <p:nvPr/>
              </p:nvSpPr>
              <p:spPr>
                <a:xfrm>
                  <a:off x="7478359" y="3610253"/>
                  <a:ext cx="20621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𝑝𝑠𝑖𝑛</m:t>
                        </m:r>
                        <m:d>
                          <m:d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5AC3F59-DC68-6707-304C-CF27FF1B7C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8359" y="3610253"/>
                  <a:ext cx="206210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840" t="-13636" r="-3067" b="-3636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ACE429-7EAF-95DB-16B1-891E03692C45}"/>
                    </a:ext>
                  </a:extLst>
                </p:cNvPr>
                <p:cNvSpPr txBox="1"/>
                <p:nvPr/>
              </p:nvSpPr>
              <p:spPr>
                <a:xfrm>
                  <a:off x="7465380" y="4062471"/>
                  <a:ext cx="20316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𝑝𝑠𝑖𝑛</m:t>
                        </m:r>
                        <m:d>
                          <m:d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ACE429-7EAF-95DB-16B1-891E03692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5380" y="4062471"/>
                  <a:ext cx="203164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863" t="-13043" r="-2484" b="-30435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2594C6-2198-6995-EB1F-9D4DA3A21BBD}"/>
                    </a:ext>
                  </a:extLst>
                </p:cNvPr>
                <p:cNvSpPr txBox="1"/>
                <p:nvPr/>
              </p:nvSpPr>
              <p:spPr>
                <a:xfrm>
                  <a:off x="7323131" y="4591357"/>
                  <a:ext cx="867160" cy="5210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2594C6-2198-6995-EB1F-9D4DA3A21B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3131" y="4591357"/>
                  <a:ext cx="867160" cy="521040"/>
                </a:xfrm>
                <a:prstGeom prst="rect">
                  <a:avLst/>
                </a:prstGeom>
                <a:blipFill>
                  <a:blip r:embed="rId9"/>
                  <a:stretch>
                    <a:fillRect l="-1429" t="-2381" b="-14286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F97390E-416D-51CD-7ACD-D841F35052B5}"/>
                    </a:ext>
                  </a:extLst>
                </p:cNvPr>
                <p:cNvSpPr txBox="1"/>
                <p:nvPr/>
              </p:nvSpPr>
              <p:spPr>
                <a:xfrm>
                  <a:off x="8509183" y="4578678"/>
                  <a:ext cx="879856" cy="5286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F97390E-416D-51CD-7ACD-D841F3505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183" y="4578678"/>
                  <a:ext cx="879856" cy="528606"/>
                </a:xfrm>
                <a:prstGeom prst="rect">
                  <a:avLst/>
                </a:prstGeom>
                <a:blipFill>
                  <a:blip r:embed="rId10"/>
                  <a:stretch>
                    <a:fillRect l="-4286" b="-1666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E0C429A-D255-BA0E-60EE-BBA270FAE20D}"/>
              </a:ext>
            </a:extLst>
          </p:cNvPr>
          <p:cNvSpPr/>
          <p:nvPr/>
        </p:nvSpPr>
        <p:spPr>
          <a:xfrm>
            <a:off x="9796528" y="2479163"/>
            <a:ext cx="766119" cy="2827529"/>
          </a:xfrm>
          <a:prstGeom prst="rightBrace">
            <a:avLst/>
          </a:prstGeom>
          <a:ln w="28575">
            <a:solidFill>
              <a:srgbClr val="0022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B8CE4D-0894-63C3-30B4-3404B856F868}"/>
              </a:ext>
            </a:extLst>
          </p:cNvPr>
          <p:cNvSpPr txBox="1"/>
          <p:nvPr/>
        </p:nvSpPr>
        <p:spPr>
          <a:xfrm>
            <a:off x="10612490" y="3708261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MU Bright Roman" panose="02000603000000000000"/>
              </a:rPr>
              <a:t>source.txt</a:t>
            </a:r>
            <a:endParaRPr lang="en-US" dirty="0">
              <a:latin typeface="CMU Bright Roman" panose="02000603000000000000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1127978-0E0E-327F-69A0-BFCBB6FA371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Source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EF98ED-A961-1050-20BA-76EE0B2BA601}"/>
              </a:ext>
            </a:extLst>
          </p:cNvPr>
          <p:cNvSpPr txBox="1"/>
          <p:nvPr/>
        </p:nvSpPr>
        <p:spPr>
          <a:xfrm>
            <a:off x="792644" y="5400053"/>
            <a:ext cx="520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4: Energy distribution of protons from source – simulated and analytic closely match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4491338-6857-3AFC-A4A9-0548D7BE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4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6843DC-3774-CCE1-CE7E-607430532FC2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94B63-A79C-7F25-041F-0446412C4F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7911" y="1946042"/>
            <a:ext cx="9532374" cy="361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CMU Bright Roman" panose="02000603000000000000"/>
              </a:rPr>
              <a:t>Problems:</a:t>
            </a:r>
          </a:p>
          <a:p>
            <a:r>
              <a:rPr lang="en-US" sz="2000" dirty="0">
                <a:latin typeface="CMU Bright Roman" panose="02000603000000000000"/>
              </a:rPr>
              <a:t>Simulating 1e7 particles is computationally heavy</a:t>
            </a:r>
          </a:p>
          <a:p>
            <a:r>
              <a:rPr lang="en-US" sz="2000" dirty="0">
                <a:latin typeface="CMU Bright Roman" panose="02000603000000000000"/>
              </a:rPr>
              <a:t>Statistically low number of particles at around 20 MeV</a:t>
            </a:r>
          </a:p>
          <a:p>
            <a:pPr marL="0" indent="0">
              <a:buNone/>
            </a:pPr>
            <a:endParaRPr lang="en-US" sz="2000" dirty="0">
              <a:latin typeface="CMU Bright Roman" panose="02000603000000000000"/>
            </a:endParaRPr>
          </a:p>
          <a:p>
            <a:pPr marL="0" lvl="0" indent="0"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MU Bright Roman" panose="02000603000000000000"/>
              </a:rPr>
              <a:t>Solution:</a:t>
            </a:r>
            <a:r>
              <a:rPr lang="en-US" sz="2000" b="1" dirty="0">
                <a:solidFill>
                  <a:prstClr val="black"/>
                </a:solidFill>
                <a:latin typeface="CMU Bright Roman" panose="0200060300000000000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selected only particles with +/- a few % around 20 MeV: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100 000 protons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Energy: 20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0.5 MeV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mrad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 acceptance angle</a:t>
            </a:r>
          </a:p>
          <a:p>
            <a:endParaRPr lang="en-US" sz="2000" dirty="0">
              <a:latin typeface="CMU Bright Roman" panose="0200060300000000000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3F0E2-EC87-FA55-0285-E20631AA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6FA067-DBD1-8E25-2B03-5E8B710BCE1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Running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396006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831</Words>
  <Application>Microsoft Office PowerPoint</Application>
  <PresentationFormat>Widescreen</PresentationFormat>
  <Paragraphs>174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CMU BRIGHT ROMAN</vt:lpstr>
      <vt:lpstr>CMU BRIGHT ROMAN</vt:lpstr>
      <vt:lpstr>Lucida Grande</vt:lpstr>
      <vt:lpstr>Office Theme</vt:lpstr>
      <vt:lpstr>Ionacoustic Work Package</vt:lpstr>
      <vt:lpstr>Online dose monitoring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LMU Beamline</dc:title>
  <dc:creator>Maria Maxouti</dc:creator>
  <cp:lastModifiedBy>Jeff Bamber</cp:lastModifiedBy>
  <cp:revision>635</cp:revision>
  <dcterms:created xsi:type="dcterms:W3CDTF">2023-01-26T00:24:39Z</dcterms:created>
  <dcterms:modified xsi:type="dcterms:W3CDTF">2023-03-21T06:51:12Z</dcterms:modified>
</cp:coreProperties>
</file>