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4"/>
  </p:sldMasterIdLst>
  <p:notesMasterIdLst>
    <p:notesMasterId r:id="rId16"/>
  </p:notesMasterIdLst>
  <p:sldIdLst>
    <p:sldId id="257" r:id="rId5"/>
    <p:sldId id="258" r:id="rId6"/>
    <p:sldId id="262" r:id="rId7"/>
    <p:sldId id="269" r:id="rId8"/>
    <p:sldId id="268" r:id="rId9"/>
    <p:sldId id="259" r:id="rId10"/>
    <p:sldId id="260" r:id="rId11"/>
    <p:sldId id="271" r:id="rId12"/>
    <p:sldId id="264" r:id="rId13"/>
    <p:sldId id="266" r:id="rId14"/>
    <p:sldId id="267" r:id="rId15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954">
          <p15:clr>
            <a:srgbClr val="A4A3A4"/>
          </p15:clr>
        </p15:guide>
        <p15:guide id="2" pos="688">
          <p15:clr>
            <a:srgbClr val="A4A3A4"/>
          </p15:clr>
        </p15:guide>
        <p15:guide id="3" orient="horz" pos="3997">
          <p15:clr>
            <a:srgbClr val="A4A3A4"/>
          </p15:clr>
        </p15:guide>
        <p15:guide id="4" pos="7355">
          <p15:clr>
            <a:srgbClr val="A4A3A4"/>
          </p15:clr>
        </p15:guide>
        <p15:guide id="5" pos="3840">
          <p15:clr>
            <a:srgbClr val="A4A3A4"/>
          </p15:clr>
        </p15:guide>
        <p15:guide id="6" orient="horz" pos="4065">
          <p15:clr>
            <a:srgbClr val="A4A3A4"/>
          </p15:clr>
        </p15:guide>
        <p15:guide id="7" pos="1980">
          <p15:clr>
            <a:srgbClr val="A4A3A4"/>
          </p15:clr>
        </p15:guide>
        <p15:guide id="8" orient="horz" pos="686">
          <p15:clr>
            <a:srgbClr val="A4A3A4"/>
          </p15:clr>
        </p15:guide>
        <p15:guide id="9" orient="horz" pos="232">
          <p15:clr>
            <a:srgbClr val="A4A3A4"/>
          </p15:clr>
        </p15:guide>
        <p15:guide id="10" pos="2275">
          <p15:clr>
            <a:srgbClr val="A4A3A4"/>
          </p15:clr>
        </p15:guide>
        <p15:guide id="11" pos="5790">
          <p15:clr>
            <a:srgbClr val="A4A3A4"/>
          </p15:clr>
        </p15:guide>
        <p15:guide id="12" orient="horz" pos="4156">
          <p15:clr>
            <a:srgbClr val="A4A3A4"/>
          </p15:clr>
        </p15:guide>
        <p15:guide id="13" orient="horz" pos="3657">
          <p15:clr>
            <a:srgbClr val="A4A3A4"/>
          </p15:clr>
        </p15:guide>
        <p15:guide id="14" pos="234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9" roundtripDataSignature="AMtx7mhFeZ9bPB5pZ+vMpCVUqb0ZtJqUj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6161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38B86C-E4DF-1F05-7096-959BE325DBBB}" v="8" dt="2023-05-31T08:13:21.2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54"/>
    <p:restoredTop sz="88348" autoAdjust="0"/>
  </p:normalViewPr>
  <p:slideViewPr>
    <p:cSldViewPr snapToGrid="0">
      <p:cViewPr varScale="1">
        <p:scale>
          <a:sx n="70" d="100"/>
          <a:sy n="70" d="100"/>
        </p:scale>
        <p:origin x="676" y="64"/>
      </p:cViewPr>
      <p:guideLst>
        <p:guide orient="horz" pos="2954"/>
        <p:guide pos="688"/>
        <p:guide orient="horz" pos="3997"/>
        <p:guide pos="7355"/>
        <p:guide pos="3840"/>
        <p:guide orient="horz" pos="4065"/>
        <p:guide pos="1980"/>
        <p:guide orient="horz" pos="686"/>
        <p:guide orient="horz" pos="232"/>
        <p:guide pos="2275"/>
        <p:guide pos="5790"/>
        <p:guide orient="horz" pos="4156"/>
        <p:guide orient="horz" pos="3657"/>
        <p:guide pos="23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34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9" Type="http://customschemas.google.com/relationships/presentationmetadata" Target="metadata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30" Type="http://schemas.openxmlformats.org/officeDocument/2006/relationships/presProps" Target="presProps.xml"/><Relationship Id="rId35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lly, Carl (STFC,RAL,ISIS)" userId="S::carl.jolly@stfc.ac.uk::cbb9279c-8b2e-4ff9-b4a7-ca1affa7c0c6" providerId="AD" clId="Web-{2C38B86C-E4DF-1F05-7096-959BE325DBBB}"/>
    <pc:docChg chg="modSld">
      <pc:chgData name="Jolly, Carl (STFC,RAL,ISIS)" userId="S::carl.jolly@stfc.ac.uk::cbb9279c-8b2e-4ff9-b4a7-ca1affa7c0c6" providerId="AD" clId="Web-{2C38B86C-E4DF-1F05-7096-959BE325DBBB}" dt="2023-05-31T08:13:21.266" v="7"/>
      <pc:docMkLst>
        <pc:docMk/>
      </pc:docMkLst>
      <pc:sldChg chg="delSp modSp">
        <pc:chgData name="Jolly, Carl (STFC,RAL,ISIS)" userId="S::carl.jolly@stfc.ac.uk::cbb9279c-8b2e-4ff9-b4a7-ca1affa7c0c6" providerId="AD" clId="Web-{2C38B86C-E4DF-1F05-7096-959BE325DBBB}" dt="2023-05-31T08:13:21.266" v="7"/>
        <pc:sldMkLst>
          <pc:docMk/>
          <pc:sldMk cId="3039908231" sldId="262"/>
        </pc:sldMkLst>
        <pc:spChg chg="mod">
          <ac:chgData name="Jolly, Carl (STFC,RAL,ISIS)" userId="S::carl.jolly@stfc.ac.uk::cbb9279c-8b2e-4ff9-b4a7-ca1affa7c0c6" providerId="AD" clId="Web-{2C38B86C-E4DF-1F05-7096-959BE325DBBB}" dt="2023-05-31T08:03:24.110" v="6" actId="20577"/>
          <ac:spMkLst>
            <pc:docMk/>
            <pc:sldMk cId="3039908231" sldId="262"/>
            <ac:spMk id="3" creationId="{00000000-0000-0000-0000-000000000000}"/>
          </ac:spMkLst>
        </pc:spChg>
        <pc:picChg chg="mod">
          <ac:chgData name="Jolly, Carl (STFC,RAL,ISIS)" userId="S::carl.jolly@stfc.ac.uk::cbb9279c-8b2e-4ff9-b4a7-ca1affa7c0c6" providerId="AD" clId="Web-{2C38B86C-E4DF-1F05-7096-959BE325DBBB}" dt="2023-05-31T08:03:02.703" v="0" actId="1076"/>
          <ac:picMkLst>
            <pc:docMk/>
            <pc:sldMk cId="3039908231" sldId="262"/>
            <ac:picMk id="5" creationId="{00000000-0000-0000-0000-000000000000}"/>
          </ac:picMkLst>
        </pc:picChg>
        <pc:picChg chg="del mod">
          <ac:chgData name="Jolly, Carl (STFC,RAL,ISIS)" userId="S::carl.jolly@stfc.ac.uk::cbb9279c-8b2e-4ff9-b4a7-ca1affa7c0c6" providerId="AD" clId="Web-{2C38B86C-E4DF-1F05-7096-959BE325DBBB}" dt="2023-05-31T08:13:21.266" v="7"/>
          <ac:picMkLst>
            <pc:docMk/>
            <pc:sldMk cId="3039908231" sldId="262"/>
            <ac:picMk id="6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51" name="Google Shape;251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GB"/>
              <a:t>The abstract pattern can be removed or repositioned if required. Be careful to ‘Send to Back’ so that it does not obscure any important information.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52" name="Google Shape;252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60" name="Google Shape;260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GB"/>
              <a:t>To replace photo with one of your own. </a:t>
            </a:r>
            <a:r>
              <a:rPr lang="en-GB" b="1"/>
              <a:t>1)</a:t>
            </a:r>
            <a:r>
              <a:rPr lang="en-GB"/>
              <a:t> Send the geometric shape overlay to the back – </a:t>
            </a:r>
            <a:r>
              <a:rPr lang="en-GB" i="1"/>
              <a:t>Right-Click &gt; Send to Back &gt; Send to Back</a:t>
            </a:r>
            <a:r>
              <a:rPr lang="en-GB"/>
              <a:t>. </a:t>
            </a:r>
            <a:r>
              <a:rPr lang="en-GB" b="1"/>
              <a:t>2) </a:t>
            </a:r>
            <a:r>
              <a:rPr lang="en-GB"/>
              <a:t>Replace image – use the guides provided to correctly position it. </a:t>
            </a:r>
            <a:r>
              <a:rPr lang="en-GB" b="1"/>
              <a:t>3) </a:t>
            </a:r>
            <a:r>
              <a:rPr lang="en-GB"/>
              <a:t>Send your image to the back so that the geometric overlay re-appears over the image. </a:t>
            </a:r>
            <a:r>
              <a:rPr lang="en-GB" sz="12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Please remove or amend the image credit if you are using a different image to the one provided.</a:t>
            </a:r>
            <a:endParaRPr/>
          </a:p>
        </p:txBody>
      </p:sp>
      <p:sp>
        <p:nvSpPr>
          <p:cNvPr id="261" name="Google Shape;261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Also </a:t>
            </a:r>
            <a:r>
              <a:rPr lang="en-GB" dirty="0" err="1"/>
              <a:t>tanh</a:t>
            </a:r>
            <a:r>
              <a:rPr lang="en-GB" dirty="0"/>
              <a:t> </a:t>
            </a:r>
          </a:p>
          <a:p>
            <a:r>
              <a:rPr lang="en-GB" dirty="0" err="1"/>
              <a:t>Enge</a:t>
            </a:r>
            <a:r>
              <a:rPr lang="en-GB" baseline="0" dirty="0"/>
              <a:t> up to arbitrary order </a:t>
            </a:r>
          </a:p>
          <a:p>
            <a:r>
              <a:rPr lang="en-GB" baseline="0" dirty="0" err="1"/>
              <a:t>Sprial</a:t>
            </a:r>
            <a:r>
              <a:rPr lang="en-GB" baseline="0" dirty="0"/>
              <a:t> magnets </a:t>
            </a:r>
          </a:p>
          <a:p>
            <a:r>
              <a:rPr lang="en-GB" baseline="0" dirty="0"/>
              <a:t>Python interface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6</a:t>
            </a:fld>
            <a:endParaRPr lang="en-GB"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487785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Set up transition</a:t>
            </a:r>
            <a:r>
              <a:rPr lang="en-GB" baseline="0" dirty="0"/>
              <a:t> to revel equations</a:t>
            </a:r>
            <a:endParaRPr lang="en-GB" dirty="0"/>
          </a:p>
          <a:p>
            <a:r>
              <a:rPr lang="en-GB" dirty="0"/>
              <a:t>Grids up</a:t>
            </a:r>
            <a:r>
              <a:rPr lang="en-GB" baseline="0" dirty="0"/>
              <a:t> the charge </a:t>
            </a:r>
          </a:p>
          <a:p>
            <a:r>
              <a:rPr lang="en-GB" baseline="0" dirty="0"/>
              <a:t>Solves for the scalar potential</a:t>
            </a:r>
            <a:endParaRPr lang="en-GB" dirty="0"/>
          </a:p>
          <a:p>
            <a:r>
              <a:rPr lang="en-GB" dirty="0"/>
              <a:t>Full 3D </a:t>
            </a:r>
          </a:p>
          <a:p>
            <a:r>
              <a:rPr lang="en-GB" dirty="0"/>
              <a:t>A few different types of solvers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7</a:t>
            </a:fld>
            <a:endParaRPr lang="en-GB"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858195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Set up transition</a:t>
            </a:r>
            <a:r>
              <a:rPr lang="en-GB" baseline="0" dirty="0"/>
              <a:t> to revel equations</a:t>
            </a:r>
            <a:endParaRPr lang="en-GB" dirty="0"/>
          </a:p>
          <a:p>
            <a:r>
              <a:rPr lang="en-GB" dirty="0"/>
              <a:t>Grids up</a:t>
            </a:r>
            <a:r>
              <a:rPr lang="en-GB" baseline="0" dirty="0"/>
              <a:t> the charge </a:t>
            </a:r>
          </a:p>
          <a:p>
            <a:r>
              <a:rPr lang="en-GB" baseline="0" dirty="0"/>
              <a:t>Solves for the scalar potential</a:t>
            </a:r>
            <a:endParaRPr lang="en-GB" dirty="0"/>
          </a:p>
          <a:p>
            <a:r>
              <a:rPr lang="en-GB" dirty="0"/>
              <a:t>Full 3D </a:t>
            </a:r>
          </a:p>
          <a:p>
            <a:r>
              <a:rPr lang="en-GB" dirty="0"/>
              <a:t>A few different types of solvers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8</a:t>
            </a:fld>
            <a:endParaRPr lang="en-GB"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081392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9</a:t>
            </a:fld>
            <a:endParaRPr lang="en-GB"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352734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">
  <p:cSld name="1_Title and Content">
    <p:bg>
      <p:bgPr>
        <a:solidFill>
          <a:srgbClr val="FFFFFF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3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37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▪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9" name="Google Shape;79;p3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3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3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38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38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▪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5" name="Google Shape;85;p3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3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3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9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9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6" name="Google Shape;26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3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3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▪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31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31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>
                <a:solidFill>
                  <a:srgbClr val="8C8C9C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8C8C9C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C8C9C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C8C9C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C8C9C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C8C9C"/>
              </a:buClr>
              <a:buSzPts val="1600"/>
              <a:buNone/>
              <a:defRPr sz="1600">
                <a:solidFill>
                  <a:srgbClr val="8C8C9C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C8C9C"/>
              </a:buClr>
              <a:buSzPts val="1600"/>
              <a:buNone/>
              <a:defRPr sz="1600">
                <a:solidFill>
                  <a:srgbClr val="8C8C9C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C8C9C"/>
              </a:buClr>
              <a:buSzPts val="1600"/>
              <a:buNone/>
              <a:defRPr sz="1600">
                <a:solidFill>
                  <a:srgbClr val="8C8C9C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C8C9C"/>
              </a:buClr>
              <a:buSzPts val="1600"/>
              <a:buNone/>
              <a:defRPr sz="1600">
                <a:solidFill>
                  <a:srgbClr val="8C8C9C"/>
                </a:solidFill>
              </a:defRPr>
            </a:lvl9pPr>
          </a:lstStyle>
          <a:p>
            <a:endParaRPr/>
          </a:p>
        </p:txBody>
      </p:sp>
      <p:sp>
        <p:nvSpPr>
          <p:cNvPr id="38" name="Google Shape;38;p3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3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3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3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3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▪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32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▪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5" name="Google Shape;45;p3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3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3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33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33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1" name="Google Shape;51;p33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▪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33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3" name="Google Shape;53;p33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▪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4" name="Google Shape;54;p3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3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3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3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3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3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3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3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35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200"/>
              <a:buChar char="▪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800"/>
              <a:buChar char="▪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400"/>
              <a:buChar char="▪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Char char="▪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Char char="▪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5" name="Google Shape;65;p35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6" name="Google Shape;66;p3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3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3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3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36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None/>
              <a:defRPr sz="3200" b="0" i="0" u="none" strike="noStrike" cap="non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None/>
              <a:defRPr sz="2800" b="0" i="0" u="none" strike="noStrike" cap="non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  <a:defRPr sz="2400" b="0" i="0" u="none" strike="noStrike" cap="non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None/>
              <a:defRPr sz="2000" b="0" i="0" u="none" strike="noStrike" cap="non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None/>
              <a:defRPr sz="2000" b="0" i="0" u="none" strike="noStrike" cap="non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2" name="Google Shape;72;p36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3" name="Google Shape;73;p3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3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3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2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▪"/>
              <a:defRPr sz="2800" b="0" i="0" u="none" strike="noStrike" cap="non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C8C9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5" name="Google Shape;15;p2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7200" y="5558400"/>
            <a:ext cx="2352675" cy="1213485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orient="horz" pos="3657">
          <p15:clr>
            <a:srgbClr val="F26B43"/>
          </p15:clr>
        </p15:guide>
        <p15:guide id="4" orient="horz" pos="3997">
          <p15:clr>
            <a:srgbClr val="F26B43"/>
          </p15:clr>
        </p15:guide>
        <p15:guide id="5" orient="horz" pos="4156">
          <p15:clr>
            <a:srgbClr val="F26B43"/>
          </p15:clr>
        </p15:guide>
        <p15:guide id="6" pos="166">
          <p15:clr>
            <a:srgbClr val="F26B43"/>
          </p15:clr>
        </p15:guide>
        <p15:guide id="7" pos="778">
          <p15:clr>
            <a:srgbClr val="F26B43"/>
          </p15:clr>
        </p15:guide>
        <p15:guide id="8" pos="1504">
          <p15:clr>
            <a:srgbClr val="F26B43"/>
          </p15:clr>
        </p15:guide>
        <p15:guide id="9" orient="horz" pos="406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microsoft.com/office/2007/relationships/hdphoto" Target="../media/hdphoto1.wdp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hyperlink" Target="http://amas.web.psi.ch/opal/Documentation/master/#chp.fieldsolver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4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2"/>
          <p:cNvSpPr txBox="1"/>
          <p:nvPr/>
        </p:nvSpPr>
        <p:spPr>
          <a:xfrm>
            <a:off x="970992" y="2893266"/>
            <a:ext cx="6544800" cy="14465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buSzPts val="4800"/>
            </a:pPr>
            <a:r>
              <a:rPr lang="en-GB" sz="4400" b="1" dirty="0">
                <a:solidFill>
                  <a:schemeClr val="tx1"/>
                </a:solidFill>
              </a:rPr>
              <a:t>FFA studies at high intensity</a:t>
            </a:r>
            <a:endParaRPr sz="4400" b="1" i="0" u="none" strike="noStrike" cap="none" dirty="0">
              <a:solidFill>
                <a:schemeClr val="tx1"/>
              </a:solidFill>
              <a:sym typeface="Arial"/>
            </a:endParaRPr>
          </a:p>
        </p:txBody>
      </p:sp>
      <p:sp>
        <p:nvSpPr>
          <p:cNvPr id="255" name="Google Shape;255;p2"/>
          <p:cNvSpPr/>
          <p:nvPr/>
        </p:nvSpPr>
        <p:spPr>
          <a:xfrm>
            <a:off x="970992" y="5002119"/>
            <a:ext cx="6217208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GB" sz="2400" b="0" i="0" u="none" strike="noStrike" cap="none" dirty="0">
                <a:solidFill>
                  <a:srgbClr val="626262"/>
                </a:solidFill>
                <a:latin typeface="Arial"/>
                <a:ea typeface="Arial"/>
                <a:cs typeface="Arial"/>
                <a:sym typeface="Arial"/>
              </a:rPr>
              <a:t>Carl Joll</a:t>
            </a:r>
            <a:r>
              <a:rPr lang="en-GB" sz="2400" dirty="0">
                <a:solidFill>
                  <a:srgbClr val="626262"/>
                </a:solidFill>
              </a:rPr>
              <a:t>y – ISIS accelerator physics group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56" name="Google Shape;256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905460" y="0"/>
            <a:ext cx="3286539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7" name="Google Shape;257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51200" y="140400"/>
            <a:ext cx="3619500" cy="1866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Current progress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The OPAL space charge routine is relatively untested with FFA simulations.</a:t>
            </a:r>
          </a:p>
          <a:p>
            <a:endParaRPr lang="en-GB" dirty="0"/>
          </a:p>
          <a:p>
            <a:r>
              <a:rPr lang="en-GB" dirty="0" smtClean="0"/>
              <a:t>Currently running 2D simulations to check it works as expected.</a:t>
            </a:r>
          </a:p>
          <a:p>
            <a:endParaRPr lang="en-GB" dirty="0"/>
          </a:p>
          <a:p>
            <a:r>
              <a:rPr lang="en-GB" dirty="0" smtClean="0"/>
              <a:t>Potentially discovered some issues with OPAL… work in progress.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6274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Next steps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Understand and fix the existing issues with the OPAL </a:t>
            </a:r>
            <a:r>
              <a:rPr lang="en-GB" dirty="0" smtClean="0"/>
              <a:t>solver.</a:t>
            </a:r>
            <a:endParaRPr lang="en-GB" dirty="0"/>
          </a:p>
          <a:p>
            <a:endParaRPr lang="en-GB" dirty="0"/>
          </a:p>
          <a:p>
            <a:r>
              <a:rPr lang="en-GB" dirty="0"/>
              <a:t>Implement a more realistic 3D </a:t>
            </a:r>
            <a:r>
              <a:rPr lang="en-GB" dirty="0" smtClean="0"/>
              <a:t>bunch.</a:t>
            </a:r>
            <a:endParaRPr lang="en-GB" dirty="0"/>
          </a:p>
          <a:p>
            <a:endParaRPr lang="en-GB" dirty="0" smtClean="0"/>
          </a:p>
          <a:p>
            <a:r>
              <a:rPr lang="en-GB" dirty="0" smtClean="0"/>
              <a:t>Include the energy loss from the stripping foil.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1745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3"/>
          <p:cNvSpPr txBox="1"/>
          <p:nvPr/>
        </p:nvSpPr>
        <p:spPr>
          <a:xfrm>
            <a:off x="403341" y="345182"/>
            <a:ext cx="6356456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en-GB" sz="4400" b="1" i="0" u="none" strike="noStrike" cap="none" dirty="0">
                <a:solidFill>
                  <a:srgbClr val="2E2D62"/>
                </a:solidFill>
                <a:latin typeface="Arial"/>
                <a:ea typeface="Arial"/>
                <a:cs typeface="Arial"/>
                <a:sym typeface="Arial"/>
              </a:rPr>
              <a:t>Contents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030662" y="1289260"/>
            <a:ext cx="5101814" cy="4114361"/>
            <a:chOff x="423748" y="1380700"/>
            <a:chExt cx="5101814" cy="4114361"/>
          </a:xfrm>
        </p:grpSpPr>
        <p:sp>
          <p:nvSpPr>
            <p:cNvPr id="265" name="Google Shape;265;p3"/>
            <p:cNvSpPr txBox="1"/>
            <p:nvPr/>
          </p:nvSpPr>
          <p:spPr>
            <a:xfrm>
              <a:off x="423748" y="2598279"/>
              <a:ext cx="5101814" cy="46162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lang="en-GB" sz="2400" b="1" dirty="0">
                  <a:solidFill>
                    <a:srgbClr val="1E5DF8"/>
                  </a:solidFill>
                </a:rPr>
                <a:t>2</a:t>
              </a:r>
              <a:r>
                <a:rPr lang="en-GB" sz="2400" b="1" i="0" u="none" strike="noStrike" cap="none" dirty="0" smtClean="0">
                  <a:solidFill>
                    <a:srgbClr val="2E2D62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en-GB" sz="2400" b="1" dirty="0" smtClean="0">
                  <a:solidFill>
                    <a:srgbClr val="2E2D62"/>
                  </a:solidFill>
                </a:rPr>
                <a:t>FFAs in OPAL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" name="Google Shape;265;p3"/>
            <p:cNvSpPr txBox="1"/>
            <p:nvPr/>
          </p:nvSpPr>
          <p:spPr>
            <a:xfrm>
              <a:off x="423748" y="3446526"/>
              <a:ext cx="5101814" cy="83095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lang="en-GB" sz="2400" b="1" dirty="0">
                  <a:solidFill>
                    <a:srgbClr val="1E5DF8"/>
                  </a:solidFill>
                </a:rPr>
                <a:t>3</a:t>
              </a:r>
              <a:r>
                <a:rPr lang="en-GB" sz="2400" b="1" i="0" u="none" strike="noStrike" cap="none" dirty="0" smtClean="0">
                  <a:solidFill>
                    <a:srgbClr val="2E2D62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en-GB" sz="2400" b="1" dirty="0" smtClean="0">
                  <a:solidFill>
                    <a:srgbClr val="2E2D62"/>
                  </a:solidFill>
                </a:rPr>
                <a:t>Simulating space charge in OPAL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" name="Google Shape;265;p3"/>
            <p:cNvSpPr txBox="1"/>
            <p:nvPr/>
          </p:nvSpPr>
          <p:spPr>
            <a:xfrm>
              <a:off x="423748" y="1380700"/>
              <a:ext cx="5101814" cy="83095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lang="en-GB" sz="2400" b="1" dirty="0">
                  <a:solidFill>
                    <a:srgbClr val="1E5DF8"/>
                  </a:solidFill>
                </a:rPr>
                <a:t>1</a:t>
              </a:r>
              <a:r>
                <a:rPr lang="en-GB" sz="2400" b="1" i="0" u="none" strike="noStrike" cap="none" dirty="0" smtClean="0">
                  <a:solidFill>
                    <a:srgbClr val="2E2D62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en-GB" sz="2400" b="1" dirty="0" smtClean="0">
                  <a:solidFill>
                    <a:srgbClr val="2E2D62"/>
                  </a:solidFill>
                </a:rPr>
                <a:t>The effects of space charge in FETS FFA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" name="Google Shape;265;p3"/>
            <p:cNvSpPr txBox="1"/>
            <p:nvPr/>
          </p:nvSpPr>
          <p:spPr>
            <a:xfrm>
              <a:off x="423748" y="4664105"/>
              <a:ext cx="5101814" cy="83095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lang="en-GB" sz="2400" b="1" dirty="0">
                  <a:solidFill>
                    <a:srgbClr val="1E5DF8"/>
                  </a:solidFill>
                </a:rPr>
                <a:t>4</a:t>
              </a:r>
              <a:r>
                <a:rPr lang="en-GB" sz="2400" b="1" i="0" u="none" strike="noStrike" cap="none" dirty="0" smtClean="0">
                  <a:solidFill>
                    <a:srgbClr val="2E2D62"/>
                  </a:solidFill>
                  <a:latin typeface="Arial"/>
                  <a:ea typeface="Arial"/>
                  <a:cs typeface="Arial"/>
                  <a:sym typeface="Arial"/>
                </a:rPr>
                <a:t> Current progress and next steps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will space charge </a:t>
            </a:r>
            <a:r>
              <a:rPr lang="en-GB" dirty="0" smtClean="0"/>
              <a:t>affect </a:t>
            </a:r>
            <a:r>
              <a:rPr lang="en-GB" dirty="0"/>
              <a:t>the dynamics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566928" y="2029968"/>
            <a:ext cx="8836152" cy="2231136"/>
            <a:chOff x="1167384" y="1618488"/>
            <a:chExt cx="8836152" cy="2231136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 rotWithShape="1">
            <a:blip r:embed="rId2"/>
            <a:srcRect l="-103" t="27268" r="2848" b="495"/>
            <a:stretch/>
          </p:blipFill>
          <p:spPr>
            <a:xfrm>
              <a:off x="1167384" y="1973087"/>
              <a:ext cx="8744712" cy="1334834"/>
            </a:xfrm>
            <a:prstGeom prst="rect">
              <a:avLst/>
            </a:prstGeom>
          </p:spPr>
        </p:pic>
        <p:sp>
          <p:nvSpPr>
            <p:cNvPr id="8" name="Rectangle 7"/>
            <p:cNvSpPr/>
            <p:nvPr/>
          </p:nvSpPr>
          <p:spPr>
            <a:xfrm>
              <a:off x="5084064" y="1618488"/>
              <a:ext cx="4919472" cy="22311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084064" y="2455497"/>
              <a:ext cx="337071" cy="342883"/>
            </a:xfrm>
            <a:prstGeom prst="rect">
              <a:avLst/>
            </a:prstGeom>
          </p:spPr>
        </p:pic>
        <p:sp>
          <p:nvSpPr>
            <p:cNvPr id="11" name="Left Brace 10"/>
            <p:cNvSpPr/>
            <p:nvPr/>
          </p:nvSpPr>
          <p:spPr>
            <a:xfrm rot="16200000">
              <a:off x="4396932" y="2875559"/>
              <a:ext cx="282398" cy="1091866"/>
            </a:xfrm>
            <a:prstGeom prst="leftBrac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3300984" y="4142232"/>
            <a:ext cx="22219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 smtClean="0">
                <a:solidFill>
                  <a:srgbClr val="616161"/>
                </a:solidFill>
              </a:rPr>
              <a:t>With no space charge the tune is determined by the beta functions.</a:t>
            </a:r>
            <a:endParaRPr lang="en-GB" sz="1800" dirty="0">
              <a:solidFill>
                <a:srgbClr val="616161"/>
              </a:solidFill>
            </a:endParaRPr>
          </a:p>
        </p:txBody>
      </p:sp>
      <p:grpSp>
        <p:nvGrpSpPr>
          <p:cNvPr id="9" name="Group 12"/>
          <p:cNvGrpSpPr/>
          <p:nvPr/>
        </p:nvGrpSpPr>
        <p:grpSpPr>
          <a:xfrm>
            <a:off x="566928" y="2029968"/>
            <a:ext cx="8836152" cy="2231136"/>
            <a:chOff x="1167384" y="1618488"/>
            <a:chExt cx="8836152" cy="2231136"/>
          </a:xfrm>
        </p:grpSpPr>
        <p:pic>
          <p:nvPicPr>
            <p:cNvPr id="3" name="Picture 4"/>
            <p:cNvPicPr>
              <a:picLocks noChangeAspect="1"/>
            </p:cNvPicPr>
            <p:nvPr/>
          </p:nvPicPr>
          <p:blipFill rotWithShape="1">
            <a:blip r:embed="rId2"/>
            <a:srcRect l="-103" t="27268" r="2848" b="495"/>
            <a:stretch/>
          </p:blipFill>
          <p:spPr>
            <a:xfrm>
              <a:off x="1167384" y="1973087"/>
              <a:ext cx="8744712" cy="1334834"/>
            </a:xfrm>
            <a:prstGeom prst="rect">
              <a:avLst/>
            </a:prstGeom>
          </p:spPr>
        </p:pic>
        <p:sp>
          <p:nvSpPr>
            <p:cNvPr id="4" name="Rectangle 7"/>
            <p:cNvSpPr/>
            <p:nvPr/>
          </p:nvSpPr>
          <p:spPr>
            <a:xfrm>
              <a:off x="5084064" y="1618488"/>
              <a:ext cx="4919472" cy="22311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pic>
          <p:nvPicPr>
            <p:cNvPr id="6" name="Picture 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084064" y="2455497"/>
              <a:ext cx="337071" cy="342883"/>
            </a:xfrm>
            <a:prstGeom prst="rect">
              <a:avLst/>
            </a:prstGeom>
          </p:spPr>
        </p:pic>
        <p:sp>
          <p:nvSpPr>
            <p:cNvPr id="7" name="Left Brace 10"/>
            <p:cNvSpPr/>
            <p:nvPr/>
          </p:nvSpPr>
          <p:spPr>
            <a:xfrm rot="16200000">
              <a:off x="4396932" y="2875559"/>
              <a:ext cx="282398" cy="1091866"/>
            </a:xfrm>
            <a:prstGeom prst="leftBrac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12" name="Picture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0371" y="1792963"/>
            <a:ext cx="5533649" cy="4216114"/>
          </a:xfrm>
          <a:prstGeom prst="rect">
            <a:avLst/>
          </a:prstGeom>
        </p:spPr>
      </p:pic>
      <p:sp>
        <p:nvSpPr>
          <p:cNvPr id="17" name="TextBox 14"/>
          <p:cNvSpPr txBox="1"/>
          <p:nvPr/>
        </p:nvSpPr>
        <p:spPr>
          <a:xfrm>
            <a:off x="3300984" y="4142232"/>
            <a:ext cx="22219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 smtClean="0">
                <a:solidFill>
                  <a:srgbClr val="616161"/>
                </a:solidFill>
              </a:rPr>
              <a:t>With no space charge the tune is determined by the beta functions.</a:t>
            </a:r>
            <a:endParaRPr lang="en-GB" sz="1800" dirty="0">
              <a:solidFill>
                <a:srgbClr val="616161"/>
              </a:solidFill>
            </a:endParaRPr>
          </a:p>
        </p:txBody>
      </p:sp>
      <p:sp>
        <p:nvSpPr>
          <p:cNvPr id="18" name="TextBox 15"/>
          <p:cNvSpPr txBox="1"/>
          <p:nvPr/>
        </p:nvSpPr>
        <p:spPr>
          <a:xfrm>
            <a:off x="6260592" y="5931699"/>
            <a:ext cx="5093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 smtClean="0">
                <a:solidFill>
                  <a:srgbClr val="616161"/>
                </a:solidFill>
              </a:rPr>
              <a:t>Horizontal tune = 3.41 and Vertical tune = 3.39</a:t>
            </a:r>
            <a:endParaRPr lang="en-GB" sz="1800" dirty="0">
              <a:solidFill>
                <a:srgbClr val="61616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726680" y="1561051"/>
            <a:ext cx="28437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Beta functions over a single cell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9908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will space </a:t>
            </a:r>
            <a:r>
              <a:rPr lang="en-GB"/>
              <a:t>charge </a:t>
            </a:r>
            <a:r>
              <a:rPr lang="en-GB" smtClean="0"/>
              <a:t>affect </a:t>
            </a:r>
            <a:r>
              <a:rPr lang="en-GB" dirty="0"/>
              <a:t>the dynamics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-103" t="27268" r="2848" b="495"/>
          <a:stretch/>
        </p:blipFill>
        <p:spPr>
          <a:xfrm>
            <a:off x="1021922" y="1705389"/>
            <a:ext cx="8744712" cy="133483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59674" y="1345811"/>
            <a:ext cx="3013710" cy="476304"/>
          </a:xfrm>
          <a:prstGeom prst="rect">
            <a:avLst/>
          </a:prstGeom>
        </p:spPr>
      </p:pic>
      <p:sp>
        <p:nvSpPr>
          <p:cNvPr id="6" name="Left Brace 5"/>
          <p:cNvSpPr/>
          <p:nvPr/>
        </p:nvSpPr>
        <p:spPr>
          <a:xfrm rot="16200000">
            <a:off x="7216624" y="1217877"/>
            <a:ext cx="379351" cy="4024042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5312664" y="3547872"/>
            <a:ext cx="3959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616161"/>
                </a:solidFill>
              </a:rPr>
              <a:t>This term gives the tune shift due to space charge (KV distribution). </a:t>
            </a:r>
            <a:endParaRPr lang="en-GB" sz="2000" dirty="0">
              <a:solidFill>
                <a:srgbClr val="61616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203704" y="4818888"/>
                <a:ext cx="820216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 smtClean="0">
                    <a:solidFill>
                      <a:srgbClr val="616161"/>
                    </a:solidFill>
                  </a:rPr>
                  <a:t>With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616161"/>
                        </a:solidFill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2000" b="0" i="1" smtClean="0">
                        <a:solidFill>
                          <a:srgbClr val="61616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GB" sz="2000" b="0" i="1" smtClean="0">
                            <a:solidFill>
                              <a:srgbClr val="61616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solidFill>
                              <a:srgbClr val="61616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GB" sz="2000" b="0" i="1" smtClean="0">
                            <a:solidFill>
                              <a:srgbClr val="61616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11</m:t>
                        </m:r>
                      </m:sup>
                    </m:sSup>
                  </m:oMath>
                </a14:m>
                <a:r>
                  <a:rPr lang="en-GB" sz="2000" dirty="0" smtClean="0">
                    <a:solidFill>
                      <a:srgbClr val="616161"/>
                    </a:solidFill>
                  </a:rPr>
                  <a:t> particle per bunch, we expect a tune shift of around -0.3</a:t>
                </a:r>
                <a:endParaRPr lang="en-GB" sz="2000" dirty="0">
                  <a:solidFill>
                    <a:srgbClr val="616161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3704" y="4818888"/>
                <a:ext cx="8202168" cy="400110"/>
              </a:xfrm>
              <a:prstGeom prst="rect">
                <a:avLst/>
              </a:prstGeom>
              <a:blipFill>
                <a:blip r:embed="rId4"/>
                <a:stretch>
                  <a:fillRect l="-818" t="-7692" b="-2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92244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Effect on dynamic aperture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8709" y="1690688"/>
            <a:ext cx="7018211" cy="510415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38171" y="1358601"/>
            <a:ext cx="3416078" cy="440997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5903976" y="4146752"/>
            <a:ext cx="192024" cy="192024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" name="Straight Arrow Connector 6"/>
          <p:cNvCxnSpPr>
            <a:stCxn id="3" idx="3"/>
          </p:cNvCxnSpPr>
          <p:nvPr/>
        </p:nvCxnSpPr>
        <p:spPr>
          <a:xfrm flipH="1">
            <a:off x="5285232" y="4310655"/>
            <a:ext cx="646865" cy="718545"/>
          </a:xfrm>
          <a:prstGeom prst="straightConnector1">
            <a:avLst/>
          </a:prstGeom>
          <a:ln w="57150">
            <a:solidFill>
              <a:schemeClr val="accent2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2"/>
          <p:cNvSpPr/>
          <p:nvPr/>
        </p:nvSpPr>
        <p:spPr>
          <a:xfrm>
            <a:off x="5903976" y="4146752"/>
            <a:ext cx="192024" cy="192024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Arrow Connector 6"/>
          <p:cNvCxnSpPr>
            <a:stCxn id="6" idx="3"/>
          </p:cNvCxnSpPr>
          <p:nvPr/>
        </p:nvCxnSpPr>
        <p:spPr>
          <a:xfrm flipH="1">
            <a:off x="5285232" y="4310655"/>
            <a:ext cx="646865" cy="718545"/>
          </a:xfrm>
          <a:prstGeom prst="straightConnector1">
            <a:avLst/>
          </a:prstGeom>
          <a:ln w="57150">
            <a:solidFill>
              <a:schemeClr val="accent2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5664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FFA simulations in OPAL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4895088" cy="4351338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616161"/>
                </a:solidFill>
              </a:rPr>
              <a:t>Originally</a:t>
            </a:r>
            <a:r>
              <a:rPr lang="en-GB" dirty="0"/>
              <a:t> a cyclotron simulation code</a:t>
            </a:r>
          </a:p>
          <a:p>
            <a:endParaRPr lang="en-GB" dirty="0"/>
          </a:p>
          <a:p>
            <a:r>
              <a:rPr lang="en-GB" dirty="0"/>
              <a:t>OPAL now has been extended to horizontal and vertical FFAs with the </a:t>
            </a:r>
            <a:r>
              <a:rPr lang="en-GB" dirty="0" err="1"/>
              <a:t>Enge</a:t>
            </a:r>
            <a:r>
              <a:rPr lang="en-GB" dirty="0"/>
              <a:t> fringe field model</a:t>
            </a:r>
          </a:p>
        </p:txBody>
      </p:sp>
      <p:sp>
        <p:nvSpPr>
          <p:cNvPr id="4" name="TextBox 3"/>
          <p:cNvSpPr txBox="1"/>
          <p:nvPr/>
        </p:nvSpPr>
        <p:spPr>
          <a:xfrm rot="18661807">
            <a:off x="6852763" y="2862073"/>
            <a:ext cx="52943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Placeholder for plot of FFA field map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59" t="6360" r="25104"/>
          <a:stretch/>
        </p:blipFill>
        <p:spPr>
          <a:xfrm>
            <a:off x="6048682" y="1347314"/>
            <a:ext cx="4151376" cy="410998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20047" b="87881" l="23449" r="75198">
                        <a14:backgroundMark x1="55313" y1="50625" x2="55313" y2="50625"/>
                        <a14:backgroundMark x1="44375" y1="46458" x2="44375" y2="4645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6980" t="11568" r="18333" b="3640"/>
          <a:stretch/>
        </p:blipFill>
        <p:spPr>
          <a:xfrm rot="21431896">
            <a:off x="6277561" y="1502962"/>
            <a:ext cx="3961500" cy="3894519"/>
          </a:xfrm>
          <a:prstGeom prst="rect">
            <a:avLst/>
          </a:prstGeom>
        </p:spPr>
      </p:pic>
      <p:pic>
        <p:nvPicPr>
          <p:cNvPr id="7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59" t="6360" r="25104"/>
          <a:stretch/>
        </p:blipFill>
        <p:spPr>
          <a:xfrm>
            <a:off x="6048682" y="1347314"/>
            <a:ext cx="4151376" cy="4109989"/>
          </a:xfrm>
          <a:prstGeom prst="rect">
            <a:avLst/>
          </a:prstGeom>
        </p:spPr>
      </p:pic>
      <p:pic>
        <p:nvPicPr>
          <p:cNvPr id="8" name="Picture 5"/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20047" b="87881" l="23449" r="75198">
                        <a14:backgroundMark x1="55313" y1="50625" x2="55313" y2="50625"/>
                        <a14:backgroundMark x1="44375" y1="46458" x2="44375" y2="4645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6980" t="11568" r="18333" b="3640"/>
          <a:stretch/>
        </p:blipFill>
        <p:spPr>
          <a:xfrm rot="21431896">
            <a:off x="6277561" y="1502962"/>
            <a:ext cx="3961500" cy="3894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6087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Space charge in OPAL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28863" y="1473038"/>
            <a:ext cx="2695463" cy="160210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023896" y="1954182"/>
            <a:ext cx="3319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 smtClean="0">
                <a:solidFill>
                  <a:srgbClr val="616161"/>
                </a:solidFill>
              </a:rPr>
              <a:t>Goal is to solve for the scalar potential, </a:t>
            </a:r>
            <a:endParaRPr lang="en-GB" sz="1800" dirty="0">
              <a:solidFill>
                <a:srgbClr val="61616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75175" y="2261365"/>
            <a:ext cx="177809" cy="266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295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Space charge in OPAL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28863" y="1473038"/>
            <a:ext cx="2695463" cy="160210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60388" y="4943808"/>
            <a:ext cx="3954402" cy="124668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76659" y="3976651"/>
            <a:ext cx="9786890" cy="123608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023896" y="1954182"/>
            <a:ext cx="3319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 smtClean="0">
                <a:solidFill>
                  <a:srgbClr val="616161"/>
                </a:solidFill>
              </a:rPr>
              <a:t>Goal is to solve for the scalar potential, </a:t>
            </a:r>
            <a:endParaRPr lang="en-GB" sz="1800" dirty="0">
              <a:solidFill>
                <a:srgbClr val="61616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75175" y="2261365"/>
            <a:ext cx="177809" cy="26671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023896" y="3477661"/>
            <a:ext cx="5084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 smtClean="0">
                <a:solidFill>
                  <a:srgbClr val="616161"/>
                </a:solidFill>
              </a:rPr>
              <a:t>The solution is written in terms of the Green’s function for this problem:</a:t>
            </a:r>
            <a:endParaRPr lang="en-GB" sz="1800" dirty="0">
              <a:solidFill>
                <a:srgbClr val="61616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778041" y="5960626"/>
            <a:ext cx="5084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rgbClr val="616161"/>
                </a:solidFill>
              </a:rPr>
              <a:t>More details in the </a:t>
            </a:r>
            <a:r>
              <a:rPr lang="en-GB" sz="1200" dirty="0">
                <a:solidFill>
                  <a:srgbClr val="616161"/>
                </a:solidFill>
              </a:rPr>
              <a:t>OPAL manual: </a:t>
            </a:r>
            <a:r>
              <a:rPr lang="en-GB" sz="1200" dirty="0">
                <a:solidFill>
                  <a:srgbClr val="616161"/>
                </a:solidFill>
                <a:hlinkClick r:id="rId7"/>
              </a:rPr>
              <a:t>http://amas.web.psi.ch/opal/Documentation/master/#</a:t>
            </a:r>
            <a:r>
              <a:rPr lang="en-GB" sz="1200" dirty="0" smtClean="0">
                <a:solidFill>
                  <a:srgbClr val="616161"/>
                </a:solidFill>
                <a:hlinkClick r:id="rId7"/>
              </a:rPr>
              <a:t>chp.fieldsolvers</a:t>
            </a:r>
            <a:endParaRPr lang="en-GB" sz="1200" dirty="0" smtClean="0">
              <a:solidFill>
                <a:srgbClr val="616161"/>
              </a:solidFill>
            </a:endParaRPr>
          </a:p>
          <a:p>
            <a:endParaRPr lang="en-GB" sz="1200" dirty="0">
              <a:solidFill>
                <a:srgbClr val="61616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5620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FFT solver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How is the </a:t>
            </a:r>
            <a:r>
              <a:rPr lang="en-GB" dirty="0" smtClean="0"/>
              <a:t>solver actually </a:t>
            </a:r>
            <a:r>
              <a:rPr lang="en-GB" dirty="0"/>
              <a:t>implemented in OPAL?</a:t>
            </a:r>
          </a:p>
          <a:p>
            <a:endParaRPr lang="en-GB" dirty="0" smtClean="0"/>
          </a:p>
          <a:p>
            <a:r>
              <a:rPr lang="en-GB" dirty="0" smtClean="0"/>
              <a:t>The convolution for the scalar potential can be rewritten in terms of FFTs for faster computation: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6774" y="3937286"/>
            <a:ext cx="7237739" cy="717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774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ont and logo master">
  <a:themeElements>
    <a:clrScheme name="STFC theme">
      <a:dk1>
        <a:srgbClr val="2E2C61"/>
      </a:dk1>
      <a:lt1>
        <a:srgbClr val="FFFFFF"/>
      </a:lt1>
      <a:dk2>
        <a:srgbClr val="2E2C61"/>
      </a:dk2>
      <a:lt2>
        <a:srgbClr val="FFFFFF"/>
      </a:lt2>
      <a:accent1>
        <a:srgbClr val="1E5DF8"/>
      </a:accent1>
      <a:accent2>
        <a:srgbClr val="003088"/>
      </a:accent2>
      <a:accent3>
        <a:srgbClr val="F08900"/>
      </a:accent3>
      <a:accent4>
        <a:srgbClr val="616161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038DED1542C1943A1290884108DB0E9" ma:contentTypeVersion="2" ma:contentTypeDescription="Create a new document." ma:contentTypeScope="" ma:versionID="75948dd912159fd788ffcd9de450d66e">
  <xsd:schema xmlns:xsd="http://www.w3.org/2001/XMLSchema" xmlns:xs="http://www.w3.org/2001/XMLSchema" xmlns:p="http://schemas.microsoft.com/office/2006/metadata/properties" xmlns:ns2="84978530-c7a6-42d8-babd-8b8d2b751aa6" targetNamespace="http://schemas.microsoft.com/office/2006/metadata/properties" ma:root="true" ma:fieldsID="c49709bdc75a7754cac99811eaeb298a" ns2:_="">
    <xsd:import namespace="84978530-c7a6-42d8-babd-8b8d2b751a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978530-c7a6-42d8-babd-8b8d2b751a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640F081-B534-46A2-819D-E57C6B07937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14A9CD3-1715-40A4-A7ED-40D8563902F1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84978530-c7a6-42d8-babd-8b8d2b751aa6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1BFA9FD-3FBA-4858-A828-8FC9E7876A5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4978530-c7a6-42d8-babd-8b8d2b751a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2161</TotalTime>
  <Words>483</Words>
  <Application>Microsoft Office PowerPoint</Application>
  <PresentationFormat>Widescreen</PresentationFormat>
  <Paragraphs>65</Paragraphs>
  <Slides>11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Cambria Math</vt:lpstr>
      <vt:lpstr>Noto Sans Symbols</vt:lpstr>
      <vt:lpstr>Font and logo master</vt:lpstr>
      <vt:lpstr>PowerPoint Presentation</vt:lpstr>
      <vt:lpstr>PowerPoint Presentation</vt:lpstr>
      <vt:lpstr>How will space charge affect the dynamics</vt:lpstr>
      <vt:lpstr>How will space charge affect the dynamics</vt:lpstr>
      <vt:lpstr>Effect on dynamic aperture</vt:lpstr>
      <vt:lpstr>FFA simulations in OPAL</vt:lpstr>
      <vt:lpstr>Space charge in OPAL</vt:lpstr>
      <vt:lpstr>Space charge in OPAL</vt:lpstr>
      <vt:lpstr>FFT solver</vt:lpstr>
      <vt:lpstr>Current progress</vt:lpstr>
      <vt:lpstr>Next steps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Philip Millard</dc:creator>
  <cp:lastModifiedBy>Jolly, Carl (STFC,RAL,ISIS)</cp:lastModifiedBy>
  <cp:revision>51</cp:revision>
  <dcterms:created xsi:type="dcterms:W3CDTF">2019-09-17T08:04:08Z</dcterms:created>
  <dcterms:modified xsi:type="dcterms:W3CDTF">2023-06-01T08:55:21Z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0x0101005038DED1542C1943A1290884108DB0E9</vt:lpwstr>
  </property>
  <property fmtid="{D5CDD505-2E9C-101B-9397-08002B2CF9AE}" pid="3" name="_dlc_DocIdItemGuid">
    <vt:lpwstr>7d6dd9f8-2757-4d2f-b6c5-c8fdb553a0d1</vt:lpwstr>
  </property>
</Properties>
</file>