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56" r:id="rId3"/>
    <p:sldId id="264" r:id="rId4"/>
    <p:sldId id="277" r:id="rId5"/>
    <p:sldId id="265" r:id="rId6"/>
    <p:sldId id="278" r:id="rId7"/>
    <p:sldId id="1525" r:id="rId8"/>
    <p:sldId id="1521" r:id="rId9"/>
    <p:sldId id="1526" r:id="rId10"/>
    <p:sldId id="291" r:id="rId11"/>
    <p:sldId id="1518" r:id="rId12"/>
    <p:sldId id="1527" r:id="rId13"/>
    <p:sldId id="1524" r:id="rId14"/>
    <p:sldId id="1520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00"/>
    <a:srgbClr val="00B050"/>
    <a:srgbClr val="00FFFF"/>
    <a:srgbClr val="00FF00"/>
    <a:srgbClr val="FFF50A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5574" autoAdjust="0"/>
    <p:restoredTop sz="50000" autoAdjust="0"/>
  </p:normalViewPr>
  <p:slideViewPr>
    <p:cSldViewPr snapToGrid="0" snapToObjects="1">
      <p:cViewPr varScale="1">
        <p:scale>
          <a:sx n="181" d="100"/>
          <a:sy n="181" d="100"/>
        </p:scale>
        <p:origin x="488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368AE-6011-C647-B3CE-A2324B69BEF4}" type="datetimeFigureOut">
              <a:rPr lang="en-US" smtClean="0"/>
              <a:t>9/20/23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904FB-A699-4A4E-91E7-CCCC780C6B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9408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3F7C9E-B767-1049-B14C-E01BE4363530}" type="datetimeFigureOut">
              <a:rPr lang="en-US" smtClean="0"/>
              <a:t>9/20/23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64332-DFBC-D546-9D62-8B5A6BCB01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515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solidFill>
            <a:srgbClr val="FFFF00"/>
          </a:solidFill>
        </p:spPr>
        <p:txBody>
          <a:bodyPr anchor="b" anchorCtr="0"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4809657"/>
            <a:ext cx="2853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K. Long, </a:t>
            </a:r>
            <a:fld id="{B19FB069-7A70-CF49-A3CF-C9513262B04A}" type="datetime3">
              <a:rPr lang="en-GB" b="1" smtClean="0">
                <a:solidFill>
                  <a:schemeClr val="bg1"/>
                </a:solidFill>
              </a:rPr>
              <a:t>20 September, 2023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" name="Picture 9" descr="image0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3708" cy="359893"/>
          </a:xfrm>
          <a:prstGeom prst="rect">
            <a:avLst/>
          </a:prstGeom>
        </p:spPr>
      </p:pic>
      <p:pic>
        <p:nvPicPr>
          <p:cNvPr id="11" name="Picture 10" descr="2473_web_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7302" y="0"/>
            <a:ext cx="1636697" cy="35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92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14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44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B5725-3BBB-FC4D-83EF-96A6349A2A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r">
              <a:defRPr sz="4500" b="1">
                <a:solidFill>
                  <a:srgbClr val="00206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21587B-48A1-CD40-8B83-E328567942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r">
              <a:buNone/>
              <a:defRPr sz="2100" b="1">
                <a:solidFill>
                  <a:schemeClr val="bg2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7" name="Picture 6" descr="image001.png">
            <a:extLst>
              <a:ext uri="{FF2B5EF4-FFF2-40B4-BE49-F238E27FC236}">
                <a16:creationId xmlns:a16="http://schemas.microsoft.com/office/drawing/2014/main" id="{7C753095-58DF-1E47-9C0D-3CE3DFE4D7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281" cy="2699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1DAF38-58B9-814D-B265-B4CEB098D14D}"/>
              </a:ext>
            </a:extLst>
          </p:cNvPr>
          <p:cNvSpPr txBox="1"/>
          <p:nvPr userDrawn="1"/>
        </p:nvSpPr>
        <p:spPr>
          <a:xfrm>
            <a:off x="3354552" y="4889585"/>
            <a:ext cx="1828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>
                <a:solidFill>
                  <a:schemeClr val="tx1"/>
                </a:solidFill>
              </a:rPr>
              <a:t>K. Long;  </a:t>
            </a:r>
            <a:fld id="{B19FB069-7A70-CF49-A3CF-C9513262B04A}" type="datetime3">
              <a:rPr lang="en-GB" sz="1200" b="1" smtClean="0">
                <a:solidFill>
                  <a:schemeClr val="tx1"/>
                </a:solidFill>
              </a:rPr>
              <a:t>20 September, 2023</a:t>
            </a:fld>
            <a:endParaRPr lang="en-US" sz="1200" b="1" dirty="0">
              <a:solidFill>
                <a:schemeClr val="tx1"/>
              </a:solidFill>
            </a:endParaRP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3623A61B-8043-9E43-99F2-D218C14E5C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6476" y="4554429"/>
            <a:ext cx="1227524" cy="584535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6D638904-28E6-6D4D-8E2F-98175B8EC1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25775" y="-13022"/>
            <a:ext cx="1099937" cy="282942"/>
          </a:xfrm>
          <a:prstGeom prst="rect">
            <a:avLst/>
          </a:prstGeom>
        </p:spPr>
      </p:pic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7FB27F37-5029-264F-83A9-85FFD872F8F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4625340"/>
            <a:ext cx="1523571" cy="51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28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A76B9-B307-5547-9D41-EE174839C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480059"/>
          </a:xfrm>
        </p:spPr>
        <p:txBody>
          <a:bodyPr>
            <a:noAutofit/>
          </a:bodyPr>
          <a:lstStyle>
            <a:lvl1pPr algn="r">
              <a:defRPr sz="3000" b="1">
                <a:solidFill>
                  <a:srgbClr val="C0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AF3D8-FCDB-8A48-A784-F89A834E2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80060"/>
            <a:ext cx="9144000" cy="4655820"/>
          </a:xfrm>
        </p:spPr>
        <p:txBody>
          <a:bodyPr/>
          <a:lstStyle>
            <a:lvl1pPr>
              <a:defRPr sz="2700" b="1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 b="1">
                <a:solidFill>
                  <a:schemeClr val="accent1"/>
                </a:solidFill>
              </a:defRPr>
            </a:lvl2pPr>
            <a:lvl3pPr>
              <a:defRPr sz="2100" b="1">
                <a:solidFill>
                  <a:schemeClr val="accent2"/>
                </a:solidFill>
              </a:defRPr>
            </a:lvl3pPr>
            <a:lvl4pPr>
              <a:defRPr sz="1800" b="1">
                <a:solidFill>
                  <a:schemeClr val="accent4"/>
                </a:solidFill>
              </a:defRPr>
            </a:lvl4pPr>
            <a:lvl5pPr>
              <a:defRPr sz="1500" b="1">
                <a:solidFill>
                  <a:schemeClr val="accent6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B9E92-2D1E-6240-8373-27BDDD5B5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917671"/>
            <a:ext cx="2057400" cy="217646"/>
          </a:xfrm>
        </p:spPr>
        <p:txBody>
          <a:bodyPr/>
          <a:lstStyle>
            <a:lvl1pPr>
              <a:defRPr sz="8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C428AF43-ECB0-2D42-8C54-5AF8A4A6F9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225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A4A06-1A91-1943-B51A-D89D1D983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>
            <a:normAutofit/>
          </a:bodyPr>
          <a:lstStyle>
            <a:lvl1pPr>
              <a:defRPr sz="3300" b="1">
                <a:solidFill>
                  <a:srgbClr val="C00000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1FAA7-C043-354A-A358-5CFD35EED8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376AA-06DB-4046-8C16-EC8D1649F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869657"/>
            <a:ext cx="2057400" cy="273844"/>
          </a:xfrm>
        </p:spPr>
        <p:txBody>
          <a:bodyPr/>
          <a:lstStyle/>
          <a:p>
            <a:fld id="{C428AF43-ECB0-2D42-8C54-5AF8A4A6F9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998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EFC03-EF36-714D-B45D-98DBE52BC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6194F-01C3-0A41-B5EE-CC458FDC0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DEDD8B-68A2-1645-9D26-2235D0A52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C23699-8D32-AE49-BA22-27F3AC082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5577-9D3A-5740-895E-D28D2517BFB7}" type="datetimeFigureOut">
              <a:rPr lang="en-US" smtClean="0"/>
              <a:t>9/20/23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1AC631-0972-F440-B2B3-215293F28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07CAF-F107-D74E-89ED-FEE24541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AF43-ECB0-2D42-8C54-5AF8A4A6F9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716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3C7B1-BBA9-184B-89C6-3DD51557F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1DABB-21DD-E54F-AAFB-A6898BB7B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0EBBFD-A6D6-904E-9B92-67C813C2B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63A777-7C7D-DD40-BE58-DD1490308D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0B208D-AE21-F141-B476-10382A925E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5F8752-2A13-6B46-869B-9E6CB1911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5577-9D3A-5740-895E-D28D2517BFB7}" type="datetimeFigureOut">
              <a:rPr lang="en-US" smtClean="0"/>
              <a:t>9/20/23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F5A9EE-2FF3-CD4A-B0C4-D6B104BED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7DB3A0-754C-E348-BAB3-FF4B744EE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AF43-ECB0-2D42-8C54-5AF8A4A6F9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059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F0F02-EC1E-9A4A-9EEF-64B39356E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824AD6-0C3D-0E43-B870-D1CC0828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5577-9D3A-5740-895E-D28D2517BFB7}" type="datetimeFigureOut">
              <a:rPr lang="en-US" smtClean="0"/>
              <a:t>9/20/23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B65CC9-FA18-294A-B371-A3F5B095C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C659D4-47A9-3F47-8024-B06237F6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AF43-ECB0-2D42-8C54-5AF8A4A6F9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13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AE2210-2BCB-0041-96A8-224F79F1F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5577-9D3A-5740-895E-D28D2517BFB7}" type="datetimeFigureOut">
              <a:rPr lang="en-US" smtClean="0"/>
              <a:t>9/20/23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C67F05-E7E1-8749-9491-A4E9D08BF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6B9F0D-7D99-084F-9553-87B4A1BFD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AF43-ECB0-2D42-8C54-5AF8A4A6F9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896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93B9C-67C3-9844-BF1B-476953FE8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B53CC-7C9D-EF48-B305-3E1E4A126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8FD12-DDD6-7846-B50B-364E220515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BE2823-FAE6-0943-914F-0E7001E76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5577-9D3A-5740-895E-D28D2517BFB7}" type="datetimeFigureOut">
              <a:rPr lang="en-US" smtClean="0"/>
              <a:t>9/20/23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E349B2-2E3A-6743-A29D-A95C11456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5BF894-F59E-EA41-AEBE-B41624A80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AF43-ECB0-2D42-8C54-5AF8A4A6F9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594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754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07BA3-2239-984F-B148-89F4A874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F77758-9BA9-BF44-AEAE-915EE2E6FC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7A5466-F14B-4743-ACAE-3162C62918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DA245-2A96-8248-B711-7D76E6E20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5577-9D3A-5740-895E-D28D2517BFB7}" type="datetimeFigureOut">
              <a:rPr lang="en-US" smtClean="0"/>
              <a:t>9/20/23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7A4554-968C-E446-9200-0D3A2C3FD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F2D0DE-ECD4-D348-9EF2-C75CA8541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AF43-ECB0-2D42-8C54-5AF8A4A6F9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318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785B0-BE4E-CD49-A4DA-6AD90DEA5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9483BF-910A-054A-9FAC-0B27251F7C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E9D18-4E71-7A41-AD75-6101BD6E0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5577-9D3A-5740-895E-D28D2517BFB7}" type="datetimeFigureOut">
              <a:rPr lang="en-US" smtClean="0"/>
              <a:t>9/20/23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7E5A4-7C58-7448-B8B0-8B692D3AE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4ED69-253A-2C46-9FF9-2BBC61DF7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AF43-ECB0-2D42-8C54-5AF8A4A6F9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061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D62473-7246-B545-9BC0-42B8540953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EB4A34-12F1-6B49-98C8-A5C712E400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01029-BF4B-554E-9213-190417BBC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5577-9D3A-5740-895E-D28D2517BFB7}" type="datetimeFigureOut">
              <a:rPr lang="en-US" smtClean="0"/>
              <a:t>9/20/23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6C1C5-92E2-5D4D-9F4C-12114CF13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73916-8C01-E94A-BD99-D1D422EAA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8AF43-ECB0-2D42-8C54-5AF8A4A6F9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143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61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63098"/>
            <a:ext cx="4495800" cy="45804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63098"/>
            <a:ext cx="4495800" cy="45804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357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339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551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351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12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90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63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563098"/>
            <a:ext cx="9144000" cy="45804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4930092"/>
            <a:ext cx="2133600" cy="2134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1DC3ABC-92C2-B748-ABF3-854614434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68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457200" rtl="0" eaLnBrk="1" latinLnBrk="0" hangingPunct="1">
        <a:spcBef>
          <a:spcPct val="0"/>
        </a:spcBef>
        <a:buNone/>
        <a:defRPr sz="4400" b="1" kern="1200">
          <a:solidFill>
            <a:srgbClr val="FFF50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rgbClr val="FF8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rgbClr val="00FF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rgbClr val="00FFF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rgbClr val="FF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70A46D-8534-1941-896D-8E002B3D0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6DC3B-1027-5441-84BC-18C39DC3A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904AA-4F87-3F41-A276-1F8BB69E87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E5577-9D3A-5740-895E-D28D2517BFB7}" type="datetimeFigureOut">
              <a:rPr lang="en-US" smtClean="0"/>
              <a:t>9/20/23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271B-446B-EA4F-822F-CB42D41F16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C8A42-D138-4942-89C5-84E4216646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8AF43-ECB0-2D42-8C54-5AF8A4A6F9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051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C68CE-D19B-A978-B2C9-956430A5A0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CEDBFE-27D7-8E53-1E32-64B0EE3395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7CE5E-6014-1563-F7B6-8562499D0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054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F251F-CEF9-0D67-FE4E-ABB121DB3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document and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E607D-03E6-E7A3-83CE-DE8F191A4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3772" y="755828"/>
            <a:ext cx="5750228" cy="151569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Updated following EB comments, shared with WPMs and </a:t>
            </a:r>
            <a:r>
              <a:rPr lang="en-US" dirty="0" err="1"/>
              <a:t>LhARA</a:t>
            </a:r>
            <a:r>
              <a:rPr lang="en-US" dirty="0"/>
              <a:t> collaboration, no further comments</a:t>
            </a:r>
          </a:p>
          <a:p>
            <a:r>
              <a:rPr lang="en-US" dirty="0"/>
              <a:t>Still awaiting comments from ITRF management</a:t>
            </a:r>
          </a:p>
          <a:p>
            <a:r>
              <a:rPr lang="en-US" dirty="0"/>
              <a:t>Shared with attendees at STFC Bid Review: 04Sep23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092370-7D40-8954-481E-430457CC4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901" y="2045500"/>
            <a:ext cx="5462810" cy="196749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06B4AD-355C-EDE0-CB74-5F81F5F51C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04" r="5964" b="10476"/>
          <a:stretch/>
        </p:blipFill>
        <p:spPr>
          <a:xfrm>
            <a:off x="114584" y="372228"/>
            <a:ext cx="3268684" cy="460465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5F2B64A-3E91-A653-46BC-CB5E6BEC6982}"/>
              </a:ext>
            </a:extLst>
          </p:cNvPr>
          <p:cNvSpPr/>
          <p:nvPr/>
        </p:nvSpPr>
        <p:spPr>
          <a:xfrm>
            <a:off x="3760342" y="3065201"/>
            <a:ext cx="2943546" cy="177230"/>
          </a:xfrm>
          <a:prstGeom prst="rect">
            <a:avLst/>
          </a:prstGeom>
          <a:solidFill>
            <a:srgbClr val="92D050">
              <a:alpha val="36863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5E9CB2-FEA8-FEBD-8E1F-BA363CEC4A37}"/>
              </a:ext>
            </a:extLst>
          </p:cNvPr>
          <p:cNvSpPr/>
          <p:nvPr/>
        </p:nvSpPr>
        <p:spPr>
          <a:xfrm>
            <a:off x="3760342" y="3246283"/>
            <a:ext cx="3968393" cy="177230"/>
          </a:xfrm>
          <a:prstGeom prst="rect">
            <a:avLst/>
          </a:prstGeom>
          <a:solidFill>
            <a:schemeClr val="accent6">
              <a:lumMod val="60000"/>
              <a:lumOff val="40000"/>
              <a:alpha val="36863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28568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041CE2-E168-B8F4-4BEE-9EA30EF65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69" y="73247"/>
            <a:ext cx="3545042" cy="501668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DA5D01-8345-DE89-6916-D9AF21E52751}"/>
              </a:ext>
            </a:extLst>
          </p:cNvPr>
          <p:cNvSpPr txBox="1"/>
          <p:nvPr/>
        </p:nvSpPr>
        <p:spPr>
          <a:xfrm>
            <a:off x="292813" y="4770433"/>
            <a:ext cx="6159058" cy="21929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825" b="1" dirty="0"/>
              <a:t>https://</a:t>
            </a:r>
            <a:r>
              <a:rPr lang="en-US" sz="825" b="1" dirty="0" err="1"/>
              <a:t>ccap.hep.ph.ic.ac.uk</a:t>
            </a:r>
            <a:r>
              <a:rPr lang="en-US" sz="825" b="1" dirty="0"/>
              <a:t>/trac/raw-attachment/wiki/Research/</a:t>
            </a:r>
            <a:r>
              <a:rPr lang="en-US" sz="825" b="1" dirty="0" err="1"/>
              <a:t>LhARA</a:t>
            </a:r>
            <a:r>
              <a:rPr lang="en-US" sz="825" b="1" dirty="0"/>
              <a:t>/Documentation/TN/Governance/LhARA-Gov-Rev-2022-01.pdf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9EC177-9C81-3B85-1AFC-7B5B89915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536" y="87761"/>
            <a:ext cx="3508409" cy="4964841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221226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6C588-F942-3317-8810-27F8CBD5C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PA2 detailed project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30DF2-1FB3-8C7A-FEF5-84E37AA0A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Rolling and formal reviews:</a:t>
            </a:r>
          </a:p>
          <a:p>
            <a:pPr lvl="1"/>
            <a:r>
              <a:rPr lang="en-US" dirty="0"/>
              <a:t>Chris </a:t>
            </a:r>
            <a:r>
              <a:rPr lang="en-US" dirty="0" err="1"/>
              <a:t>Townsley</a:t>
            </a:r>
            <a:r>
              <a:rPr lang="en-US" dirty="0"/>
              <a:t>; STFC, RAL (PPD) </a:t>
            </a:r>
            <a:r>
              <a:rPr lang="en-US" dirty="0" err="1"/>
              <a:t>Proj</a:t>
            </a:r>
            <a:r>
              <a:rPr lang="en-US" dirty="0"/>
              <a:t>. Man. Off. has agreed to provide “rolling independent review” as we prepare the PA2 project plan</a:t>
            </a:r>
          </a:p>
          <a:p>
            <a:pPr lvl="2"/>
            <a:r>
              <a:rPr lang="en-US" dirty="0"/>
              <a:t>On board; conversation with CT, Monday 18Sep23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Mike Lamon (CERN Dir Acc. + Tech.) has agreed to organize second independent international review of PA2 </a:t>
            </a:r>
            <a:r>
              <a:rPr lang="en-US" dirty="0" err="1"/>
              <a:t>programme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Will have greater focus on biomedical parts of </a:t>
            </a:r>
            <a:r>
              <a:rPr lang="en-US" dirty="0" err="1"/>
              <a:t>programme</a:t>
            </a:r>
            <a:r>
              <a:rPr lang="en-US" dirty="0"/>
              <a:t> than first review</a:t>
            </a:r>
          </a:p>
          <a:p>
            <a:pPr lvl="2"/>
            <a:r>
              <a:rPr lang="en-US" dirty="0"/>
              <a:t>Will discuss with ML early October</a:t>
            </a:r>
          </a:p>
          <a:p>
            <a:pPr lvl="2"/>
            <a:r>
              <a:rPr lang="en-US" dirty="0"/>
              <a:t>Target date for review Feb/Mar 2024</a:t>
            </a:r>
          </a:p>
        </p:txBody>
      </p:sp>
    </p:spTree>
    <p:extLst>
      <p:ext uri="{BB962C8B-B14F-4D97-AF65-F5344CB8AC3E}">
        <p14:creationId xmlns:p14="http://schemas.microsoft.com/office/powerpoint/2010/main" val="4260028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2C337A-845F-1ED3-58E8-CD46EA799D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345" y="0"/>
            <a:ext cx="5461310" cy="5143500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607460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0CE659-BFA1-2A54-7656-E75E61D73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9E1145-4F27-32A8-3262-55C9A30BF2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90" t="60796" r="14802" b="28009"/>
          <a:stretch/>
        </p:blipFill>
        <p:spPr>
          <a:xfrm>
            <a:off x="-1" y="0"/>
            <a:ext cx="9163837" cy="10073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3E6B28-4842-C279-A366-9048C2D91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110" y="1007390"/>
            <a:ext cx="3533614" cy="22667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AFEADB-BBB3-2323-92A9-C4CD910B0ECC}"/>
              </a:ext>
            </a:extLst>
          </p:cNvPr>
          <p:cNvSpPr txBox="1"/>
          <p:nvPr/>
        </p:nvSpPr>
        <p:spPr>
          <a:xfrm>
            <a:off x="1983783" y="3613082"/>
            <a:ext cx="6894644" cy="14157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Making a start on developing the biological pilar:</a:t>
            </a:r>
          </a:p>
          <a:p>
            <a:pPr marL="446088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MRC “Developmental Pathway Funding Scheme”:</a:t>
            </a:r>
          </a:p>
          <a:p>
            <a:pPr marL="903288" lvl="1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https://</a:t>
            </a:r>
            <a:r>
              <a:rPr lang="en-US" sz="1400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www.ukri.org</a:t>
            </a:r>
            <a:r>
              <a:rPr lang="en-US" sz="1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/opportunity/developmental-pathway-funding-scheme/</a:t>
            </a:r>
          </a:p>
          <a:p>
            <a:pPr marL="903288" lvl="1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A.Giacca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J.Parsons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developing outline proposal</a:t>
            </a:r>
          </a:p>
          <a:p>
            <a:pPr marL="446088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Need Biological Science CM …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F0EA0A-0AF0-8F57-CD8F-0CD3FCF93E63}"/>
              </a:ext>
            </a:extLst>
          </p:cNvPr>
          <p:cNvCxnSpPr>
            <a:cxnSpLocks/>
          </p:cNvCxnSpPr>
          <p:nvPr/>
        </p:nvCxnSpPr>
        <p:spPr>
          <a:xfrm>
            <a:off x="7656163" y="821410"/>
            <a:ext cx="0" cy="2791672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49F3489-600C-48B1-C0D6-D571547D02A6}"/>
              </a:ext>
            </a:extLst>
          </p:cNvPr>
          <p:cNvSpPr txBox="1"/>
          <p:nvPr/>
        </p:nvSpPr>
        <p:spPr>
          <a:xfrm>
            <a:off x="427278" y="1860839"/>
            <a:ext cx="1981633" cy="120032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MRes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activity with</a:t>
            </a:r>
            <a:b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Leo Cancer Care</a:t>
            </a:r>
            <a:b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Ideas; still need to </a:t>
            </a:r>
            <a:b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develop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5610B1-D2A6-6AE2-B124-A189D09C1841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1418095" y="821410"/>
            <a:ext cx="0" cy="1039429"/>
          </a:xfrm>
          <a:prstGeom prst="line">
            <a:avLst/>
          </a:prstGeom>
          <a:ln w="9525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AC80EE9-7269-7E34-BF67-4A0B8366CD47}"/>
              </a:ext>
            </a:extLst>
          </p:cNvPr>
          <p:cNvSpPr txBox="1"/>
          <p:nvPr/>
        </p:nvSpPr>
        <p:spPr>
          <a:xfrm rot="1233888">
            <a:off x="6571890" y="1851128"/>
            <a:ext cx="2347694" cy="830997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08Feb23</a:t>
            </a:r>
          </a:p>
        </p:txBody>
      </p:sp>
    </p:spTree>
    <p:extLst>
      <p:ext uri="{BB962C8B-B14F-4D97-AF65-F5344CB8AC3E}">
        <p14:creationId xmlns:p14="http://schemas.microsoft.com/office/powerpoint/2010/main" val="359162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0CE659-BFA1-2A54-7656-E75E61D73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9E1145-4F27-32A8-3262-55C9A30BF2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90" t="60796" r="14802" b="28009"/>
          <a:stretch/>
        </p:blipFill>
        <p:spPr>
          <a:xfrm>
            <a:off x="-1" y="0"/>
            <a:ext cx="9163837" cy="10073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AFEADB-BBB3-2323-92A9-C4CD910B0ECC}"/>
              </a:ext>
            </a:extLst>
          </p:cNvPr>
          <p:cNvSpPr txBox="1"/>
          <p:nvPr/>
        </p:nvSpPr>
        <p:spPr>
          <a:xfrm>
            <a:off x="1983783" y="3613082"/>
            <a:ext cx="6949018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Vision firming up:</a:t>
            </a:r>
          </a:p>
          <a:p>
            <a:pPr marL="446088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Proof-of-principle experiment proposed for PA2</a:t>
            </a:r>
          </a:p>
          <a:p>
            <a:pPr marL="903288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Discussion this afternoon</a:t>
            </a:r>
          </a:p>
          <a:p>
            <a:pPr marL="446088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Concept for a parallel </a:t>
            </a:r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programme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of experiments @ other sources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F0EA0A-0AF0-8F57-CD8F-0CD3FCF93E63}"/>
              </a:ext>
            </a:extLst>
          </p:cNvPr>
          <p:cNvCxnSpPr>
            <a:cxnSpLocks/>
          </p:cNvCxnSpPr>
          <p:nvPr/>
        </p:nvCxnSpPr>
        <p:spPr>
          <a:xfrm>
            <a:off x="7656163" y="821410"/>
            <a:ext cx="0" cy="2791672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49F3489-600C-48B1-C0D6-D571547D02A6}"/>
              </a:ext>
            </a:extLst>
          </p:cNvPr>
          <p:cNvSpPr txBox="1"/>
          <p:nvPr/>
        </p:nvSpPr>
        <p:spPr>
          <a:xfrm>
            <a:off x="92773" y="1290584"/>
            <a:ext cx="2508186" cy="221599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i="1" u="sng" dirty="0">
                <a:solidFill>
                  <a:srgbClr val="FFC000"/>
                </a:solidFill>
              </a:rPr>
              <a:t>Pat Price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b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developing stakeholder, </a:t>
            </a:r>
            <a:b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comms, outreach and </a:t>
            </a:r>
            <a:b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impact plans for PA2</a:t>
            </a:r>
          </a:p>
          <a:p>
            <a:pPr algn="ctr"/>
            <a:endParaRPr lang="en-US" sz="105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en-US" b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MRes</a:t>
            </a: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activity with</a:t>
            </a:r>
            <a:b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Leo Cancer Care</a:t>
            </a:r>
            <a:b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</a:br>
            <a:r>
              <a:rPr lang="en-US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successful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5610B1-D2A6-6AE2-B124-A189D09C1841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1346865" y="251155"/>
            <a:ext cx="1" cy="1039429"/>
          </a:xfrm>
          <a:prstGeom prst="line">
            <a:avLst/>
          </a:prstGeom>
          <a:ln w="9525">
            <a:solidFill>
              <a:srgbClr val="92D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E9A8D566-AE5A-1156-3A19-B568DC0019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06" t="6757" r="27158" b="18978"/>
          <a:stretch/>
        </p:blipFill>
        <p:spPr>
          <a:xfrm>
            <a:off x="2693732" y="910422"/>
            <a:ext cx="3756535" cy="258801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6563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056004-9D14-475A-C688-D68DDBDCD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461" y="60501"/>
            <a:ext cx="8367077" cy="502249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3553E59-672E-C243-76DA-18777BE8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28AF43-ECB0-2D42-8C54-5AF8A4A6F92C}" type="slidenum">
              <a:rPr kumimoji="0" lang="en-US" sz="825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825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A71791-6F81-3FE7-9887-DFA6708EDD1E}"/>
              </a:ext>
            </a:extLst>
          </p:cNvPr>
          <p:cNvSpPr txBox="1"/>
          <p:nvPr/>
        </p:nvSpPr>
        <p:spPr>
          <a:xfrm>
            <a:off x="6311380" y="1193074"/>
            <a:ext cx="2205284" cy="1384995"/>
          </a:xfrm>
          <a:prstGeom prst="rect">
            <a:avLst/>
          </a:prstGeom>
          <a:noFill/>
          <a:ln w="12700">
            <a:solidFill>
              <a:srgbClr val="FAC09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Waterfall chart from</a:t>
            </a:r>
            <a:b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PA1 proposal …</a:t>
            </a:r>
          </a:p>
          <a:p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 CM/12-month review to</a:t>
            </a:r>
            <a:br>
              <a:rPr lang="en-US" sz="1400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</a:b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 take stock of progress</a:t>
            </a:r>
          </a:p>
          <a:p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 Formal element:</a:t>
            </a:r>
            <a:br>
              <a:rPr lang="en-US" sz="1400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</a:b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check against milestones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6BFB5E-3838-FD0F-662D-449D0E4F894A}"/>
              </a:ext>
            </a:extLst>
          </p:cNvPr>
          <p:cNvSpPr txBox="1"/>
          <p:nvPr/>
        </p:nvSpPr>
        <p:spPr>
          <a:xfrm>
            <a:off x="4209399" y="1444171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129AE7-00A7-01EB-0774-8BABB7F34560}"/>
              </a:ext>
            </a:extLst>
          </p:cNvPr>
          <p:cNvSpPr txBox="1"/>
          <p:nvPr/>
        </p:nvSpPr>
        <p:spPr>
          <a:xfrm>
            <a:off x="4209399" y="2082799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BC2852-E0EA-F35F-DEF1-E8DE853A0A1F}"/>
              </a:ext>
            </a:extLst>
          </p:cNvPr>
          <p:cNvSpPr txBox="1"/>
          <p:nvPr/>
        </p:nvSpPr>
        <p:spPr>
          <a:xfrm>
            <a:off x="4209399" y="2691370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83F71C-C76C-1FD5-D031-440452B46181}"/>
              </a:ext>
            </a:extLst>
          </p:cNvPr>
          <p:cNvSpPr txBox="1"/>
          <p:nvPr/>
        </p:nvSpPr>
        <p:spPr>
          <a:xfrm>
            <a:off x="4187755" y="3329998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7C7AF6-9953-7564-6D4D-F5A11F53B9D4}"/>
              </a:ext>
            </a:extLst>
          </p:cNvPr>
          <p:cNvSpPr txBox="1"/>
          <p:nvPr/>
        </p:nvSpPr>
        <p:spPr>
          <a:xfrm>
            <a:off x="4209399" y="3968626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3F8ECE-6913-CFC6-F89E-68F315F2B3C6}"/>
              </a:ext>
            </a:extLst>
          </p:cNvPr>
          <p:cNvSpPr txBox="1"/>
          <p:nvPr/>
        </p:nvSpPr>
        <p:spPr>
          <a:xfrm>
            <a:off x="4187755" y="4577197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✓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42CFA3-A7A4-0987-C7FE-3F7279965390}"/>
              </a:ext>
            </a:extLst>
          </p:cNvPr>
          <p:cNvSpPr txBox="1"/>
          <p:nvPr/>
        </p:nvSpPr>
        <p:spPr>
          <a:xfrm>
            <a:off x="4492171" y="1511960"/>
            <a:ext cx="893193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b="1" dirty="0"/>
              <a:t>12-month report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E154BA-DEEB-494B-5C95-1C22AEE83CAA}"/>
              </a:ext>
            </a:extLst>
          </p:cNvPr>
          <p:cNvSpPr txBox="1"/>
          <p:nvPr/>
        </p:nvSpPr>
        <p:spPr>
          <a:xfrm>
            <a:off x="4494349" y="4637755"/>
            <a:ext cx="893193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b="1" dirty="0"/>
              <a:t>12-month report</a:t>
            </a:r>
          </a:p>
        </p:txBody>
      </p:sp>
    </p:spTree>
    <p:extLst>
      <p:ext uri="{BB962C8B-B14F-4D97-AF65-F5344CB8AC3E}">
        <p14:creationId xmlns:p14="http://schemas.microsoft.com/office/powerpoint/2010/main" val="87382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1" grpId="0"/>
      <p:bldP spid="12" grpId="0"/>
      <p:bldP spid="13" grpId="0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DE915-D61C-6E32-6FE0-625876FAC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PA1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B7B36-2699-A73D-C163-23691756F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4216" y="563098"/>
            <a:ext cx="4232365" cy="4580402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Earned value:</a:t>
            </a:r>
          </a:p>
          <a:p>
            <a:pPr lvl="1"/>
            <a:r>
              <a:rPr lang="en-US" dirty="0"/>
              <a:t>Arcane but useful …</a:t>
            </a:r>
          </a:p>
          <a:p>
            <a:endParaRPr lang="en-US" dirty="0"/>
          </a:p>
          <a:p>
            <a:r>
              <a:rPr lang="en-US" dirty="0"/>
              <a:t>In general:</a:t>
            </a:r>
          </a:p>
          <a:p>
            <a:pPr lvl="1"/>
            <a:r>
              <a:rPr lang="en-US" dirty="0"/>
              <a:t>Tracking well:</a:t>
            </a:r>
          </a:p>
          <a:p>
            <a:pPr lvl="1"/>
            <a:r>
              <a:rPr lang="en-US" dirty="0"/>
              <a:t>Comments:</a:t>
            </a:r>
          </a:p>
          <a:p>
            <a:pPr lvl="2"/>
            <a:r>
              <a:rPr lang="en-US" dirty="0"/>
              <a:t>WP1: PMO</a:t>
            </a:r>
          </a:p>
          <a:p>
            <a:pPr lvl="3"/>
            <a:r>
              <a:rPr lang="en-US" dirty="0"/>
              <a:t>“All” staff (OK)</a:t>
            </a:r>
          </a:p>
          <a:p>
            <a:pPr lvl="2"/>
            <a:r>
              <a:rPr lang="en-US" dirty="0"/>
              <a:t>WP2: Source</a:t>
            </a:r>
          </a:p>
          <a:p>
            <a:pPr lvl="3"/>
            <a:r>
              <a:rPr lang="en-US" dirty="0"/>
              <a:t>No spend reported first 4 months</a:t>
            </a:r>
          </a:p>
          <a:p>
            <a:pPr lvl="3"/>
            <a:r>
              <a:rPr lang="en-US" dirty="0"/>
              <a:t>Recovering well</a:t>
            </a:r>
          </a:p>
          <a:p>
            <a:pPr lvl="2"/>
            <a:r>
              <a:rPr lang="en-US" dirty="0"/>
              <a:t>WP3: Capture</a:t>
            </a:r>
          </a:p>
          <a:p>
            <a:pPr lvl="3"/>
            <a:r>
              <a:rPr lang="en-US" dirty="0"/>
              <a:t>Recruitment issues</a:t>
            </a:r>
          </a:p>
          <a:p>
            <a:pPr lvl="3"/>
            <a:r>
              <a:rPr lang="en-US" dirty="0"/>
              <a:t>Known problem, some of delays down to Home Office</a:t>
            </a:r>
          </a:p>
          <a:p>
            <a:pPr lvl="2"/>
            <a:r>
              <a:rPr lang="en-US" dirty="0"/>
              <a:t>WP4: </a:t>
            </a:r>
            <a:r>
              <a:rPr lang="en-US" dirty="0" err="1"/>
              <a:t>Ionacoustic</a:t>
            </a:r>
            <a:endParaRPr lang="en-US" dirty="0"/>
          </a:p>
          <a:p>
            <a:pPr lvl="3"/>
            <a:r>
              <a:rPr lang="en-US" dirty="0"/>
              <a:t>Tracking well</a:t>
            </a:r>
          </a:p>
          <a:p>
            <a:pPr lvl="3"/>
            <a:r>
              <a:rPr lang="en-US" dirty="0"/>
              <a:t>Some equipment spend to come</a:t>
            </a:r>
          </a:p>
          <a:p>
            <a:pPr lvl="2"/>
            <a:r>
              <a:rPr lang="en-US" dirty="0"/>
              <a:t>WP5: End-station</a:t>
            </a:r>
          </a:p>
          <a:p>
            <a:pPr lvl="3"/>
            <a:r>
              <a:rPr lang="en-US" dirty="0"/>
              <a:t>Tracking well</a:t>
            </a:r>
          </a:p>
          <a:p>
            <a:pPr lvl="2"/>
            <a:r>
              <a:rPr lang="en-US" dirty="0"/>
              <a:t>WP6: Design &amp; integration</a:t>
            </a:r>
          </a:p>
          <a:p>
            <a:pPr lvl="3"/>
            <a:r>
              <a:rPr lang="en-US" dirty="0"/>
              <a:t>Tracking well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D5FB5-07C4-74E6-AD0A-768CD625A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2DD62A-E3DE-8502-E0D9-31E56E913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65" y="84884"/>
            <a:ext cx="4767104" cy="495191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8F8EA3-23C4-517A-2E90-B9F982F14F8D}"/>
              </a:ext>
            </a:extLst>
          </p:cNvPr>
          <p:cNvSpPr txBox="1"/>
          <p:nvPr/>
        </p:nvSpPr>
        <p:spPr>
          <a:xfrm rot="19322191">
            <a:off x="994805" y="1889759"/>
            <a:ext cx="136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8000"/>
                </a:solidFill>
              </a:rPr>
              <a:t>Preliminary!</a:t>
            </a:r>
          </a:p>
        </p:txBody>
      </p:sp>
    </p:spTree>
    <p:extLst>
      <p:ext uri="{BB962C8B-B14F-4D97-AF65-F5344CB8AC3E}">
        <p14:creationId xmlns:p14="http://schemas.microsoft.com/office/powerpoint/2010/main" val="2003955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F82109-A88B-5E11-C902-A11C4FB85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6</a:t>
            </a:fld>
            <a:endParaRPr lang="en-US" dirty="0"/>
          </a:p>
        </p:txBody>
      </p:sp>
      <p:pic>
        <p:nvPicPr>
          <p:cNvPr id="3" name="Picture 2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F6BC4732-6D9D-DE5F-706A-5C3BE22E1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86" y="215257"/>
            <a:ext cx="8868228" cy="471298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338257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E3D5B-F9AA-166F-0FE5-800D9AD1D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Visions Panel feedback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514BC8-DB9D-F98C-C916-BC2263145BD6}"/>
              </a:ext>
            </a:extLst>
          </p:cNvPr>
          <p:cNvSpPr txBox="1"/>
          <p:nvPr/>
        </p:nvSpPr>
        <p:spPr>
          <a:xfrm>
            <a:off x="547099" y="315931"/>
            <a:ext cx="4769777" cy="46628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defTabSz="685800"/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</a:rPr>
              <a:t> …</a:t>
            </a:r>
          </a:p>
          <a:p>
            <a:pPr defTabSz="685800"/>
            <a:endParaRPr lang="en-GB" sz="135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685800"/>
            <a:r>
              <a:rPr lang="en-GB" sz="1350" u="sng" dirty="0">
                <a:solidFill>
                  <a:prstClr val="black"/>
                </a:solidFill>
                <a:latin typeface="Calibri" panose="020F0502020204030204" pitchFamily="34" charset="0"/>
              </a:rPr>
              <a:t>Proposal Feedback: Ion Therapy Research Facility (ITRF)</a:t>
            </a:r>
            <a:endParaRPr lang="en-GB" sz="135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defTabSz="685800"/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</a:rPr>
              <a:t> </a:t>
            </a:r>
          </a:p>
          <a:p>
            <a:pPr defTabSz="685800"/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</a:rPr>
              <a:t>The Visions Panel found the ITRF proposal to provide evidence of the project’s potential to deliver of a step-change in capability and understood that such a facility would allow experimentation that does not currently exist elsewhere.</a:t>
            </a:r>
          </a:p>
          <a:p>
            <a:pPr defTabSz="685800"/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</a:rPr>
              <a:t> </a:t>
            </a:r>
          </a:p>
          <a:p>
            <a:pPr defTabSz="685800"/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</a:rPr>
              <a:t>In terms of strategic drivers and the timeliness of the proposal within the current strategic landscape, the panel considered the proposal to be </a:t>
            </a:r>
            <a:r>
              <a:rPr lang="en-GB" sz="1350" b="1" dirty="0">
                <a:solidFill>
                  <a:srgbClr val="FF0000"/>
                </a:solidFill>
                <a:latin typeface="Calibri" panose="020F0502020204030204" pitchFamily="34" charset="0"/>
              </a:rPr>
              <a:t>timely but felt that the proposal may benefit from clarifying the existing level of community support for the proposal</a:t>
            </a:r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</a:rPr>
              <a:t>. It was also noted that as the collaboration involved in the proposal is wide-reaching </a:t>
            </a:r>
            <a:r>
              <a:rPr lang="en-GB" sz="1350" b="1" dirty="0">
                <a:solidFill>
                  <a:srgbClr val="FF0000"/>
                </a:solidFill>
                <a:latin typeface="Calibri" panose="020F0502020204030204" pitchFamily="34" charset="0"/>
              </a:rPr>
              <a:t>the proposal may benefit from including further information on the level of engagement from all members of the collaboration.</a:t>
            </a:r>
          </a:p>
          <a:p>
            <a:pPr defTabSz="685800"/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</a:rPr>
              <a:t> </a:t>
            </a:r>
          </a:p>
          <a:p>
            <a:pPr defTabSz="685800"/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</a:rPr>
              <a:t>Please let us know if you have any queries.</a:t>
            </a:r>
          </a:p>
          <a:p>
            <a:pPr defTabSz="685800"/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</a:rPr>
              <a:t> </a:t>
            </a:r>
          </a:p>
          <a:p>
            <a:pPr defTabSz="685800"/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</a:rPr>
              <a:t>Kind regards,</a:t>
            </a:r>
          </a:p>
          <a:p>
            <a:pPr defTabSz="685800"/>
            <a:r>
              <a:rPr lang="en-GB" sz="1350" dirty="0">
                <a:solidFill>
                  <a:prstClr val="black"/>
                </a:solidFill>
                <a:latin typeface="Calibri" panose="020F0502020204030204" pitchFamily="34" charset="0"/>
              </a:rPr>
              <a:t>STFC Visions Team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9D6D29-BA12-7128-BB9E-0200E3414052}"/>
              </a:ext>
            </a:extLst>
          </p:cNvPr>
          <p:cNvSpPr txBox="1"/>
          <p:nvPr/>
        </p:nvSpPr>
        <p:spPr>
          <a:xfrm>
            <a:off x="6033499" y="4161034"/>
            <a:ext cx="2926442" cy="5078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… also discussing whether to revise the</a:t>
            </a:r>
          </a:p>
          <a:p>
            <a:pPr defTabSz="685800"/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“total infrastructure cost”.</a:t>
            </a:r>
          </a:p>
        </p:txBody>
      </p:sp>
    </p:spTree>
    <p:extLst>
      <p:ext uri="{BB962C8B-B14F-4D97-AF65-F5344CB8AC3E}">
        <p14:creationId xmlns:p14="http://schemas.microsoft.com/office/powerpoint/2010/main" val="4042537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DFA8B7-F648-9976-AA22-BB076C2BE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3ABC-92C2-B748-ABF3-8546144348B4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C4C149-53E1-60AF-AACD-7C3D5AC72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6" y="79829"/>
            <a:ext cx="3851150" cy="498384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8D55F9-1C45-8A41-E580-0491DB307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518" y="50801"/>
            <a:ext cx="5701426" cy="118291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200FC7-4F28-172F-2F51-E5AB02DB1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4516" y="1329871"/>
            <a:ext cx="5701427" cy="153252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97F8AF-F915-4909-82EA-1575BFF6F6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515" y="2958554"/>
            <a:ext cx="5701427" cy="78929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C421F2-4634-AA14-4FA7-7DB3B33045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8687" y="3804217"/>
            <a:ext cx="3693886" cy="131751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76396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86060-3ACD-B405-57AB-6929C77B7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E6F2CB-325A-5EE8-90A2-8F3B260F7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10" y="517366"/>
            <a:ext cx="8018981" cy="452487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1FBB1C-B122-0A34-16EF-8A436894A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27" y="63818"/>
            <a:ext cx="3905250" cy="35242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2B607E1-D28D-BE0F-7FBE-042BFB5507D7}"/>
              </a:ext>
            </a:extLst>
          </p:cNvPr>
          <p:cNvSpPr/>
          <p:nvPr/>
        </p:nvSpPr>
        <p:spPr>
          <a:xfrm>
            <a:off x="562510" y="2571750"/>
            <a:ext cx="7959904" cy="1419760"/>
          </a:xfrm>
          <a:prstGeom prst="rect">
            <a:avLst/>
          </a:prstGeom>
          <a:solidFill>
            <a:schemeClr val="accent3">
              <a:lumMod val="60000"/>
              <a:lumOff val="40000"/>
              <a:alpha val="23131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b="1" dirty="0">
                <a:solidFill>
                  <a:srgbClr val="FF0000"/>
                </a:solidFill>
                <a:latin typeface="Calibri" panose="020F0502020204030204"/>
              </a:rPr>
              <a:t>Target for full</a:t>
            </a:r>
            <a:br>
              <a:rPr lang="en-US" b="1" dirty="0">
                <a:solidFill>
                  <a:srgbClr val="FF0000"/>
                </a:solidFill>
                <a:latin typeface="Calibri" panose="020F0502020204030204"/>
              </a:rPr>
            </a:br>
            <a:r>
              <a:rPr lang="en-US" b="1" dirty="0" err="1">
                <a:solidFill>
                  <a:srgbClr val="FF0000"/>
                </a:solidFill>
                <a:latin typeface="Calibri" panose="020F0502020204030204"/>
              </a:rPr>
              <a:t>programme</a:t>
            </a:r>
            <a:r>
              <a:rPr lang="en-US" b="1" dirty="0">
                <a:solidFill>
                  <a:srgbClr val="FF0000"/>
                </a:solidFill>
                <a:latin typeface="Calibri" panose="020F0502020204030204"/>
              </a:rPr>
              <a:t> </a:t>
            </a:r>
            <a:br>
              <a:rPr lang="en-US" b="1" dirty="0">
                <a:solidFill>
                  <a:srgbClr val="FF0000"/>
                </a:solidFill>
                <a:latin typeface="Calibri" panose="020F0502020204030204"/>
              </a:rPr>
            </a:br>
            <a:r>
              <a:rPr lang="en-US" b="1" dirty="0">
                <a:solidFill>
                  <a:srgbClr val="FF0000"/>
                </a:solidFill>
                <a:latin typeface="Calibri" panose="020F0502020204030204"/>
              </a:rPr>
              <a:t>definition</a:t>
            </a:r>
            <a:br>
              <a:rPr lang="en-US" b="1" dirty="0">
                <a:solidFill>
                  <a:srgbClr val="FF0000"/>
                </a:solidFill>
                <a:latin typeface="Calibri" panose="020F0502020204030204"/>
              </a:rPr>
            </a:br>
            <a:r>
              <a:rPr lang="en-US" b="1" dirty="0">
                <a:solidFill>
                  <a:srgbClr val="FF0000"/>
                </a:solidFill>
                <a:latin typeface="Calibri" panose="020F0502020204030204"/>
              </a:rPr>
              <a:t>mid Oct23</a:t>
            </a:r>
          </a:p>
        </p:txBody>
      </p:sp>
    </p:spTree>
    <p:extLst>
      <p:ext uri="{BB962C8B-B14F-4D97-AF65-F5344CB8AC3E}">
        <p14:creationId xmlns:p14="http://schemas.microsoft.com/office/powerpoint/2010/main" val="157130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KL-standard-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2-06-Slides-4-Panos.pptx" id="{8DF5C5B6-16FF-2D47-8407-61FA34EE9F84}" vid="{D4DDA227-394A-4B40-9CBB-EDE796966776}"/>
    </a:ext>
  </a:extLst>
</a:theme>
</file>

<file path=ppt/theme/theme2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EC3852F-5332-BC40-B675-9761C7F1497A}" vid="{83EE5F88-8A1E-8B49-B1F9-687D03D81F6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KL-standard-black</Template>
  <TotalTime>294</TotalTime>
  <Words>565</Words>
  <Application>Microsoft Macintosh PowerPoint</Application>
  <PresentationFormat>On-screen Show (16:9)</PresentationFormat>
  <Paragraphs>87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KL-standard-black</vt:lpstr>
      <vt:lpstr>Office Theme</vt:lpstr>
      <vt:lpstr>Introduction</vt:lpstr>
      <vt:lpstr>PowerPoint Presentation</vt:lpstr>
      <vt:lpstr>PowerPoint Presentation</vt:lpstr>
      <vt:lpstr>PowerPoint Presentation</vt:lpstr>
      <vt:lpstr>PA1 progress</vt:lpstr>
      <vt:lpstr>PowerPoint Presentation</vt:lpstr>
      <vt:lpstr>Visions Panel feedback</vt:lpstr>
      <vt:lpstr>PowerPoint Presentation</vt:lpstr>
      <vt:lpstr>Timeline</vt:lpstr>
      <vt:lpstr>Process document and progress</vt:lpstr>
      <vt:lpstr>PowerPoint Presentation</vt:lpstr>
      <vt:lpstr>PA2 detailed project plan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Long, Kenneth R</dc:creator>
  <cp:lastModifiedBy>Long, Kenneth R</cp:lastModifiedBy>
  <cp:revision>15</cp:revision>
  <dcterms:created xsi:type="dcterms:W3CDTF">2022-10-14T06:13:39Z</dcterms:created>
  <dcterms:modified xsi:type="dcterms:W3CDTF">2023-09-20T07:51:37Z</dcterms:modified>
</cp:coreProperties>
</file>