
<file path=[Content_Types].xml><?xml version="1.0" encoding="utf-8"?>
<Types xmlns="http://schemas.openxmlformats.org/package/2006/content-types">
  <Default Extension="avi" ContentType="video/x-msvideo"/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36" r:id="rId1"/>
  </p:sldMasterIdLst>
  <p:notesMasterIdLst>
    <p:notesMasterId r:id="rId19"/>
  </p:notesMasterIdLst>
  <p:handoutMasterIdLst>
    <p:handoutMasterId r:id="rId20"/>
  </p:handoutMasterIdLst>
  <p:sldIdLst>
    <p:sldId id="256" r:id="rId2"/>
    <p:sldId id="713" r:id="rId3"/>
    <p:sldId id="717" r:id="rId4"/>
    <p:sldId id="719" r:id="rId5"/>
    <p:sldId id="716" r:id="rId6"/>
    <p:sldId id="720" r:id="rId7"/>
    <p:sldId id="721" r:id="rId8"/>
    <p:sldId id="722" r:id="rId9"/>
    <p:sldId id="723" r:id="rId10"/>
    <p:sldId id="724" r:id="rId11"/>
    <p:sldId id="725" r:id="rId12"/>
    <p:sldId id="734" r:id="rId13"/>
    <p:sldId id="726" r:id="rId14"/>
    <p:sldId id="727" r:id="rId15"/>
    <p:sldId id="729" r:id="rId16"/>
    <p:sldId id="732" r:id="rId17"/>
    <p:sldId id="718" r:id="rId18"/>
  </p:sldIdLst>
  <p:sldSz cx="9144000" cy="5143500" type="screen16x9"/>
  <p:notesSz cx="7099300" cy="102346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A100"/>
    <a:srgbClr val="339933"/>
    <a:srgbClr val="3399FF"/>
    <a:srgbClr val="000099"/>
    <a:srgbClr val="3333FF"/>
    <a:srgbClr val="66FF66"/>
    <a:srgbClr val="825400"/>
    <a:srgbClr val="003399"/>
    <a:srgbClr val="FFCCFF"/>
    <a:srgbClr val="D822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06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032" y="6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8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8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3B8A4FF0-58BB-42CB-8559-6D94B6C8BB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5572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668D704B-DEB6-4FE6-B97E-ED0B267A0C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41530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2331" y="2914650"/>
            <a:ext cx="7080069" cy="1314450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482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740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8288" y="170259"/>
            <a:ext cx="2068512" cy="48339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9576" y="170259"/>
            <a:ext cx="6056313" cy="48339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530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6" y="170260"/>
            <a:ext cx="6994525" cy="6262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83469"/>
            <a:ext cx="4038600" cy="39207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3469"/>
            <a:ext cx="4038600" cy="39207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92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6" y="170260"/>
            <a:ext cx="6994525" cy="6262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083469"/>
            <a:ext cx="8229600" cy="3920729"/>
          </a:xfrm>
        </p:spPr>
        <p:txBody>
          <a:bodyPr/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305326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507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7326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83469"/>
            <a:ext cx="4038600" cy="392072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3469"/>
            <a:ext cx="4038600" cy="392072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368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837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101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5091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1784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607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9576" y="170260"/>
            <a:ext cx="6994525" cy="626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83469"/>
            <a:ext cx="8229600" cy="3920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pic>
        <p:nvPicPr>
          <p:cNvPr id="1028" name="Picture 5" descr="ICR_logo_2012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900" y="209550"/>
            <a:ext cx="1174802" cy="254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8641080" y="171450"/>
            <a:ext cx="46482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8C371BE3-C421-485A-B4A5-DFA23717C1BB}" type="slidenum">
              <a:rPr lang="en-GB" altLang="en-US" sz="1400" smtClean="0">
                <a:solidFill>
                  <a:schemeClr val="bg2"/>
                </a:solidFill>
                <a:latin typeface="Tahoma" pitchFamily="34" charset="0"/>
              </a:rPr>
              <a:pPr algn="r" eaLnBrk="1" hangingPunct="1">
                <a:defRPr/>
              </a:pPr>
              <a:t>‹#›</a:t>
            </a:fld>
            <a:endParaRPr lang="en-GB" altLang="en-US" sz="1400" dirty="0">
              <a:solidFill>
                <a:schemeClr val="bg2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792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A7193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A71930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A71930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A71930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A71930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rgbClr val="A71930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rgbClr val="A71930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rgbClr val="A71930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rgbClr val="A71930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9.wmf"/><Relationship Id="rId4" Type="http://schemas.openxmlformats.org/officeDocument/2006/relationships/image" Target="../media/image4.jpeg"/><Relationship Id="rId9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3AAD48D-5AC7-6710-1464-EE06FFC1B6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676461"/>
          </a:xfrm>
        </p:spPr>
        <p:txBody>
          <a:bodyPr/>
          <a:lstStyle/>
          <a:p>
            <a:r>
              <a:rPr lang="en-GB" sz="3600" dirty="0"/>
              <a:t>WP4: Ion-acoustic dose mapping</a:t>
            </a:r>
            <a:endParaRPr lang="en-GB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16ED0B3-37EF-70EC-CD74-6525D73AAA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2840908"/>
            <a:ext cx="7470901" cy="1314450"/>
          </a:xfrm>
        </p:spPr>
        <p:txBody>
          <a:bodyPr/>
          <a:lstStyle/>
          <a:p>
            <a:r>
              <a:rPr lang="en-GB" sz="2000" i="1" dirty="0"/>
              <a:t>Maria </a:t>
            </a:r>
            <a:r>
              <a:rPr lang="en-GB" sz="2000" i="1" dirty="0" err="1"/>
              <a:t>Maxouti</a:t>
            </a:r>
            <a:r>
              <a:rPr lang="en-GB" sz="2000" i="1" dirty="0"/>
              <a:t>, Josie McGarrigle, Anthea MacIntosh-LaRocque, Vania Lay, Yu Hu, </a:t>
            </a:r>
            <a:r>
              <a:rPr lang="en-GB" sz="2000" dirty="0"/>
              <a:t>Ben Cox, Ben Smart, Colin Whyte, Kenneth Long, Emma Harris, Jeff Bamber</a:t>
            </a:r>
          </a:p>
        </p:txBody>
      </p:sp>
      <p:pic>
        <p:nvPicPr>
          <p:cNvPr id="3077" name="Picture 5" descr="ICR_logo_20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47" y="101754"/>
            <a:ext cx="1912015" cy="409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7442947" y="79088"/>
            <a:ext cx="1610749" cy="519305"/>
            <a:chOff x="6465508" y="30957"/>
            <a:chExt cx="2520950" cy="625078"/>
          </a:xfrm>
        </p:grpSpPr>
        <p:pic>
          <p:nvPicPr>
            <p:cNvPr id="3078" name="Picture 6" descr="In_partnetship_with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9745" y="30957"/>
              <a:ext cx="1636713" cy="209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9" name="Picture 7" descr="RMH_logo_201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5508" y="246460"/>
              <a:ext cx="2460625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AD73849F-F04F-B1AB-509E-BE4E1007E9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664523"/>
            <a:ext cx="1408471" cy="474821"/>
          </a:xfrm>
          <a:prstGeom prst="rect">
            <a:avLst/>
          </a:prstGeom>
        </p:spPr>
      </p:pic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460D49EC-4CE1-A77B-5F2E-B7328C62D2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4171" y="4630771"/>
            <a:ext cx="1745060" cy="448890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C07F0322-1143-69AB-EB60-CFD6F02119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1733" y="4600684"/>
            <a:ext cx="1005851" cy="478977"/>
          </a:xfrm>
          <a:prstGeom prst="rect">
            <a:avLst/>
          </a:prstGeom>
        </p:spPr>
      </p:pic>
      <p:pic>
        <p:nvPicPr>
          <p:cNvPr id="9" name="Picture 8" descr="image001.png">
            <a:extLst>
              <a:ext uri="{FF2B5EF4-FFF2-40B4-BE49-F238E27FC236}">
                <a16:creationId xmlns:a16="http://schemas.microsoft.com/office/drawing/2014/main" id="{04E65318-82AB-B3E0-2A71-0716EAA1638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846" y="4674438"/>
            <a:ext cx="1271154" cy="376927"/>
          </a:xfrm>
          <a:prstGeom prst="rect">
            <a:avLst/>
          </a:prstGeom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EA02CED1-2A05-2781-FDBD-324DCC8B6A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6771402"/>
              </p:ext>
            </p:extLst>
          </p:nvPr>
        </p:nvGraphicFramePr>
        <p:xfrm>
          <a:off x="5165332" y="4701358"/>
          <a:ext cx="1208576" cy="348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9" imgW="3745800" imgH="1079280" progId="PhotoshopElements.Image.2">
                  <p:embed/>
                </p:oleObj>
              </mc:Choice>
              <mc:Fallback>
                <p:oleObj name="Image" r:id="rId9" imgW="3745800" imgH="1079280" progId="PhotoshopElements.Image.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165332" y="4701358"/>
                        <a:ext cx="1208576" cy="3482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0BA26-34A3-3700-DCF5-4AE0D13DC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Half phantom example (40%)</a:t>
            </a:r>
            <a:endParaRPr lang="en-GB" sz="2800" dirty="0"/>
          </a:p>
        </p:txBody>
      </p:sp>
      <p:pic>
        <p:nvPicPr>
          <p:cNvPr id="4" name="Picture 3" descr="A piece of liquid in a glass&#10;&#10;Description automatically generated">
            <a:extLst>
              <a:ext uri="{FF2B5EF4-FFF2-40B4-BE49-F238E27FC236}">
                <a16:creationId xmlns:a16="http://schemas.microsoft.com/office/drawing/2014/main" id="{3BDF4EA7-0001-BA6F-1A1F-5CE5169C93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381" y="1627100"/>
            <a:ext cx="4680000" cy="25352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863FE7-BC32-AE4D-926A-7BAF8F1762A8}"/>
              </a:ext>
            </a:extLst>
          </p:cNvPr>
          <p:cNvSpPr txBox="1"/>
          <p:nvPr/>
        </p:nvSpPr>
        <p:spPr>
          <a:xfrm>
            <a:off x="409576" y="1835944"/>
            <a:ext cx="14406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Background (TiO</a:t>
            </a:r>
            <a:r>
              <a:rPr lang="en-US" baseline="30000" dirty="0"/>
              <a:t>2</a:t>
            </a:r>
            <a:r>
              <a:rPr lang="en-US" dirty="0"/>
              <a:t> in </a:t>
            </a:r>
            <a:r>
              <a:rPr lang="en-US" dirty="0" err="1"/>
              <a:t>gelatine</a:t>
            </a:r>
            <a:r>
              <a:rPr lang="en-US" dirty="0"/>
              <a:t>)</a:t>
            </a:r>
            <a:endParaRPr lang="en-GB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142FE67-14EB-A109-EA2F-DEEAE2BE7FBD}"/>
              </a:ext>
            </a:extLst>
          </p:cNvPr>
          <p:cNvCxnSpPr>
            <a:cxnSpLocks/>
          </p:cNvCxnSpPr>
          <p:nvPr/>
        </p:nvCxnSpPr>
        <p:spPr>
          <a:xfrm>
            <a:off x="1600200" y="2407444"/>
            <a:ext cx="1257300" cy="16430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202573F-8196-8AF2-BA6F-A072CC10FC1C}"/>
              </a:ext>
            </a:extLst>
          </p:cNvPr>
          <p:cNvCxnSpPr>
            <a:cxnSpLocks/>
          </p:cNvCxnSpPr>
          <p:nvPr/>
        </p:nvCxnSpPr>
        <p:spPr>
          <a:xfrm flipH="1">
            <a:off x="4721456" y="2200275"/>
            <a:ext cx="2213662" cy="43576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972694F-046E-DE6A-FB48-3E9995721D5F}"/>
              </a:ext>
            </a:extLst>
          </p:cNvPr>
          <p:cNvSpPr txBox="1"/>
          <p:nvPr/>
        </p:nvSpPr>
        <p:spPr>
          <a:xfrm>
            <a:off x="6988970" y="1738610"/>
            <a:ext cx="14406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Beam insert at 40% threshold (India ink pigmented)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7703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0BA26-34A3-3700-DCF5-4AE0D13DC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9" y="107451"/>
            <a:ext cx="6994525" cy="626269"/>
          </a:xfrm>
        </p:spPr>
        <p:txBody>
          <a:bodyPr/>
          <a:lstStyle/>
          <a:p>
            <a:r>
              <a:rPr lang="en-US" sz="2400" dirty="0"/>
              <a:t>Photoacoustic imaging system</a:t>
            </a:r>
            <a:endParaRPr lang="en-GB" sz="2400" dirty="0"/>
          </a:p>
        </p:txBody>
      </p:sp>
      <p:pic>
        <p:nvPicPr>
          <p:cNvPr id="4" name="Picture 3" descr="Diagram of a sample holder and a sample holder&#10;&#10;Description automatically generated">
            <a:extLst>
              <a:ext uri="{FF2B5EF4-FFF2-40B4-BE49-F238E27FC236}">
                <a16:creationId xmlns:a16="http://schemas.microsoft.com/office/drawing/2014/main" id="{820E69A9-D031-B20E-098F-AD566CC71A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506" y="923239"/>
            <a:ext cx="2582638" cy="39642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D69C76D-529D-0993-2A28-3DF79F538198}"/>
              </a:ext>
            </a:extLst>
          </p:cNvPr>
          <p:cNvSpPr txBox="1"/>
          <p:nvPr/>
        </p:nvSpPr>
        <p:spPr>
          <a:xfrm>
            <a:off x="5276567" y="1061738"/>
            <a:ext cx="1771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Acoustic sensor elements</a:t>
            </a:r>
            <a:endParaRPr lang="en-GB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686B4F-A446-1985-3D85-0C0892369DBF}"/>
              </a:ext>
            </a:extLst>
          </p:cNvPr>
          <p:cNvSpPr txBox="1"/>
          <p:nvPr/>
        </p:nvSpPr>
        <p:spPr>
          <a:xfrm>
            <a:off x="4953576" y="821202"/>
            <a:ext cx="266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</a:t>
            </a:r>
            <a:endParaRPr lang="en-GB"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490D22-1346-6ED8-6073-852604FF8FE2}"/>
              </a:ext>
            </a:extLst>
          </p:cNvPr>
          <p:cNvSpPr txBox="1"/>
          <p:nvPr/>
        </p:nvSpPr>
        <p:spPr>
          <a:xfrm>
            <a:off x="3924137" y="784739"/>
            <a:ext cx="487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256</a:t>
            </a:r>
            <a:endParaRPr lang="en-GB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E9DDF5-AD5E-DC52-AFE6-77D8D2CE13D8}"/>
              </a:ext>
            </a:extLst>
          </p:cNvPr>
          <p:cNvSpPr txBox="1"/>
          <p:nvPr/>
        </p:nvSpPr>
        <p:spPr>
          <a:xfrm>
            <a:off x="4288797" y="2476905"/>
            <a:ext cx="487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128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968056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7F07E-62F6-11A4-A91A-D837EE76B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Example photoacoustic images (5%)</a:t>
            </a:r>
            <a:endParaRPr lang="en-GB" sz="2800" dirty="0"/>
          </a:p>
        </p:txBody>
      </p:sp>
      <p:pic>
        <p:nvPicPr>
          <p:cNvPr id="3" name="2023-07-27_LhARA_02 stack">
            <a:hlinkClick r:id="" action="ppaction://media"/>
            <a:extLst>
              <a:ext uri="{FF2B5EF4-FFF2-40B4-BE49-F238E27FC236}">
                <a16:creationId xmlns:a16="http://schemas.microsoft.com/office/drawing/2014/main" id="{020ABDF3-EA96-A27F-D469-BB6C7568F5B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58108" y="1570832"/>
            <a:ext cx="2530475" cy="25304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CE9C6C-E7E4-EB20-679B-3418D65B52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639" y="1570832"/>
            <a:ext cx="2737514" cy="253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52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0BA26-34A3-3700-DCF5-4AE0D13DC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Acoustic signals received at sensor element 128</a:t>
            </a:r>
            <a:endParaRPr lang="en-GB" sz="2400" dirty="0"/>
          </a:p>
        </p:txBody>
      </p:sp>
      <p:pic>
        <p:nvPicPr>
          <p:cNvPr id="4" name="Picture 3" descr="A graph of a diagram&#10;&#10;Description automatically generated with medium confidence">
            <a:extLst>
              <a:ext uri="{FF2B5EF4-FFF2-40B4-BE49-F238E27FC236}">
                <a16:creationId xmlns:a16="http://schemas.microsoft.com/office/drawing/2014/main" id="{A8766A92-1F80-D2A4-818F-F4D2364C9C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2767"/>
            <a:ext cx="9144000" cy="381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310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0BA26-34A3-3700-DCF5-4AE0D13DC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Acoustic signals received at sensor element 128</a:t>
            </a:r>
            <a:endParaRPr lang="en-GB" sz="2400" dirty="0"/>
          </a:p>
        </p:txBody>
      </p:sp>
      <p:pic>
        <p:nvPicPr>
          <p:cNvPr id="4" name="Picture 3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24595E8F-9E3E-FC9F-4860-BC4D316516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9358"/>
            <a:ext cx="9144000" cy="372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090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0BA26-34A3-3700-DCF5-4AE0D13DC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u="sng" dirty="0"/>
              <a:t>Simulated</a:t>
            </a:r>
            <a:r>
              <a:rPr lang="en-US" sz="2400" dirty="0"/>
              <a:t> acoustic signals received at sensor element 128</a:t>
            </a:r>
            <a:endParaRPr lang="en-GB" sz="2400" dirty="0"/>
          </a:p>
        </p:txBody>
      </p:sp>
      <p:pic>
        <p:nvPicPr>
          <p:cNvPr id="4" name="Picture 3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058C2A07-6826-8F18-AD1A-6E16F7F53F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4427"/>
            <a:ext cx="9144000" cy="366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772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0BA26-34A3-3700-DCF5-4AE0D13DC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319" y="205853"/>
            <a:ext cx="6994525" cy="626269"/>
          </a:xfrm>
        </p:spPr>
        <p:txBody>
          <a:bodyPr/>
          <a:lstStyle/>
          <a:p>
            <a:r>
              <a:rPr lang="en-US" sz="2000" dirty="0"/>
              <a:t>Analytical (and experimentally confirmed) predictions of pressure-time waveforms</a:t>
            </a:r>
            <a:endParaRPr lang="en-GB" sz="2000" dirty="0"/>
          </a:p>
        </p:txBody>
      </p:sp>
      <p:pic>
        <p:nvPicPr>
          <p:cNvPr id="4" name="Picture 3" descr="A diagram of a function&#10;&#10;Description automatically generated with medium confidence">
            <a:extLst>
              <a:ext uri="{FF2B5EF4-FFF2-40B4-BE49-F238E27FC236}">
                <a16:creationId xmlns:a16="http://schemas.microsoft.com/office/drawing/2014/main" id="{A3E12443-2E3E-AD57-75D0-143A7E9A05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621" y="1414039"/>
            <a:ext cx="4542835" cy="35982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EDD838-9C7F-C22B-1637-6972B9EA839F}"/>
              </a:ext>
            </a:extLst>
          </p:cNvPr>
          <p:cNvSpPr txBox="1"/>
          <p:nvPr/>
        </p:nvSpPr>
        <p:spPr>
          <a:xfrm>
            <a:off x="2478881" y="1044706"/>
            <a:ext cx="18662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Energy delta function</a:t>
            </a:r>
            <a:endParaRPr lang="en-GB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63CD2E-594C-1B99-BB54-42AD67C27154}"/>
              </a:ext>
            </a:extLst>
          </p:cNvPr>
          <p:cNvSpPr txBox="1"/>
          <p:nvPr/>
        </p:nvSpPr>
        <p:spPr>
          <a:xfrm>
            <a:off x="5017106" y="936985"/>
            <a:ext cx="1657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Energy long Gaussian pulse</a:t>
            </a:r>
            <a:endParaRPr lang="en-GB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B29A36-603F-DAFA-A35F-53A0AF4A1250}"/>
              </a:ext>
            </a:extLst>
          </p:cNvPr>
          <p:cNvSpPr txBox="1"/>
          <p:nvPr/>
        </p:nvSpPr>
        <p:spPr>
          <a:xfrm>
            <a:off x="264319" y="1801944"/>
            <a:ext cx="16482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/>
              <a:t>Parallel-sided slab</a:t>
            </a:r>
            <a:endParaRPr lang="en-GB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D4A29D-1188-9F00-B191-466E16AC63DF}"/>
              </a:ext>
            </a:extLst>
          </p:cNvPr>
          <p:cNvSpPr txBox="1"/>
          <p:nvPr/>
        </p:nvSpPr>
        <p:spPr>
          <a:xfrm>
            <a:off x="1070630" y="2878887"/>
            <a:ext cx="841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/>
              <a:t>Cylinder</a:t>
            </a:r>
            <a:endParaRPr lang="en-GB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B46BAE-3491-48DF-D038-9E403FFFF93E}"/>
              </a:ext>
            </a:extLst>
          </p:cNvPr>
          <p:cNvSpPr txBox="1"/>
          <p:nvPr/>
        </p:nvSpPr>
        <p:spPr>
          <a:xfrm>
            <a:off x="1150780" y="3879012"/>
            <a:ext cx="76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/>
              <a:t>Sphere</a:t>
            </a:r>
            <a:endParaRPr lang="en-GB" sz="14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25E0174-EA02-CDDA-3B7B-57801CD4FB43}"/>
              </a:ext>
            </a:extLst>
          </p:cNvPr>
          <p:cNvSpPr/>
          <p:nvPr/>
        </p:nvSpPr>
        <p:spPr>
          <a:xfrm>
            <a:off x="2257425" y="2386013"/>
            <a:ext cx="2145613" cy="2626311"/>
          </a:xfrm>
          <a:prstGeom prst="ellipse">
            <a:avLst/>
          </a:prstGeom>
          <a:noFill/>
          <a:ln w="12700"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8FF51E5-4A11-DE43-4E23-A991A71D775A}"/>
              </a:ext>
            </a:extLst>
          </p:cNvPr>
          <p:cNvSpPr/>
          <p:nvPr/>
        </p:nvSpPr>
        <p:spPr>
          <a:xfrm>
            <a:off x="4779169" y="1535483"/>
            <a:ext cx="2107406" cy="986262"/>
          </a:xfrm>
          <a:prstGeom prst="ellipse">
            <a:avLst/>
          </a:prstGeom>
          <a:noFill/>
          <a:ln w="12700"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C32D18-C4C9-CC71-543B-88A18838FD2D}"/>
              </a:ext>
            </a:extLst>
          </p:cNvPr>
          <p:cNvSpPr txBox="1"/>
          <p:nvPr/>
        </p:nvSpPr>
        <p:spPr>
          <a:xfrm>
            <a:off x="442913" y="4361972"/>
            <a:ext cx="1864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3399FF"/>
                </a:solidFill>
              </a:rPr>
              <a:t>c.f. experimental results</a:t>
            </a:r>
            <a:endParaRPr lang="en-GB" sz="1400" dirty="0">
              <a:solidFill>
                <a:srgbClr val="3399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3258BD-00B9-280A-06D9-EA192F1B381F}"/>
              </a:ext>
            </a:extLst>
          </p:cNvPr>
          <p:cNvSpPr txBox="1"/>
          <p:nvPr/>
        </p:nvSpPr>
        <p:spPr>
          <a:xfrm>
            <a:off x="6784870" y="1638475"/>
            <a:ext cx="1387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339933"/>
                </a:solidFill>
              </a:rPr>
              <a:t>c.f. simulation radial profile</a:t>
            </a:r>
            <a:endParaRPr lang="en-GB" sz="1400" dirty="0">
              <a:solidFill>
                <a:srgbClr val="339933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6EFE0C8-1297-8F58-CF26-1A0E6C0696DE}"/>
              </a:ext>
            </a:extLst>
          </p:cNvPr>
          <p:cNvSpPr/>
          <p:nvPr/>
        </p:nvSpPr>
        <p:spPr>
          <a:xfrm>
            <a:off x="4792078" y="2583300"/>
            <a:ext cx="2107406" cy="2307579"/>
          </a:xfrm>
          <a:prstGeom prst="ellipse">
            <a:avLst/>
          </a:prstGeom>
          <a:noFill/>
          <a:ln w="12700">
            <a:solidFill>
              <a:srgbClr val="F9A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66A1226-0D16-59F9-10E3-B566A0BCDA4F}"/>
              </a:ext>
            </a:extLst>
          </p:cNvPr>
          <p:cNvSpPr txBox="1"/>
          <p:nvPr/>
        </p:nvSpPr>
        <p:spPr>
          <a:xfrm>
            <a:off x="7012379" y="3451815"/>
            <a:ext cx="196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9A100"/>
                </a:solidFill>
              </a:rPr>
              <a:t>c.f. simulation results</a:t>
            </a:r>
            <a:endParaRPr lang="en-GB" sz="1400" dirty="0">
              <a:solidFill>
                <a:srgbClr val="F9A1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DA8815-0857-0544-E588-9FB02145EAE7}"/>
              </a:ext>
            </a:extLst>
          </p:cNvPr>
          <p:cNvSpPr txBox="1"/>
          <p:nvPr/>
        </p:nvSpPr>
        <p:spPr>
          <a:xfrm>
            <a:off x="6674456" y="4810603"/>
            <a:ext cx="25218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Diebold et al, Phys Rev Let (1991)</a:t>
            </a:r>
            <a:endParaRPr lang="en-GB" sz="1200" i="1" dirty="0"/>
          </a:p>
        </p:txBody>
      </p:sp>
    </p:spTree>
    <p:extLst>
      <p:ext uri="{BB962C8B-B14F-4D97-AF65-F5344CB8AC3E}">
        <p14:creationId xmlns:p14="http://schemas.microsoft.com/office/powerpoint/2010/main" val="1987097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AAF9334-541E-A771-1561-20AEC9836FD2}"/>
              </a:ext>
            </a:extLst>
          </p:cNvPr>
          <p:cNvGrpSpPr/>
          <p:nvPr/>
        </p:nvGrpSpPr>
        <p:grpSpPr>
          <a:xfrm>
            <a:off x="0" y="188263"/>
            <a:ext cx="9323294" cy="5244353"/>
            <a:chOff x="0" y="242055"/>
            <a:chExt cx="9323294" cy="524435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8190109-CBB8-D6A3-4327-B3BB98A171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242055"/>
              <a:ext cx="9323294" cy="5244353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F6BA2A3-636B-024D-80FE-9D14B6A6822A}"/>
                </a:ext>
              </a:extLst>
            </p:cNvPr>
            <p:cNvSpPr/>
            <p:nvPr/>
          </p:nvSpPr>
          <p:spPr>
            <a:xfrm>
              <a:off x="0" y="4713208"/>
              <a:ext cx="9144000" cy="7463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044616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0B906C8-0855-CF4F-8A41-EC79D48AA55C}"/>
              </a:ext>
            </a:extLst>
          </p:cNvPr>
          <p:cNvSpPr/>
          <p:nvPr/>
        </p:nvSpPr>
        <p:spPr>
          <a:xfrm>
            <a:off x="5139232" y="1797889"/>
            <a:ext cx="1750071" cy="768323"/>
          </a:xfrm>
          <a:prstGeom prst="rect">
            <a:avLst/>
          </a:prstGeom>
          <a:solidFill>
            <a:schemeClr val="accent1">
              <a:alpha val="16645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2707DB-EF80-3144-9D84-E4982D941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250" y="1538479"/>
            <a:ext cx="1483759" cy="5814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EC0AAB9-251F-9D4B-A6C2-3B9BFC339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632" y="1616393"/>
            <a:ext cx="1463040" cy="4480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4F7C68-416F-BB45-96BB-E62B189E30ED}"/>
              </a:ext>
            </a:extLst>
          </p:cNvPr>
          <p:cNvSpPr txBox="1"/>
          <p:nvPr/>
        </p:nvSpPr>
        <p:spPr>
          <a:xfrm>
            <a:off x="384048" y="768096"/>
            <a:ext cx="4105656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2 Years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98577A-6B68-EA4B-A337-C4355177BEA2}"/>
              </a:ext>
            </a:extLst>
          </p:cNvPr>
          <p:cNvSpPr txBox="1"/>
          <p:nvPr/>
        </p:nvSpPr>
        <p:spPr>
          <a:xfrm>
            <a:off x="4517136" y="772668"/>
            <a:ext cx="4151376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5 years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0EE6A8-CB73-4743-9148-AFDA040B6642}"/>
              </a:ext>
            </a:extLst>
          </p:cNvPr>
          <p:cNvSpPr txBox="1"/>
          <p:nvPr/>
        </p:nvSpPr>
        <p:spPr>
          <a:xfrm>
            <a:off x="388620" y="480060"/>
            <a:ext cx="8279892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WP4: Ion-acoustic dose mapping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71E2DA-CCFD-4348-A51B-262A2C80F604}"/>
              </a:ext>
            </a:extLst>
          </p:cNvPr>
          <p:cNvSpPr/>
          <p:nvPr/>
        </p:nvSpPr>
        <p:spPr>
          <a:xfrm>
            <a:off x="384048" y="1051560"/>
            <a:ext cx="4105656" cy="119786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08997C-4506-2B43-BD55-44A8346F6F98}"/>
              </a:ext>
            </a:extLst>
          </p:cNvPr>
          <p:cNvSpPr txBox="1"/>
          <p:nvPr/>
        </p:nvSpPr>
        <p:spPr>
          <a:xfrm>
            <a:off x="420624" y="1088137"/>
            <a:ext cx="384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400" dirty="0"/>
              <a:t>Validated models for the simulation of dose and ion-acoustic signals</a:t>
            </a:r>
            <a:r>
              <a:rPr lang="en-GB" sz="1400" dirty="0">
                <a:highlight>
                  <a:srgbClr val="FFFF00"/>
                </a:highlight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5BAE51-EFA0-F44E-A366-C2FF922238B1}"/>
              </a:ext>
            </a:extLst>
          </p:cNvPr>
          <p:cNvSpPr/>
          <p:nvPr/>
        </p:nvSpPr>
        <p:spPr>
          <a:xfrm>
            <a:off x="388620" y="2249424"/>
            <a:ext cx="4105656" cy="276148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A1B677-5FB2-064A-8ADE-FA0FDDC73BF7}"/>
              </a:ext>
            </a:extLst>
          </p:cNvPr>
          <p:cNvSpPr/>
          <p:nvPr/>
        </p:nvSpPr>
        <p:spPr>
          <a:xfrm rot="16200000">
            <a:off x="5381816" y="2098222"/>
            <a:ext cx="448056" cy="4714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38BECDF-5918-CC4E-96AD-A5417F389B16}"/>
              </a:ext>
            </a:extLst>
          </p:cNvPr>
          <p:cNvGrpSpPr/>
          <p:nvPr/>
        </p:nvGrpSpPr>
        <p:grpSpPr>
          <a:xfrm>
            <a:off x="532466" y="2326062"/>
            <a:ext cx="1736771" cy="1348481"/>
            <a:chOff x="459546" y="3171946"/>
            <a:chExt cx="3904854" cy="3115809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839DC96-87E3-D045-8FD4-60C53427EFEE}"/>
                </a:ext>
              </a:extLst>
            </p:cNvPr>
            <p:cNvCxnSpPr>
              <a:cxnSpLocks/>
            </p:cNvCxnSpPr>
            <p:nvPr/>
          </p:nvCxnSpPr>
          <p:spPr>
            <a:xfrm>
              <a:off x="963168" y="3755136"/>
              <a:ext cx="0" cy="20482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1714006-05C1-9948-BD84-D8DD87CBFD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9264" y="5797296"/>
              <a:ext cx="28102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E0C9024-B4F5-DF47-9ADE-E4EAD7F4ED3C}"/>
                </a:ext>
              </a:extLst>
            </p:cNvPr>
            <p:cNvSpPr txBox="1"/>
            <p:nvPr/>
          </p:nvSpPr>
          <p:spPr>
            <a:xfrm>
              <a:off x="1776499" y="5781060"/>
              <a:ext cx="2255523" cy="506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25" dirty="0"/>
                <a:t>Dose (J/kg)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8B4C941-A4A3-8045-8F7E-CEA43A6AE19C}"/>
                </a:ext>
              </a:extLst>
            </p:cNvPr>
            <p:cNvSpPr txBox="1"/>
            <p:nvPr/>
          </p:nvSpPr>
          <p:spPr>
            <a:xfrm rot="16200000">
              <a:off x="-670889" y="4371120"/>
              <a:ext cx="2741082" cy="480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88" dirty="0" err="1">
                  <a:solidFill>
                    <a:schemeClr val="accent2"/>
                  </a:solidFill>
                </a:rPr>
                <a:t>Ioacoustic</a:t>
              </a:r>
              <a:r>
                <a:rPr lang="en-GB" sz="788" dirty="0">
                  <a:solidFill>
                    <a:schemeClr val="accent2"/>
                  </a:solidFill>
                </a:rPr>
                <a:t> signal (Pa)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BC51AC2-0E06-E348-A13D-CBD217689537}"/>
                </a:ext>
              </a:extLst>
            </p:cNvPr>
            <p:cNvCxnSpPr>
              <a:cxnSpLocks/>
            </p:cNvCxnSpPr>
            <p:nvPr/>
          </p:nvCxnSpPr>
          <p:spPr>
            <a:xfrm>
              <a:off x="3773424" y="3749040"/>
              <a:ext cx="0" cy="20482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AD97A18-7750-3943-9E8B-A68CFF317F25}"/>
                </a:ext>
              </a:extLst>
            </p:cNvPr>
            <p:cNvSpPr txBox="1"/>
            <p:nvPr/>
          </p:nvSpPr>
          <p:spPr>
            <a:xfrm rot="5400000">
              <a:off x="2606781" y="4436524"/>
              <a:ext cx="3022197" cy="493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25" dirty="0">
                  <a:solidFill>
                    <a:srgbClr val="339933"/>
                  </a:solidFill>
                </a:rPr>
                <a:t>Scintillator signal (mV)</a:t>
              </a: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09CA0724-E48C-9D40-93FA-E63E2D416C8A}"/>
                </a:ext>
              </a:extLst>
            </p:cNvPr>
            <p:cNvSpPr/>
            <p:nvPr/>
          </p:nvSpPr>
          <p:spPr>
            <a:xfrm>
              <a:off x="975360" y="3706368"/>
              <a:ext cx="2657856" cy="2097024"/>
            </a:xfrm>
            <a:custGeom>
              <a:avLst/>
              <a:gdLst>
                <a:gd name="connsiteX0" fmla="*/ 0 w 2657856"/>
                <a:gd name="connsiteY0" fmla="*/ 2097024 h 2097024"/>
                <a:gd name="connsiteX1" fmla="*/ 475488 w 2657856"/>
                <a:gd name="connsiteY1" fmla="*/ 1341120 h 2097024"/>
                <a:gd name="connsiteX2" fmla="*/ 926592 w 2657856"/>
                <a:gd name="connsiteY2" fmla="*/ 792480 h 2097024"/>
                <a:gd name="connsiteX3" fmla="*/ 1414272 w 2657856"/>
                <a:gd name="connsiteY3" fmla="*/ 438912 h 2097024"/>
                <a:gd name="connsiteX4" fmla="*/ 1999488 w 2657856"/>
                <a:gd name="connsiteY4" fmla="*/ 182880 h 2097024"/>
                <a:gd name="connsiteX5" fmla="*/ 2462784 w 2657856"/>
                <a:gd name="connsiteY5" fmla="*/ 48768 h 2097024"/>
                <a:gd name="connsiteX6" fmla="*/ 2657856 w 2657856"/>
                <a:gd name="connsiteY6" fmla="*/ 0 h 2097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7856" h="2097024">
                  <a:moveTo>
                    <a:pt x="0" y="2097024"/>
                  </a:moveTo>
                  <a:cubicBezTo>
                    <a:pt x="160528" y="1827784"/>
                    <a:pt x="321056" y="1558544"/>
                    <a:pt x="475488" y="1341120"/>
                  </a:cubicBezTo>
                  <a:cubicBezTo>
                    <a:pt x="629920" y="1123696"/>
                    <a:pt x="770128" y="942848"/>
                    <a:pt x="926592" y="792480"/>
                  </a:cubicBezTo>
                  <a:cubicBezTo>
                    <a:pt x="1083056" y="642112"/>
                    <a:pt x="1235456" y="540512"/>
                    <a:pt x="1414272" y="438912"/>
                  </a:cubicBezTo>
                  <a:cubicBezTo>
                    <a:pt x="1593088" y="337312"/>
                    <a:pt x="1824736" y="247904"/>
                    <a:pt x="1999488" y="182880"/>
                  </a:cubicBezTo>
                  <a:cubicBezTo>
                    <a:pt x="2174240" y="117856"/>
                    <a:pt x="2353056" y="79248"/>
                    <a:pt x="2462784" y="48768"/>
                  </a:cubicBezTo>
                  <a:cubicBezTo>
                    <a:pt x="2572512" y="18288"/>
                    <a:pt x="2615184" y="9144"/>
                    <a:pt x="2657856" y="0"/>
                  </a:cubicBezTo>
                </a:path>
              </a:pathLst>
            </a:cu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825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5310553E-0806-EC48-B7EE-70AF0C0D930F}"/>
                </a:ext>
              </a:extLst>
            </p:cNvPr>
            <p:cNvSpPr/>
            <p:nvPr/>
          </p:nvSpPr>
          <p:spPr>
            <a:xfrm>
              <a:off x="975360" y="4190544"/>
              <a:ext cx="2779776" cy="1600657"/>
            </a:xfrm>
            <a:custGeom>
              <a:avLst/>
              <a:gdLst>
                <a:gd name="connsiteX0" fmla="*/ 0 w 2657856"/>
                <a:gd name="connsiteY0" fmla="*/ 2097024 h 2097024"/>
                <a:gd name="connsiteX1" fmla="*/ 475488 w 2657856"/>
                <a:gd name="connsiteY1" fmla="*/ 1341120 h 2097024"/>
                <a:gd name="connsiteX2" fmla="*/ 926592 w 2657856"/>
                <a:gd name="connsiteY2" fmla="*/ 792480 h 2097024"/>
                <a:gd name="connsiteX3" fmla="*/ 1414272 w 2657856"/>
                <a:gd name="connsiteY3" fmla="*/ 438912 h 2097024"/>
                <a:gd name="connsiteX4" fmla="*/ 1999488 w 2657856"/>
                <a:gd name="connsiteY4" fmla="*/ 182880 h 2097024"/>
                <a:gd name="connsiteX5" fmla="*/ 2462784 w 2657856"/>
                <a:gd name="connsiteY5" fmla="*/ 48768 h 2097024"/>
                <a:gd name="connsiteX6" fmla="*/ 2657856 w 2657856"/>
                <a:gd name="connsiteY6" fmla="*/ 0 h 2097024"/>
                <a:gd name="connsiteX0" fmla="*/ 0 w 2766094"/>
                <a:gd name="connsiteY0" fmla="*/ 2051734 h 2051734"/>
                <a:gd name="connsiteX1" fmla="*/ 475488 w 2766094"/>
                <a:gd name="connsiteY1" fmla="*/ 1295830 h 2051734"/>
                <a:gd name="connsiteX2" fmla="*/ 926592 w 2766094"/>
                <a:gd name="connsiteY2" fmla="*/ 747190 h 2051734"/>
                <a:gd name="connsiteX3" fmla="*/ 1414272 w 2766094"/>
                <a:gd name="connsiteY3" fmla="*/ 393622 h 2051734"/>
                <a:gd name="connsiteX4" fmla="*/ 1999488 w 2766094"/>
                <a:gd name="connsiteY4" fmla="*/ 137590 h 2051734"/>
                <a:gd name="connsiteX5" fmla="*/ 2462784 w 2766094"/>
                <a:gd name="connsiteY5" fmla="*/ 3478 h 2051734"/>
                <a:gd name="connsiteX6" fmla="*/ 2766094 w 2766094"/>
                <a:gd name="connsiteY6" fmla="*/ 144025 h 2051734"/>
                <a:gd name="connsiteX0" fmla="*/ 0 w 2766094"/>
                <a:gd name="connsiteY0" fmla="*/ 1953407 h 1953407"/>
                <a:gd name="connsiteX1" fmla="*/ 475488 w 2766094"/>
                <a:gd name="connsiteY1" fmla="*/ 1197503 h 1953407"/>
                <a:gd name="connsiteX2" fmla="*/ 926592 w 2766094"/>
                <a:gd name="connsiteY2" fmla="*/ 648863 h 1953407"/>
                <a:gd name="connsiteX3" fmla="*/ 1414272 w 2766094"/>
                <a:gd name="connsiteY3" fmla="*/ 295295 h 1953407"/>
                <a:gd name="connsiteX4" fmla="*/ 1999488 w 2766094"/>
                <a:gd name="connsiteY4" fmla="*/ 39263 h 1953407"/>
                <a:gd name="connsiteX5" fmla="*/ 2462784 w 2766094"/>
                <a:gd name="connsiteY5" fmla="*/ 7090 h 1953407"/>
                <a:gd name="connsiteX6" fmla="*/ 2766094 w 2766094"/>
                <a:gd name="connsiteY6" fmla="*/ 45698 h 1953407"/>
                <a:gd name="connsiteX0" fmla="*/ 0 w 2742041"/>
                <a:gd name="connsiteY0" fmla="*/ 1949353 h 1949353"/>
                <a:gd name="connsiteX1" fmla="*/ 475488 w 2742041"/>
                <a:gd name="connsiteY1" fmla="*/ 1193449 h 1949353"/>
                <a:gd name="connsiteX2" fmla="*/ 926592 w 2742041"/>
                <a:gd name="connsiteY2" fmla="*/ 644809 h 1949353"/>
                <a:gd name="connsiteX3" fmla="*/ 1414272 w 2742041"/>
                <a:gd name="connsiteY3" fmla="*/ 291241 h 1949353"/>
                <a:gd name="connsiteX4" fmla="*/ 1999488 w 2742041"/>
                <a:gd name="connsiteY4" fmla="*/ 35209 h 1949353"/>
                <a:gd name="connsiteX5" fmla="*/ 2462784 w 2742041"/>
                <a:gd name="connsiteY5" fmla="*/ 3036 h 1949353"/>
                <a:gd name="connsiteX6" fmla="*/ 2742041 w 2742041"/>
                <a:gd name="connsiteY6" fmla="*/ 172708 h 1949353"/>
                <a:gd name="connsiteX0" fmla="*/ 0 w 2742041"/>
                <a:gd name="connsiteY0" fmla="*/ 1934996 h 1934996"/>
                <a:gd name="connsiteX1" fmla="*/ 475488 w 2742041"/>
                <a:gd name="connsiteY1" fmla="*/ 1179092 h 1934996"/>
                <a:gd name="connsiteX2" fmla="*/ 926592 w 2742041"/>
                <a:gd name="connsiteY2" fmla="*/ 630452 h 1934996"/>
                <a:gd name="connsiteX3" fmla="*/ 1414272 w 2742041"/>
                <a:gd name="connsiteY3" fmla="*/ 276884 h 1934996"/>
                <a:gd name="connsiteX4" fmla="*/ 1999488 w 2742041"/>
                <a:gd name="connsiteY4" fmla="*/ 20852 h 1934996"/>
                <a:gd name="connsiteX5" fmla="*/ 2342519 w 2742041"/>
                <a:gd name="connsiteY5" fmla="*/ 3242 h 1934996"/>
                <a:gd name="connsiteX6" fmla="*/ 2742041 w 2742041"/>
                <a:gd name="connsiteY6" fmla="*/ 158351 h 1934996"/>
                <a:gd name="connsiteX0" fmla="*/ 0 w 2742041"/>
                <a:gd name="connsiteY0" fmla="*/ 1934996 h 1934996"/>
                <a:gd name="connsiteX1" fmla="*/ 475488 w 2742041"/>
                <a:gd name="connsiteY1" fmla="*/ 1179092 h 1934996"/>
                <a:gd name="connsiteX2" fmla="*/ 926592 w 2742041"/>
                <a:gd name="connsiteY2" fmla="*/ 630452 h 1934996"/>
                <a:gd name="connsiteX3" fmla="*/ 1414272 w 2742041"/>
                <a:gd name="connsiteY3" fmla="*/ 276884 h 1934996"/>
                <a:gd name="connsiteX4" fmla="*/ 1843143 w 2742041"/>
                <a:gd name="connsiteY4" fmla="*/ 64539 h 1934996"/>
                <a:gd name="connsiteX5" fmla="*/ 2342519 w 2742041"/>
                <a:gd name="connsiteY5" fmla="*/ 3242 h 1934996"/>
                <a:gd name="connsiteX6" fmla="*/ 2742041 w 2742041"/>
                <a:gd name="connsiteY6" fmla="*/ 158351 h 1934996"/>
                <a:gd name="connsiteX0" fmla="*/ 0 w 2742041"/>
                <a:gd name="connsiteY0" fmla="*/ 1934996 h 1934996"/>
                <a:gd name="connsiteX1" fmla="*/ 475488 w 2742041"/>
                <a:gd name="connsiteY1" fmla="*/ 1179092 h 1934996"/>
                <a:gd name="connsiteX2" fmla="*/ 926592 w 2742041"/>
                <a:gd name="connsiteY2" fmla="*/ 630452 h 1934996"/>
                <a:gd name="connsiteX3" fmla="*/ 1354140 w 2742041"/>
                <a:gd name="connsiteY3" fmla="*/ 291447 h 1934996"/>
                <a:gd name="connsiteX4" fmla="*/ 1843143 w 2742041"/>
                <a:gd name="connsiteY4" fmla="*/ 64539 h 1934996"/>
                <a:gd name="connsiteX5" fmla="*/ 2342519 w 2742041"/>
                <a:gd name="connsiteY5" fmla="*/ 3242 h 1934996"/>
                <a:gd name="connsiteX6" fmla="*/ 2742041 w 2742041"/>
                <a:gd name="connsiteY6" fmla="*/ 158351 h 1934996"/>
                <a:gd name="connsiteX0" fmla="*/ 0 w 2742041"/>
                <a:gd name="connsiteY0" fmla="*/ 1892136 h 1892136"/>
                <a:gd name="connsiteX1" fmla="*/ 475488 w 2742041"/>
                <a:gd name="connsiteY1" fmla="*/ 1136232 h 1892136"/>
                <a:gd name="connsiteX2" fmla="*/ 926592 w 2742041"/>
                <a:gd name="connsiteY2" fmla="*/ 587592 h 1892136"/>
                <a:gd name="connsiteX3" fmla="*/ 1354140 w 2742041"/>
                <a:gd name="connsiteY3" fmla="*/ 248587 h 1892136"/>
                <a:gd name="connsiteX4" fmla="*/ 1843143 w 2742041"/>
                <a:gd name="connsiteY4" fmla="*/ 21679 h 1892136"/>
                <a:gd name="connsiteX5" fmla="*/ 2354546 w 2742041"/>
                <a:gd name="connsiteY5" fmla="*/ 4070 h 1892136"/>
                <a:gd name="connsiteX6" fmla="*/ 2742041 w 2742041"/>
                <a:gd name="connsiteY6" fmla="*/ 115491 h 1892136"/>
                <a:gd name="connsiteX0" fmla="*/ 0 w 2742041"/>
                <a:gd name="connsiteY0" fmla="*/ 1888067 h 1888067"/>
                <a:gd name="connsiteX1" fmla="*/ 475488 w 2742041"/>
                <a:gd name="connsiteY1" fmla="*/ 1132163 h 1888067"/>
                <a:gd name="connsiteX2" fmla="*/ 926592 w 2742041"/>
                <a:gd name="connsiteY2" fmla="*/ 583523 h 1888067"/>
                <a:gd name="connsiteX3" fmla="*/ 1354140 w 2742041"/>
                <a:gd name="connsiteY3" fmla="*/ 244518 h 1888067"/>
                <a:gd name="connsiteX4" fmla="*/ 1843143 w 2742041"/>
                <a:gd name="connsiteY4" fmla="*/ 17610 h 1888067"/>
                <a:gd name="connsiteX5" fmla="*/ 2354546 w 2742041"/>
                <a:gd name="connsiteY5" fmla="*/ 1 h 1888067"/>
                <a:gd name="connsiteX6" fmla="*/ 2742041 w 2742041"/>
                <a:gd name="connsiteY6" fmla="*/ 111422 h 1888067"/>
                <a:gd name="connsiteX0" fmla="*/ 0 w 2742041"/>
                <a:gd name="connsiteY0" fmla="*/ 1911896 h 1911896"/>
                <a:gd name="connsiteX1" fmla="*/ 475488 w 2742041"/>
                <a:gd name="connsiteY1" fmla="*/ 1155992 h 1911896"/>
                <a:gd name="connsiteX2" fmla="*/ 926592 w 2742041"/>
                <a:gd name="connsiteY2" fmla="*/ 607352 h 1911896"/>
                <a:gd name="connsiteX3" fmla="*/ 1354140 w 2742041"/>
                <a:gd name="connsiteY3" fmla="*/ 268347 h 1911896"/>
                <a:gd name="connsiteX4" fmla="*/ 1843143 w 2742041"/>
                <a:gd name="connsiteY4" fmla="*/ 41439 h 1911896"/>
                <a:gd name="connsiteX5" fmla="*/ 2354546 w 2742041"/>
                <a:gd name="connsiteY5" fmla="*/ 23830 h 1911896"/>
                <a:gd name="connsiteX6" fmla="*/ 2742041 w 2742041"/>
                <a:gd name="connsiteY6" fmla="*/ 135251 h 1911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42041" h="1911896">
                  <a:moveTo>
                    <a:pt x="0" y="1911896"/>
                  </a:moveTo>
                  <a:cubicBezTo>
                    <a:pt x="160528" y="1642656"/>
                    <a:pt x="321056" y="1373416"/>
                    <a:pt x="475488" y="1155992"/>
                  </a:cubicBezTo>
                  <a:cubicBezTo>
                    <a:pt x="629920" y="938568"/>
                    <a:pt x="780150" y="755293"/>
                    <a:pt x="926592" y="607352"/>
                  </a:cubicBezTo>
                  <a:cubicBezTo>
                    <a:pt x="1073034" y="459411"/>
                    <a:pt x="1201381" y="362666"/>
                    <a:pt x="1354140" y="268347"/>
                  </a:cubicBezTo>
                  <a:cubicBezTo>
                    <a:pt x="1506899" y="174028"/>
                    <a:pt x="1676409" y="82192"/>
                    <a:pt x="1843143" y="41439"/>
                  </a:cubicBezTo>
                  <a:cubicBezTo>
                    <a:pt x="2009877" y="686"/>
                    <a:pt x="2196711" y="-18503"/>
                    <a:pt x="2354546" y="23830"/>
                  </a:cubicBezTo>
                  <a:cubicBezTo>
                    <a:pt x="2512381" y="66163"/>
                    <a:pt x="2699369" y="144395"/>
                    <a:pt x="2742041" y="135251"/>
                  </a:cubicBezTo>
                </a:path>
              </a:pathLst>
            </a:custGeom>
            <a:ln w="12700">
              <a:solidFill>
                <a:srgbClr val="339933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825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43D5C8CA-75D2-0743-B67C-AD898F2DF5C0}"/>
                </a:ext>
              </a:extLst>
            </p:cNvPr>
            <p:cNvSpPr/>
            <p:nvPr/>
          </p:nvSpPr>
          <p:spPr>
            <a:xfrm>
              <a:off x="1005840" y="3779520"/>
              <a:ext cx="2676144" cy="1981200"/>
            </a:xfrm>
            <a:custGeom>
              <a:avLst/>
              <a:gdLst>
                <a:gd name="connsiteX0" fmla="*/ 0 w 2657856"/>
                <a:gd name="connsiteY0" fmla="*/ 2097024 h 2097024"/>
                <a:gd name="connsiteX1" fmla="*/ 475488 w 2657856"/>
                <a:gd name="connsiteY1" fmla="*/ 1341120 h 2097024"/>
                <a:gd name="connsiteX2" fmla="*/ 926592 w 2657856"/>
                <a:gd name="connsiteY2" fmla="*/ 792480 h 2097024"/>
                <a:gd name="connsiteX3" fmla="*/ 1414272 w 2657856"/>
                <a:gd name="connsiteY3" fmla="*/ 438912 h 2097024"/>
                <a:gd name="connsiteX4" fmla="*/ 1999488 w 2657856"/>
                <a:gd name="connsiteY4" fmla="*/ 182880 h 2097024"/>
                <a:gd name="connsiteX5" fmla="*/ 2462784 w 2657856"/>
                <a:gd name="connsiteY5" fmla="*/ 48768 h 2097024"/>
                <a:gd name="connsiteX6" fmla="*/ 2657856 w 2657856"/>
                <a:gd name="connsiteY6" fmla="*/ 0 h 2097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7856" h="2097024">
                  <a:moveTo>
                    <a:pt x="0" y="2097024"/>
                  </a:moveTo>
                  <a:cubicBezTo>
                    <a:pt x="160528" y="1827784"/>
                    <a:pt x="321056" y="1558544"/>
                    <a:pt x="475488" y="1341120"/>
                  </a:cubicBezTo>
                  <a:cubicBezTo>
                    <a:pt x="629920" y="1123696"/>
                    <a:pt x="770128" y="942848"/>
                    <a:pt x="926592" y="792480"/>
                  </a:cubicBezTo>
                  <a:cubicBezTo>
                    <a:pt x="1083056" y="642112"/>
                    <a:pt x="1235456" y="540512"/>
                    <a:pt x="1414272" y="438912"/>
                  </a:cubicBezTo>
                  <a:cubicBezTo>
                    <a:pt x="1593088" y="337312"/>
                    <a:pt x="1824736" y="247904"/>
                    <a:pt x="1999488" y="182880"/>
                  </a:cubicBezTo>
                  <a:cubicBezTo>
                    <a:pt x="2174240" y="117856"/>
                    <a:pt x="2353056" y="79248"/>
                    <a:pt x="2462784" y="48768"/>
                  </a:cubicBezTo>
                  <a:cubicBezTo>
                    <a:pt x="2572512" y="18288"/>
                    <a:pt x="2615184" y="9144"/>
                    <a:pt x="2657856" y="0"/>
                  </a:cubicBezTo>
                </a:path>
              </a:pathLst>
            </a:custGeom>
            <a:noFill/>
            <a:ln w="12700"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825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9D8C833-AC7D-8A4E-8E00-2CE6B6EC9323}"/>
                </a:ext>
              </a:extLst>
            </p:cNvPr>
            <p:cNvSpPr/>
            <p:nvPr/>
          </p:nvSpPr>
          <p:spPr>
            <a:xfrm>
              <a:off x="981456" y="4289718"/>
              <a:ext cx="2779776" cy="1519771"/>
            </a:xfrm>
            <a:custGeom>
              <a:avLst/>
              <a:gdLst>
                <a:gd name="connsiteX0" fmla="*/ 0 w 2657856"/>
                <a:gd name="connsiteY0" fmla="*/ 2097024 h 2097024"/>
                <a:gd name="connsiteX1" fmla="*/ 475488 w 2657856"/>
                <a:gd name="connsiteY1" fmla="*/ 1341120 h 2097024"/>
                <a:gd name="connsiteX2" fmla="*/ 926592 w 2657856"/>
                <a:gd name="connsiteY2" fmla="*/ 792480 h 2097024"/>
                <a:gd name="connsiteX3" fmla="*/ 1414272 w 2657856"/>
                <a:gd name="connsiteY3" fmla="*/ 438912 h 2097024"/>
                <a:gd name="connsiteX4" fmla="*/ 1999488 w 2657856"/>
                <a:gd name="connsiteY4" fmla="*/ 182880 h 2097024"/>
                <a:gd name="connsiteX5" fmla="*/ 2462784 w 2657856"/>
                <a:gd name="connsiteY5" fmla="*/ 48768 h 2097024"/>
                <a:gd name="connsiteX6" fmla="*/ 2657856 w 2657856"/>
                <a:gd name="connsiteY6" fmla="*/ 0 h 2097024"/>
                <a:gd name="connsiteX0" fmla="*/ 0 w 2766094"/>
                <a:gd name="connsiteY0" fmla="*/ 2051734 h 2051734"/>
                <a:gd name="connsiteX1" fmla="*/ 475488 w 2766094"/>
                <a:gd name="connsiteY1" fmla="*/ 1295830 h 2051734"/>
                <a:gd name="connsiteX2" fmla="*/ 926592 w 2766094"/>
                <a:gd name="connsiteY2" fmla="*/ 747190 h 2051734"/>
                <a:gd name="connsiteX3" fmla="*/ 1414272 w 2766094"/>
                <a:gd name="connsiteY3" fmla="*/ 393622 h 2051734"/>
                <a:gd name="connsiteX4" fmla="*/ 1999488 w 2766094"/>
                <a:gd name="connsiteY4" fmla="*/ 137590 h 2051734"/>
                <a:gd name="connsiteX5" fmla="*/ 2462784 w 2766094"/>
                <a:gd name="connsiteY5" fmla="*/ 3478 h 2051734"/>
                <a:gd name="connsiteX6" fmla="*/ 2766094 w 2766094"/>
                <a:gd name="connsiteY6" fmla="*/ 144025 h 2051734"/>
                <a:gd name="connsiteX0" fmla="*/ 0 w 2766094"/>
                <a:gd name="connsiteY0" fmla="*/ 1953407 h 1953407"/>
                <a:gd name="connsiteX1" fmla="*/ 475488 w 2766094"/>
                <a:gd name="connsiteY1" fmla="*/ 1197503 h 1953407"/>
                <a:gd name="connsiteX2" fmla="*/ 926592 w 2766094"/>
                <a:gd name="connsiteY2" fmla="*/ 648863 h 1953407"/>
                <a:gd name="connsiteX3" fmla="*/ 1414272 w 2766094"/>
                <a:gd name="connsiteY3" fmla="*/ 295295 h 1953407"/>
                <a:gd name="connsiteX4" fmla="*/ 1999488 w 2766094"/>
                <a:gd name="connsiteY4" fmla="*/ 39263 h 1953407"/>
                <a:gd name="connsiteX5" fmla="*/ 2462784 w 2766094"/>
                <a:gd name="connsiteY5" fmla="*/ 7090 h 1953407"/>
                <a:gd name="connsiteX6" fmla="*/ 2766094 w 2766094"/>
                <a:gd name="connsiteY6" fmla="*/ 45698 h 1953407"/>
                <a:gd name="connsiteX0" fmla="*/ 0 w 2742041"/>
                <a:gd name="connsiteY0" fmla="*/ 1949353 h 1949353"/>
                <a:gd name="connsiteX1" fmla="*/ 475488 w 2742041"/>
                <a:gd name="connsiteY1" fmla="*/ 1193449 h 1949353"/>
                <a:gd name="connsiteX2" fmla="*/ 926592 w 2742041"/>
                <a:gd name="connsiteY2" fmla="*/ 644809 h 1949353"/>
                <a:gd name="connsiteX3" fmla="*/ 1414272 w 2742041"/>
                <a:gd name="connsiteY3" fmla="*/ 291241 h 1949353"/>
                <a:gd name="connsiteX4" fmla="*/ 1999488 w 2742041"/>
                <a:gd name="connsiteY4" fmla="*/ 35209 h 1949353"/>
                <a:gd name="connsiteX5" fmla="*/ 2462784 w 2742041"/>
                <a:gd name="connsiteY5" fmla="*/ 3036 h 1949353"/>
                <a:gd name="connsiteX6" fmla="*/ 2742041 w 2742041"/>
                <a:gd name="connsiteY6" fmla="*/ 172708 h 1949353"/>
                <a:gd name="connsiteX0" fmla="*/ 0 w 2742041"/>
                <a:gd name="connsiteY0" fmla="*/ 1934996 h 1934996"/>
                <a:gd name="connsiteX1" fmla="*/ 475488 w 2742041"/>
                <a:gd name="connsiteY1" fmla="*/ 1179092 h 1934996"/>
                <a:gd name="connsiteX2" fmla="*/ 926592 w 2742041"/>
                <a:gd name="connsiteY2" fmla="*/ 630452 h 1934996"/>
                <a:gd name="connsiteX3" fmla="*/ 1414272 w 2742041"/>
                <a:gd name="connsiteY3" fmla="*/ 276884 h 1934996"/>
                <a:gd name="connsiteX4" fmla="*/ 1999488 w 2742041"/>
                <a:gd name="connsiteY4" fmla="*/ 20852 h 1934996"/>
                <a:gd name="connsiteX5" fmla="*/ 2342519 w 2742041"/>
                <a:gd name="connsiteY5" fmla="*/ 3242 h 1934996"/>
                <a:gd name="connsiteX6" fmla="*/ 2742041 w 2742041"/>
                <a:gd name="connsiteY6" fmla="*/ 158351 h 1934996"/>
                <a:gd name="connsiteX0" fmla="*/ 0 w 2742041"/>
                <a:gd name="connsiteY0" fmla="*/ 1934996 h 1934996"/>
                <a:gd name="connsiteX1" fmla="*/ 475488 w 2742041"/>
                <a:gd name="connsiteY1" fmla="*/ 1179092 h 1934996"/>
                <a:gd name="connsiteX2" fmla="*/ 926592 w 2742041"/>
                <a:gd name="connsiteY2" fmla="*/ 630452 h 1934996"/>
                <a:gd name="connsiteX3" fmla="*/ 1414272 w 2742041"/>
                <a:gd name="connsiteY3" fmla="*/ 276884 h 1934996"/>
                <a:gd name="connsiteX4" fmla="*/ 1843143 w 2742041"/>
                <a:gd name="connsiteY4" fmla="*/ 64539 h 1934996"/>
                <a:gd name="connsiteX5" fmla="*/ 2342519 w 2742041"/>
                <a:gd name="connsiteY5" fmla="*/ 3242 h 1934996"/>
                <a:gd name="connsiteX6" fmla="*/ 2742041 w 2742041"/>
                <a:gd name="connsiteY6" fmla="*/ 158351 h 1934996"/>
                <a:gd name="connsiteX0" fmla="*/ 0 w 2742041"/>
                <a:gd name="connsiteY0" fmla="*/ 1934996 h 1934996"/>
                <a:gd name="connsiteX1" fmla="*/ 475488 w 2742041"/>
                <a:gd name="connsiteY1" fmla="*/ 1179092 h 1934996"/>
                <a:gd name="connsiteX2" fmla="*/ 926592 w 2742041"/>
                <a:gd name="connsiteY2" fmla="*/ 630452 h 1934996"/>
                <a:gd name="connsiteX3" fmla="*/ 1354140 w 2742041"/>
                <a:gd name="connsiteY3" fmla="*/ 291447 h 1934996"/>
                <a:gd name="connsiteX4" fmla="*/ 1843143 w 2742041"/>
                <a:gd name="connsiteY4" fmla="*/ 64539 h 1934996"/>
                <a:gd name="connsiteX5" fmla="*/ 2342519 w 2742041"/>
                <a:gd name="connsiteY5" fmla="*/ 3242 h 1934996"/>
                <a:gd name="connsiteX6" fmla="*/ 2742041 w 2742041"/>
                <a:gd name="connsiteY6" fmla="*/ 158351 h 1934996"/>
                <a:gd name="connsiteX0" fmla="*/ 0 w 2742041"/>
                <a:gd name="connsiteY0" fmla="*/ 1892136 h 1892136"/>
                <a:gd name="connsiteX1" fmla="*/ 475488 w 2742041"/>
                <a:gd name="connsiteY1" fmla="*/ 1136232 h 1892136"/>
                <a:gd name="connsiteX2" fmla="*/ 926592 w 2742041"/>
                <a:gd name="connsiteY2" fmla="*/ 587592 h 1892136"/>
                <a:gd name="connsiteX3" fmla="*/ 1354140 w 2742041"/>
                <a:gd name="connsiteY3" fmla="*/ 248587 h 1892136"/>
                <a:gd name="connsiteX4" fmla="*/ 1843143 w 2742041"/>
                <a:gd name="connsiteY4" fmla="*/ 21679 h 1892136"/>
                <a:gd name="connsiteX5" fmla="*/ 2354546 w 2742041"/>
                <a:gd name="connsiteY5" fmla="*/ 4070 h 1892136"/>
                <a:gd name="connsiteX6" fmla="*/ 2742041 w 2742041"/>
                <a:gd name="connsiteY6" fmla="*/ 115491 h 1892136"/>
                <a:gd name="connsiteX0" fmla="*/ 0 w 2742041"/>
                <a:gd name="connsiteY0" fmla="*/ 1888067 h 1888067"/>
                <a:gd name="connsiteX1" fmla="*/ 475488 w 2742041"/>
                <a:gd name="connsiteY1" fmla="*/ 1132163 h 1888067"/>
                <a:gd name="connsiteX2" fmla="*/ 926592 w 2742041"/>
                <a:gd name="connsiteY2" fmla="*/ 583523 h 1888067"/>
                <a:gd name="connsiteX3" fmla="*/ 1354140 w 2742041"/>
                <a:gd name="connsiteY3" fmla="*/ 244518 h 1888067"/>
                <a:gd name="connsiteX4" fmla="*/ 1843143 w 2742041"/>
                <a:gd name="connsiteY4" fmla="*/ 17610 h 1888067"/>
                <a:gd name="connsiteX5" fmla="*/ 2354546 w 2742041"/>
                <a:gd name="connsiteY5" fmla="*/ 1 h 1888067"/>
                <a:gd name="connsiteX6" fmla="*/ 2742041 w 2742041"/>
                <a:gd name="connsiteY6" fmla="*/ 111422 h 1888067"/>
                <a:gd name="connsiteX0" fmla="*/ 0 w 2742041"/>
                <a:gd name="connsiteY0" fmla="*/ 1911896 h 1911896"/>
                <a:gd name="connsiteX1" fmla="*/ 475488 w 2742041"/>
                <a:gd name="connsiteY1" fmla="*/ 1155992 h 1911896"/>
                <a:gd name="connsiteX2" fmla="*/ 926592 w 2742041"/>
                <a:gd name="connsiteY2" fmla="*/ 607352 h 1911896"/>
                <a:gd name="connsiteX3" fmla="*/ 1354140 w 2742041"/>
                <a:gd name="connsiteY3" fmla="*/ 268347 h 1911896"/>
                <a:gd name="connsiteX4" fmla="*/ 1843143 w 2742041"/>
                <a:gd name="connsiteY4" fmla="*/ 41439 h 1911896"/>
                <a:gd name="connsiteX5" fmla="*/ 2354546 w 2742041"/>
                <a:gd name="connsiteY5" fmla="*/ 23830 h 1911896"/>
                <a:gd name="connsiteX6" fmla="*/ 2742041 w 2742041"/>
                <a:gd name="connsiteY6" fmla="*/ 135251 h 1911896"/>
                <a:gd name="connsiteX0" fmla="*/ 0 w 2742041"/>
                <a:gd name="connsiteY0" fmla="*/ 1911896 h 1911896"/>
                <a:gd name="connsiteX1" fmla="*/ 475488 w 2742041"/>
                <a:gd name="connsiteY1" fmla="*/ 1155992 h 1911896"/>
                <a:gd name="connsiteX2" fmla="*/ 998751 w 2742041"/>
                <a:gd name="connsiteY2" fmla="*/ 709291 h 1911896"/>
                <a:gd name="connsiteX3" fmla="*/ 1354140 w 2742041"/>
                <a:gd name="connsiteY3" fmla="*/ 268347 h 1911896"/>
                <a:gd name="connsiteX4" fmla="*/ 1843143 w 2742041"/>
                <a:gd name="connsiteY4" fmla="*/ 41439 h 1911896"/>
                <a:gd name="connsiteX5" fmla="*/ 2354546 w 2742041"/>
                <a:gd name="connsiteY5" fmla="*/ 23830 h 1911896"/>
                <a:gd name="connsiteX6" fmla="*/ 2742041 w 2742041"/>
                <a:gd name="connsiteY6" fmla="*/ 135251 h 1911896"/>
                <a:gd name="connsiteX0" fmla="*/ 0 w 2742041"/>
                <a:gd name="connsiteY0" fmla="*/ 1914042 h 1914042"/>
                <a:gd name="connsiteX1" fmla="*/ 475488 w 2742041"/>
                <a:gd name="connsiteY1" fmla="*/ 1158138 h 1914042"/>
                <a:gd name="connsiteX2" fmla="*/ 998751 w 2742041"/>
                <a:gd name="connsiteY2" fmla="*/ 711437 h 1914042"/>
                <a:gd name="connsiteX3" fmla="*/ 1426299 w 2742041"/>
                <a:gd name="connsiteY3" fmla="*/ 314181 h 1914042"/>
                <a:gd name="connsiteX4" fmla="*/ 1843143 w 2742041"/>
                <a:gd name="connsiteY4" fmla="*/ 43585 h 1914042"/>
                <a:gd name="connsiteX5" fmla="*/ 2354546 w 2742041"/>
                <a:gd name="connsiteY5" fmla="*/ 25976 h 1914042"/>
                <a:gd name="connsiteX6" fmla="*/ 2742041 w 2742041"/>
                <a:gd name="connsiteY6" fmla="*/ 137397 h 1914042"/>
                <a:gd name="connsiteX0" fmla="*/ 0 w 2742041"/>
                <a:gd name="connsiteY0" fmla="*/ 1888078 h 1888078"/>
                <a:gd name="connsiteX1" fmla="*/ 475488 w 2742041"/>
                <a:gd name="connsiteY1" fmla="*/ 1132174 h 1888078"/>
                <a:gd name="connsiteX2" fmla="*/ 998751 w 2742041"/>
                <a:gd name="connsiteY2" fmla="*/ 685473 h 1888078"/>
                <a:gd name="connsiteX3" fmla="*/ 1426299 w 2742041"/>
                <a:gd name="connsiteY3" fmla="*/ 288217 h 1888078"/>
                <a:gd name="connsiteX4" fmla="*/ 1879223 w 2742041"/>
                <a:gd name="connsiteY4" fmla="*/ 119560 h 1888078"/>
                <a:gd name="connsiteX5" fmla="*/ 2354546 w 2742041"/>
                <a:gd name="connsiteY5" fmla="*/ 12 h 1888078"/>
                <a:gd name="connsiteX6" fmla="*/ 2742041 w 2742041"/>
                <a:gd name="connsiteY6" fmla="*/ 111433 h 1888078"/>
                <a:gd name="connsiteX0" fmla="*/ 0 w 2742041"/>
                <a:gd name="connsiteY0" fmla="*/ 1815281 h 1815281"/>
                <a:gd name="connsiteX1" fmla="*/ 475488 w 2742041"/>
                <a:gd name="connsiteY1" fmla="*/ 1059377 h 1815281"/>
                <a:gd name="connsiteX2" fmla="*/ 998751 w 2742041"/>
                <a:gd name="connsiteY2" fmla="*/ 612676 h 1815281"/>
                <a:gd name="connsiteX3" fmla="*/ 1426299 w 2742041"/>
                <a:gd name="connsiteY3" fmla="*/ 215420 h 1815281"/>
                <a:gd name="connsiteX4" fmla="*/ 1879223 w 2742041"/>
                <a:gd name="connsiteY4" fmla="*/ 46763 h 1815281"/>
                <a:gd name="connsiteX5" fmla="*/ 2354547 w 2742041"/>
                <a:gd name="connsiteY5" fmla="*/ 28 h 1815281"/>
                <a:gd name="connsiteX6" fmla="*/ 2742041 w 2742041"/>
                <a:gd name="connsiteY6" fmla="*/ 38636 h 1815281"/>
                <a:gd name="connsiteX0" fmla="*/ 0 w 2742041"/>
                <a:gd name="connsiteY0" fmla="*/ 1815281 h 1815281"/>
                <a:gd name="connsiteX1" fmla="*/ 475488 w 2742041"/>
                <a:gd name="connsiteY1" fmla="*/ 1059377 h 1815281"/>
                <a:gd name="connsiteX2" fmla="*/ 926592 w 2742041"/>
                <a:gd name="connsiteY2" fmla="*/ 568988 h 1815281"/>
                <a:gd name="connsiteX3" fmla="*/ 1426299 w 2742041"/>
                <a:gd name="connsiteY3" fmla="*/ 215420 h 1815281"/>
                <a:gd name="connsiteX4" fmla="*/ 1879223 w 2742041"/>
                <a:gd name="connsiteY4" fmla="*/ 46763 h 1815281"/>
                <a:gd name="connsiteX5" fmla="*/ 2354547 w 2742041"/>
                <a:gd name="connsiteY5" fmla="*/ 28 h 1815281"/>
                <a:gd name="connsiteX6" fmla="*/ 2742041 w 2742041"/>
                <a:gd name="connsiteY6" fmla="*/ 38636 h 1815281"/>
                <a:gd name="connsiteX0" fmla="*/ 0 w 2742041"/>
                <a:gd name="connsiteY0" fmla="*/ 1815281 h 1815281"/>
                <a:gd name="connsiteX1" fmla="*/ 547647 w 2742041"/>
                <a:gd name="connsiteY1" fmla="*/ 1088503 h 1815281"/>
                <a:gd name="connsiteX2" fmla="*/ 926592 w 2742041"/>
                <a:gd name="connsiteY2" fmla="*/ 568988 h 1815281"/>
                <a:gd name="connsiteX3" fmla="*/ 1426299 w 2742041"/>
                <a:gd name="connsiteY3" fmla="*/ 215420 h 1815281"/>
                <a:gd name="connsiteX4" fmla="*/ 1879223 w 2742041"/>
                <a:gd name="connsiteY4" fmla="*/ 46763 h 1815281"/>
                <a:gd name="connsiteX5" fmla="*/ 2354547 w 2742041"/>
                <a:gd name="connsiteY5" fmla="*/ 28 h 1815281"/>
                <a:gd name="connsiteX6" fmla="*/ 2742041 w 2742041"/>
                <a:gd name="connsiteY6" fmla="*/ 38636 h 1815281"/>
                <a:gd name="connsiteX0" fmla="*/ 0 w 2742041"/>
                <a:gd name="connsiteY0" fmla="*/ 1815281 h 1815281"/>
                <a:gd name="connsiteX1" fmla="*/ 547647 w 2742041"/>
                <a:gd name="connsiteY1" fmla="*/ 1088503 h 1815281"/>
                <a:gd name="connsiteX2" fmla="*/ 962671 w 2742041"/>
                <a:gd name="connsiteY2" fmla="*/ 641801 h 1815281"/>
                <a:gd name="connsiteX3" fmla="*/ 1426299 w 2742041"/>
                <a:gd name="connsiteY3" fmla="*/ 215420 h 1815281"/>
                <a:gd name="connsiteX4" fmla="*/ 1879223 w 2742041"/>
                <a:gd name="connsiteY4" fmla="*/ 46763 h 1815281"/>
                <a:gd name="connsiteX5" fmla="*/ 2354547 w 2742041"/>
                <a:gd name="connsiteY5" fmla="*/ 28 h 1815281"/>
                <a:gd name="connsiteX6" fmla="*/ 2742041 w 2742041"/>
                <a:gd name="connsiteY6" fmla="*/ 38636 h 1815281"/>
                <a:gd name="connsiteX0" fmla="*/ 0 w 2742041"/>
                <a:gd name="connsiteY0" fmla="*/ 1815281 h 1815281"/>
                <a:gd name="connsiteX1" fmla="*/ 547647 w 2742041"/>
                <a:gd name="connsiteY1" fmla="*/ 1088503 h 1815281"/>
                <a:gd name="connsiteX2" fmla="*/ 962671 w 2742041"/>
                <a:gd name="connsiteY2" fmla="*/ 641801 h 1815281"/>
                <a:gd name="connsiteX3" fmla="*/ 1450352 w 2742041"/>
                <a:gd name="connsiteY3" fmla="*/ 259108 h 1815281"/>
                <a:gd name="connsiteX4" fmla="*/ 1879223 w 2742041"/>
                <a:gd name="connsiteY4" fmla="*/ 46763 h 1815281"/>
                <a:gd name="connsiteX5" fmla="*/ 2354547 w 2742041"/>
                <a:gd name="connsiteY5" fmla="*/ 28 h 1815281"/>
                <a:gd name="connsiteX6" fmla="*/ 2742041 w 2742041"/>
                <a:gd name="connsiteY6" fmla="*/ 38636 h 1815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42041" h="1815281">
                  <a:moveTo>
                    <a:pt x="0" y="1815281"/>
                  </a:moveTo>
                  <a:cubicBezTo>
                    <a:pt x="160528" y="1546041"/>
                    <a:pt x="387202" y="1284083"/>
                    <a:pt x="547647" y="1088503"/>
                  </a:cubicBezTo>
                  <a:cubicBezTo>
                    <a:pt x="708092" y="892923"/>
                    <a:pt x="812220" y="780033"/>
                    <a:pt x="962671" y="641801"/>
                  </a:cubicBezTo>
                  <a:cubicBezTo>
                    <a:pt x="1113122" y="503569"/>
                    <a:pt x="1297594" y="358281"/>
                    <a:pt x="1450352" y="259108"/>
                  </a:cubicBezTo>
                  <a:cubicBezTo>
                    <a:pt x="1603110" y="159935"/>
                    <a:pt x="1728524" y="89943"/>
                    <a:pt x="1879223" y="46763"/>
                  </a:cubicBezTo>
                  <a:cubicBezTo>
                    <a:pt x="2029922" y="3583"/>
                    <a:pt x="2210744" y="1383"/>
                    <a:pt x="2354547" y="28"/>
                  </a:cubicBezTo>
                  <a:cubicBezTo>
                    <a:pt x="2498350" y="-1326"/>
                    <a:pt x="2699369" y="47780"/>
                    <a:pt x="2742041" y="38636"/>
                  </a:cubicBezTo>
                </a:path>
              </a:pathLst>
            </a:custGeom>
            <a:ln w="12700">
              <a:solidFill>
                <a:schemeClr val="accent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825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E668069-A785-1749-AD62-36FA4ECA0537}"/>
                </a:ext>
              </a:extLst>
            </p:cNvPr>
            <p:cNvSpPr txBox="1"/>
            <p:nvPr/>
          </p:nvSpPr>
          <p:spPr>
            <a:xfrm>
              <a:off x="2439987" y="4903806"/>
              <a:ext cx="1432231" cy="10133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50" dirty="0"/>
                <a:t>simulation</a:t>
              </a:r>
            </a:p>
            <a:p>
              <a:r>
                <a:rPr lang="en-GB" sz="750" dirty="0"/>
                <a:t>experiment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01E5236-D724-0B4E-86AD-AF379F105B92}"/>
                </a:ext>
              </a:extLst>
            </p:cNvPr>
            <p:cNvCxnSpPr/>
            <p:nvPr/>
          </p:nvCxnSpPr>
          <p:spPr>
            <a:xfrm>
              <a:off x="2036064" y="5132832"/>
              <a:ext cx="463296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EF098AB-4212-AD48-B622-862483A0C3B4}"/>
                </a:ext>
              </a:extLst>
            </p:cNvPr>
            <p:cNvCxnSpPr/>
            <p:nvPr/>
          </p:nvCxnSpPr>
          <p:spPr>
            <a:xfrm>
              <a:off x="2022122" y="5323858"/>
              <a:ext cx="46329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F62CD624-FB2F-1E40-B1A0-B4B3AAE90921}"/>
              </a:ext>
            </a:extLst>
          </p:cNvPr>
          <p:cNvSpPr txBox="1"/>
          <p:nvPr/>
        </p:nvSpPr>
        <p:spPr>
          <a:xfrm>
            <a:off x="414481" y="4595262"/>
            <a:ext cx="397605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050" dirty="0"/>
              <a:t>Experimental testing/evaluation of initial components for ion-acoustic and scintillation systems.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2553EDA-CE9C-0849-8ED5-AB4B1F4993E9}"/>
              </a:ext>
            </a:extLst>
          </p:cNvPr>
          <p:cNvSpPr txBox="1"/>
          <p:nvPr/>
        </p:nvSpPr>
        <p:spPr>
          <a:xfrm>
            <a:off x="4496236" y="1967634"/>
            <a:ext cx="84800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Biological sample holder designed for high throughput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990A6D9-BA55-8D41-A017-E9101E54D95D}"/>
              </a:ext>
            </a:extLst>
          </p:cNvPr>
          <p:cNvSpPr/>
          <p:nvPr/>
        </p:nvSpPr>
        <p:spPr>
          <a:xfrm>
            <a:off x="4512564" y="4119372"/>
            <a:ext cx="4145661" cy="89224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F60F9AC-E2AF-E64B-AAD4-564E6BDDDEF4}"/>
              </a:ext>
            </a:extLst>
          </p:cNvPr>
          <p:cNvSpPr txBox="1"/>
          <p:nvPr/>
        </p:nvSpPr>
        <p:spPr>
          <a:xfrm>
            <a:off x="4531969" y="4221131"/>
            <a:ext cx="41366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400" dirty="0"/>
              <a:t>Validated models for the simulation of dose and ion-acoustic signals for </a:t>
            </a:r>
            <a:r>
              <a:rPr lang="en-GB" sz="1400" dirty="0" err="1"/>
              <a:t>LhARA</a:t>
            </a:r>
            <a:r>
              <a:rPr lang="en-GB" sz="1400" dirty="0"/>
              <a:t>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400" dirty="0"/>
              <a:t>Results from initial biology experiments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E5F09AA-71F3-F84E-B592-262C89BD5D57}"/>
              </a:ext>
            </a:extLst>
          </p:cNvPr>
          <p:cNvSpPr txBox="1"/>
          <p:nvPr/>
        </p:nvSpPr>
        <p:spPr>
          <a:xfrm>
            <a:off x="4573632" y="3407626"/>
            <a:ext cx="2039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200" dirty="0"/>
              <a:t>Ion-acoustic system for dose mapping on a pulse-by-pulse basis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2236017-5A1A-8240-830A-4A5A6897DA45}"/>
              </a:ext>
            </a:extLst>
          </p:cNvPr>
          <p:cNvSpPr/>
          <p:nvPr/>
        </p:nvSpPr>
        <p:spPr>
          <a:xfrm>
            <a:off x="5368528" y="2305391"/>
            <a:ext cx="471488" cy="262033"/>
          </a:xfrm>
          <a:prstGeom prst="rect">
            <a:avLst/>
          </a:prstGeom>
          <a:solidFill>
            <a:schemeClr val="accent2">
              <a:lumMod val="20000"/>
              <a:lumOff val="80000"/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04A091B1-140B-1B40-97D8-777A9F886F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45" b="89503" l="10000" r="98341">
                        <a14:foregroundMark x1="92402" y1="29558" x2="92402" y2="29558"/>
                        <a14:foregroundMark x1="93144" y1="45028" x2="93144" y2="45028"/>
                        <a14:foregroundMark x1="94847" y1="78177" x2="94847" y2="78177"/>
                        <a14:foregroundMark x1="97860" y1="63812" x2="97860" y2="63812"/>
                        <a14:foregroundMark x1="98341" y1="48343" x2="98341" y2="48343"/>
                        <a14:foregroundMark x1="98341" y1="48343" x2="98341" y2="48343"/>
                        <a14:foregroundMark x1="98341" y1="54420" x2="98341" y2="54420"/>
                      </a14:backgroundRemoval>
                    </a14:imgEffect>
                  </a14:imgLayer>
                </a14:imgProps>
              </a:ext>
            </a:extLst>
          </a:blip>
          <a:srcRect l="86437" t="-8283" b="-1"/>
          <a:stretch/>
        </p:blipFill>
        <p:spPr>
          <a:xfrm rot="16200000">
            <a:off x="5498254" y="2434783"/>
            <a:ext cx="218996" cy="49352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A5EFFC45-DD2F-A44A-826F-F9879AC4AEE3}"/>
              </a:ext>
            </a:extLst>
          </p:cNvPr>
          <p:cNvSpPr/>
          <p:nvPr/>
        </p:nvSpPr>
        <p:spPr>
          <a:xfrm rot="16200000">
            <a:off x="5860447" y="2098222"/>
            <a:ext cx="448056" cy="4714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DD91FA7-DE40-1C43-BC03-CAE4C7AD4D39}"/>
              </a:ext>
            </a:extLst>
          </p:cNvPr>
          <p:cNvSpPr/>
          <p:nvPr/>
        </p:nvSpPr>
        <p:spPr>
          <a:xfrm>
            <a:off x="5847160" y="2301819"/>
            <a:ext cx="471488" cy="262033"/>
          </a:xfrm>
          <a:prstGeom prst="rect">
            <a:avLst/>
          </a:prstGeom>
          <a:solidFill>
            <a:schemeClr val="accent2">
              <a:lumMod val="20000"/>
              <a:lumOff val="80000"/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A505A00-CC99-264B-9D54-5E97A6711CD4}"/>
              </a:ext>
            </a:extLst>
          </p:cNvPr>
          <p:cNvSpPr/>
          <p:nvPr/>
        </p:nvSpPr>
        <p:spPr>
          <a:xfrm rot="16200000">
            <a:off x="6339078" y="2098222"/>
            <a:ext cx="448056" cy="4714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A019CB4-042B-A949-A85B-F3C8890E09F6}"/>
              </a:ext>
            </a:extLst>
          </p:cNvPr>
          <p:cNvSpPr/>
          <p:nvPr/>
        </p:nvSpPr>
        <p:spPr>
          <a:xfrm>
            <a:off x="6325791" y="2298247"/>
            <a:ext cx="471488" cy="262033"/>
          </a:xfrm>
          <a:prstGeom prst="rect">
            <a:avLst/>
          </a:prstGeom>
          <a:solidFill>
            <a:schemeClr val="accent2">
              <a:lumMod val="20000"/>
              <a:lumOff val="80000"/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1A2335A-92CD-0042-A364-A89FDF0C1E95}"/>
              </a:ext>
            </a:extLst>
          </p:cNvPr>
          <p:cNvSpPr/>
          <p:nvPr/>
        </p:nvSpPr>
        <p:spPr>
          <a:xfrm>
            <a:off x="4512135" y="1076941"/>
            <a:ext cx="4146090" cy="302561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Pie 78">
            <a:extLst>
              <a:ext uri="{FF2B5EF4-FFF2-40B4-BE49-F238E27FC236}">
                <a16:creationId xmlns:a16="http://schemas.microsoft.com/office/drawing/2014/main" id="{2FB69E36-A228-1D40-9559-DC4B671FC930}"/>
              </a:ext>
            </a:extLst>
          </p:cNvPr>
          <p:cNvSpPr/>
          <p:nvPr/>
        </p:nvSpPr>
        <p:spPr>
          <a:xfrm rot="7955726">
            <a:off x="5149562" y="1332898"/>
            <a:ext cx="945000" cy="945000"/>
          </a:xfrm>
          <a:custGeom>
            <a:avLst/>
            <a:gdLst>
              <a:gd name="connsiteX0" fmla="*/ 1260000 w 1260000"/>
              <a:gd name="connsiteY0" fmla="*/ 630000 h 1260000"/>
              <a:gd name="connsiteX1" fmla="*/ 630000 w 1260000"/>
              <a:gd name="connsiteY1" fmla="*/ 1260000 h 1260000"/>
              <a:gd name="connsiteX2" fmla="*/ 0 w 1260000"/>
              <a:gd name="connsiteY2" fmla="*/ 630000 h 1260000"/>
              <a:gd name="connsiteX3" fmla="*/ 630000 w 1260000"/>
              <a:gd name="connsiteY3" fmla="*/ 0 h 1260000"/>
              <a:gd name="connsiteX4" fmla="*/ 630000 w 1260000"/>
              <a:gd name="connsiteY4" fmla="*/ 630000 h 1260000"/>
              <a:gd name="connsiteX5" fmla="*/ 1260000 w 1260000"/>
              <a:gd name="connsiteY5" fmla="*/ 630000 h 1260000"/>
              <a:gd name="connsiteX0" fmla="*/ 1260000 w 1260000"/>
              <a:gd name="connsiteY0" fmla="*/ 630000 h 1260000"/>
              <a:gd name="connsiteX1" fmla="*/ 630000 w 1260000"/>
              <a:gd name="connsiteY1" fmla="*/ 1260000 h 1260000"/>
              <a:gd name="connsiteX2" fmla="*/ 0 w 1260000"/>
              <a:gd name="connsiteY2" fmla="*/ 630000 h 1260000"/>
              <a:gd name="connsiteX3" fmla="*/ 630000 w 1260000"/>
              <a:gd name="connsiteY3" fmla="*/ 0 h 1260000"/>
              <a:gd name="connsiteX4" fmla="*/ 630000 w 1260000"/>
              <a:gd name="connsiteY4" fmla="*/ 630000 h 1260000"/>
              <a:gd name="connsiteX5" fmla="*/ 1260000 w 1260000"/>
              <a:gd name="connsiteY5" fmla="*/ 630000 h 1260000"/>
              <a:gd name="connsiteX0" fmla="*/ 1260000 w 1260000"/>
              <a:gd name="connsiteY0" fmla="*/ 630000 h 1260000"/>
              <a:gd name="connsiteX1" fmla="*/ 630000 w 1260000"/>
              <a:gd name="connsiteY1" fmla="*/ 1260000 h 1260000"/>
              <a:gd name="connsiteX2" fmla="*/ 0 w 1260000"/>
              <a:gd name="connsiteY2" fmla="*/ 630000 h 1260000"/>
              <a:gd name="connsiteX3" fmla="*/ 630000 w 1260000"/>
              <a:gd name="connsiteY3" fmla="*/ 0 h 1260000"/>
              <a:gd name="connsiteX4" fmla="*/ 630000 w 1260000"/>
              <a:gd name="connsiteY4" fmla="*/ 630000 h 1260000"/>
              <a:gd name="connsiteX5" fmla="*/ 1260000 w 1260000"/>
              <a:gd name="connsiteY5" fmla="*/ 630000 h 1260000"/>
              <a:gd name="connsiteX0" fmla="*/ 1260000 w 1260000"/>
              <a:gd name="connsiteY0" fmla="*/ 630000 h 1260000"/>
              <a:gd name="connsiteX1" fmla="*/ 630000 w 1260000"/>
              <a:gd name="connsiteY1" fmla="*/ 1260000 h 1260000"/>
              <a:gd name="connsiteX2" fmla="*/ 0 w 1260000"/>
              <a:gd name="connsiteY2" fmla="*/ 630000 h 1260000"/>
              <a:gd name="connsiteX3" fmla="*/ 630000 w 1260000"/>
              <a:gd name="connsiteY3" fmla="*/ 0 h 1260000"/>
              <a:gd name="connsiteX4" fmla="*/ 673727 w 1260000"/>
              <a:gd name="connsiteY4" fmla="*/ 578402 h 1260000"/>
              <a:gd name="connsiteX5" fmla="*/ 1260000 w 1260000"/>
              <a:gd name="connsiteY5" fmla="*/ 630000 h 1260000"/>
              <a:gd name="connsiteX0" fmla="*/ 1260000 w 1260000"/>
              <a:gd name="connsiteY0" fmla="*/ 630000 h 1260000"/>
              <a:gd name="connsiteX1" fmla="*/ 630000 w 1260000"/>
              <a:gd name="connsiteY1" fmla="*/ 1260000 h 1260000"/>
              <a:gd name="connsiteX2" fmla="*/ 0 w 1260000"/>
              <a:gd name="connsiteY2" fmla="*/ 630000 h 1260000"/>
              <a:gd name="connsiteX3" fmla="*/ 630000 w 1260000"/>
              <a:gd name="connsiteY3" fmla="*/ 0 h 1260000"/>
              <a:gd name="connsiteX4" fmla="*/ 673727 w 1260000"/>
              <a:gd name="connsiteY4" fmla="*/ 578402 h 1260000"/>
              <a:gd name="connsiteX5" fmla="*/ 1260000 w 1260000"/>
              <a:gd name="connsiteY5" fmla="*/ 630000 h 1260000"/>
              <a:gd name="connsiteX0" fmla="*/ 1260000 w 1260000"/>
              <a:gd name="connsiteY0" fmla="*/ 630000 h 1260000"/>
              <a:gd name="connsiteX1" fmla="*/ 630000 w 1260000"/>
              <a:gd name="connsiteY1" fmla="*/ 1260000 h 1260000"/>
              <a:gd name="connsiteX2" fmla="*/ 0 w 1260000"/>
              <a:gd name="connsiteY2" fmla="*/ 630000 h 1260000"/>
              <a:gd name="connsiteX3" fmla="*/ 630000 w 1260000"/>
              <a:gd name="connsiteY3" fmla="*/ 0 h 1260000"/>
              <a:gd name="connsiteX4" fmla="*/ 673727 w 1260000"/>
              <a:gd name="connsiteY4" fmla="*/ 578402 h 1260000"/>
              <a:gd name="connsiteX5" fmla="*/ 1260000 w 1260000"/>
              <a:gd name="connsiteY5" fmla="*/ 630000 h 1260000"/>
              <a:gd name="connsiteX0" fmla="*/ 1260000 w 1260000"/>
              <a:gd name="connsiteY0" fmla="*/ 630000 h 1260000"/>
              <a:gd name="connsiteX1" fmla="*/ 630000 w 1260000"/>
              <a:gd name="connsiteY1" fmla="*/ 1260000 h 1260000"/>
              <a:gd name="connsiteX2" fmla="*/ 0 w 1260000"/>
              <a:gd name="connsiteY2" fmla="*/ 630000 h 1260000"/>
              <a:gd name="connsiteX3" fmla="*/ 630000 w 1260000"/>
              <a:gd name="connsiteY3" fmla="*/ 0 h 1260000"/>
              <a:gd name="connsiteX4" fmla="*/ 673727 w 1260000"/>
              <a:gd name="connsiteY4" fmla="*/ 578402 h 1260000"/>
              <a:gd name="connsiteX5" fmla="*/ 1260000 w 1260000"/>
              <a:gd name="connsiteY5" fmla="*/ 630000 h 1260000"/>
              <a:gd name="connsiteX0" fmla="*/ 1260000 w 1260000"/>
              <a:gd name="connsiteY0" fmla="*/ 630000 h 1260000"/>
              <a:gd name="connsiteX1" fmla="*/ 630000 w 1260000"/>
              <a:gd name="connsiteY1" fmla="*/ 1260000 h 1260000"/>
              <a:gd name="connsiteX2" fmla="*/ 0 w 1260000"/>
              <a:gd name="connsiteY2" fmla="*/ 630000 h 1260000"/>
              <a:gd name="connsiteX3" fmla="*/ 630000 w 1260000"/>
              <a:gd name="connsiteY3" fmla="*/ 0 h 1260000"/>
              <a:gd name="connsiteX4" fmla="*/ 673727 w 1260000"/>
              <a:gd name="connsiteY4" fmla="*/ 578402 h 1260000"/>
              <a:gd name="connsiteX5" fmla="*/ 1260000 w 1260000"/>
              <a:gd name="connsiteY5" fmla="*/ 630000 h 1260000"/>
              <a:gd name="connsiteX0" fmla="*/ 1260000 w 1260000"/>
              <a:gd name="connsiteY0" fmla="*/ 630000 h 1260000"/>
              <a:gd name="connsiteX1" fmla="*/ 630000 w 1260000"/>
              <a:gd name="connsiteY1" fmla="*/ 1260000 h 1260000"/>
              <a:gd name="connsiteX2" fmla="*/ 0 w 1260000"/>
              <a:gd name="connsiteY2" fmla="*/ 630000 h 1260000"/>
              <a:gd name="connsiteX3" fmla="*/ 630000 w 1260000"/>
              <a:gd name="connsiteY3" fmla="*/ 0 h 1260000"/>
              <a:gd name="connsiteX4" fmla="*/ 714696 w 1260000"/>
              <a:gd name="connsiteY4" fmla="*/ 524811 h 1260000"/>
              <a:gd name="connsiteX5" fmla="*/ 1260000 w 1260000"/>
              <a:gd name="connsiteY5" fmla="*/ 630000 h 1260000"/>
              <a:gd name="connsiteX0" fmla="*/ 1260000 w 1260000"/>
              <a:gd name="connsiteY0" fmla="*/ 630000 h 1260000"/>
              <a:gd name="connsiteX1" fmla="*/ 630000 w 1260000"/>
              <a:gd name="connsiteY1" fmla="*/ 1260000 h 1260000"/>
              <a:gd name="connsiteX2" fmla="*/ 0 w 1260000"/>
              <a:gd name="connsiteY2" fmla="*/ 630000 h 1260000"/>
              <a:gd name="connsiteX3" fmla="*/ 630000 w 1260000"/>
              <a:gd name="connsiteY3" fmla="*/ 0 h 1260000"/>
              <a:gd name="connsiteX4" fmla="*/ 743694 w 1260000"/>
              <a:gd name="connsiteY4" fmla="*/ 492842 h 1260000"/>
              <a:gd name="connsiteX5" fmla="*/ 1260000 w 1260000"/>
              <a:gd name="connsiteY5" fmla="*/ 630000 h 1260000"/>
              <a:gd name="connsiteX0" fmla="*/ 1260000 w 1260000"/>
              <a:gd name="connsiteY0" fmla="*/ 630000 h 1260000"/>
              <a:gd name="connsiteX1" fmla="*/ 630000 w 1260000"/>
              <a:gd name="connsiteY1" fmla="*/ 1260000 h 1260000"/>
              <a:gd name="connsiteX2" fmla="*/ 0 w 1260000"/>
              <a:gd name="connsiteY2" fmla="*/ 630000 h 1260000"/>
              <a:gd name="connsiteX3" fmla="*/ 630000 w 1260000"/>
              <a:gd name="connsiteY3" fmla="*/ 0 h 1260000"/>
              <a:gd name="connsiteX4" fmla="*/ 743694 w 1260000"/>
              <a:gd name="connsiteY4" fmla="*/ 492842 h 1260000"/>
              <a:gd name="connsiteX5" fmla="*/ 1260000 w 1260000"/>
              <a:gd name="connsiteY5" fmla="*/ 630000 h 1260000"/>
              <a:gd name="connsiteX0" fmla="*/ 1260000 w 1260000"/>
              <a:gd name="connsiteY0" fmla="*/ 630000 h 1260000"/>
              <a:gd name="connsiteX1" fmla="*/ 630000 w 1260000"/>
              <a:gd name="connsiteY1" fmla="*/ 1260000 h 1260000"/>
              <a:gd name="connsiteX2" fmla="*/ 0 w 1260000"/>
              <a:gd name="connsiteY2" fmla="*/ 630000 h 1260000"/>
              <a:gd name="connsiteX3" fmla="*/ 630000 w 1260000"/>
              <a:gd name="connsiteY3" fmla="*/ 0 h 1260000"/>
              <a:gd name="connsiteX4" fmla="*/ 743694 w 1260000"/>
              <a:gd name="connsiteY4" fmla="*/ 492842 h 1260000"/>
              <a:gd name="connsiteX5" fmla="*/ 1260000 w 1260000"/>
              <a:gd name="connsiteY5" fmla="*/ 630000 h 1260000"/>
              <a:gd name="connsiteX0" fmla="*/ 1260000 w 1260000"/>
              <a:gd name="connsiteY0" fmla="*/ 630000 h 1260000"/>
              <a:gd name="connsiteX1" fmla="*/ 630000 w 1260000"/>
              <a:gd name="connsiteY1" fmla="*/ 1260000 h 1260000"/>
              <a:gd name="connsiteX2" fmla="*/ 0 w 1260000"/>
              <a:gd name="connsiteY2" fmla="*/ 630000 h 1260000"/>
              <a:gd name="connsiteX3" fmla="*/ 630000 w 1260000"/>
              <a:gd name="connsiteY3" fmla="*/ 0 h 1260000"/>
              <a:gd name="connsiteX4" fmla="*/ 743694 w 1260000"/>
              <a:gd name="connsiteY4" fmla="*/ 492842 h 1260000"/>
              <a:gd name="connsiteX5" fmla="*/ 1260000 w 1260000"/>
              <a:gd name="connsiteY5" fmla="*/ 630000 h 12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60000" h="1260000">
                <a:moveTo>
                  <a:pt x="1260000" y="630000"/>
                </a:moveTo>
                <a:cubicBezTo>
                  <a:pt x="1260000" y="977939"/>
                  <a:pt x="977939" y="1260000"/>
                  <a:pt x="630000" y="1260000"/>
                </a:cubicBezTo>
                <a:cubicBezTo>
                  <a:pt x="282061" y="1260000"/>
                  <a:pt x="0" y="977939"/>
                  <a:pt x="0" y="630000"/>
                </a:cubicBezTo>
                <a:cubicBezTo>
                  <a:pt x="0" y="282061"/>
                  <a:pt x="282061" y="0"/>
                  <a:pt x="630000" y="0"/>
                </a:cubicBezTo>
                <a:cubicBezTo>
                  <a:pt x="608746" y="123374"/>
                  <a:pt x="549047" y="289310"/>
                  <a:pt x="743694" y="492842"/>
                </a:cubicBezTo>
                <a:cubicBezTo>
                  <a:pt x="938341" y="696374"/>
                  <a:pt x="1122616" y="635386"/>
                  <a:pt x="1260000" y="630000"/>
                </a:cubicBezTo>
                <a:close/>
              </a:path>
            </a:pathLst>
          </a:custGeom>
          <a:solidFill>
            <a:schemeClr val="accent1">
              <a:alpha val="6559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BFBCAFE6-466D-2C43-BE7E-F10626D6F1B0}"/>
              </a:ext>
            </a:extLst>
          </p:cNvPr>
          <p:cNvSpPr/>
          <p:nvPr/>
        </p:nvSpPr>
        <p:spPr>
          <a:xfrm rot="2317151">
            <a:off x="5390347" y="1857695"/>
            <a:ext cx="62048" cy="128763"/>
          </a:xfrm>
          <a:prstGeom prst="ellipse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E2D8E414-0CAD-9D46-ACEF-9C42BB98A4F8}"/>
              </a:ext>
            </a:extLst>
          </p:cNvPr>
          <p:cNvSpPr/>
          <p:nvPr/>
        </p:nvSpPr>
        <p:spPr>
          <a:xfrm rot="2317151">
            <a:off x="5294708" y="1971995"/>
            <a:ext cx="62048" cy="128763"/>
          </a:xfrm>
          <a:prstGeom prst="ellipse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02A4277D-7DC9-D448-A60C-CC5000F0DEDB}"/>
              </a:ext>
            </a:extLst>
          </p:cNvPr>
          <p:cNvSpPr/>
          <p:nvPr/>
        </p:nvSpPr>
        <p:spPr>
          <a:xfrm rot="2317151">
            <a:off x="5509703" y="1738666"/>
            <a:ext cx="62048" cy="128763"/>
          </a:xfrm>
          <a:prstGeom prst="ellipse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A1532E4-A7D0-8D4F-981D-F7BAE5119F60}"/>
              </a:ext>
            </a:extLst>
          </p:cNvPr>
          <p:cNvSpPr/>
          <p:nvPr/>
        </p:nvSpPr>
        <p:spPr>
          <a:xfrm rot="2317151">
            <a:off x="5288176" y="1859093"/>
            <a:ext cx="62048" cy="128763"/>
          </a:xfrm>
          <a:prstGeom prst="ellipse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E0EF12B-26E0-4645-A1CB-A7717DA165C1}"/>
              </a:ext>
            </a:extLst>
          </p:cNvPr>
          <p:cNvSpPr/>
          <p:nvPr/>
        </p:nvSpPr>
        <p:spPr>
          <a:xfrm rot="2317151">
            <a:off x="5402477" y="1749459"/>
            <a:ext cx="62048" cy="128763"/>
          </a:xfrm>
          <a:prstGeom prst="ellipse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DE5BCD4-526C-5142-96CA-6DB197502F34}"/>
              </a:ext>
            </a:extLst>
          </p:cNvPr>
          <p:cNvGrpSpPr/>
          <p:nvPr/>
        </p:nvGrpSpPr>
        <p:grpSpPr>
          <a:xfrm rot="374986">
            <a:off x="5212131" y="1603435"/>
            <a:ext cx="280851" cy="351299"/>
            <a:chOff x="6953240" y="2575052"/>
            <a:chExt cx="374468" cy="468399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0068152-48C6-E448-B963-B5A1891FF603}"/>
                </a:ext>
              </a:extLst>
            </p:cNvPr>
            <p:cNvSpPr/>
            <p:nvPr/>
          </p:nvSpPr>
          <p:spPr>
            <a:xfrm rot="2317151">
              <a:off x="7089467" y="2719367"/>
              <a:ext cx="82731" cy="17168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94876DEC-3B47-D648-A04D-7C0800C0217F}"/>
                </a:ext>
              </a:extLst>
            </p:cNvPr>
            <p:cNvSpPr/>
            <p:nvPr/>
          </p:nvSpPr>
          <p:spPr>
            <a:xfrm rot="2317151">
              <a:off x="6961949" y="2871767"/>
              <a:ext cx="82731" cy="17168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79DB5167-2641-8648-B4F5-94296FA4DE01}"/>
                </a:ext>
              </a:extLst>
            </p:cNvPr>
            <p:cNvSpPr/>
            <p:nvPr/>
          </p:nvSpPr>
          <p:spPr>
            <a:xfrm rot="2317151">
              <a:off x="7244977" y="2576296"/>
              <a:ext cx="82731" cy="17168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1C95490F-5ED8-1F48-90F3-2592D5503427}"/>
                </a:ext>
              </a:extLst>
            </p:cNvPr>
            <p:cNvSpPr/>
            <p:nvPr/>
          </p:nvSpPr>
          <p:spPr>
            <a:xfrm rot="2317151">
              <a:off x="6953240" y="2721231"/>
              <a:ext cx="82731" cy="17168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AFF9BD36-CC75-BC49-A000-2B6B6A530D1B}"/>
                </a:ext>
              </a:extLst>
            </p:cNvPr>
            <p:cNvSpPr/>
            <p:nvPr/>
          </p:nvSpPr>
          <p:spPr>
            <a:xfrm rot="2317151">
              <a:off x="7105641" y="2575052"/>
              <a:ext cx="82731" cy="17168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7D4B87A-63D0-9A49-91D8-8062E4D86607}"/>
              </a:ext>
            </a:extLst>
          </p:cNvPr>
          <p:cNvGrpSpPr/>
          <p:nvPr/>
        </p:nvGrpSpPr>
        <p:grpSpPr>
          <a:xfrm rot="374986">
            <a:off x="5262050" y="1365038"/>
            <a:ext cx="280851" cy="351299"/>
            <a:chOff x="6953240" y="2575052"/>
            <a:chExt cx="374468" cy="468399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F978F768-F3C7-1445-B549-5A833FD14DAB}"/>
                </a:ext>
              </a:extLst>
            </p:cNvPr>
            <p:cNvSpPr/>
            <p:nvPr/>
          </p:nvSpPr>
          <p:spPr>
            <a:xfrm rot="2317151">
              <a:off x="7089467" y="2719367"/>
              <a:ext cx="82731" cy="17168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A395E232-E320-974C-BE59-7813FD8E752B}"/>
                </a:ext>
              </a:extLst>
            </p:cNvPr>
            <p:cNvSpPr/>
            <p:nvPr/>
          </p:nvSpPr>
          <p:spPr>
            <a:xfrm rot="2317151">
              <a:off x="6961949" y="2871767"/>
              <a:ext cx="82731" cy="17168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3455BA1C-E7FF-C84D-B7F9-84EB8B0F24F8}"/>
                </a:ext>
              </a:extLst>
            </p:cNvPr>
            <p:cNvSpPr/>
            <p:nvPr/>
          </p:nvSpPr>
          <p:spPr>
            <a:xfrm rot="2317151">
              <a:off x="7244977" y="2576296"/>
              <a:ext cx="82731" cy="17168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9A5F378-07E5-9F44-8CE4-2B77E588758D}"/>
                </a:ext>
              </a:extLst>
            </p:cNvPr>
            <p:cNvSpPr/>
            <p:nvPr/>
          </p:nvSpPr>
          <p:spPr>
            <a:xfrm rot="2317151">
              <a:off x="6953240" y="2721231"/>
              <a:ext cx="82731" cy="17168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3A1A395E-700F-D049-8B60-F5E9ADBA4959}"/>
                </a:ext>
              </a:extLst>
            </p:cNvPr>
            <p:cNvSpPr/>
            <p:nvPr/>
          </p:nvSpPr>
          <p:spPr>
            <a:xfrm rot="2317151">
              <a:off x="7105641" y="2575052"/>
              <a:ext cx="82731" cy="17168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BAD8CF69-663E-C14D-812D-9A9E85AEF19D}"/>
              </a:ext>
            </a:extLst>
          </p:cNvPr>
          <p:cNvGrpSpPr/>
          <p:nvPr/>
        </p:nvGrpSpPr>
        <p:grpSpPr>
          <a:xfrm rot="11345127">
            <a:off x="5498998" y="1398388"/>
            <a:ext cx="280851" cy="238397"/>
            <a:chOff x="6953240" y="2575052"/>
            <a:chExt cx="374468" cy="317863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472BB143-04FE-F945-974C-E130905DD91D}"/>
                </a:ext>
              </a:extLst>
            </p:cNvPr>
            <p:cNvSpPr/>
            <p:nvPr/>
          </p:nvSpPr>
          <p:spPr>
            <a:xfrm rot="2317151">
              <a:off x="7089467" y="2719367"/>
              <a:ext cx="82731" cy="17168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7B942C21-E5E6-3745-8D27-C9C6E8B87977}"/>
                </a:ext>
              </a:extLst>
            </p:cNvPr>
            <p:cNvSpPr/>
            <p:nvPr/>
          </p:nvSpPr>
          <p:spPr>
            <a:xfrm rot="2317151">
              <a:off x="7244977" y="2576296"/>
              <a:ext cx="82731" cy="17168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B3215FFE-52D4-9343-B997-79C962470CD2}"/>
                </a:ext>
              </a:extLst>
            </p:cNvPr>
            <p:cNvSpPr/>
            <p:nvPr/>
          </p:nvSpPr>
          <p:spPr>
            <a:xfrm rot="2317151">
              <a:off x="6953240" y="2721231"/>
              <a:ext cx="82731" cy="17168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D1F321D7-B363-D042-8560-1EC1AD83D690}"/>
                </a:ext>
              </a:extLst>
            </p:cNvPr>
            <p:cNvSpPr/>
            <p:nvPr/>
          </p:nvSpPr>
          <p:spPr>
            <a:xfrm rot="2317151">
              <a:off x="7105641" y="2575052"/>
              <a:ext cx="82731" cy="17168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392E822-A4F5-7E48-B619-7D786D439D0E}"/>
              </a:ext>
            </a:extLst>
          </p:cNvPr>
          <p:cNvGrpSpPr/>
          <p:nvPr/>
        </p:nvGrpSpPr>
        <p:grpSpPr>
          <a:xfrm rot="10973185">
            <a:off x="5622677" y="1412158"/>
            <a:ext cx="280851" cy="351299"/>
            <a:chOff x="6953240" y="2575052"/>
            <a:chExt cx="374468" cy="468399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D89DD3B8-34CE-5F4B-AE76-068B0B3379A9}"/>
                </a:ext>
              </a:extLst>
            </p:cNvPr>
            <p:cNvSpPr/>
            <p:nvPr/>
          </p:nvSpPr>
          <p:spPr>
            <a:xfrm rot="2317151">
              <a:off x="7089467" y="2719367"/>
              <a:ext cx="82731" cy="17168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9B427696-83F4-E34E-BD87-F0540E35CD84}"/>
                </a:ext>
              </a:extLst>
            </p:cNvPr>
            <p:cNvSpPr/>
            <p:nvPr/>
          </p:nvSpPr>
          <p:spPr>
            <a:xfrm rot="2317151">
              <a:off x="6961949" y="2871767"/>
              <a:ext cx="82731" cy="17168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0D87A163-7F83-D84A-84FC-59F7E005D878}"/>
                </a:ext>
              </a:extLst>
            </p:cNvPr>
            <p:cNvSpPr/>
            <p:nvPr/>
          </p:nvSpPr>
          <p:spPr>
            <a:xfrm rot="2317151">
              <a:off x="7244977" y="2576296"/>
              <a:ext cx="82731" cy="17168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2B0FCCB7-3B71-114A-B014-E1F3C346581B}"/>
                </a:ext>
              </a:extLst>
            </p:cNvPr>
            <p:cNvSpPr/>
            <p:nvPr/>
          </p:nvSpPr>
          <p:spPr>
            <a:xfrm rot="2317151">
              <a:off x="6953240" y="2721231"/>
              <a:ext cx="82731" cy="17168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D9C2F8A8-2E9A-484C-81FB-C805BAEB1C38}"/>
                </a:ext>
              </a:extLst>
            </p:cNvPr>
            <p:cNvSpPr/>
            <p:nvPr/>
          </p:nvSpPr>
          <p:spPr>
            <a:xfrm rot="2317151">
              <a:off x="7105641" y="2575052"/>
              <a:ext cx="82731" cy="17168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BD7FE002-094C-F54B-AB4E-7F4E530433C0}"/>
              </a:ext>
            </a:extLst>
          </p:cNvPr>
          <p:cNvGrpSpPr/>
          <p:nvPr/>
        </p:nvGrpSpPr>
        <p:grpSpPr>
          <a:xfrm rot="10973185">
            <a:off x="5722982" y="1543255"/>
            <a:ext cx="280851" cy="351299"/>
            <a:chOff x="6953240" y="2575052"/>
            <a:chExt cx="374468" cy="468399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926D7948-4884-0C45-832D-058451B7292A}"/>
                </a:ext>
              </a:extLst>
            </p:cNvPr>
            <p:cNvSpPr/>
            <p:nvPr/>
          </p:nvSpPr>
          <p:spPr>
            <a:xfrm rot="2317151">
              <a:off x="7089467" y="2719367"/>
              <a:ext cx="82731" cy="17168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E12FBB79-C8CD-5844-9E02-C290A59E1EBF}"/>
                </a:ext>
              </a:extLst>
            </p:cNvPr>
            <p:cNvSpPr/>
            <p:nvPr/>
          </p:nvSpPr>
          <p:spPr>
            <a:xfrm rot="2317151">
              <a:off x="6961949" y="2871767"/>
              <a:ext cx="82731" cy="17168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427C7FF8-16EA-D84A-ACD5-F3783ACCB8B7}"/>
                </a:ext>
              </a:extLst>
            </p:cNvPr>
            <p:cNvSpPr/>
            <p:nvPr/>
          </p:nvSpPr>
          <p:spPr>
            <a:xfrm rot="2317151">
              <a:off x="7244977" y="2576296"/>
              <a:ext cx="82731" cy="17168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625C7DB8-4249-4648-8184-FCFB2A50DE13}"/>
                </a:ext>
              </a:extLst>
            </p:cNvPr>
            <p:cNvSpPr/>
            <p:nvPr/>
          </p:nvSpPr>
          <p:spPr>
            <a:xfrm rot="2317151">
              <a:off x="6953240" y="2721231"/>
              <a:ext cx="82731" cy="17168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A229C6D8-8E8D-564A-B064-A84C755B119B}"/>
                </a:ext>
              </a:extLst>
            </p:cNvPr>
            <p:cNvSpPr/>
            <p:nvPr/>
          </p:nvSpPr>
          <p:spPr>
            <a:xfrm rot="2317151">
              <a:off x="7105641" y="2575052"/>
              <a:ext cx="82731" cy="17168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645AB31B-86A3-384B-98A7-9931E4E9E504}"/>
              </a:ext>
            </a:extLst>
          </p:cNvPr>
          <p:cNvGrpSpPr/>
          <p:nvPr/>
        </p:nvGrpSpPr>
        <p:grpSpPr>
          <a:xfrm rot="10973185">
            <a:off x="5862461" y="1760812"/>
            <a:ext cx="178681" cy="236999"/>
            <a:chOff x="7089467" y="2575052"/>
            <a:chExt cx="238241" cy="315999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48DB1B16-701F-9247-B105-AEF1BCB23E30}"/>
                </a:ext>
              </a:extLst>
            </p:cNvPr>
            <p:cNvSpPr/>
            <p:nvPr/>
          </p:nvSpPr>
          <p:spPr>
            <a:xfrm rot="2317151">
              <a:off x="7089467" y="2719367"/>
              <a:ext cx="82731" cy="17168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3821E172-2E6E-5C41-A1FF-A36435E29B7E}"/>
                </a:ext>
              </a:extLst>
            </p:cNvPr>
            <p:cNvSpPr/>
            <p:nvPr/>
          </p:nvSpPr>
          <p:spPr>
            <a:xfrm rot="2317151">
              <a:off x="7244977" y="2576296"/>
              <a:ext cx="82731" cy="17168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4407DBCA-87BB-6B4D-B9DF-192026855680}"/>
                </a:ext>
              </a:extLst>
            </p:cNvPr>
            <p:cNvSpPr/>
            <p:nvPr/>
          </p:nvSpPr>
          <p:spPr>
            <a:xfrm rot="2317151">
              <a:off x="7105641" y="2575052"/>
              <a:ext cx="82731" cy="17168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A9463ECF-750A-2A41-A476-DEFA716A643F}"/>
              </a:ext>
            </a:extLst>
          </p:cNvPr>
          <p:cNvSpPr txBox="1"/>
          <p:nvPr/>
        </p:nvSpPr>
        <p:spPr>
          <a:xfrm>
            <a:off x="5978874" y="1177784"/>
            <a:ext cx="148223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Multi-element part spherical array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06F0AAE4-A08E-7C4D-BC91-2588325EAB98}"/>
              </a:ext>
            </a:extLst>
          </p:cNvPr>
          <p:cNvSpPr txBox="1"/>
          <p:nvPr/>
        </p:nvSpPr>
        <p:spPr>
          <a:xfrm>
            <a:off x="5724678" y="2695545"/>
            <a:ext cx="8046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Dose map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C6D9EFD3-0537-4E4B-95AF-722EE623EAA3}"/>
              </a:ext>
            </a:extLst>
          </p:cNvPr>
          <p:cNvCxnSpPr/>
          <p:nvPr/>
        </p:nvCxnSpPr>
        <p:spPr>
          <a:xfrm flipH="1" flipV="1">
            <a:off x="5666873" y="2580989"/>
            <a:ext cx="132348" cy="180473"/>
          </a:xfrm>
          <a:prstGeom prst="straightConnector1">
            <a:avLst/>
          </a:prstGeom>
          <a:ln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5FA48457-13C7-4D43-A0AB-86D37084D4CB}"/>
              </a:ext>
            </a:extLst>
          </p:cNvPr>
          <p:cNvCxnSpPr>
            <a:cxnSpLocks/>
          </p:cNvCxnSpPr>
          <p:nvPr/>
        </p:nvCxnSpPr>
        <p:spPr>
          <a:xfrm flipV="1">
            <a:off x="5125453" y="2352389"/>
            <a:ext cx="312821" cy="342901"/>
          </a:xfrm>
          <a:prstGeom prst="straightConnector1">
            <a:avLst/>
          </a:prstGeom>
          <a:ln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92316664-814E-234F-B8A8-9F4DF7AF0875}"/>
              </a:ext>
            </a:extLst>
          </p:cNvPr>
          <p:cNvSpPr txBox="1"/>
          <p:nvPr/>
        </p:nvSpPr>
        <p:spPr>
          <a:xfrm>
            <a:off x="6642740" y="3399602"/>
            <a:ext cx="2048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200" dirty="0"/>
              <a:t>Smart phantom system for cross-calibration of dose/range estimation</a:t>
            </a: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0E2A988B-15DD-BF47-B6C1-87A8D61A97E8}"/>
              </a:ext>
            </a:extLst>
          </p:cNvPr>
          <p:cNvCxnSpPr>
            <a:cxnSpLocks/>
          </p:cNvCxnSpPr>
          <p:nvPr/>
        </p:nvCxnSpPr>
        <p:spPr>
          <a:xfrm flipV="1">
            <a:off x="5612364" y="2713337"/>
            <a:ext cx="0" cy="385010"/>
          </a:xfrm>
          <a:prstGeom prst="straightConnector1">
            <a:avLst/>
          </a:prstGeom>
          <a:ln w="57150">
            <a:solidFill>
              <a:schemeClr val="accent6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30242D4E-29F2-9B4F-A9F2-DF3D967BF728}"/>
              </a:ext>
            </a:extLst>
          </p:cNvPr>
          <p:cNvSpPr txBox="1"/>
          <p:nvPr/>
        </p:nvSpPr>
        <p:spPr>
          <a:xfrm>
            <a:off x="5231120" y="3086571"/>
            <a:ext cx="135114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err="1"/>
              <a:t>Lhara</a:t>
            </a:r>
            <a:r>
              <a:rPr lang="en-GB" sz="1050" dirty="0"/>
              <a:t> beams</a:t>
            </a: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3DB79013-0CA0-8F48-B74C-D0F8C61FD2AF}"/>
              </a:ext>
            </a:extLst>
          </p:cNvPr>
          <p:cNvCxnSpPr>
            <a:cxnSpLocks/>
          </p:cNvCxnSpPr>
          <p:nvPr/>
        </p:nvCxnSpPr>
        <p:spPr>
          <a:xfrm flipV="1">
            <a:off x="7730290" y="2611069"/>
            <a:ext cx="0" cy="385010"/>
          </a:xfrm>
          <a:prstGeom prst="straightConnector1">
            <a:avLst/>
          </a:prstGeom>
          <a:ln w="57150">
            <a:solidFill>
              <a:schemeClr val="accent6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C4DE28F0-6DBF-0B41-BBA3-1D8E68B7CA2B}"/>
              </a:ext>
            </a:extLst>
          </p:cNvPr>
          <p:cNvSpPr txBox="1"/>
          <p:nvPr/>
        </p:nvSpPr>
        <p:spPr>
          <a:xfrm>
            <a:off x="7360973" y="2984303"/>
            <a:ext cx="86261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err="1"/>
              <a:t>Lhara</a:t>
            </a:r>
            <a:r>
              <a:rPr lang="en-GB" sz="1050" dirty="0"/>
              <a:t> beam</a:t>
            </a:r>
          </a:p>
        </p:txBody>
      </p:sp>
      <p:sp>
        <p:nvSpPr>
          <p:cNvPr id="86" name="Parallelogram 85">
            <a:extLst>
              <a:ext uri="{FF2B5EF4-FFF2-40B4-BE49-F238E27FC236}">
                <a16:creationId xmlns:a16="http://schemas.microsoft.com/office/drawing/2014/main" id="{0D55A3EA-4942-AF49-B80A-C1A6144FA71E}"/>
              </a:ext>
            </a:extLst>
          </p:cNvPr>
          <p:cNvSpPr/>
          <p:nvPr/>
        </p:nvSpPr>
        <p:spPr>
          <a:xfrm>
            <a:off x="7293176" y="2330904"/>
            <a:ext cx="1154138" cy="242525"/>
          </a:xfrm>
          <a:prstGeom prst="parallelogram">
            <a:avLst>
              <a:gd name="adj" fmla="val 98626"/>
            </a:avLst>
          </a:prstGeom>
          <a:pattFill prst="smGrid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Parallelogram 86">
            <a:extLst>
              <a:ext uri="{FF2B5EF4-FFF2-40B4-BE49-F238E27FC236}">
                <a16:creationId xmlns:a16="http://schemas.microsoft.com/office/drawing/2014/main" id="{4F43906B-0B24-0945-A4F4-B0839F147B9D}"/>
              </a:ext>
            </a:extLst>
          </p:cNvPr>
          <p:cNvSpPr/>
          <p:nvPr/>
        </p:nvSpPr>
        <p:spPr>
          <a:xfrm>
            <a:off x="7304062" y="2265589"/>
            <a:ext cx="1154138" cy="242525"/>
          </a:xfrm>
          <a:prstGeom prst="parallelogram">
            <a:avLst>
              <a:gd name="adj" fmla="val 98626"/>
            </a:avLst>
          </a:prstGeom>
          <a:pattFill prst="smGrid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Parallelogram 87">
            <a:extLst>
              <a:ext uri="{FF2B5EF4-FFF2-40B4-BE49-F238E27FC236}">
                <a16:creationId xmlns:a16="http://schemas.microsoft.com/office/drawing/2014/main" id="{E03065DE-EDA0-2244-B6CB-6893729085AE}"/>
              </a:ext>
            </a:extLst>
          </p:cNvPr>
          <p:cNvSpPr/>
          <p:nvPr/>
        </p:nvSpPr>
        <p:spPr>
          <a:xfrm>
            <a:off x="7298620" y="2178503"/>
            <a:ext cx="1154138" cy="242525"/>
          </a:xfrm>
          <a:prstGeom prst="parallelogram">
            <a:avLst>
              <a:gd name="adj" fmla="val 98626"/>
            </a:avLst>
          </a:prstGeom>
          <a:pattFill prst="smGrid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Parallelogram 88">
            <a:extLst>
              <a:ext uri="{FF2B5EF4-FFF2-40B4-BE49-F238E27FC236}">
                <a16:creationId xmlns:a16="http://schemas.microsoft.com/office/drawing/2014/main" id="{2F16DAC6-3533-4C40-8AAC-7A79636EC069}"/>
              </a:ext>
            </a:extLst>
          </p:cNvPr>
          <p:cNvSpPr/>
          <p:nvPr/>
        </p:nvSpPr>
        <p:spPr>
          <a:xfrm>
            <a:off x="7298619" y="2102304"/>
            <a:ext cx="1154138" cy="242525"/>
          </a:xfrm>
          <a:prstGeom prst="parallelogram">
            <a:avLst>
              <a:gd name="adj" fmla="val 98626"/>
            </a:avLst>
          </a:prstGeom>
          <a:pattFill prst="smGrid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Cube 89">
            <a:extLst>
              <a:ext uri="{FF2B5EF4-FFF2-40B4-BE49-F238E27FC236}">
                <a16:creationId xmlns:a16="http://schemas.microsoft.com/office/drawing/2014/main" id="{4F5D8029-979B-F84C-8665-C5165FCEF888}"/>
              </a:ext>
            </a:extLst>
          </p:cNvPr>
          <p:cNvSpPr/>
          <p:nvPr/>
        </p:nvSpPr>
        <p:spPr>
          <a:xfrm>
            <a:off x="7293935" y="1572575"/>
            <a:ext cx="1174897" cy="1031358"/>
          </a:xfrm>
          <a:prstGeom prst="cube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5BC19AA7-EBB9-4499-A89A-3D41343F0755}"/>
              </a:ext>
            </a:extLst>
          </p:cNvPr>
          <p:cNvGrpSpPr/>
          <p:nvPr/>
        </p:nvGrpSpPr>
        <p:grpSpPr>
          <a:xfrm>
            <a:off x="481665" y="3629064"/>
            <a:ext cx="1797621" cy="1043229"/>
            <a:chOff x="3398208" y="3206496"/>
            <a:chExt cx="2085235" cy="1210143"/>
          </a:xfrm>
        </p:grpSpPr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CCB62DA6-45DB-B34A-8B17-D7EC133777EF}"/>
                </a:ext>
              </a:extLst>
            </p:cNvPr>
            <p:cNvCxnSpPr>
              <a:cxnSpLocks/>
            </p:cNvCxnSpPr>
            <p:nvPr/>
          </p:nvCxnSpPr>
          <p:spPr>
            <a:xfrm>
              <a:off x="3709531" y="3206496"/>
              <a:ext cx="0" cy="92589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2BE9E43B-E146-9343-90CE-17C384DE420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14143" y="4127561"/>
              <a:ext cx="111388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55241579-856F-6A4C-B039-EC95F7BD9252}"/>
                </a:ext>
              </a:extLst>
            </p:cNvPr>
            <p:cNvSpPr txBox="1"/>
            <p:nvPr/>
          </p:nvSpPr>
          <p:spPr>
            <a:xfrm>
              <a:off x="3617723" y="4175651"/>
              <a:ext cx="1865720" cy="240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50" dirty="0"/>
                <a:t>Angle from beam direction (</a:t>
              </a:r>
              <a:r>
                <a:rPr lang="en-GB" sz="750" dirty="0" err="1"/>
                <a:t>deg</a:t>
              </a:r>
              <a:r>
                <a:rPr lang="en-GB" sz="750" dirty="0"/>
                <a:t>)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5F99064F-E869-B749-A06B-C75A25F24E78}"/>
                </a:ext>
              </a:extLst>
            </p:cNvPr>
            <p:cNvSpPr txBox="1"/>
            <p:nvPr/>
          </p:nvSpPr>
          <p:spPr>
            <a:xfrm rot="16200000">
              <a:off x="3110469" y="3603206"/>
              <a:ext cx="823236" cy="247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88" dirty="0">
                  <a:solidFill>
                    <a:schemeClr val="accent2"/>
                  </a:solidFill>
                </a:rPr>
                <a:t>Signal (Pa)</a:t>
              </a:r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219B814C-C4F8-8D4E-97DB-F1A832CCE6E8}"/>
                </a:ext>
              </a:extLst>
            </p:cNvPr>
            <p:cNvSpPr/>
            <p:nvPr/>
          </p:nvSpPr>
          <p:spPr>
            <a:xfrm>
              <a:off x="3763108" y="3997569"/>
              <a:ext cx="36000" cy="36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1F9C4601-ACDA-F848-A4B8-6D920EB5526F}"/>
                </a:ext>
              </a:extLst>
            </p:cNvPr>
            <p:cNvSpPr/>
            <p:nvPr/>
          </p:nvSpPr>
          <p:spPr>
            <a:xfrm>
              <a:off x="3892062" y="3903785"/>
              <a:ext cx="36000" cy="36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058FA184-844D-DB41-8B7C-4239B749758E}"/>
                </a:ext>
              </a:extLst>
            </p:cNvPr>
            <p:cNvSpPr/>
            <p:nvPr/>
          </p:nvSpPr>
          <p:spPr>
            <a:xfrm>
              <a:off x="4032739" y="3845169"/>
              <a:ext cx="36000" cy="36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96C71302-374D-7541-B51B-71B2DBB0BEDD}"/>
                </a:ext>
              </a:extLst>
            </p:cNvPr>
            <p:cNvSpPr/>
            <p:nvPr/>
          </p:nvSpPr>
          <p:spPr>
            <a:xfrm>
              <a:off x="4185139" y="3751385"/>
              <a:ext cx="36000" cy="36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1629757B-3F79-4540-9C59-42C81D03C9F6}"/>
                </a:ext>
              </a:extLst>
            </p:cNvPr>
            <p:cNvSpPr/>
            <p:nvPr/>
          </p:nvSpPr>
          <p:spPr>
            <a:xfrm>
              <a:off x="4290646" y="3634154"/>
              <a:ext cx="36000" cy="36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D2070C5D-1299-AB4B-ADB6-1102FAB26F2D}"/>
                </a:ext>
              </a:extLst>
            </p:cNvPr>
            <p:cNvSpPr/>
            <p:nvPr/>
          </p:nvSpPr>
          <p:spPr>
            <a:xfrm>
              <a:off x="4372708" y="3505200"/>
              <a:ext cx="36000" cy="36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8F98B138-D445-AF40-A2F3-66E170FEA425}"/>
                </a:ext>
              </a:extLst>
            </p:cNvPr>
            <p:cNvSpPr/>
            <p:nvPr/>
          </p:nvSpPr>
          <p:spPr>
            <a:xfrm>
              <a:off x="4454770" y="3364523"/>
              <a:ext cx="36000" cy="36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03" name="Picture 102" descr="Chart, line chart&#10;&#10;Description automatically generated">
            <a:extLst>
              <a:ext uri="{FF2B5EF4-FFF2-40B4-BE49-F238E27FC236}">
                <a16:creationId xmlns:a16="http://schemas.microsoft.com/office/drawing/2014/main" id="{010C7C6F-5C2A-4E5A-B226-F46CF4B13D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0584" y="2333065"/>
            <a:ext cx="1946797" cy="2295905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3DA9713F-652E-4454-B4A4-A9186D30C6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45" b="89503" l="10000" r="98341">
                        <a14:foregroundMark x1="92402" y1="29558" x2="92402" y2="29558"/>
                        <a14:foregroundMark x1="93144" y1="45028" x2="93144" y2="45028"/>
                        <a14:foregroundMark x1="94847" y1="78177" x2="94847" y2="78177"/>
                        <a14:foregroundMark x1="97860" y1="63812" x2="97860" y2="63812"/>
                        <a14:foregroundMark x1="98341" y1="48343" x2="98341" y2="48343"/>
                        <a14:foregroundMark x1="98341" y1="48343" x2="98341" y2="48343"/>
                        <a14:foregroundMark x1="98341" y1="54420" x2="98341" y2="54420"/>
                      </a14:backgroundRemoval>
                    </a14:imgEffect>
                  </a14:imgLayer>
                </a14:imgProps>
              </a:ext>
            </a:extLst>
          </a:blip>
          <a:srcRect l="86437" t="-8283" b="-1"/>
          <a:stretch/>
        </p:blipFill>
        <p:spPr>
          <a:xfrm rot="16200000">
            <a:off x="5547607" y="2434783"/>
            <a:ext cx="218996" cy="49352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9B98EF52-64E8-4F09-B8C3-B3169B1421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45" b="89503" l="10000" r="98341">
                        <a14:foregroundMark x1="92402" y1="29558" x2="92402" y2="29558"/>
                        <a14:foregroundMark x1="93144" y1="45028" x2="93144" y2="45028"/>
                        <a14:foregroundMark x1="94847" y1="78177" x2="94847" y2="78177"/>
                        <a14:foregroundMark x1="97860" y1="63812" x2="97860" y2="63812"/>
                        <a14:foregroundMark x1="98341" y1="48343" x2="98341" y2="48343"/>
                        <a14:foregroundMark x1="98341" y1="48343" x2="98341" y2="48343"/>
                        <a14:foregroundMark x1="98341" y1="54420" x2="98341" y2="54420"/>
                      </a14:backgroundRemoval>
                    </a14:imgEffect>
                  </a14:imgLayer>
                </a14:imgProps>
              </a:ext>
            </a:extLst>
          </a:blip>
          <a:srcRect l="86437" t="-8283" b="-1"/>
          <a:stretch/>
        </p:blipFill>
        <p:spPr>
          <a:xfrm rot="16200000">
            <a:off x="5602531" y="2434783"/>
            <a:ext cx="218996" cy="49352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D241D6D0-EBB3-4F75-AF64-F2528E925E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45" b="89503" l="10000" r="98341">
                        <a14:foregroundMark x1="92402" y1="29558" x2="92402" y2="29558"/>
                        <a14:foregroundMark x1="93144" y1="45028" x2="93144" y2="45028"/>
                        <a14:foregroundMark x1="94847" y1="78177" x2="94847" y2="78177"/>
                        <a14:foregroundMark x1="97860" y1="63812" x2="97860" y2="63812"/>
                        <a14:foregroundMark x1="98341" y1="48343" x2="98341" y2="48343"/>
                        <a14:foregroundMark x1="98341" y1="48343" x2="98341" y2="48343"/>
                        <a14:foregroundMark x1="98341" y1="54420" x2="98341" y2="54420"/>
                      </a14:backgroundRemoval>
                    </a14:imgEffect>
                  </a14:imgLayer>
                </a14:imgProps>
              </a:ext>
            </a:extLst>
          </a:blip>
          <a:srcRect l="86437" t="-8283" b="-1"/>
          <a:stretch/>
        </p:blipFill>
        <p:spPr>
          <a:xfrm rot="16200000">
            <a:off x="5448902" y="2434783"/>
            <a:ext cx="218996" cy="49352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5CD332BC-76F6-4426-A9B8-8028A0AAD7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45" b="89503" l="10000" r="98341">
                        <a14:foregroundMark x1="92402" y1="29558" x2="92402" y2="29558"/>
                        <a14:foregroundMark x1="93144" y1="45028" x2="93144" y2="45028"/>
                        <a14:foregroundMark x1="94847" y1="78177" x2="94847" y2="78177"/>
                        <a14:foregroundMark x1="97860" y1="63812" x2="97860" y2="63812"/>
                        <a14:foregroundMark x1="98341" y1="48343" x2="98341" y2="48343"/>
                        <a14:foregroundMark x1="98341" y1="48343" x2="98341" y2="48343"/>
                        <a14:foregroundMark x1="98341" y1="54420" x2="98341" y2="54420"/>
                      </a14:backgroundRemoval>
                    </a14:imgEffect>
                  </a14:imgLayer>
                </a14:imgProps>
              </a:ext>
            </a:extLst>
          </a:blip>
          <a:srcRect l="86437" t="-8283" b="-1"/>
          <a:stretch/>
        </p:blipFill>
        <p:spPr>
          <a:xfrm rot="16200000">
            <a:off x="5394715" y="2434783"/>
            <a:ext cx="218996" cy="49352"/>
          </a:xfrm>
          <a:prstGeom prst="rect">
            <a:avLst/>
          </a:prstGeom>
        </p:spPr>
      </p:pic>
      <p:sp>
        <p:nvSpPr>
          <p:cNvPr id="108" name="Oval 107">
            <a:extLst>
              <a:ext uri="{FF2B5EF4-FFF2-40B4-BE49-F238E27FC236}">
                <a16:creationId xmlns:a16="http://schemas.microsoft.com/office/drawing/2014/main" id="{642E4EE8-A9E2-4B6A-84A6-271F34DDAFA9}"/>
              </a:ext>
            </a:extLst>
          </p:cNvPr>
          <p:cNvSpPr/>
          <p:nvPr/>
        </p:nvSpPr>
        <p:spPr>
          <a:xfrm rot="2317151">
            <a:off x="5595162" y="1777077"/>
            <a:ext cx="62048" cy="128763"/>
          </a:xfrm>
          <a:prstGeom prst="ellipse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810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28B26-86C3-912E-62C1-3D1CD420F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2-year </a:t>
            </a:r>
            <a:r>
              <a:rPr lang="en-GB" sz="2800" dirty="0" err="1"/>
              <a:t>Objectives,Tasks</a:t>
            </a:r>
            <a:r>
              <a:rPr lang="en-GB" sz="2800" dirty="0"/>
              <a:t>, Milestones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D38A2-BC13-23C2-DB97-9E64AFC46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02781"/>
            <a:ext cx="8229600" cy="3920729"/>
          </a:xfrm>
        </p:spPr>
        <p:txBody>
          <a:bodyPr/>
          <a:lstStyle/>
          <a:p>
            <a:r>
              <a:rPr lang="en-GB" sz="1600" dirty="0"/>
              <a:t>Objectives: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/>
              <a:t>The development of a Geant4 MC simulation of the forward model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/>
              <a:t>The development of a k-wave acoustic forward model</a:t>
            </a:r>
          </a:p>
          <a:p>
            <a:endParaRPr lang="en-GB" sz="1600" dirty="0"/>
          </a:p>
          <a:p>
            <a:r>
              <a:rPr lang="en-GB" sz="1600" dirty="0"/>
              <a:t>Tasks: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/>
              <a:t>The detailed </a:t>
            </a:r>
            <a:r>
              <a:rPr lang="en-GB" sz="1600" u="sng" dirty="0"/>
              <a:t>design of a proof of principle experiment </a:t>
            </a:r>
            <a:r>
              <a:rPr lang="en-GB" sz="1600" dirty="0"/>
              <a:t>to be executed during the Preconstruction Phase of the project, identifying potential suppliers for components.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/>
              <a:t>Reports on progress towards above objectives.</a:t>
            </a:r>
          </a:p>
          <a:p>
            <a:endParaRPr lang="en-GB" sz="1600" dirty="0"/>
          </a:p>
          <a:p>
            <a:r>
              <a:rPr lang="en-GB" sz="1600" dirty="0"/>
              <a:t>Milestones: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/>
              <a:t>18-month report: forward simulation of energy deposited in a water phantom (</a:t>
            </a:r>
            <a:r>
              <a:rPr lang="en-GB" sz="1600" dirty="0" err="1"/>
              <a:t>SmartPhantom</a:t>
            </a:r>
            <a:r>
              <a:rPr lang="en-GB" sz="1600" dirty="0"/>
              <a:t>) </a:t>
            </a:r>
            <a:r>
              <a:rPr lang="en-GB" sz="1600"/>
              <a:t>and deposited </a:t>
            </a:r>
            <a:r>
              <a:rPr lang="en-GB" sz="1600" dirty="0"/>
              <a:t>energy resolved in 4D.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/>
              <a:t>24-month report: results of forward simulation and its use to optimise </a:t>
            </a:r>
            <a:r>
              <a:rPr lang="en-GB" sz="1600" dirty="0" err="1"/>
              <a:t>SmartPhantom</a:t>
            </a:r>
            <a:r>
              <a:rPr lang="en-GB" sz="1600" dirty="0"/>
              <a:t> performance to provide the power density spectrum as input to the acoustic model.</a:t>
            </a:r>
          </a:p>
        </p:txBody>
      </p:sp>
    </p:spTree>
    <p:extLst>
      <p:ext uri="{BB962C8B-B14F-4D97-AF65-F5344CB8AC3E}">
        <p14:creationId xmlns:p14="http://schemas.microsoft.com/office/powerpoint/2010/main" val="2929331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D0CEE39-FA88-5501-2C80-6A8DAE9A5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878191-895F-DB1D-93CE-F20A99766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3600" y="1303200"/>
            <a:ext cx="7516800" cy="33480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GB" sz="2000" dirty="0"/>
              <a:t>Jeff - Introduction, aims and objectives</a:t>
            </a:r>
          </a:p>
          <a:p>
            <a:pPr marL="514350" indent="-514350">
              <a:buAutoNum type="arabicPeriod"/>
            </a:pPr>
            <a:endParaRPr lang="en-GB" sz="2000" dirty="0"/>
          </a:p>
          <a:p>
            <a:pPr marL="514350" indent="-514350">
              <a:buAutoNum type="arabicPeriod"/>
            </a:pPr>
            <a:r>
              <a:rPr lang="en-GB" sz="2000" dirty="0"/>
              <a:t>Maria - Python </a:t>
            </a:r>
            <a:r>
              <a:rPr lang="en-GB" sz="2000" dirty="0">
                <a:sym typeface="Wingdings" panose="05000000000000000000" pitchFamily="2" charset="2"/>
              </a:rPr>
              <a:t></a:t>
            </a:r>
            <a:r>
              <a:rPr lang="en-GB" sz="2000" dirty="0"/>
              <a:t>BDSIM </a:t>
            </a:r>
            <a:r>
              <a:rPr lang="en-GB" sz="2000" dirty="0">
                <a:sym typeface="Wingdings" panose="05000000000000000000" pitchFamily="2" charset="2"/>
              </a:rPr>
              <a:t></a:t>
            </a:r>
            <a:r>
              <a:rPr lang="en-GB" sz="2000" dirty="0"/>
              <a:t> Geant4 </a:t>
            </a:r>
            <a:r>
              <a:rPr lang="en-GB" sz="2000" dirty="0">
                <a:sym typeface="Wingdings" panose="05000000000000000000" pitchFamily="2" charset="2"/>
              </a:rPr>
              <a:t></a:t>
            </a:r>
            <a:r>
              <a:rPr lang="en-GB" sz="2000" dirty="0"/>
              <a:t>k-Wave simulation and plans for future validation experiment at LMU </a:t>
            </a:r>
          </a:p>
          <a:p>
            <a:pPr marL="514350" indent="-514350">
              <a:buAutoNum type="arabicPeriod"/>
            </a:pPr>
            <a:endParaRPr lang="en-GB" sz="2000" dirty="0"/>
          </a:p>
          <a:p>
            <a:pPr marL="514350" indent="-514350">
              <a:buAutoNum type="arabicPeriod"/>
            </a:pPr>
            <a:r>
              <a:rPr lang="en-GB" sz="2000" dirty="0"/>
              <a:t>Jeff - Photoacoustic simulation experiment </a:t>
            </a:r>
            <a:br>
              <a:rPr lang="en-GB" sz="2000" dirty="0"/>
            </a:br>
            <a:r>
              <a:rPr lang="en-GB" sz="2000" dirty="0"/>
              <a:t>(work of </a:t>
            </a:r>
            <a:r>
              <a:rPr lang="en-GB" sz="2000" dirty="0" err="1"/>
              <a:t>MRes</a:t>
            </a:r>
            <a:r>
              <a:rPr lang="en-GB" sz="2000" dirty="0"/>
              <a:t> student, Yu Hu)</a:t>
            </a:r>
          </a:p>
          <a:p>
            <a:pPr marL="514350" indent="-514350">
              <a:buAutoNum type="arabicPeriod"/>
            </a:pPr>
            <a:endParaRPr lang="en-GB" sz="2000" dirty="0"/>
          </a:p>
          <a:p>
            <a:pPr marL="514350" indent="-514350">
              <a:buAutoNum type="arabicPeriod"/>
            </a:pPr>
            <a:r>
              <a:rPr lang="en-GB" sz="2000" dirty="0"/>
              <a:t>Jeff – Summing up of status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C9CCB6E-ADC1-2E27-F40C-FDE8B85BDF74}"/>
              </a:ext>
            </a:extLst>
          </p:cNvPr>
          <p:cNvCxnSpPr>
            <a:cxnSpLocks/>
          </p:cNvCxnSpPr>
          <p:nvPr/>
        </p:nvCxnSpPr>
        <p:spPr>
          <a:xfrm>
            <a:off x="813600" y="1526400"/>
            <a:ext cx="51984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rrow: Right 6">
            <a:extLst>
              <a:ext uri="{FF2B5EF4-FFF2-40B4-BE49-F238E27FC236}">
                <a16:creationId xmlns:a16="http://schemas.microsoft.com/office/drawing/2014/main" id="{6C2E7AF8-D26E-DACB-426A-34BDEF8B103A}"/>
              </a:ext>
            </a:extLst>
          </p:cNvPr>
          <p:cNvSpPr/>
          <p:nvPr/>
        </p:nvSpPr>
        <p:spPr>
          <a:xfrm>
            <a:off x="345600" y="2203201"/>
            <a:ext cx="295200" cy="79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8079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139D1-E911-4772-58FC-6AA54CC72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376" y="199434"/>
            <a:ext cx="6994525" cy="600562"/>
          </a:xfrm>
        </p:spPr>
        <p:txBody>
          <a:bodyPr/>
          <a:lstStyle/>
          <a:p>
            <a:r>
              <a:rPr lang="en-GB" sz="2000" dirty="0"/>
              <a:t>Preliminary photoacoustic “experimental simulation”  </a:t>
            </a:r>
            <a:br>
              <a:rPr lang="en-GB" sz="2000" dirty="0"/>
            </a:br>
            <a:r>
              <a:rPr lang="en-GB" sz="2000" dirty="0"/>
              <a:t>– </a:t>
            </a:r>
            <a:r>
              <a:rPr lang="en-GB" sz="1800" dirty="0"/>
              <a:t>Yu Hu (</a:t>
            </a:r>
            <a:r>
              <a:rPr lang="en-GB" sz="1800" dirty="0" err="1"/>
              <a:t>MRes</a:t>
            </a:r>
            <a:r>
              <a:rPr lang="en-GB" sz="1800" dirty="0"/>
              <a:t> project)</a:t>
            </a:r>
            <a:endParaRPr lang="en-GB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7A7AB-2119-057A-1CFE-3346BAE8D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6573"/>
            <a:ext cx="8229600" cy="3920729"/>
          </a:xfrm>
        </p:spPr>
        <p:txBody>
          <a:bodyPr/>
          <a:lstStyle/>
          <a:p>
            <a:pPr algn="ctr"/>
            <a:r>
              <a:rPr lang="en-GB" sz="1500" dirty="0"/>
              <a:t>Monte Carlo simulation</a:t>
            </a:r>
          </a:p>
          <a:p>
            <a:pPr algn="ctr"/>
            <a:endParaRPr lang="en-GB" sz="1500" dirty="0"/>
          </a:p>
          <a:p>
            <a:pPr algn="ctr"/>
            <a:r>
              <a:rPr lang="en-GB" sz="1500" dirty="0"/>
              <a:t>3-D dose distribution</a:t>
            </a:r>
          </a:p>
          <a:p>
            <a:pPr algn="ctr"/>
            <a:endParaRPr lang="en-GB" sz="1500" dirty="0"/>
          </a:p>
          <a:p>
            <a:pPr algn="ctr"/>
            <a:r>
              <a:rPr lang="en-GB" sz="1500" dirty="0"/>
              <a:t>Threshold and tessellate 3-D surface</a:t>
            </a:r>
          </a:p>
          <a:p>
            <a:pPr algn="ctr"/>
            <a:endParaRPr lang="en-GB" sz="1500" dirty="0"/>
          </a:p>
          <a:p>
            <a:pPr algn="ctr"/>
            <a:r>
              <a:rPr lang="en-GB" sz="1500" dirty="0"/>
              <a:t>3-D printer to produce mould</a:t>
            </a:r>
          </a:p>
          <a:p>
            <a:pPr algn="ctr"/>
            <a:endParaRPr lang="en-GB" sz="1500" dirty="0"/>
          </a:p>
          <a:p>
            <a:pPr algn="ctr"/>
            <a:r>
              <a:rPr lang="en-GB" sz="1500" dirty="0"/>
              <a:t>Optically absorbing gel phantom in the shape of the deposited dose distribution</a:t>
            </a:r>
          </a:p>
          <a:p>
            <a:pPr algn="ctr"/>
            <a:endParaRPr lang="en-GB" sz="1500" dirty="0"/>
          </a:p>
          <a:p>
            <a:pPr algn="ctr"/>
            <a:r>
              <a:rPr lang="en-GB" sz="1500" dirty="0"/>
              <a:t>Image using the photoacoustic system (part-spherical cup, and part-circular ring, arrays) at ICR</a:t>
            </a:r>
          </a:p>
          <a:p>
            <a:pPr algn="ctr"/>
            <a:endParaRPr lang="en-GB" sz="1500" dirty="0"/>
          </a:p>
          <a:p>
            <a:pPr algn="ctr"/>
            <a:r>
              <a:rPr lang="en-GB" sz="1500" dirty="0"/>
              <a:t>Evaluate received acoustic frequencies and reconstructed images in terms of analytical predictions and compare with k-Wave predictions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5D02519-35C0-0726-F6E9-9B260220E093}"/>
              </a:ext>
            </a:extLst>
          </p:cNvPr>
          <p:cNvCxnSpPr>
            <a:cxnSpLocks/>
          </p:cNvCxnSpPr>
          <p:nvPr/>
        </p:nvCxnSpPr>
        <p:spPr>
          <a:xfrm>
            <a:off x="4579144" y="1357313"/>
            <a:ext cx="0" cy="278606"/>
          </a:xfrm>
          <a:prstGeom prst="straightConnector1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E158FE3-5536-8306-19C9-8B05D9FE5B15}"/>
              </a:ext>
            </a:extLst>
          </p:cNvPr>
          <p:cNvCxnSpPr>
            <a:cxnSpLocks/>
          </p:cNvCxnSpPr>
          <p:nvPr/>
        </p:nvCxnSpPr>
        <p:spPr>
          <a:xfrm>
            <a:off x="4579144" y="1921669"/>
            <a:ext cx="0" cy="278606"/>
          </a:xfrm>
          <a:prstGeom prst="straightConnector1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0E8FCEB-209C-84B6-766F-C4F7556EF901}"/>
              </a:ext>
            </a:extLst>
          </p:cNvPr>
          <p:cNvCxnSpPr>
            <a:cxnSpLocks/>
          </p:cNvCxnSpPr>
          <p:nvPr/>
        </p:nvCxnSpPr>
        <p:spPr>
          <a:xfrm>
            <a:off x="4579144" y="2486026"/>
            <a:ext cx="0" cy="278606"/>
          </a:xfrm>
          <a:prstGeom prst="straightConnector1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75FC195-942C-4358-4EA7-F7ABED56CFA6}"/>
              </a:ext>
            </a:extLst>
          </p:cNvPr>
          <p:cNvCxnSpPr>
            <a:cxnSpLocks/>
          </p:cNvCxnSpPr>
          <p:nvPr/>
        </p:nvCxnSpPr>
        <p:spPr>
          <a:xfrm>
            <a:off x="4579144" y="3021807"/>
            <a:ext cx="0" cy="278606"/>
          </a:xfrm>
          <a:prstGeom prst="straightConnector1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B679AE7-2FC8-E5B5-BD89-B6BBDF4CD125}"/>
              </a:ext>
            </a:extLst>
          </p:cNvPr>
          <p:cNvCxnSpPr>
            <a:cxnSpLocks/>
          </p:cNvCxnSpPr>
          <p:nvPr/>
        </p:nvCxnSpPr>
        <p:spPr>
          <a:xfrm>
            <a:off x="4579144" y="3557588"/>
            <a:ext cx="0" cy="278606"/>
          </a:xfrm>
          <a:prstGeom prst="straightConnector1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874985D-03B8-DAD9-82DB-15EA1F4BF304}"/>
              </a:ext>
            </a:extLst>
          </p:cNvPr>
          <p:cNvCxnSpPr>
            <a:cxnSpLocks/>
          </p:cNvCxnSpPr>
          <p:nvPr/>
        </p:nvCxnSpPr>
        <p:spPr>
          <a:xfrm>
            <a:off x="4579144" y="4114801"/>
            <a:ext cx="0" cy="278606"/>
          </a:xfrm>
          <a:prstGeom prst="straightConnector1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5529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0BA26-34A3-3700-DCF5-4AE0D13DC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76" y="170260"/>
            <a:ext cx="6994525" cy="563561"/>
          </a:xfrm>
        </p:spPr>
        <p:txBody>
          <a:bodyPr/>
          <a:lstStyle/>
          <a:p>
            <a:r>
              <a:rPr lang="en-GB" sz="2400" dirty="0"/>
              <a:t>Geant4 – 20000 protons, 40 ns, 70 MeV</a:t>
            </a:r>
          </a:p>
        </p:txBody>
      </p:sp>
      <p:pic>
        <p:nvPicPr>
          <p:cNvPr id="6" name="Picture 5" descr="A group of images of a plane&#10;&#10;Description automatically generated">
            <a:extLst>
              <a:ext uri="{FF2B5EF4-FFF2-40B4-BE49-F238E27FC236}">
                <a16:creationId xmlns:a16="http://schemas.microsoft.com/office/drawing/2014/main" id="{6ACA5411-B1B4-958C-D8E7-9139C17773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200" y="1112154"/>
            <a:ext cx="4457834" cy="3696599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7A89755E-2B68-62E2-6F0D-0734EE0636D7}"/>
              </a:ext>
            </a:extLst>
          </p:cNvPr>
          <p:cNvGrpSpPr/>
          <p:nvPr/>
        </p:nvGrpSpPr>
        <p:grpSpPr>
          <a:xfrm>
            <a:off x="553366" y="899287"/>
            <a:ext cx="2905669" cy="4135946"/>
            <a:chOff x="553366" y="899287"/>
            <a:chExt cx="2905669" cy="4135946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B3118AE-F51F-CB12-992A-FCDE7DB3229C}"/>
                </a:ext>
              </a:extLst>
            </p:cNvPr>
            <p:cNvGrpSpPr/>
            <p:nvPr/>
          </p:nvGrpSpPr>
          <p:grpSpPr>
            <a:xfrm>
              <a:off x="553366" y="899287"/>
              <a:ext cx="2905669" cy="4135946"/>
              <a:chOff x="219230" y="913687"/>
              <a:chExt cx="2905669" cy="4135946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7844FF2D-F0C3-6FD1-9809-E16CDF18746A}"/>
                  </a:ext>
                </a:extLst>
              </p:cNvPr>
              <p:cNvGrpSpPr/>
              <p:nvPr/>
            </p:nvGrpSpPr>
            <p:grpSpPr>
              <a:xfrm>
                <a:off x="219230" y="2642903"/>
                <a:ext cx="2057749" cy="2406730"/>
                <a:chOff x="555851" y="2571750"/>
                <a:chExt cx="2057749" cy="2406730"/>
              </a:xfrm>
            </p:grpSpPr>
            <p:cxnSp>
              <p:nvCxnSpPr>
                <p:cNvPr id="5" name="Straight Arrow Connector 4">
                  <a:extLst>
                    <a:ext uri="{FF2B5EF4-FFF2-40B4-BE49-F238E27FC236}">
                      <a16:creationId xmlns:a16="http://schemas.microsoft.com/office/drawing/2014/main" id="{A5D68A0C-5554-A95F-1666-AA73B43EDBA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63200" y="2571750"/>
                  <a:ext cx="0" cy="211815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Arrow Connector 7">
                  <a:extLst>
                    <a:ext uri="{FF2B5EF4-FFF2-40B4-BE49-F238E27FC236}">
                      <a16:creationId xmlns:a16="http://schemas.microsoft.com/office/drawing/2014/main" id="{C0D7F91D-6478-E324-F0A4-57B9CBCC47F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70400" y="4689900"/>
                  <a:ext cx="1843200" cy="6210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Arrow Connector 10">
                  <a:extLst>
                    <a:ext uri="{FF2B5EF4-FFF2-40B4-BE49-F238E27FC236}">
                      <a16:creationId xmlns:a16="http://schemas.microsoft.com/office/drawing/2014/main" id="{4B058241-093F-E9F9-C545-07E17C5F512E}"/>
                    </a:ext>
                  </a:extLst>
                </p:cNvPr>
                <p:cNvCxnSpPr/>
                <p:nvPr/>
              </p:nvCxnSpPr>
              <p:spPr>
                <a:xfrm flipV="1">
                  <a:off x="770400" y="3348000"/>
                  <a:ext cx="252000" cy="134190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79650CC1-05E0-BD8F-E936-7ECE221404C9}"/>
                    </a:ext>
                  </a:extLst>
                </p:cNvPr>
                <p:cNvSpPr txBox="1"/>
                <p:nvPr/>
              </p:nvSpPr>
              <p:spPr>
                <a:xfrm>
                  <a:off x="2289600" y="4701481"/>
                  <a:ext cx="11541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GB" dirty="0"/>
                    <a:t>z</a:t>
                  </a: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946C5D53-595F-808D-8144-30273C48A1D0}"/>
                    </a:ext>
                  </a:extLst>
                </p:cNvPr>
                <p:cNvSpPr txBox="1"/>
                <p:nvPr/>
              </p:nvSpPr>
              <p:spPr>
                <a:xfrm>
                  <a:off x="865696" y="3049401"/>
                  <a:ext cx="11541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GB" dirty="0"/>
                    <a:t>x</a:t>
                  </a:r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359D41C0-C721-CC03-246A-82D3107DA991}"/>
                    </a:ext>
                  </a:extLst>
                </p:cNvPr>
                <p:cNvSpPr txBox="1"/>
                <p:nvPr/>
              </p:nvSpPr>
              <p:spPr>
                <a:xfrm>
                  <a:off x="555851" y="2571750"/>
                  <a:ext cx="11541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GB" dirty="0"/>
                    <a:t>y</a:t>
                  </a:r>
                </a:p>
              </p:txBody>
            </p: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72B92D79-FE87-11BC-6E29-AF85ACDD898B}"/>
                  </a:ext>
                </a:extLst>
              </p:cNvPr>
              <p:cNvGrpSpPr/>
              <p:nvPr/>
            </p:nvGrpSpPr>
            <p:grpSpPr>
              <a:xfrm>
                <a:off x="410500" y="913687"/>
                <a:ext cx="2714399" cy="3667500"/>
                <a:chOff x="410500" y="913687"/>
                <a:chExt cx="2714399" cy="3667500"/>
              </a:xfrm>
            </p:grpSpPr>
            <p:pic>
              <p:nvPicPr>
                <p:cNvPr id="4" name="Picture 3" descr="A blue and green design of a blue box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5915841F-CCC3-9643-642B-2F60638F8C5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2701" y="913687"/>
                  <a:ext cx="2092198" cy="3667500"/>
                </a:xfrm>
                <a:prstGeom prst="rect">
                  <a:avLst/>
                </a:prstGeom>
              </p:spPr>
            </p:pic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AC46CE8F-23AC-FC3E-9673-A1BE7AFA5907}"/>
                    </a:ext>
                  </a:extLst>
                </p:cNvPr>
                <p:cNvSpPr txBox="1"/>
                <p:nvPr/>
              </p:nvSpPr>
              <p:spPr>
                <a:xfrm>
                  <a:off x="1563806" y="1174740"/>
                  <a:ext cx="529312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100" dirty="0"/>
                    <a:t>water</a:t>
                  </a: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A92CC208-BD44-F61E-3611-B348A2D7F1AC}"/>
                    </a:ext>
                  </a:extLst>
                </p:cNvPr>
                <p:cNvSpPr txBox="1"/>
                <p:nvPr/>
              </p:nvSpPr>
              <p:spPr>
                <a:xfrm>
                  <a:off x="2071618" y="2778250"/>
                  <a:ext cx="654346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100" dirty="0">
                      <a:solidFill>
                        <a:srgbClr val="000099"/>
                      </a:solidFill>
                    </a:rPr>
                    <a:t>proto</a:t>
                  </a:r>
                  <a:r>
                    <a:rPr lang="en-GB" sz="1100" dirty="0">
                      <a:solidFill>
                        <a:srgbClr val="FFFF00"/>
                      </a:solidFill>
                    </a:rPr>
                    <a:t>ns</a:t>
                  </a: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536511B5-FAD1-DE49-6B35-C95E83D80CB6}"/>
                    </a:ext>
                  </a:extLst>
                </p:cNvPr>
                <p:cNvSpPr txBox="1"/>
                <p:nvPr/>
              </p:nvSpPr>
              <p:spPr>
                <a:xfrm>
                  <a:off x="1845913" y="3522112"/>
                  <a:ext cx="901551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100" dirty="0">
                      <a:solidFill>
                        <a:srgbClr val="66FF66"/>
                      </a:solidFill>
                    </a:rPr>
                    <a:t>secondary particles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2379B0EE-6A95-B181-AE83-1DA7BB2BB968}"/>
                    </a:ext>
                  </a:extLst>
                </p:cNvPr>
                <p:cNvSpPr txBox="1"/>
                <p:nvPr/>
              </p:nvSpPr>
              <p:spPr>
                <a:xfrm>
                  <a:off x="410500" y="1950901"/>
                  <a:ext cx="887694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100" dirty="0"/>
                    <a:t>Kapton window</a:t>
                  </a:r>
                </a:p>
              </p:txBody>
            </p:sp>
          </p:grp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DC084363-CD75-2B40-9EA2-E2C2DB1F0161}"/>
                </a:ext>
              </a:extLst>
            </p:cNvPr>
            <p:cNvGrpSpPr/>
            <p:nvPr/>
          </p:nvGrpSpPr>
          <p:grpSpPr>
            <a:xfrm>
              <a:off x="951880" y="2583385"/>
              <a:ext cx="473206" cy="284314"/>
              <a:chOff x="80160" y="713140"/>
              <a:chExt cx="473206" cy="284314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CDD7BF1-5A68-6ADC-A25D-B1D59582F24F}"/>
                  </a:ext>
                </a:extLst>
              </p:cNvPr>
              <p:cNvSpPr txBox="1"/>
              <p:nvPr/>
            </p:nvSpPr>
            <p:spPr>
              <a:xfrm>
                <a:off x="80160" y="733130"/>
                <a:ext cx="473206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4 mm</a:t>
                </a:r>
                <a:endParaRPr lang="en-GB" sz="900" dirty="0"/>
              </a:p>
            </p:txBody>
          </p: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49ACEE5C-8427-DB99-E031-CFD4B28389AA}"/>
                  </a:ext>
                </a:extLst>
              </p:cNvPr>
              <p:cNvCxnSpPr/>
              <p:nvPr/>
            </p:nvCxnSpPr>
            <p:spPr>
              <a:xfrm>
                <a:off x="539404" y="713140"/>
                <a:ext cx="0" cy="12144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AE951212-87F9-EB3C-768F-BC89C813284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9404" y="876010"/>
                <a:ext cx="0" cy="12144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C5D2F66E-708D-C95F-4526-6E64A568536F}"/>
                </a:ext>
              </a:extLst>
            </p:cNvPr>
            <p:cNvCxnSpPr/>
            <p:nvPr/>
          </p:nvCxnSpPr>
          <p:spPr>
            <a:xfrm>
              <a:off x="1328556" y="2317411"/>
              <a:ext cx="288023" cy="16752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60576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42C85BC4-603D-D11D-CCF0-9AA68273910A}"/>
              </a:ext>
            </a:extLst>
          </p:cNvPr>
          <p:cNvGrpSpPr/>
          <p:nvPr/>
        </p:nvGrpSpPr>
        <p:grpSpPr>
          <a:xfrm>
            <a:off x="5286264" y="3155965"/>
            <a:ext cx="2390356" cy="1400418"/>
            <a:chOff x="5286264" y="3155965"/>
            <a:chExt cx="2390356" cy="1400418"/>
          </a:xfrm>
        </p:grpSpPr>
        <p:pic>
          <p:nvPicPr>
            <p:cNvPr id="15" name="Picture 14" descr="A graph of a person with a dotted line&#10;&#10;Description automatically generated with medium confidence">
              <a:extLst>
                <a:ext uri="{FF2B5EF4-FFF2-40B4-BE49-F238E27FC236}">
                  <a16:creationId xmlns:a16="http://schemas.microsoft.com/office/drawing/2014/main" id="{56249AA2-8217-C21A-3BAE-1738C4ED8C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3609" y="3155965"/>
              <a:ext cx="2203011" cy="140041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DB3BB87-624D-FE28-1876-3E571EE1390A}"/>
                </a:ext>
              </a:extLst>
            </p:cNvPr>
            <p:cNvSpPr txBox="1"/>
            <p:nvPr/>
          </p:nvSpPr>
          <p:spPr>
            <a:xfrm rot="16200000">
              <a:off x="5025295" y="3719503"/>
              <a:ext cx="660437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900" dirty="0"/>
                <a:t>Radius (mm)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150BA26-34A3-3700-DCF5-4AE0D13DC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24" y="170260"/>
            <a:ext cx="7191373" cy="626269"/>
          </a:xfrm>
        </p:spPr>
        <p:txBody>
          <a:bodyPr/>
          <a:lstStyle/>
          <a:p>
            <a:r>
              <a:rPr lang="en-US" sz="2400" dirty="0"/>
              <a:t>Further processing of deposited energy distribution</a:t>
            </a:r>
            <a:endParaRPr lang="en-GB" sz="2400" dirty="0"/>
          </a:p>
        </p:txBody>
      </p:sp>
      <p:pic>
        <p:nvPicPr>
          <p:cNvPr id="5" name="Picture 4" descr="A group of images of a plane&#10;&#10;Description automatically generated with medium confidence">
            <a:extLst>
              <a:ext uri="{FF2B5EF4-FFF2-40B4-BE49-F238E27FC236}">
                <a16:creationId xmlns:a16="http://schemas.microsoft.com/office/drawing/2014/main" id="{E3A3A308-EBC0-13EF-A76B-8FA5D61EA6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76" y="1231201"/>
            <a:ext cx="4153579" cy="34826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DB546A-E31E-3773-4E36-6395012B1E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84604" y="3155965"/>
            <a:ext cx="1563876" cy="1322436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200C831-EAFE-7226-45B3-72128DC26B40}"/>
              </a:ext>
            </a:extLst>
          </p:cNvPr>
          <p:cNvCxnSpPr>
            <a:cxnSpLocks/>
          </p:cNvCxnSpPr>
          <p:nvPr/>
        </p:nvCxnSpPr>
        <p:spPr>
          <a:xfrm flipV="1">
            <a:off x="1072800" y="2973600"/>
            <a:ext cx="0" cy="174021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804AAD-CD45-3CC6-2C36-FC3ABEF9BE25}"/>
              </a:ext>
            </a:extLst>
          </p:cNvPr>
          <p:cNvCxnSpPr>
            <a:cxnSpLocks/>
          </p:cNvCxnSpPr>
          <p:nvPr/>
        </p:nvCxnSpPr>
        <p:spPr>
          <a:xfrm flipV="1">
            <a:off x="3182400" y="1152000"/>
            <a:ext cx="0" cy="174021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1FACC57-B0A8-8AE4-9D19-37FF5C764D38}"/>
              </a:ext>
            </a:extLst>
          </p:cNvPr>
          <p:cNvCxnSpPr/>
          <p:nvPr/>
        </p:nvCxnSpPr>
        <p:spPr>
          <a:xfrm>
            <a:off x="2203200" y="2743332"/>
            <a:ext cx="388800" cy="309468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A13D8DE-872A-7A51-31B8-ED29A57A2383}"/>
              </a:ext>
            </a:extLst>
          </p:cNvPr>
          <p:cNvCxnSpPr>
            <a:cxnSpLocks/>
          </p:cNvCxnSpPr>
          <p:nvPr/>
        </p:nvCxnSpPr>
        <p:spPr>
          <a:xfrm flipV="1">
            <a:off x="4377600" y="2743332"/>
            <a:ext cx="388800" cy="309468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241C632-13B0-E75A-D634-1D4FBBD65BBF}"/>
              </a:ext>
            </a:extLst>
          </p:cNvPr>
          <p:cNvCxnSpPr/>
          <p:nvPr/>
        </p:nvCxnSpPr>
        <p:spPr>
          <a:xfrm>
            <a:off x="6575114" y="2022108"/>
            <a:ext cx="215054" cy="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351D936-795F-9544-6F43-D911DF60D068}"/>
              </a:ext>
            </a:extLst>
          </p:cNvPr>
          <p:cNvSpPr txBox="1"/>
          <p:nvPr/>
        </p:nvSpPr>
        <p:spPr>
          <a:xfrm>
            <a:off x="5684319" y="3289717"/>
            <a:ext cx="202348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Threshold = 40% global peak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263EF18-44D8-1737-894C-AC157EB80DFB}"/>
              </a:ext>
            </a:extLst>
          </p:cNvPr>
          <p:cNvSpPr txBox="1"/>
          <p:nvPr/>
        </p:nvSpPr>
        <p:spPr>
          <a:xfrm>
            <a:off x="5866215" y="1074306"/>
            <a:ext cx="19682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Threshold = 5% global peak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708C708-CC75-E104-80B9-84744144F9D9}"/>
              </a:ext>
            </a:extLst>
          </p:cNvPr>
          <p:cNvGrpSpPr/>
          <p:nvPr/>
        </p:nvGrpSpPr>
        <p:grpSpPr>
          <a:xfrm>
            <a:off x="6790168" y="1342914"/>
            <a:ext cx="2088573" cy="1538917"/>
            <a:chOff x="6790168" y="1342914"/>
            <a:chExt cx="2088573" cy="1538917"/>
          </a:xfrm>
        </p:grpSpPr>
        <p:pic>
          <p:nvPicPr>
            <p:cNvPr id="13" name="Picture 12" descr="A graph showing the growth of a number of individuals&#10;&#10;Description automatically generated with medium confidence">
              <a:extLst>
                <a:ext uri="{FF2B5EF4-FFF2-40B4-BE49-F238E27FC236}">
                  <a16:creationId xmlns:a16="http://schemas.microsoft.com/office/drawing/2014/main" id="{86DCBDE3-29C4-1410-8930-405896F335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0168" y="1342914"/>
              <a:ext cx="2088573" cy="1400418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13EC54C-36AC-E4F6-73D2-9F6D079B3FEE}"/>
                </a:ext>
              </a:extLst>
            </p:cNvPr>
            <p:cNvSpPr txBox="1"/>
            <p:nvPr/>
          </p:nvSpPr>
          <p:spPr>
            <a:xfrm>
              <a:off x="7694384" y="2743332"/>
              <a:ext cx="359073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900" dirty="0"/>
                <a:t>z (mm)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33251246-1907-E44C-E710-DAE06E56D910}"/>
              </a:ext>
            </a:extLst>
          </p:cNvPr>
          <p:cNvSpPr txBox="1"/>
          <p:nvPr/>
        </p:nvSpPr>
        <p:spPr>
          <a:xfrm>
            <a:off x="6297244" y="4571075"/>
            <a:ext cx="807913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900" dirty="0"/>
              <a:t>Relative z (mm)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52B222-8E4A-08B8-E9F2-0AB89CA42269}"/>
              </a:ext>
            </a:extLst>
          </p:cNvPr>
          <p:cNvSpPr txBox="1"/>
          <p:nvPr/>
        </p:nvSpPr>
        <p:spPr>
          <a:xfrm rot="16200000">
            <a:off x="2151821" y="3719504"/>
            <a:ext cx="711733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900" dirty="0"/>
              <a:t>Energy (MeV)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3B1935-0BB8-AA33-3CC8-A847B2BA115E}"/>
              </a:ext>
            </a:extLst>
          </p:cNvPr>
          <p:cNvSpPr txBox="1"/>
          <p:nvPr/>
        </p:nvSpPr>
        <p:spPr>
          <a:xfrm rot="16200000">
            <a:off x="1990293" y="3742588"/>
            <a:ext cx="1327286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600" dirty="0"/>
              <a:t>0           10            20           30          40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2C18C4-B8AC-B370-176B-5523985EC101}"/>
              </a:ext>
            </a:extLst>
          </p:cNvPr>
          <p:cNvSpPr txBox="1"/>
          <p:nvPr/>
        </p:nvSpPr>
        <p:spPr>
          <a:xfrm>
            <a:off x="2700103" y="4456029"/>
            <a:ext cx="1375377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600" dirty="0"/>
              <a:t>0      0.5      1.0     1.5     2.0      2.5     3.0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F4371A-25F0-9C14-DD9D-36B1610DC477}"/>
              </a:ext>
            </a:extLst>
          </p:cNvPr>
          <p:cNvSpPr txBox="1"/>
          <p:nvPr/>
        </p:nvSpPr>
        <p:spPr>
          <a:xfrm>
            <a:off x="3136323" y="4548362"/>
            <a:ext cx="66043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900" dirty="0"/>
              <a:t>Radius (mm)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FC38222-C57B-EAE9-288C-CCBCCE247C67}"/>
              </a:ext>
            </a:extLst>
          </p:cNvPr>
          <p:cNvGrpSpPr/>
          <p:nvPr/>
        </p:nvGrpSpPr>
        <p:grpSpPr>
          <a:xfrm>
            <a:off x="4583801" y="1326371"/>
            <a:ext cx="1922058" cy="1555460"/>
            <a:chOff x="4583801" y="1326371"/>
            <a:chExt cx="1922058" cy="1555460"/>
          </a:xfrm>
        </p:grpSpPr>
        <p:pic>
          <p:nvPicPr>
            <p:cNvPr id="11" name="Picture 10" descr="A graph showing a curve&#10;&#10;Description automatically generated with medium confidence">
              <a:extLst>
                <a:ext uri="{FF2B5EF4-FFF2-40B4-BE49-F238E27FC236}">
                  <a16:creationId xmlns:a16="http://schemas.microsoft.com/office/drawing/2014/main" id="{526E08CC-B496-8F79-E753-BDBE274F0A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0946" y="1342914"/>
              <a:ext cx="1629831" cy="1322436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99ED51A-A455-12A4-7370-79F97E2FD186}"/>
                </a:ext>
              </a:extLst>
            </p:cNvPr>
            <p:cNvSpPr txBox="1"/>
            <p:nvPr/>
          </p:nvSpPr>
          <p:spPr>
            <a:xfrm>
              <a:off x="5447852" y="2743332"/>
              <a:ext cx="359073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900" dirty="0"/>
                <a:t>z (mm)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AD5B4C7-94AC-93B8-94A8-40F057B23A16}"/>
                </a:ext>
              </a:extLst>
            </p:cNvPr>
            <p:cNvSpPr txBox="1"/>
            <p:nvPr/>
          </p:nvSpPr>
          <p:spPr>
            <a:xfrm>
              <a:off x="4862780" y="2650707"/>
              <a:ext cx="1643079" cy="923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600" dirty="0"/>
                <a:t>0            10           20           30           40           50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75279FC-64EA-F381-BE85-99D6ADC0EFE6}"/>
                </a:ext>
              </a:extLst>
            </p:cNvPr>
            <p:cNvSpPr txBox="1"/>
            <p:nvPr/>
          </p:nvSpPr>
          <p:spPr>
            <a:xfrm rot="16200000">
              <a:off x="4121346" y="1951061"/>
              <a:ext cx="1341714" cy="923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600" dirty="0"/>
                <a:t>0             1             2               3             4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7A1BE02-3043-BB56-C20B-567B438149B1}"/>
                </a:ext>
              </a:extLst>
            </p:cNvPr>
            <p:cNvSpPr txBox="1"/>
            <p:nvPr/>
          </p:nvSpPr>
          <p:spPr>
            <a:xfrm rot="16200000">
              <a:off x="4322832" y="1918017"/>
              <a:ext cx="660437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900" dirty="0"/>
                <a:t>Radius (mm)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9928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0BA26-34A3-3700-DCF5-4AE0D13DC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144" y="370285"/>
            <a:ext cx="6848475" cy="626269"/>
          </a:xfrm>
        </p:spPr>
        <p:txBody>
          <a:bodyPr/>
          <a:lstStyle/>
          <a:p>
            <a:r>
              <a:rPr lang="en-US" sz="2400" dirty="0" err="1"/>
              <a:t>Mould</a:t>
            </a:r>
            <a:r>
              <a:rPr lang="en-US" sz="2400" dirty="0"/>
              <a:t> designs for beam insert and background impression, from surface of revolution from radius-depth plots</a:t>
            </a:r>
            <a:endParaRPr lang="en-GB" sz="2400" dirty="0"/>
          </a:p>
        </p:txBody>
      </p:sp>
      <p:pic>
        <p:nvPicPr>
          <p:cNvPr id="4" name="Picture 3" descr="Several blue rectangular objects&#10;&#10;Description automatically generated">
            <a:extLst>
              <a:ext uri="{FF2B5EF4-FFF2-40B4-BE49-F238E27FC236}">
                <a16:creationId xmlns:a16="http://schemas.microsoft.com/office/drawing/2014/main" id="{4D9DFF89-6336-252D-819F-AF47907E3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400" y="1946316"/>
            <a:ext cx="6775200" cy="271208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3125A47-1D43-94B7-350E-F687D161373E}"/>
              </a:ext>
            </a:extLst>
          </p:cNvPr>
          <p:cNvSpPr txBox="1"/>
          <p:nvPr/>
        </p:nvSpPr>
        <p:spPr>
          <a:xfrm>
            <a:off x="3393813" y="1638539"/>
            <a:ext cx="22635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Two halves of beam insert</a:t>
            </a:r>
            <a:endParaRPr lang="en-GB" sz="1400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0F148C1-8A26-0C70-83E9-7EE3AB0CAF53}"/>
              </a:ext>
            </a:extLst>
          </p:cNvPr>
          <p:cNvCxnSpPr/>
          <p:nvPr/>
        </p:nvCxnSpPr>
        <p:spPr>
          <a:xfrm>
            <a:off x="4121944" y="2421731"/>
            <a:ext cx="807244" cy="0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4632038-F3E3-50D3-CC17-DB2E4CC46ED7}"/>
              </a:ext>
            </a:extLst>
          </p:cNvPr>
          <p:cNvSpPr txBox="1"/>
          <p:nvPr/>
        </p:nvSpPr>
        <p:spPr>
          <a:xfrm>
            <a:off x="1523458" y="3560531"/>
            <a:ext cx="17698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Mould</a:t>
            </a:r>
            <a:r>
              <a:rPr lang="en-US" sz="1400" dirty="0"/>
              <a:t> to create a hollow impression in the background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19283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0BA26-34A3-3700-DCF5-4AE0D13DC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3D printed </a:t>
            </a:r>
            <a:r>
              <a:rPr lang="en-US" sz="2400" dirty="0" err="1"/>
              <a:t>mould</a:t>
            </a:r>
            <a:r>
              <a:rPr lang="en-US" sz="2400" dirty="0"/>
              <a:t> examples (5%)</a:t>
            </a:r>
            <a:endParaRPr lang="en-GB" sz="2400" dirty="0"/>
          </a:p>
        </p:txBody>
      </p:sp>
      <p:pic>
        <p:nvPicPr>
          <p:cNvPr id="4" name="Picture 3" descr="A close-up of a plastic mold&#10;&#10;Description automatically generated">
            <a:extLst>
              <a:ext uri="{FF2B5EF4-FFF2-40B4-BE49-F238E27FC236}">
                <a16:creationId xmlns:a16="http://schemas.microsoft.com/office/drawing/2014/main" id="{F224FDB2-8579-64A6-9E81-4FF16D443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76" y="1677600"/>
            <a:ext cx="3422821" cy="2493900"/>
          </a:xfrm>
          <a:prstGeom prst="rect">
            <a:avLst/>
          </a:prstGeom>
        </p:spPr>
      </p:pic>
      <p:pic>
        <p:nvPicPr>
          <p:cNvPr id="6" name="Picture 5" descr="A clear plastic box with a long handle&#10;&#10;Description automatically generated">
            <a:extLst>
              <a:ext uri="{FF2B5EF4-FFF2-40B4-BE49-F238E27FC236}">
                <a16:creationId xmlns:a16="http://schemas.microsoft.com/office/drawing/2014/main" id="{65A92FBB-7D2F-DC0E-37EB-B21F016367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566" y="914400"/>
            <a:ext cx="1792790" cy="32571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F89066-4B0A-22C8-8E0A-7BE3550A78AE}"/>
              </a:ext>
            </a:extLst>
          </p:cNvPr>
          <p:cNvSpPr txBox="1"/>
          <p:nvPr/>
        </p:nvSpPr>
        <p:spPr>
          <a:xfrm>
            <a:off x="1428433" y="4238437"/>
            <a:ext cx="22635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Two halves of beam insert</a:t>
            </a:r>
            <a:endParaRPr lang="en-GB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CC2A03-15EC-68B4-EF61-0E80F6B3F27B}"/>
              </a:ext>
            </a:extLst>
          </p:cNvPr>
          <p:cNvSpPr txBox="1"/>
          <p:nvPr/>
        </p:nvSpPr>
        <p:spPr>
          <a:xfrm>
            <a:off x="5124753" y="4246772"/>
            <a:ext cx="295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Half the beam hollow impression in half the cylindrical background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371793765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11316</TotalTime>
  <Words>640</Words>
  <Application>Microsoft Office PowerPoint</Application>
  <PresentationFormat>On-screen Show (16:9)</PresentationFormat>
  <Paragraphs>108</Paragraphs>
  <Slides>17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Tahoma</vt:lpstr>
      <vt:lpstr>1_Default Design</vt:lpstr>
      <vt:lpstr>Image</vt:lpstr>
      <vt:lpstr>WP4: Ion-acoustic dose mapping</vt:lpstr>
      <vt:lpstr>PowerPoint Presentation</vt:lpstr>
      <vt:lpstr>2-year Objectives,Tasks, Milestones</vt:lpstr>
      <vt:lpstr>Agenda</vt:lpstr>
      <vt:lpstr>Preliminary photoacoustic “experimental simulation”   – Yu Hu (MRes project)</vt:lpstr>
      <vt:lpstr>Geant4 – 20000 protons, 40 ns, 70 MeV</vt:lpstr>
      <vt:lpstr>Further processing of deposited energy distribution</vt:lpstr>
      <vt:lpstr>Mould designs for beam insert and background impression, from surface of revolution from radius-depth plots</vt:lpstr>
      <vt:lpstr>3D printed mould examples (5%)</vt:lpstr>
      <vt:lpstr>Half phantom example (40%)</vt:lpstr>
      <vt:lpstr>Photoacoustic imaging system</vt:lpstr>
      <vt:lpstr>Example photoacoustic images (5%)</vt:lpstr>
      <vt:lpstr>Acoustic signals received at sensor element 128</vt:lpstr>
      <vt:lpstr>Acoustic signals received at sensor element 128</vt:lpstr>
      <vt:lpstr>Simulated acoustic signals received at sensor element 128</vt:lpstr>
      <vt:lpstr>Analytical (and experimentally confirmed) predictions of pressure-time waveforms</vt:lpstr>
      <vt:lpstr>PowerPoint Presentation</vt:lpstr>
    </vt:vector>
  </TitlesOfParts>
  <Company>Institute of Cancer Research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Jeff bamber</dc:creator>
  <cp:lastModifiedBy>Jeff Bamber</cp:lastModifiedBy>
  <cp:revision>1119</cp:revision>
  <dcterms:created xsi:type="dcterms:W3CDTF">2012-11-04T16:00:56Z</dcterms:created>
  <dcterms:modified xsi:type="dcterms:W3CDTF">2023-09-20T09:36:26Z</dcterms:modified>
</cp:coreProperties>
</file>