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slides/slide35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91" r:id="rId2"/>
    <p:sldMasterId id="2147483679" r:id="rId3"/>
    <p:sldMasterId id="2147483695" r:id="rId4"/>
    <p:sldMasterId id="2147483700" r:id="rId5"/>
  </p:sldMasterIdLst>
  <p:notesMasterIdLst>
    <p:notesMasterId r:id="rId42"/>
  </p:notesMasterIdLst>
  <p:sldIdLst>
    <p:sldId id="420" r:id="rId6"/>
    <p:sldId id="482" r:id="rId7"/>
    <p:sldId id="447" r:id="rId8"/>
    <p:sldId id="448" r:id="rId9"/>
    <p:sldId id="501" r:id="rId10"/>
    <p:sldId id="450" r:id="rId11"/>
    <p:sldId id="451" r:id="rId12"/>
    <p:sldId id="455" r:id="rId13"/>
    <p:sldId id="382" r:id="rId14"/>
    <p:sldId id="481" r:id="rId15"/>
    <p:sldId id="456" r:id="rId16"/>
    <p:sldId id="483" r:id="rId17"/>
    <p:sldId id="457" r:id="rId18"/>
    <p:sldId id="458" r:id="rId19"/>
    <p:sldId id="459" r:id="rId20"/>
    <p:sldId id="460" r:id="rId21"/>
    <p:sldId id="486" r:id="rId22"/>
    <p:sldId id="484" r:id="rId23"/>
    <p:sldId id="489" r:id="rId24"/>
    <p:sldId id="461" r:id="rId25"/>
    <p:sldId id="487" r:id="rId26"/>
    <p:sldId id="488" r:id="rId27"/>
    <p:sldId id="462" r:id="rId28"/>
    <p:sldId id="464" r:id="rId29"/>
    <p:sldId id="465" r:id="rId30"/>
    <p:sldId id="388" r:id="rId31"/>
    <p:sldId id="492" r:id="rId32"/>
    <p:sldId id="467" r:id="rId33"/>
    <p:sldId id="495" r:id="rId34"/>
    <p:sldId id="502" r:id="rId35"/>
    <p:sldId id="473" r:id="rId36"/>
    <p:sldId id="439" r:id="rId37"/>
    <p:sldId id="474" r:id="rId38"/>
    <p:sldId id="496" r:id="rId39"/>
    <p:sldId id="503" r:id="rId40"/>
    <p:sldId id="504" r:id="rId41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1">
          <p15:clr>
            <a:srgbClr val="A4A3A4"/>
          </p15:clr>
        </p15:guide>
        <p15:guide id="2" orient="horz" pos="855">
          <p15:clr>
            <a:srgbClr val="A4A3A4"/>
          </p15:clr>
        </p15:guide>
        <p15:guide id="3" orient="horz" pos="826">
          <p15:clr>
            <a:srgbClr val="A4A3A4"/>
          </p15:clr>
        </p15:guide>
        <p15:guide id="4" orient="horz" pos="1824">
          <p15:clr>
            <a:srgbClr val="A4A3A4"/>
          </p15:clr>
        </p15:guide>
        <p15:guide id="5" orient="horz" pos="305">
          <p15:clr>
            <a:srgbClr val="A4A3A4"/>
          </p15:clr>
        </p15:guide>
        <p15:guide id="6" orient="horz" pos="554">
          <p15:clr>
            <a:srgbClr val="A4A3A4"/>
          </p15:clr>
        </p15:guide>
        <p15:guide id="7" pos="226">
          <p15:clr>
            <a:srgbClr val="A4A3A4"/>
          </p15:clr>
        </p15:guide>
        <p15:guide id="8" pos="5534">
          <p15:clr>
            <a:srgbClr val="A4A3A4"/>
          </p15:clr>
        </p15:guide>
        <p15:guide id="9" pos="2812">
          <p15:clr>
            <a:srgbClr val="A4A3A4"/>
          </p15:clr>
        </p15:guide>
        <p15:guide id="10" pos="2948">
          <p15:clr>
            <a:srgbClr val="A4A3A4"/>
          </p15:clr>
        </p15:guide>
        <p15:guide id="11" pos="1435">
          <p15:clr>
            <a:srgbClr val="A4A3A4"/>
          </p15:clr>
        </p15:guide>
        <p15:guide id="12" pos="4332">
          <p15:clr>
            <a:srgbClr val="A4A3A4"/>
          </p15:clr>
        </p15:guide>
        <p15:guide id="13" pos="4173">
          <p15:clr>
            <a:srgbClr val="A4A3A4"/>
          </p15:clr>
        </p15:guide>
        <p15:guide id="14" pos="15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B4FF"/>
    <a:srgbClr val="262626"/>
    <a:srgbClr val="303030"/>
    <a:srgbClr val="FFFFFF"/>
    <a:srgbClr val="F0781E"/>
    <a:srgbClr val="D23264"/>
    <a:srgbClr val="005AA0"/>
    <a:srgbClr val="8CB423"/>
    <a:srgbClr val="A0235A"/>
    <a:srgbClr val="0A2D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92" autoAdjust="0"/>
    <p:restoredTop sz="99842" autoAdjust="0"/>
  </p:normalViewPr>
  <p:slideViewPr>
    <p:cSldViewPr snapToObjects="1" showGuides="1">
      <p:cViewPr varScale="1">
        <p:scale>
          <a:sx n="116" d="100"/>
          <a:sy n="116" d="100"/>
        </p:scale>
        <p:origin x="178" y="72"/>
      </p:cViewPr>
      <p:guideLst>
        <p:guide orient="horz" pos="2981"/>
        <p:guide orient="horz" pos="855"/>
        <p:guide orient="horz" pos="826"/>
        <p:guide orient="horz" pos="1824"/>
        <p:guide orient="horz" pos="305"/>
        <p:guide orient="horz" pos="554"/>
        <p:guide pos="226"/>
        <p:guide pos="5534"/>
        <p:guide pos="2812"/>
        <p:guide pos="2948"/>
        <p:guide pos="1435"/>
        <p:guide pos="4332"/>
        <p:guide pos="4173"/>
        <p:guide pos="15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customXml" Target="../customXml/item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A6037-A285-4C9E-B04C-6DCA60BD155D}" type="datetimeFigureOut">
              <a:rPr lang="de-DE" smtClean="0"/>
              <a:t>23.10.2023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1BAFD-BDF1-4073-A261-64C06A00B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895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999" indent="-177999">
              <a:buFontTx/>
              <a:buChar char="-"/>
            </a:pPr>
            <a:r>
              <a:rPr lang="en-US" baseline="0" dirty="0" smtClean="0"/>
              <a:t>Setup presented </a:t>
            </a:r>
            <a:r>
              <a:rPr lang="en-US" baseline="0" dirty="0" smtClean="0">
                <a:sym typeface="Wingdings" panose="05000000000000000000" pitchFamily="2" charset="2"/>
              </a:rPr>
              <a:t> now accelerator readiness/stability</a:t>
            </a:r>
          </a:p>
          <a:p>
            <a:pPr marL="177999" indent="-177999">
              <a:buFontTx/>
              <a:buChar char="-"/>
            </a:pPr>
            <a:r>
              <a:rPr lang="en-US" baseline="0" dirty="0" smtClean="0">
                <a:sym typeface="Wingdings" panose="05000000000000000000" pitchFamily="2" charset="2"/>
              </a:rPr>
              <a:t>Standard fig of merit in proton LPA and also precondition for exp.: cut-off/max. energy  stably &gt; 60 MeV for many month  already unique performance in LPA</a:t>
            </a:r>
          </a:p>
          <a:p>
            <a:pPr marL="177999" indent="-177999">
              <a:buFontTx/>
              <a:buChar char="-"/>
            </a:pPr>
            <a:r>
              <a:rPr lang="en-US" baseline="0" dirty="0" smtClean="0">
                <a:sym typeface="Wingdings" panose="05000000000000000000" pitchFamily="2" charset="2"/>
              </a:rPr>
              <a:t>But to show readiness for radiobiological study: need to verify stability/readiness via model/application-specific parameters, here chosen e.g. pulse dose/homogeneity shown for days marked in green  grey areas mark targeted values  all within  first of its kind achievement</a:t>
            </a:r>
          </a:p>
          <a:p>
            <a:pPr marL="177999" indent="-177999">
              <a:buFontTx/>
              <a:buChar char="-"/>
            </a:pPr>
            <a:r>
              <a:rPr lang="en-US" baseline="0" dirty="0" smtClean="0">
                <a:sym typeface="Wingdings" panose="05000000000000000000" pitchFamily="2" charset="2"/>
              </a:rPr>
              <a:t>Next step: single shot resolution for one day (blue)  spectral stability from </a:t>
            </a:r>
            <a:r>
              <a:rPr lang="en-US" baseline="0" dirty="0" err="1" smtClean="0">
                <a:sym typeface="Wingdings" panose="05000000000000000000" pitchFamily="2" charset="2"/>
              </a:rPr>
              <a:t>tof</a:t>
            </a:r>
            <a:r>
              <a:rPr lang="en-US" baseline="0" dirty="0" smtClean="0">
                <a:sym typeface="Wingdings" panose="05000000000000000000" pitchFamily="2" charset="2"/>
              </a:rPr>
              <a:t> and depth dose homogeneity derived  all ok!!!</a:t>
            </a:r>
          </a:p>
          <a:p>
            <a:pPr marL="177999" indent="-177999">
              <a:buFontTx/>
              <a:buChar char="-"/>
            </a:pPr>
            <a:r>
              <a:rPr lang="en-US" baseline="0" dirty="0" smtClean="0">
                <a:sym typeface="Wingdings" panose="05000000000000000000" pitchFamily="2" charset="2"/>
              </a:rPr>
              <a:t>But: single shot dose fluctuates  inherent property of LPA source  </a:t>
            </a:r>
            <a:r>
              <a:rPr lang="en-US" baseline="0" dirty="0" err="1" smtClean="0">
                <a:sym typeface="Wingdings" panose="05000000000000000000" pitchFamily="2" charset="2"/>
              </a:rPr>
              <a:t>mititigated</a:t>
            </a:r>
            <a:r>
              <a:rPr lang="en-US" baseline="0" dirty="0" smtClean="0">
                <a:sym typeface="Wingdings" panose="05000000000000000000" pitchFamily="2" charset="2"/>
              </a:rPr>
              <a:t> via dose accumulation</a:t>
            </a:r>
          </a:p>
          <a:p>
            <a:pPr marL="177999" indent="-177999">
              <a:buFontTx/>
              <a:buChar char="-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23D9-DCE1-4F70-A305-1832C172360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33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566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12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15191" y="187701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1734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0714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580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15192" y="177068"/>
            <a:ext cx="6523253" cy="37193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Folientitel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3042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21521" y="177068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0657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225441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667189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596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81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379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4E0884E-A61D-4D00-87EE-ECEE944F155F}" type="datetimeFigureOut">
              <a:rPr lang="de-DE" smtClean="0"/>
              <a:t>23.10.2023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4B9B70-6880-4941-B7C5-563559E92B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73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444662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574400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9" t="487" r="31351" b="7965"/>
          <a:stretch/>
        </p:blipFill>
        <p:spPr>
          <a:xfrm rot="16200000">
            <a:off x="2494076" y="-1512343"/>
            <a:ext cx="4161765" cy="9149919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solidFill>
                  <a:schemeClr val="accent2"/>
                </a:solidFill>
              </a:rPr>
              <a:t>www.hzdr.de</a:t>
            </a:r>
            <a:endParaRPr lang="de-DE" sz="900" dirty="0">
              <a:solidFill>
                <a:schemeClr val="accent2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 userDrawn="1"/>
        </p:nvSpPr>
        <p:spPr bwMode="auto">
          <a:xfrm>
            <a:off x="-15042" y="1059581"/>
            <a:ext cx="9164960" cy="4083919"/>
          </a:xfrm>
          <a:prstGeom prst="rect">
            <a:avLst/>
          </a:prstGeom>
          <a:solidFill>
            <a:srgbClr val="00589C">
              <a:alpha val="70000"/>
            </a:srgbClr>
          </a:solidFill>
          <a:ln>
            <a:noFill/>
          </a:ln>
          <a:effectLst/>
          <a:extLst/>
        </p:spPr>
        <p:txBody>
          <a:bodyPr/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8" y="12438"/>
            <a:ext cx="9149928" cy="5151600"/>
          </a:xfrm>
          <a:prstGeom prst="rect">
            <a:avLst/>
          </a:prstGeom>
        </p:spPr>
      </p:pic>
      <p:pic>
        <p:nvPicPr>
          <p:cNvPr id="1026" name="Picture 2" descr="HZDR Signet of the Helmholtz-Zentrum Dresden-Rossendorf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388" y="4952236"/>
            <a:ext cx="785664" cy="16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18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4878000"/>
            <a:ext cx="9143983" cy="27146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178" y="4941194"/>
            <a:ext cx="756084" cy="137986"/>
          </a:xfrm>
          <a:prstGeom prst="rect">
            <a:avLst/>
          </a:prstGeom>
        </p:spPr>
      </p:pic>
      <p:sp>
        <p:nvSpPr>
          <p:cNvPr id="6" name="Rechteck 5"/>
          <p:cNvSpPr/>
          <p:nvPr userDrawn="1"/>
        </p:nvSpPr>
        <p:spPr bwMode="auto">
          <a:xfrm>
            <a:off x="-8250" y="2"/>
            <a:ext cx="360000" cy="360000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feld 6"/>
          <p:cNvSpPr txBox="1"/>
          <p:nvPr userDrawn="1"/>
        </p:nvSpPr>
        <p:spPr>
          <a:xfrm>
            <a:off x="268950" y="4972895"/>
            <a:ext cx="20601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 smtClean="0">
                <a:solidFill>
                  <a:schemeClr val="bg1"/>
                </a:solidFill>
              </a:rPr>
              <a:t>U. Schramm</a:t>
            </a:r>
            <a:r>
              <a:rPr lang="de-DE" sz="800" b="1" baseline="0" dirty="0" smtClean="0">
                <a:solidFill>
                  <a:schemeClr val="bg1"/>
                </a:solidFill>
              </a:rPr>
              <a:t>         u.schramm@hzdr.de</a:t>
            </a:r>
            <a:endParaRPr lang="de-DE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30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9" r:id="rId4"/>
    <p:sldLayoutId id="2147483703" r:id="rId5"/>
    <p:sldLayoutId id="2147483704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22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4878000"/>
            <a:ext cx="9143983" cy="271461"/>
          </a:xfrm>
          <a:prstGeom prst="rect">
            <a:avLst/>
          </a:prstGeom>
        </p:spPr>
      </p:pic>
      <p:cxnSp>
        <p:nvCxnSpPr>
          <p:cNvPr id="5" name="Gerade Verbindung 4"/>
          <p:cNvCxnSpPr/>
          <p:nvPr userDrawn="1"/>
        </p:nvCxnSpPr>
        <p:spPr>
          <a:xfrm>
            <a:off x="358775" y="663538"/>
            <a:ext cx="8425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178" y="4941194"/>
            <a:ext cx="756084" cy="13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0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4" r:id="rId3"/>
    <p:sldLayoutId id="2147483697" r:id="rId4"/>
    <p:sldLayoutId id="2147483698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22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-63515" y="-94796"/>
            <a:ext cx="9316035" cy="5263136"/>
          </a:xfrm>
          <a:prstGeom prst="rect">
            <a:avLst/>
          </a:prstGeom>
          <a:gradFill>
            <a:gsLst>
              <a:gs pos="12000">
                <a:srgbClr val="00589C"/>
              </a:gs>
              <a:gs pos="54000">
                <a:schemeClr val="tx1"/>
              </a:gs>
              <a:gs pos="0">
                <a:srgbClr val="00589C"/>
              </a:gs>
              <a:gs pos="100000">
                <a:schemeClr val="tx1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indent="12700" defTabSz="914400" fontAlgn="base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</a:pPr>
            <a:endParaRPr lang="de-DE" sz="2400" smtClean="0">
              <a:solidFill>
                <a:srgbClr val="515151"/>
              </a:solidFill>
              <a:ea typeface="ＭＳ Ｐゴシック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6" b="18218"/>
          <a:stretch/>
        </p:blipFill>
        <p:spPr>
          <a:xfrm>
            <a:off x="145760" y="2417196"/>
            <a:ext cx="7893009" cy="251281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Rechteck 5"/>
          <p:cNvSpPr/>
          <p:nvPr userDrawn="1"/>
        </p:nvSpPr>
        <p:spPr bwMode="auto">
          <a:xfrm>
            <a:off x="-8250" y="2"/>
            <a:ext cx="360000" cy="360000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4878000"/>
            <a:ext cx="9143983" cy="27146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178" y="4941194"/>
            <a:ext cx="756084" cy="13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4572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charset="0"/>
        <a:defRPr sz="26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444500" indent="-265113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charset="0"/>
        <a:buChar char="§"/>
        <a:defRPr sz="2600">
          <a:solidFill>
            <a:schemeClr val="tx1"/>
          </a:solidFill>
          <a:latin typeface="+mn-lt"/>
          <a:ea typeface="Arial" charset="0"/>
          <a:cs typeface="+mn-cs"/>
        </a:defRPr>
      </a:lvl2pPr>
      <a:lvl3pPr marL="901700" indent="-277813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charset="0"/>
        <a:buChar char="§"/>
        <a:defRPr sz="2600">
          <a:solidFill>
            <a:schemeClr val="tx1"/>
          </a:solidFill>
          <a:latin typeface="+mn-lt"/>
          <a:ea typeface="Arial" charset="0"/>
          <a:cs typeface="+mn-cs"/>
        </a:defRPr>
      </a:lvl3pPr>
      <a:lvl4pPr marL="2365375" indent="-3810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925763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3382963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3840163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4297363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4754563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9" t="843" r="25979" b="2432"/>
          <a:stretch/>
        </p:blipFill>
        <p:spPr>
          <a:xfrm rot="16200000">
            <a:off x="1984907" y="-1997068"/>
            <a:ext cx="5164038" cy="9158173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 userDrawn="1"/>
        </p:nvSpPr>
        <p:spPr bwMode="auto">
          <a:xfrm>
            <a:off x="0" y="0"/>
            <a:ext cx="9180000" cy="5196222"/>
          </a:xfrm>
          <a:prstGeom prst="rect">
            <a:avLst/>
          </a:prstGeom>
          <a:solidFill>
            <a:srgbClr val="00589C">
              <a:alpha val="70000"/>
            </a:srgbClr>
          </a:solidFill>
          <a:ln>
            <a:noFill/>
          </a:ln>
          <a:effectLst/>
          <a:extLst/>
        </p:spPr>
        <p:txBody>
          <a:bodyPr/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Rechteck 10"/>
          <p:cNvSpPr/>
          <p:nvPr userDrawn="1"/>
        </p:nvSpPr>
        <p:spPr bwMode="auto">
          <a:xfrm>
            <a:off x="-8250" y="2"/>
            <a:ext cx="360000" cy="360000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4878000"/>
            <a:ext cx="9143983" cy="27146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178" y="4941194"/>
            <a:ext cx="756084" cy="137986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268950" y="4972895"/>
            <a:ext cx="20601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 smtClean="0">
                <a:solidFill>
                  <a:schemeClr val="bg1"/>
                </a:solidFill>
              </a:rPr>
              <a:t>U. Schramm</a:t>
            </a:r>
            <a:r>
              <a:rPr lang="de-DE" sz="800" b="1" baseline="0" dirty="0" smtClean="0">
                <a:solidFill>
                  <a:schemeClr val="bg1"/>
                </a:solidFill>
              </a:rPr>
              <a:t>         u.schramm@hzdr.de</a:t>
            </a:r>
            <a:endParaRPr lang="de-DE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86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4612230" y="1653066"/>
            <a:ext cx="18950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U. Schramm</a:t>
            </a: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3239852" y="2177447"/>
            <a:ext cx="46858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</a:t>
            </a:r>
            <a:r>
              <a:rPr lang="de-DE" i="1" dirty="0" err="1" smtClean="0">
                <a:solidFill>
                  <a:srgbClr val="FFFFFF"/>
                </a:solidFill>
                <a:latin typeface="Arial"/>
              </a:rPr>
              <a:t>itute</a:t>
            </a:r>
            <a:r>
              <a:rPr kumimoji="0" lang="de-DE" sz="18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de-DE" i="1" dirty="0" err="1">
                <a:solidFill>
                  <a:srgbClr val="FFFFFF"/>
                </a:solidFill>
                <a:latin typeface="Arial"/>
              </a:rPr>
              <a:t>f</a:t>
            </a:r>
            <a:r>
              <a:rPr kumimoji="0" lang="de-DE" sz="18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</a:t>
            </a:r>
            <a:r>
              <a:rPr kumimoji="0" lang="de-DE" sz="18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Radiation </a:t>
            </a:r>
            <a:r>
              <a:rPr kumimoji="0" lang="de-DE" sz="18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Physics</a:t>
            </a:r>
            <a:r>
              <a:rPr kumimoji="0" lang="de-DE" sz="18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</a:t>
            </a:r>
            <a:r>
              <a:rPr kumimoji="0" lang="de-DE" sz="18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Oncoray</a:t>
            </a:r>
            <a:endParaRPr kumimoji="0" lang="de-DE" sz="1800" b="0" i="1" u="none" strike="noStrike" kern="1200" cap="none" spc="0" normalizeH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Helmholtz-Zentrum Dresden-</a:t>
            </a:r>
            <a:r>
              <a:rPr kumimoji="0" lang="de-DE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Rossendorf</a:t>
            </a:r>
            <a:endParaRPr kumimoji="0" lang="de-DE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453" y="3543859"/>
            <a:ext cx="1769031" cy="726673"/>
          </a:xfrm>
          <a:prstGeom prst="rect">
            <a:avLst/>
          </a:prstGeom>
        </p:spPr>
      </p:pic>
      <p:grpSp>
        <p:nvGrpSpPr>
          <p:cNvPr id="11" name="Gruppieren 10"/>
          <p:cNvGrpSpPr/>
          <p:nvPr/>
        </p:nvGrpSpPr>
        <p:grpSpPr>
          <a:xfrm>
            <a:off x="564481" y="3579862"/>
            <a:ext cx="4475571" cy="561932"/>
            <a:chOff x="336221" y="3543858"/>
            <a:chExt cx="4475571" cy="561932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221" y="3543858"/>
              <a:ext cx="1535209" cy="561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hteck 18"/>
            <p:cNvSpPr/>
            <p:nvPr/>
          </p:nvSpPr>
          <p:spPr bwMode="auto">
            <a:xfrm>
              <a:off x="1963667" y="3543859"/>
              <a:ext cx="1737311" cy="561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20" name="Picture 2" descr="C:\Users\ULI~1.SCH\AppData\Local\Temp\Rar$DIa0.771\ATH_Logo_Claim_eng_RGB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7660" y="3577471"/>
              <a:ext cx="1613479" cy="491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hteck 20"/>
            <p:cNvSpPr/>
            <p:nvPr/>
          </p:nvSpPr>
          <p:spPr bwMode="auto">
            <a:xfrm>
              <a:off x="3794108" y="3543858"/>
              <a:ext cx="1017684" cy="561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840" y="3580163"/>
              <a:ext cx="888831" cy="485419"/>
            </a:xfrm>
            <a:prstGeom prst="rect">
              <a:avLst/>
            </a:prstGeom>
          </p:spPr>
        </p:pic>
      </p:grpSp>
      <p:sp>
        <p:nvSpPr>
          <p:cNvPr id="3" name="Textfeld 2"/>
          <p:cNvSpPr txBox="1"/>
          <p:nvPr/>
        </p:nvSpPr>
        <p:spPr>
          <a:xfrm>
            <a:off x="525346" y="4393436"/>
            <a:ext cx="5630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bg1"/>
                </a:solidFill>
              </a:rPr>
              <a:t>Advancing Radiobiology Technology, IOP, London, 2023</a:t>
            </a:r>
            <a:endParaRPr lang="de-DE" sz="1600" i="1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65096" y="7372"/>
            <a:ext cx="83263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5AA0"/>
                </a:solidFill>
              </a:rPr>
              <a:t>Advancing </a:t>
            </a:r>
            <a:r>
              <a:rPr lang="en-US" sz="2400" b="1" dirty="0">
                <a:solidFill>
                  <a:srgbClr val="005AA0"/>
                </a:solidFill>
              </a:rPr>
              <a:t>laser accelerated proton beam performance </a:t>
            </a:r>
            <a:endParaRPr lang="en-US" sz="2400" b="1" dirty="0" smtClean="0">
              <a:solidFill>
                <a:srgbClr val="005AA0"/>
              </a:solidFill>
            </a:endParaRPr>
          </a:p>
          <a:p>
            <a:r>
              <a:rPr lang="en-US" sz="2400" b="1" dirty="0" smtClean="0">
                <a:solidFill>
                  <a:srgbClr val="005AA0"/>
                </a:solidFill>
              </a:rPr>
              <a:t> - for dose </a:t>
            </a:r>
            <a:r>
              <a:rPr lang="en-US" sz="2400" b="1" dirty="0">
                <a:solidFill>
                  <a:srgbClr val="005AA0"/>
                </a:solidFill>
              </a:rPr>
              <a:t>controlled irradiation studies </a:t>
            </a:r>
            <a:endParaRPr lang="en-US" sz="2400" b="1" dirty="0" smtClean="0">
              <a:solidFill>
                <a:srgbClr val="005AA0"/>
              </a:solidFill>
            </a:endParaRPr>
          </a:p>
          <a:p>
            <a:r>
              <a:rPr lang="en-US" sz="2400" b="1" dirty="0" smtClean="0">
                <a:solidFill>
                  <a:srgbClr val="005AA0"/>
                </a:solidFill>
              </a:rPr>
              <a:t> - and beyond </a:t>
            </a:r>
            <a:r>
              <a:rPr lang="en-US" sz="2400" b="1" dirty="0">
                <a:solidFill>
                  <a:srgbClr val="005AA0"/>
                </a:solidFill>
              </a:rPr>
              <a:t>the 100 MeV frontier     </a:t>
            </a:r>
            <a:endParaRPr lang="en-US" sz="2400" b="1" dirty="0" smtClean="0">
              <a:solidFill>
                <a:srgbClr val="005A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44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16364" t="19091" r="17159" b="10909"/>
          <a:stretch/>
        </p:blipFill>
        <p:spPr>
          <a:xfrm>
            <a:off x="287524" y="771550"/>
            <a:ext cx="5724636" cy="3390745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503258" y="159481"/>
            <a:ext cx="7741149" cy="418697"/>
          </a:xfrm>
        </p:spPr>
        <p:txBody>
          <a:bodyPr>
            <a:normAutofit fontScale="90000"/>
          </a:bodyPr>
          <a:lstStyle/>
          <a:p>
            <a:r>
              <a:rPr lang="en-US" b="0" dirty="0">
                <a:solidFill>
                  <a:srgbClr val="005AA0"/>
                </a:solidFill>
              </a:rPr>
              <a:t>S</a:t>
            </a:r>
            <a:r>
              <a:rPr lang="en-US" b="0" dirty="0" smtClean="0">
                <a:solidFill>
                  <a:srgbClr val="005AA0"/>
                </a:solidFill>
              </a:rPr>
              <a:t>table laser proton accelerator operation over months @ &gt;60 MeV</a:t>
            </a:r>
            <a:r>
              <a:rPr lang="en-US" b="0" dirty="0">
                <a:solidFill>
                  <a:srgbClr val="005AA0"/>
                </a:solidFill>
              </a:rPr>
              <a:t/>
            </a:r>
            <a:br>
              <a:rPr lang="en-US" b="0" dirty="0">
                <a:solidFill>
                  <a:srgbClr val="005AA0"/>
                </a:solidFill>
              </a:rPr>
            </a:br>
            <a:endParaRPr lang="de-DE" dirty="0">
              <a:solidFill>
                <a:srgbClr val="005AA0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95536" y="4599007"/>
            <a:ext cx="41046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i="1" dirty="0" smtClean="0"/>
              <a:t>T. Ziegler, et al., Scientific Reports 11, 7338 (2021)</a:t>
            </a:r>
          </a:p>
        </p:txBody>
      </p:sp>
      <p:sp>
        <p:nvSpPr>
          <p:cNvPr id="8" name="Rechteck 7"/>
          <p:cNvSpPr/>
          <p:nvPr/>
        </p:nvSpPr>
        <p:spPr>
          <a:xfrm>
            <a:off x="5508104" y="1182509"/>
            <a:ext cx="288032" cy="1044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65D784F-5887-4B00-82F6-F446F092878C}"/>
              </a:ext>
            </a:extLst>
          </p:cNvPr>
          <p:cNvSpPr/>
          <p:nvPr/>
        </p:nvSpPr>
        <p:spPr>
          <a:xfrm>
            <a:off x="6120172" y="879562"/>
            <a:ext cx="2844315" cy="3342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5AA0"/>
                </a:solidFill>
              </a:rPr>
              <a:t>e</a:t>
            </a:r>
            <a:r>
              <a:rPr lang="en-US" sz="1600" dirty="0" smtClean="0">
                <a:solidFill>
                  <a:srgbClr val="005AA0"/>
                </a:solidFill>
              </a:rPr>
              <a:t>mpirical GVD and TOD optimization improves and stabilizes TNSA performance</a:t>
            </a:r>
          </a:p>
          <a:p>
            <a:pPr>
              <a:lnSpc>
                <a:spcPct val="120000"/>
              </a:lnSpc>
            </a:pPr>
            <a:endParaRPr lang="en-US" sz="1600" dirty="0" smtClean="0">
              <a:solidFill>
                <a:srgbClr val="005AA0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5AA0"/>
                </a:solidFill>
              </a:rPr>
              <a:t>m</a:t>
            </a:r>
            <a:r>
              <a:rPr lang="en-US" sz="1600" dirty="0" smtClean="0">
                <a:solidFill>
                  <a:srgbClr val="005AA0"/>
                </a:solidFill>
              </a:rPr>
              <a:t>easured / cross-checked with RCF stacks, 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005AA0"/>
                </a:solidFill>
              </a:rPr>
              <a:t>     TP </a:t>
            </a:r>
            <a:r>
              <a:rPr lang="en-US" sz="1600" dirty="0" err="1" smtClean="0">
                <a:solidFill>
                  <a:srgbClr val="005AA0"/>
                </a:solidFill>
              </a:rPr>
              <a:t>spectromter</a:t>
            </a:r>
            <a:r>
              <a:rPr lang="en-US" sz="1600" dirty="0" smtClean="0">
                <a:solidFill>
                  <a:srgbClr val="005AA0"/>
                </a:solidFill>
              </a:rPr>
              <a:t>, TOF </a:t>
            </a:r>
          </a:p>
          <a:p>
            <a:pPr>
              <a:lnSpc>
                <a:spcPct val="120000"/>
              </a:lnSpc>
            </a:pPr>
            <a:endParaRPr lang="en-US" sz="1600" dirty="0">
              <a:solidFill>
                <a:srgbClr val="005AA0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5AA0"/>
                </a:solidFill>
              </a:rPr>
              <a:t>r</a:t>
            </a:r>
            <a:r>
              <a:rPr lang="en-US" sz="1600" b="1" dirty="0" smtClean="0">
                <a:solidFill>
                  <a:srgbClr val="005AA0"/>
                </a:solidFill>
              </a:rPr>
              <a:t>eady for applications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5AA0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71500" y="663538"/>
            <a:ext cx="5868652" cy="370841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971600" y="1182509"/>
            <a:ext cx="4284476" cy="30395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reihandform 10"/>
          <p:cNvSpPr/>
          <p:nvPr/>
        </p:nvSpPr>
        <p:spPr>
          <a:xfrm>
            <a:off x="2272775" y="1690298"/>
            <a:ext cx="862781" cy="1924665"/>
          </a:xfrm>
          <a:custGeom>
            <a:avLst/>
            <a:gdLst>
              <a:gd name="connsiteX0" fmla="*/ 0 w 862781"/>
              <a:gd name="connsiteY0" fmla="*/ 1917291 h 1924665"/>
              <a:gd name="connsiteX1" fmla="*/ 862781 w 862781"/>
              <a:gd name="connsiteY1" fmla="*/ 1924665 h 1924665"/>
              <a:gd name="connsiteX2" fmla="*/ 855406 w 862781"/>
              <a:gd name="connsiteY2" fmla="*/ 575187 h 1924665"/>
              <a:gd name="connsiteX3" fmla="*/ 14748 w 862781"/>
              <a:gd name="connsiteY3" fmla="*/ 0 h 1924665"/>
              <a:gd name="connsiteX4" fmla="*/ 0 w 862781"/>
              <a:gd name="connsiteY4" fmla="*/ 1917291 h 192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781" h="1924665">
                <a:moveTo>
                  <a:pt x="0" y="1917291"/>
                </a:moveTo>
                <a:lnTo>
                  <a:pt x="862781" y="1924665"/>
                </a:lnTo>
                <a:cubicBezTo>
                  <a:pt x="860323" y="1474839"/>
                  <a:pt x="857864" y="1025013"/>
                  <a:pt x="855406" y="575187"/>
                </a:cubicBezTo>
                <a:lnTo>
                  <a:pt x="14748" y="0"/>
                </a:lnTo>
                <a:lnTo>
                  <a:pt x="0" y="1917291"/>
                </a:lnTo>
                <a:close/>
              </a:path>
            </a:pathLst>
          </a:custGeom>
          <a:solidFill>
            <a:srgbClr val="005AA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ED9EEE5-C302-4C7F-BBB0-9C71E7DB9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6794" y="1315997"/>
            <a:ext cx="4018464" cy="2865999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3073124" y="1433813"/>
            <a:ext cx="2095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739BCB"/>
                </a:solidFill>
              </a:rPr>
              <a:t>i</a:t>
            </a:r>
            <a:r>
              <a:rPr lang="de-DE" dirty="0" err="1" smtClean="0">
                <a:solidFill>
                  <a:srgbClr val="739BCB"/>
                </a:solidFill>
              </a:rPr>
              <a:t>rradiation</a:t>
            </a:r>
            <a:r>
              <a:rPr lang="de-DE" dirty="0" smtClean="0">
                <a:solidFill>
                  <a:srgbClr val="739BCB"/>
                </a:solidFill>
              </a:rPr>
              <a:t> </a:t>
            </a:r>
            <a:r>
              <a:rPr lang="de-DE" dirty="0" err="1" smtClean="0">
                <a:solidFill>
                  <a:srgbClr val="739BCB"/>
                </a:solidFill>
              </a:rPr>
              <a:t>of</a:t>
            </a:r>
            <a:r>
              <a:rPr lang="de-DE" dirty="0" smtClean="0">
                <a:solidFill>
                  <a:srgbClr val="739BCB"/>
                </a:solidFill>
              </a:rPr>
              <a:t> 5mm </a:t>
            </a:r>
          </a:p>
          <a:p>
            <a:r>
              <a:rPr lang="de-DE" dirty="0">
                <a:solidFill>
                  <a:srgbClr val="739BCB"/>
                </a:solidFill>
              </a:rPr>
              <a:t> </a:t>
            </a:r>
            <a:r>
              <a:rPr lang="de-DE" dirty="0" smtClean="0">
                <a:solidFill>
                  <a:srgbClr val="739BCB"/>
                </a:solidFill>
              </a:rPr>
              <a:t>       </a:t>
            </a:r>
            <a:r>
              <a:rPr lang="de-DE" dirty="0" err="1" smtClean="0">
                <a:solidFill>
                  <a:srgbClr val="739BCB"/>
                </a:solidFill>
              </a:rPr>
              <a:t>deep</a:t>
            </a:r>
            <a:r>
              <a:rPr lang="de-DE" dirty="0" smtClean="0">
                <a:solidFill>
                  <a:srgbClr val="739BCB"/>
                </a:solidFill>
              </a:rPr>
              <a:t> </a:t>
            </a:r>
            <a:r>
              <a:rPr lang="de-DE" dirty="0" err="1" smtClean="0">
                <a:solidFill>
                  <a:srgbClr val="739BCB"/>
                </a:solidFill>
              </a:rPr>
              <a:t>volume</a:t>
            </a:r>
            <a:endParaRPr lang="de-DE" dirty="0">
              <a:solidFill>
                <a:srgbClr val="739B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24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82" y="811410"/>
            <a:ext cx="7530447" cy="233640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51520" y="3804014"/>
            <a:ext cx="38477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 smtClean="0">
                <a:solidFill>
                  <a:srgbClr val="000000"/>
                </a:solidFill>
              </a:rPr>
              <a:t>F. Brack, et al</a:t>
            </a:r>
            <a:r>
              <a:rPr lang="de-DE" sz="1100" i="1" dirty="0">
                <a:solidFill>
                  <a:srgbClr val="000000"/>
                </a:solidFill>
              </a:rPr>
              <a:t>., </a:t>
            </a:r>
            <a:r>
              <a:rPr lang="de-DE" sz="1100" i="1" dirty="0" smtClean="0">
                <a:solidFill>
                  <a:srgbClr val="000000"/>
                </a:solidFill>
              </a:rPr>
              <a:t>Scientific </a:t>
            </a:r>
            <a:r>
              <a:rPr lang="de-DE" sz="1100" i="1" dirty="0">
                <a:solidFill>
                  <a:srgbClr val="000000"/>
                </a:solidFill>
              </a:rPr>
              <a:t>Reports 10, 9118 (2020)</a:t>
            </a:r>
            <a:endParaRPr lang="de-DE" sz="1100" i="1" dirty="0" smtClean="0">
              <a:solidFill>
                <a:srgbClr val="000000"/>
              </a:solidFill>
            </a:endParaRPr>
          </a:p>
          <a:p>
            <a:r>
              <a:rPr lang="de-DE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S. </a:t>
            </a:r>
            <a:r>
              <a:rPr lang="de-DE" sz="11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Busold</a:t>
            </a:r>
            <a:r>
              <a:rPr lang="de-DE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et al., (LIGHT), </a:t>
            </a:r>
            <a:r>
              <a:rPr lang="de-DE" sz="11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Sci</a:t>
            </a:r>
            <a:r>
              <a:rPr lang="de-DE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Rep. </a:t>
            </a:r>
            <a:r>
              <a:rPr lang="de-DE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5, 12459 (2015)</a:t>
            </a:r>
            <a:endParaRPr lang="en-US" sz="11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D. </a:t>
            </a:r>
            <a:r>
              <a:rPr lang="en-US" sz="11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Haffa</a:t>
            </a:r>
            <a:r>
              <a:rPr lang="en-US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et al., Sci. Rep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9, 6714 (2019</a:t>
            </a:r>
            <a:r>
              <a:rPr lang="en-US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en-US" sz="11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100" dirty="0" smtClean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U. Masood, et al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., Phys. Med. Biol. 62, 5531 (2017)</a:t>
            </a:r>
            <a:endParaRPr lang="en-US" sz="11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 smtClean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Beyreuther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PLOS 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ONE </a:t>
            </a:r>
            <a:r>
              <a:rPr lang="en-US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100" i="1" dirty="0"/>
              <a:t> </a:t>
            </a:r>
            <a:r>
              <a:rPr lang="en-US" sz="1100" i="1" dirty="0" smtClean="0"/>
              <a:t>(2017)</a:t>
            </a:r>
            <a:endParaRPr lang="en-US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539263" y="159482"/>
            <a:ext cx="5868941" cy="339542"/>
          </a:xfrm>
        </p:spPr>
        <p:txBody>
          <a:bodyPr>
            <a:normAutofit/>
          </a:bodyPr>
          <a:lstStyle/>
          <a:p>
            <a:r>
              <a:rPr lang="en-US" b="0" dirty="0" smtClean="0">
                <a:solidFill>
                  <a:srgbClr val="005AA0"/>
                </a:solidFill>
              </a:rPr>
              <a:t>Controlled dose delivery with pulsed solenoids</a:t>
            </a:r>
            <a:endParaRPr lang="de-DE" dirty="0">
              <a:solidFill>
                <a:srgbClr val="005AA0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6408204" y="735546"/>
            <a:ext cx="1404156" cy="396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4427984" y="3255826"/>
            <a:ext cx="409479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600" i="1" dirty="0">
                <a:solidFill>
                  <a:srgbClr val="00589C"/>
                </a:solidFill>
              </a:rPr>
              <a:t>i</a:t>
            </a:r>
            <a:r>
              <a:rPr lang="en-US" sz="1600" i="1" dirty="0" smtClean="0">
                <a:solidFill>
                  <a:srgbClr val="00589C"/>
                </a:solidFill>
              </a:rPr>
              <a:t>n </a:t>
            </a:r>
            <a:r>
              <a:rPr lang="en-US" sz="1600" i="1" dirty="0">
                <a:solidFill>
                  <a:srgbClr val="00589C"/>
                </a:solidFill>
              </a:rPr>
              <a:t>vivo </a:t>
            </a:r>
            <a:r>
              <a:rPr lang="en-US" sz="1600" dirty="0">
                <a:solidFill>
                  <a:srgbClr val="00589C"/>
                </a:solidFill>
              </a:rPr>
              <a:t>3D </a:t>
            </a:r>
            <a:r>
              <a:rPr lang="en-US" sz="1600" dirty="0" smtClean="0">
                <a:solidFill>
                  <a:srgbClr val="00589C"/>
                </a:solidFill>
              </a:rPr>
              <a:t>irradiation (mouse ear tumor)</a:t>
            </a:r>
          </a:p>
          <a:p>
            <a:r>
              <a:rPr lang="en-US" sz="1600" dirty="0" smtClean="0">
                <a:solidFill>
                  <a:srgbClr val="00589C"/>
                </a:solidFill>
              </a:rPr>
              <a:t>proof-of-concept study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4220149" y="3607186"/>
            <a:ext cx="4802649" cy="1286823"/>
            <a:chOff x="1652493" y="3852368"/>
            <a:chExt cx="4802649" cy="1286823"/>
          </a:xfrm>
        </p:grpSpPr>
        <p:grpSp>
          <p:nvGrpSpPr>
            <p:cNvPr id="10" name="Gruppieren 9"/>
            <p:cNvGrpSpPr/>
            <p:nvPr/>
          </p:nvGrpSpPr>
          <p:grpSpPr>
            <a:xfrm>
              <a:off x="3419063" y="3852368"/>
              <a:ext cx="3036079" cy="1286315"/>
              <a:chOff x="4618173" y="1678614"/>
              <a:chExt cx="4324078" cy="1832010"/>
            </a:xfrm>
          </p:grpSpPr>
          <p:grpSp>
            <p:nvGrpSpPr>
              <p:cNvPr id="12" name="Gruppieren 11"/>
              <p:cNvGrpSpPr/>
              <p:nvPr/>
            </p:nvGrpSpPr>
            <p:grpSpPr>
              <a:xfrm>
                <a:off x="4618173" y="1992524"/>
                <a:ext cx="4205951" cy="1518100"/>
                <a:chOff x="5184208" y="3942685"/>
                <a:chExt cx="4205951" cy="1518100"/>
              </a:xfrm>
            </p:grpSpPr>
            <p:pic>
              <p:nvPicPr>
                <p:cNvPr id="17" name="Picture 2" descr="Athymic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302" b="33719"/>
                <a:stretch/>
              </p:blipFill>
              <p:spPr bwMode="auto">
                <a:xfrm>
                  <a:off x="5184208" y="3942685"/>
                  <a:ext cx="3642147" cy="148362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8" name="Textfeld 21"/>
                <p:cNvSpPr txBox="1">
                  <a:spLocks noChangeArrowheads="1"/>
                </p:cNvSpPr>
                <p:nvPr/>
              </p:nvSpPr>
              <p:spPr bwMode="auto">
                <a:xfrm>
                  <a:off x="7904692" y="5066274"/>
                  <a:ext cx="1485467" cy="3945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de-DE" sz="12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criver.com</a:t>
                  </a:r>
                  <a:endParaRPr lang="en-US" sz="120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3" name="Picture 4" descr="Maus mit Tumor_3"/>
              <p:cNvPicPr preferRelativeResize="0"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27" t="17202" r="26781" b="21218"/>
              <a:stretch/>
            </p:blipFill>
            <p:spPr bwMode="auto">
              <a:xfrm rot="19976151">
                <a:off x="7783830" y="1678614"/>
                <a:ext cx="1158421" cy="954809"/>
              </a:xfrm>
              <a:prstGeom prst="ellipse">
                <a:avLst/>
              </a:prstGeom>
              <a:ln w="28575">
                <a:solidFill>
                  <a:srgbClr val="CF6800"/>
                </a:solidFill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Ellipse 13"/>
              <p:cNvSpPr/>
              <p:nvPr/>
            </p:nvSpPr>
            <p:spPr>
              <a:xfrm>
                <a:off x="7194329" y="2156018"/>
                <a:ext cx="223254" cy="173553"/>
              </a:xfrm>
              <a:prstGeom prst="ellipse">
                <a:avLst/>
              </a:prstGeom>
              <a:noFill/>
              <a:ln>
                <a:solidFill>
                  <a:srgbClr val="CF68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Gerader Verbinder 40"/>
              <p:cNvCxnSpPr>
                <a:stCxn id="14" idx="0"/>
              </p:cNvCxnSpPr>
              <p:nvPr/>
            </p:nvCxnSpPr>
            <p:spPr>
              <a:xfrm flipV="1">
                <a:off x="7305956" y="1805911"/>
                <a:ext cx="696593" cy="350107"/>
              </a:xfrm>
              <a:prstGeom prst="line">
                <a:avLst/>
              </a:prstGeom>
              <a:ln w="19050">
                <a:solidFill>
                  <a:srgbClr val="CF68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41"/>
              <p:cNvCxnSpPr/>
              <p:nvPr/>
            </p:nvCxnSpPr>
            <p:spPr>
              <a:xfrm>
                <a:off x="7305956" y="2329571"/>
                <a:ext cx="696593" cy="271433"/>
              </a:xfrm>
              <a:prstGeom prst="line">
                <a:avLst/>
              </a:prstGeom>
              <a:ln w="19050">
                <a:solidFill>
                  <a:srgbClr val="CF68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feld 27"/>
            <p:cNvSpPr txBox="1">
              <a:spLocks noChangeArrowheads="1"/>
            </p:cNvSpPr>
            <p:nvPr/>
          </p:nvSpPr>
          <p:spPr bwMode="auto">
            <a:xfrm>
              <a:off x="1652493" y="4185084"/>
              <a:ext cx="1958381" cy="954107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9pPr>
            </a:lstStyle>
            <a:p>
              <a:pPr algn="ctr"/>
              <a:r>
                <a:rPr lang="en-US" altLang="de-DE" sz="1200" dirty="0">
                  <a:solidFill>
                    <a:srgbClr val="CF6800"/>
                  </a:solidFill>
                  <a:latin typeface="Arial "/>
                </a:rPr>
                <a:t>homogeneous dose </a:t>
              </a:r>
            </a:p>
            <a:p>
              <a:pPr algn="ctr"/>
              <a:r>
                <a:rPr lang="en-US" altLang="de-DE" sz="1200" dirty="0">
                  <a:solidFill>
                    <a:srgbClr val="CF6800"/>
                  </a:solidFill>
                  <a:latin typeface="Arial "/>
                </a:rPr>
                <a:t>within 5×5×5 </a:t>
              </a:r>
              <a:r>
                <a:rPr lang="en-US" altLang="de-DE" sz="1200" dirty="0" smtClean="0">
                  <a:solidFill>
                    <a:srgbClr val="CF6800"/>
                  </a:solidFill>
                  <a:latin typeface="Arial "/>
                </a:rPr>
                <a:t>mm³</a:t>
              </a:r>
            </a:p>
            <a:p>
              <a:pPr algn="ctr"/>
              <a:r>
                <a:rPr lang="en-US" altLang="de-DE" sz="1200" dirty="0" smtClean="0">
                  <a:solidFill>
                    <a:srgbClr val="CF6800"/>
                  </a:solidFill>
                  <a:latin typeface="Arial "/>
                </a:rPr>
                <a:t>&lt; 10% dose fluctuation</a:t>
              </a:r>
            </a:p>
            <a:p>
              <a:pPr algn="ctr"/>
              <a:r>
                <a:rPr lang="en-US" altLang="de-DE" sz="1200" dirty="0" smtClean="0">
                  <a:solidFill>
                    <a:srgbClr val="CF6800"/>
                  </a:solidFill>
                  <a:latin typeface="Arial "/>
                </a:rPr>
                <a:t>4 </a:t>
              </a:r>
              <a:r>
                <a:rPr lang="en-US" altLang="de-DE" sz="1200" dirty="0" err="1" smtClean="0">
                  <a:solidFill>
                    <a:srgbClr val="CF6800"/>
                  </a:solidFill>
                  <a:latin typeface="Arial "/>
                </a:rPr>
                <a:t>Gy</a:t>
              </a:r>
              <a:r>
                <a:rPr lang="en-US" altLang="de-DE" sz="1200" dirty="0" smtClean="0">
                  <a:solidFill>
                    <a:srgbClr val="CF6800"/>
                  </a:solidFill>
                  <a:latin typeface="Arial "/>
                </a:rPr>
                <a:t> in ~minute</a:t>
              </a:r>
            </a:p>
            <a:p>
              <a:pPr algn="ctr"/>
              <a:endParaRPr lang="en-US" altLang="de-DE" sz="1200" baseline="30000" dirty="0">
                <a:solidFill>
                  <a:srgbClr val="CF6800"/>
                </a:solidFill>
                <a:latin typeface="Arial 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607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1168998" y="618043"/>
            <a:ext cx="7423291" cy="2107654"/>
            <a:chOff x="1168998" y="618043"/>
            <a:chExt cx="7423291" cy="2107654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998" y="731689"/>
              <a:ext cx="6045269" cy="171015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61" t="17121" r="32790" b="10737"/>
            <a:stretch/>
          </p:blipFill>
          <p:spPr>
            <a:xfrm>
              <a:off x="6549994" y="618043"/>
              <a:ext cx="1244354" cy="1106037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7307872" y="2387143"/>
              <a:ext cx="1063112" cy="338554"/>
            </a:xfrm>
            <a:prstGeom prst="rect">
              <a:avLst/>
            </a:prstGeom>
            <a:noFill/>
            <a:ln w="28575">
              <a:solidFill>
                <a:srgbClr val="00589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600" b="1" dirty="0" smtClean="0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12,3 </a:t>
              </a:r>
              <a:r>
                <a:rPr lang="de-DE" sz="1600" b="1" dirty="0" err="1" smtClean="0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MeV</a:t>
              </a:r>
              <a:endParaRPr lang="de-DE" sz="1600" b="1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Gruppieren 9"/>
            <p:cNvGrpSpPr/>
            <p:nvPr/>
          </p:nvGrpSpPr>
          <p:grpSpPr>
            <a:xfrm>
              <a:off x="6475439" y="1343980"/>
              <a:ext cx="854302" cy="338554"/>
              <a:chOff x="6188585" y="5661248"/>
              <a:chExt cx="1067878" cy="423192"/>
            </a:xfrm>
          </p:grpSpPr>
          <p:sp>
            <p:nvSpPr>
              <p:cNvPr id="35" name="Textfeld 34"/>
              <p:cNvSpPr txBox="1"/>
              <p:nvPr/>
            </p:nvSpPr>
            <p:spPr>
              <a:xfrm>
                <a:off x="6188585" y="5661248"/>
                <a:ext cx="815929" cy="4231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600" b="1" dirty="0" smtClean="0">
                    <a:solidFill>
                      <a:srgbClr val="CF68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cm</a:t>
                </a:r>
              </a:p>
            </p:txBody>
          </p:sp>
          <p:cxnSp>
            <p:nvCxnSpPr>
              <p:cNvPr id="36" name="Gerader Verbinder 22"/>
              <p:cNvCxnSpPr/>
              <p:nvPr/>
            </p:nvCxnSpPr>
            <p:spPr>
              <a:xfrm flipH="1">
                <a:off x="6298863" y="6060350"/>
                <a:ext cx="957600" cy="0"/>
              </a:xfrm>
              <a:prstGeom prst="line">
                <a:avLst/>
              </a:prstGeom>
              <a:ln w="76200">
                <a:solidFill>
                  <a:srgbClr val="CF68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feld 10"/>
            <p:cNvSpPr txBox="1"/>
            <p:nvPr/>
          </p:nvSpPr>
          <p:spPr>
            <a:xfrm>
              <a:off x="7469866" y="1861366"/>
              <a:ext cx="1122423" cy="369332"/>
            </a:xfrm>
            <a:prstGeom prst="rect">
              <a:avLst/>
            </a:prstGeom>
            <a:noFill/>
            <a:ln w="28575">
              <a:solidFill>
                <a:srgbClr val="00589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600" b="1" dirty="0" smtClean="0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18,6</a:t>
              </a:r>
              <a:r>
                <a:rPr lang="de-DE" b="1" dirty="0" smtClean="0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b="1" dirty="0" err="1" smtClean="0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MeV</a:t>
              </a:r>
              <a:endParaRPr lang="de-DE" b="1" dirty="0" smtClean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169256" y="675725"/>
              <a:ext cx="201596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2-solenoid Setup</a:t>
              </a:r>
              <a:endParaRPr lang="de-DE" sz="1600" dirty="0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4565147" y="721891"/>
              <a:ext cx="114154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 err="1" smtClean="0"/>
                <a:t>vacuum</a:t>
              </a:r>
              <a:endParaRPr lang="de-DE" dirty="0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5883499" y="738341"/>
              <a:ext cx="593283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58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600" dirty="0" err="1" smtClean="0"/>
                <a:t>air</a:t>
              </a:r>
              <a:endParaRPr lang="de-DE" sz="1600" dirty="0"/>
            </a:p>
          </p:txBody>
        </p:sp>
        <p:cxnSp>
          <p:nvCxnSpPr>
            <p:cNvPr id="15" name="Gerade Verbindung mit Pfeil 14"/>
            <p:cNvCxnSpPr/>
            <p:nvPr/>
          </p:nvCxnSpPr>
          <p:spPr>
            <a:xfrm flipH="1" flipV="1">
              <a:off x="7036470" y="1343981"/>
              <a:ext cx="271402" cy="1043162"/>
            </a:xfrm>
            <a:prstGeom prst="straightConnector1">
              <a:avLst/>
            </a:prstGeom>
            <a:ln w="38100">
              <a:solidFill>
                <a:srgbClr val="00589C"/>
              </a:solidFill>
              <a:tailEnd type="triangle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>
              <a:stCxn id="11" idx="0"/>
            </p:cNvCxnSpPr>
            <p:nvPr/>
          </p:nvCxnSpPr>
          <p:spPr>
            <a:xfrm flipH="1" flipV="1">
              <a:off x="7329744" y="1343981"/>
              <a:ext cx="701334" cy="517385"/>
            </a:xfrm>
            <a:prstGeom prst="straightConnector1">
              <a:avLst/>
            </a:prstGeom>
            <a:ln w="38100">
              <a:solidFill>
                <a:srgbClr val="00589C"/>
              </a:solidFill>
              <a:tailEnd type="triangle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2607754"/>
            <a:ext cx="3015444" cy="224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uppieren 18"/>
          <p:cNvGrpSpPr/>
          <p:nvPr/>
        </p:nvGrpSpPr>
        <p:grpSpPr>
          <a:xfrm>
            <a:off x="3712864" y="2574537"/>
            <a:ext cx="2623358" cy="2229461"/>
            <a:chOff x="3903125" y="3223463"/>
            <a:chExt cx="3279198" cy="2786826"/>
          </a:xfrm>
        </p:grpSpPr>
        <p:grpSp>
          <p:nvGrpSpPr>
            <p:cNvPr id="23" name="Gruppieren 22"/>
            <p:cNvGrpSpPr/>
            <p:nvPr/>
          </p:nvGrpSpPr>
          <p:grpSpPr>
            <a:xfrm>
              <a:off x="3903125" y="3325599"/>
              <a:ext cx="3279198" cy="2684690"/>
              <a:chOff x="3903125" y="3325599"/>
              <a:chExt cx="3279198" cy="2684690"/>
            </a:xfrm>
          </p:grpSpPr>
          <p:pic>
            <p:nvPicPr>
              <p:cNvPr id="25" name="Grafik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28120" y="3325599"/>
                <a:ext cx="3254203" cy="2592000"/>
              </a:xfrm>
              <a:prstGeom prst="rect">
                <a:avLst/>
              </a:prstGeom>
            </p:spPr>
          </p:pic>
          <p:sp>
            <p:nvSpPr>
              <p:cNvPr id="26" name="Textfeld 25"/>
              <p:cNvSpPr txBox="1"/>
              <p:nvPr/>
            </p:nvSpPr>
            <p:spPr>
              <a:xfrm>
                <a:off x="4776696" y="5671735"/>
                <a:ext cx="2357108" cy="33855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de-DE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[mm]</a:t>
                </a:r>
              </a:p>
            </p:txBody>
          </p:sp>
          <p:sp>
            <p:nvSpPr>
              <p:cNvPr id="27" name="Textfeld 26"/>
              <p:cNvSpPr txBox="1"/>
              <p:nvPr/>
            </p:nvSpPr>
            <p:spPr>
              <a:xfrm rot="16200000">
                <a:off x="3056234" y="4315523"/>
                <a:ext cx="2116976" cy="4231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6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de-DE" sz="1600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pulse</a:t>
                </a:r>
                <a:r>
                  <a:rPr lang="de-DE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[</a:t>
                </a:r>
                <a:r>
                  <a:rPr lang="de-DE" sz="1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mGy</a:t>
                </a:r>
                <a:r>
                  <a:rPr lang="de-DE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</a:p>
            </p:txBody>
          </p:sp>
        </p:grpSp>
        <p:sp>
          <p:nvSpPr>
            <p:cNvPr id="24" name="Textfeld 23"/>
            <p:cNvSpPr txBox="1"/>
            <p:nvPr/>
          </p:nvSpPr>
          <p:spPr>
            <a:xfrm>
              <a:off x="4776696" y="3223463"/>
              <a:ext cx="235710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RCF #</a:t>
              </a:r>
            </a:p>
          </p:txBody>
        </p:sp>
      </p:grpSp>
      <p:sp>
        <p:nvSpPr>
          <p:cNvPr id="20" name="Bogen 19"/>
          <p:cNvSpPr/>
          <p:nvPr/>
        </p:nvSpPr>
        <p:spPr bwMode="auto">
          <a:xfrm rot="21121297" flipV="1">
            <a:off x="2673420" y="3221579"/>
            <a:ext cx="3033785" cy="901174"/>
          </a:xfrm>
          <a:prstGeom prst="arc">
            <a:avLst>
              <a:gd name="adj1" fmla="val 10988371"/>
              <a:gd name="adj2" fmla="val 21173823"/>
            </a:avLst>
          </a:prstGeom>
          <a:ln w="38100">
            <a:solidFill>
              <a:srgbClr val="005689"/>
            </a:solidFill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 sz="1000"/>
          </a:p>
        </p:txBody>
      </p:sp>
      <p:sp>
        <p:nvSpPr>
          <p:cNvPr id="22" name="Bogen 21"/>
          <p:cNvSpPr/>
          <p:nvPr/>
        </p:nvSpPr>
        <p:spPr bwMode="auto">
          <a:xfrm>
            <a:off x="2001314" y="2619084"/>
            <a:ext cx="2707501" cy="1626039"/>
          </a:xfrm>
          <a:prstGeom prst="arc">
            <a:avLst>
              <a:gd name="adj1" fmla="val 11251915"/>
              <a:gd name="adj2" fmla="val 73932"/>
            </a:avLst>
          </a:prstGeom>
          <a:ln w="38100">
            <a:solidFill>
              <a:srgbClr val="005689"/>
            </a:solidFill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30660" y="123478"/>
            <a:ext cx="79880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srgbClr val="005AA0"/>
                </a:solidFill>
                <a:latin typeface="+mj-lt"/>
                <a:ea typeface="Times New Roman"/>
                <a:cs typeface="Arial" pitchFamily="34" charset="0"/>
              </a:rPr>
              <a:t>Single pulse depth dose control through polychromatic beams </a:t>
            </a:r>
            <a:endParaRPr lang="de-DE" sz="2200" dirty="0">
              <a:solidFill>
                <a:srgbClr val="005AA0"/>
              </a:solidFill>
              <a:latin typeface="+mj-lt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7020272" y="4155926"/>
            <a:ext cx="181011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1100" i="1" dirty="0">
                <a:solidFill>
                  <a:srgbClr val="000000"/>
                </a:solidFill>
              </a:rPr>
              <a:t>F. Brack, et al., </a:t>
            </a:r>
            <a:r>
              <a:rPr lang="de-DE" sz="1100" i="1" dirty="0" smtClean="0">
                <a:solidFill>
                  <a:srgbClr val="000000"/>
                </a:solidFill>
              </a:rPr>
              <a:t>Scientific  </a:t>
            </a:r>
          </a:p>
          <a:p>
            <a:pPr lvl="0"/>
            <a:r>
              <a:rPr lang="de-DE" sz="1100" i="1" dirty="0" smtClean="0">
                <a:solidFill>
                  <a:srgbClr val="000000"/>
                </a:solidFill>
              </a:rPr>
              <a:t>Reports </a:t>
            </a:r>
            <a:r>
              <a:rPr lang="de-DE" sz="1100" i="1" dirty="0">
                <a:solidFill>
                  <a:srgbClr val="000000"/>
                </a:solidFill>
              </a:rPr>
              <a:t>10, 9118 (2020)</a:t>
            </a:r>
          </a:p>
        </p:txBody>
      </p:sp>
    </p:spTree>
    <p:extLst>
      <p:ext uri="{BB962C8B-B14F-4D97-AF65-F5344CB8AC3E}">
        <p14:creationId xmlns:p14="http://schemas.microsoft.com/office/powerpoint/2010/main" val="387098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467544" y="675725"/>
            <a:ext cx="6045269" cy="1766116"/>
            <a:chOff x="1168998" y="675725"/>
            <a:chExt cx="6045269" cy="1766116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998" y="731689"/>
              <a:ext cx="6045269" cy="1710152"/>
            </a:xfrm>
            <a:prstGeom prst="rect">
              <a:avLst/>
            </a:prstGeom>
          </p:spPr>
        </p:pic>
        <p:sp>
          <p:nvSpPr>
            <p:cNvPr id="12" name="Textfeld 11"/>
            <p:cNvSpPr txBox="1"/>
            <p:nvPr/>
          </p:nvSpPr>
          <p:spPr>
            <a:xfrm>
              <a:off x="1169256" y="675725"/>
              <a:ext cx="201596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2-solenoid Setup</a:t>
              </a:r>
              <a:endParaRPr lang="de-DE" sz="1600" dirty="0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4565147" y="721891"/>
              <a:ext cx="114154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 err="1" smtClean="0"/>
                <a:t>vacuum</a:t>
              </a:r>
              <a:endParaRPr lang="de-DE" dirty="0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5883499" y="738341"/>
              <a:ext cx="593283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58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600" dirty="0" err="1" smtClean="0"/>
                <a:t>air</a:t>
              </a:r>
              <a:endParaRPr lang="de-DE" sz="1600" dirty="0"/>
            </a:p>
          </p:txBody>
        </p:sp>
      </p:grpSp>
      <p:sp>
        <p:nvSpPr>
          <p:cNvPr id="29" name="Rechteck 28"/>
          <p:cNvSpPr/>
          <p:nvPr/>
        </p:nvSpPr>
        <p:spPr>
          <a:xfrm>
            <a:off x="450848" y="124639"/>
            <a:ext cx="75023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srgbClr val="005AA0"/>
                </a:solidFill>
                <a:ea typeface="Times New Roman"/>
                <a:cs typeface="Arial" pitchFamily="34" charset="0"/>
              </a:rPr>
              <a:t>Single </a:t>
            </a:r>
            <a:r>
              <a:rPr lang="en-US" sz="2200" dirty="0">
                <a:solidFill>
                  <a:srgbClr val="005AA0"/>
                </a:solidFill>
                <a:ea typeface="Times New Roman"/>
                <a:cs typeface="Arial" pitchFamily="34" charset="0"/>
              </a:rPr>
              <a:t>pulse depth dose control </a:t>
            </a:r>
            <a:r>
              <a:rPr lang="en-US" sz="2200" dirty="0" smtClean="0">
                <a:solidFill>
                  <a:srgbClr val="005AA0"/>
                </a:solidFill>
                <a:latin typeface="+mj-lt"/>
                <a:ea typeface="Times New Roman"/>
                <a:cs typeface="Arial" pitchFamily="34" charset="0"/>
              </a:rPr>
              <a:t>through on-shot metrology</a:t>
            </a:r>
            <a:endParaRPr lang="de-DE" sz="2200" dirty="0">
              <a:solidFill>
                <a:srgbClr val="005AA0"/>
              </a:solidFill>
              <a:latin typeface="+mj-lt"/>
            </a:endParaRP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74" y="2535746"/>
            <a:ext cx="2897660" cy="2164142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813" y="2643758"/>
            <a:ext cx="2535501" cy="2131437"/>
          </a:xfrm>
          <a:prstGeom prst="rect">
            <a:avLst/>
          </a:prstGeom>
        </p:spPr>
      </p:pic>
      <p:grpSp>
        <p:nvGrpSpPr>
          <p:cNvPr id="32" name="Gruppieren 31"/>
          <p:cNvGrpSpPr/>
          <p:nvPr/>
        </p:nvGrpSpPr>
        <p:grpSpPr>
          <a:xfrm>
            <a:off x="3683188" y="1635646"/>
            <a:ext cx="2284658" cy="3290047"/>
            <a:chOff x="4984081" y="1859403"/>
            <a:chExt cx="3046210" cy="4386729"/>
          </a:xfrm>
        </p:grpSpPr>
        <p:pic>
          <p:nvPicPr>
            <p:cNvPr id="34" name="Grafik 33"/>
            <p:cNvPicPr>
              <a:picLocks noChangeAspect="1"/>
            </p:cNvPicPr>
            <p:nvPr/>
          </p:nvPicPr>
          <p:blipFill rotWithShape="1">
            <a:blip r:embed="rId5"/>
            <a:srcRect l="4056" t="2572" r="3808" b="2000"/>
            <a:stretch/>
          </p:blipFill>
          <p:spPr>
            <a:xfrm>
              <a:off x="4984081" y="3169213"/>
              <a:ext cx="3046210" cy="3076919"/>
            </a:xfrm>
            <a:prstGeom prst="ellipse">
              <a:avLst/>
            </a:prstGeom>
          </p:spPr>
        </p:pic>
        <p:sp>
          <p:nvSpPr>
            <p:cNvPr id="37" name="Ellipse 36"/>
            <p:cNvSpPr/>
            <p:nvPr/>
          </p:nvSpPr>
          <p:spPr>
            <a:xfrm>
              <a:off x="6601211" y="1859403"/>
              <a:ext cx="428275" cy="566551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8" name="Gerader Verbinder 37"/>
            <p:cNvCxnSpPr>
              <a:stCxn id="37" idx="1"/>
            </p:cNvCxnSpPr>
            <p:nvPr/>
          </p:nvCxnSpPr>
          <p:spPr>
            <a:xfrm flipH="1">
              <a:off x="5224753" y="1942372"/>
              <a:ext cx="1439178" cy="193325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" name="Gerader Verbinder 38"/>
            <p:cNvCxnSpPr>
              <a:stCxn id="37" idx="6"/>
            </p:cNvCxnSpPr>
            <p:nvPr/>
          </p:nvCxnSpPr>
          <p:spPr>
            <a:xfrm>
              <a:off x="7029486" y="2142679"/>
              <a:ext cx="867868" cy="20209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2" name="Rechteck 41"/>
          <p:cNvSpPr/>
          <p:nvPr/>
        </p:nvSpPr>
        <p:spPr>
          <a:xfrm>
            <a:off x="0" y="4711806"/>
            <a:ext cx="352692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1100" i="1" dirty="0" smtClean="0">
                <a:solidFill>
                  <a:srgbClr val="000000"/>
                </a:solidFill>
              </a:rPr>
              <a:t>M. </a:t>
            </a:r>
            <a:r>
              <a:rPr lang="de-DE" sz="1100" i="1" dirty="0" err="1" smtClean="0">
                <a:solidFill>
                  <a:srgbClr val="000000"/>
                </a:solidFill>
              </a:rPr>
              <a:t>Reimold</a:t>
            </a:r>
            <a:r>
              <a:rPr lang="de-DE" sz="1100" i="1" dirty="0" smtClean="0">
                <a:solidFill>
                  <a:srgbClr val="000000"/>
                </a:solidFill>
              </a:rPr>
              <a:t>, et al, Scientific Reports 12, 21488 (2022)</a:t>
            </a:r>
          </a:p>
        </p:txBody>
      </p:sp>
    </p:spTree>
    <p:extLst>
      <p:ext uri="{BB962C8B-B14F-4D97-AF65-F5344CB8AC3E}">
        <p14:creationId xmlns:p14="http://schemas.microsoft.com/office/powerpoint/2010/main" val="13166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467544" y="675725"/>
            <a:ext cx="6045269" cy="1766116"/>
            <a:chOff x="1168998" y="675725"/>
            <a:chExt cx="6045269" cy="1766116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998" y="731689"/>
              <a:ext cx="6045269" cy="1710152"/>
            </a:xfrm>
            <a:prstGeom prst="rect">
              <a:avLst/>
            </a:prstGeom>
          </p:spPr>
        </p:pic>
        <p:sp>
          <p:nvSpPr>
            <p:cNvPr id="12" name="Textfeld 11"/>
            <p:cNvSpPr txBox="1"/>
            <p:nvPr/>
          </p:nvSpPr>
          <p:spPr>
            <a:xfrm>
              <a:off x="1169256" y="675725"/>
              <a:ext cx="201596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2-solenoid Setup</a:t>
              </a:r>
              <a:endParaRPr lang="de-DE" sz="1600" dirty="0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4565147" y="721891"/>
              <a:ext cx="114154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 err="1" smtClean="0"/>
                <a:t>vacuum</a:t>
              </a:r>
              <a:endParaRPr lang="de-DE" dirty="0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5883499" y="738341"/>
              <a:ext cx="593283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58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600" dirty="0" err="1" smtClean="0"/>
                <a:t>air</a:t>
              </a:r>
              <a:endParaRPr lang="de-DE" sz="1600" dirty="0"/>
            </a:p>
          </p:txBody>
        </p:sp>
      </p:grpSp>
      <p:sp>
        <p:nvSpPr>
          <p:cNvPr id="29" name="Rechteck 28"/>
          <p:cNvSpPr/>
          <p:nvPr/>
        </p:nvSpPr>
        <p:spPr>
          <a:xfrm>
            <a:off x="450848" y="124639"/>
            <a:ext cx="75023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srgbClr val="005AA0"/>
                </a:solidFill>
                <a:ea typeface="Times New Roman"/>
                <a:cs typeface="Arial" pitchFamily="34" charset="0"/>
              </a:rPr>
              <a:t>Single </a:t>
            </a:r>
            <a:r>
              <a:rPr lang="en-US" sz="2200" dirty="0">
                <a:solidFill>
                  <a:srgbClr val="005AA0"/>
                </a:solidFill>
                <a:ea typeface="Times New Roman"/>
                <a:cs typeface="Arial" pitchFamily="34" charset="0"/>
              </a:rPr>
              <a:t>pulse depth dose control </a:t>
            </a:r>
            <a:r>
              <a:rPr lang="en-US" sz="2200" dirty="0" smtClean="0">
                <a:solidFill>
                  <a:srgbClr val="005AA0"/>
                </a:solidFill>
                <a:latin typeface="+mj-lt"/>
                <a:ea typeface="Times New Roman"/>
                <a:cs typeface="Arial" pitchFamily="34" charset="0"/>
              </a:rPr>
              <a:t>through on-shot metrology</a:t>
            </a:r>
            <a:endParaRPr lang="de-DE" sz="2200" dirty="0">
              <a:solidFill>
                <a:srgbClr val="005AA0"/>
              </a:solidFill>
              <a:latin typeface="+mj-lt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5112060" y="675725"/>
            <a:ext cx="1548172" cy="1932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/>
          <a:srcRect l="18439" t="17801" r="58951" b="22351"/>
          <a:stretch/>
        </p:blipFill>
        <p:spPr>
          <a:xfrm>
            <a:off x="5292080" y="1131590"/>
            <a:ext cx="3780420" cy="2638578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4880992" y="4111211"/>
            <a:ext cx="42635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Aft>
                <a:spcPts val="1600"/>
              </a:spcAft>
              <a:buClr>
                <a:srgbClr val="D23264"/>
              </a:buClr>
            </a:pPr>
            <a:r>
              <a:rPr lang="en-US" sz="1600" dirty="0" smtClean="0">
                <a:solidFill>
                  <a:srgbClr val="F0781E"/>
                </a:solidFill>
              </a:rPr>
              <a:t>Enabling a full-scale </a:t>
            </a:r>
            <a:r>
              <a:rPr lang="en-US" sz="1600" dirty="0">
                <a:solidFill>
                  <a:srgbClr val="F0781E"/>
                </a:solidFill>
              </a:rPr>
              <a:t>pilot study in a small </a:t>
            </a:r>
            <a:r>
              <a:rPr lang="en-US" sz="1600" dirty="0" smtClean="0">
                <a:solidFill>
                  <a:srgbClr val="F0781E"/>
                </a:solidFill>
              </a:rPr>
              <a:t>animal </a:t>
            </a:r>
            <a:r>
              <a:rPr lang="en-US" sz="1600" dirty="0">
                <a:solidFill>
                  <a:srgbClr val="F0781E"/>
                </a:solidFill>
              </a:rPr>
              <a:t>model with a laser proton beam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/>
          <a:srcRect l="10134" t="21301" r="70487" b="23050"/>
          <a:stretch/>
        </p:blipFill>
        <p:spPr>
          <a:xfrm>
            <a:off x="1245906" y="2450879"/>
            <a:ext cx="2955995" cy="2238111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107504" y="4707019"/>
            <a:ext cx="32313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F. Kroll,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Nature Physics 18, 316 (2022)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33790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r="55004" b="60606"/>
          <a:stretch/>
        </p:blipFill>
        <p:spPr>
          <a:xfrm>
            <a:off x="462224" y="685012"/>
            <a:ext cx="3784827" cy="1560345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39192" r="54739"/>
          <a:stretch/>
        </p:blipFill>
        <p:spPr>
          <a:xfrm>
            <a:off x="462224" y="2342209"/>
            <a:ext cx="3808831" cy="2408525"/>
          </a:xfrm>
          <a:prstGeom prst="rect">
            <a:avLst/>
          </a:prstGeom>
        </p:spPr>
      </p:pic>
      <p:grpSp>
        <p:nvGrpSpPr>
          <p:cNvPr id="22" name="Gruppieren 21"/>
          <p:cNvGrpSpPr/>
          <p:nvPr/>
        </p:nvGrpSpPr>
        <p:grpSpPr>
          <a:xfrm>
            <a:off x="2986087" y="757237"/>
            <a:ext cx="6102050" cy="3503296"/>
            <a:chOff x="3981450" y="1009649"/>
            <a:chExt cx="8136066" cy="4671061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93" t="1616" r="1822" b="18181"/>
            <a:stretch/>
          </p:blipFill>
          <p:spPr>
            <a:xfrm>
              <a:off x="5972174" y="1009649"/>
              <a:ext cx="6145342" cy="4235591"/>
            </a:xfrm>
            <a:prstGeom prst="rect">
              <a:avLst/>
            </a:prstGeom>
          </p:spPr>
        </p:pic>
        <p:sp>
          <p:nvSpPr>
            <p:cNvPr id="2" name="Abgerundetes Rechteck 1"/>
            <p:cNvSpPr/>
            <p:nvPr/>
          </p:nvSpPr>
          <p:spPr>
            <a:xfrm>
              <a:off x="3981450" y="3280410"/>
              <a:ext cx="590550" cy="2400300"/>
            </a:xfrm>
            <a:prstGeom prst="roundRect">
              <a:avLst>
                <a:gd name="adj" fmla="val 22473"/>
              </a:avLst>
            </a:prstGeom>
            <a:noFill/>
            <a:ln w="50800">
              <a:solidFill>
                <a:srgbClr val="126A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Gerader Verbinder 3"/>
            <p:cNvCxnSpPr/>
            <p:nvPr/>
          </p:nvCxnSpPr>
          <p:spPr>
            <a:xfrm flipH="1">
              <a:off x="4480562" y="1348740"/>
              <a:ext cx="1491613" cy="1931671"/>
            </a:xfrm>
            <a:prstGeom prst="line">
              <a:avLst/>
            </a:prstGeom>
            <a:ln w="38100">
              <a:solidFill>
                <a:srgbClr val="126AA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>
            <a:xfrm flipH="1">
              <a:off x="4572000" y="4914900"/>
              <a:ext cx="1657350" cy="669431"/>
            </a:xfrm>
            <a:prstGeom prst="line">
              <a:avLst/>
            </a:prstGeom>
            <a:ln w="38100">
              <a:solidFill>
                <a:srgbClr val="126AA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hteck 11"/>
          <p:cNvSpPr/>
          <p:nvPr/>
        </p:nvSpPr>
        <p:spPr>
          <a:xfrm>
            <a:off x="450848" y="124639"/>
            <a:ext cx="6829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 err="1">
                <a:solidFill>
                  <a:srgbClr val="005AA0"/>
                </a:solidFill>
              </a:rPr>
              <a:t>Accelerator</a:t>
            </a:r>
            <a:r>
              <a:rPr lang="de-DE" sz="2400" dirty="0">
                <a:solidFill>
                  <a:srgbClr val="005AA0"/>
                </a:solidFill>
              </a:rPr>
              <a:t> </a:t>
            </a:r>
            <a:r>
              <a:rPr lang="de-DE" sz="2400" dirty="0" err="1">
                <a:solidFill>
                  <a:srgbClr val="005AA0"/>
                </a:solidFill>
              </a:rPr>
              <a:t>readiness</a:t>
            </a:r>
            <a:r>
              <a:rPr lang="de-DE" sz="2400" dirty="0">
                <a:solidFill>
                  <a:srgbClr val="005AA0"/>
                </a:solidFill>
              </a:rPr>
              <a:t> </a:t>
            </a:r>
            <a:r>
              <a:rPr lang="de-DE" sz="2400" dirty="0" err="1">
                <a:solidFill>
                  <a:srgbClr val="005AA0"/>
                </a:solidFill>
              </a:rPr>
              <a:t>and</a:t>
            </a:r>
            <a:r>
              <a:rPr lang="de-DE" sz="2400" dirty="0">
                <a:solidFill>
                  <a:srgbClr val="005AA0"/>
                </a:solidFill>
              </a:rPr>
              <a:t> </a:t>
            </a:r>
            <a:r>
              <a:rPr lang="de-DE" sz="2400" dirty="0" err="1">
                <a:solidFill>
                  <a:srgbClr val="005AA0"/>
                </a:solidFill>
              </a:rPr>
              <a:t>stability</a:t>
            </a:r>
            <a:r>
              <a:rPr lang="de-DE" sz="2400" dirty="0">
                <a:solidFill>
                  <a:srgbClr val="005AA0"/>
                </a:solidFill>
              </a:rPr>
              <a:t> </a:t>
            </a:r>
            <a:r>
              <a:rPr lang="de-DE" sz="2400" dirty="0" err="1">
                <a:solidFill>
                  <a:srgbClr val="005AA0"/>
                </a:solidFill>
              </a:rPr>
              <a:t>benchmarked</a:t>
            </a:r>
            <a:endParaRPr lang="de-DE" sz="2200" dirty="0">
              <a:solidFill>
                <a:srgbClr val="005AA0"/>
              </a:solidFill>
              <a:latin typeface="+mj-lt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07504" y="4707019"/>
            <a:ext cx="32313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F. Kroll,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Nature Physics 18, 316 (2022)</a:t>
            </a:r>
            <a:endParaRPr lang="de-DE" sz="1200" dirty="0"/>
          </a:p>
        </p:txBody>
      </p:sp>
      <p:sp>
        <p:nvSpPr>
          <p:cNvPr id="6" name="Rechteck 5"/>
          <p:cNvSpPr/>
          <p:nvPr/>
        </p:nvSpPr>
        <p:spPr>
          <a:xfrm>
            <a:off x="4880992" y="4111211"/>
            <a:ext cx="42635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Aft>
                <a:spcPts val="1600"/>
              </a:spcAft>
              <a:buClr>
                <a:srgbClr val="D23264"/>
              </a:buClr>
            </a:pPr>
            <a:r>
              <a:rPr lang="en-US" sz="1600" dirty="0" smtClean="0">
                <a:solidFill>
                  <a:srgbClr val="F0781E"/>
                </a:solidFill>
              </a:rPr>
              <a:t>Enabling a full-scale </a:t>
            </a:r>
            <a:r>
              <a:rPr lang="en-US" sz="1600" dirty="0">
                <a:solidFill>
                  <a:srgbClr val="F0781E"/>
                </a:solidFill>
              </a:rPr>
              <a:t>pilot study in a small </a:t>
            </a:r>
            <a:r>
              <a:rPr lang="en-US" sz="1600" dirty="0" smtClean="0">
                <a:solidFill>
                  <a:srgbClr val="F0781E"/>
                </a:solidFill>
              </a:rPr>
              <a:t>animal </a:t>
            </a:r>
            <a:r>
              <a:rPr lang="en-US" sz="1600" dirty="0">
                <a:solidFill>
                  <a:srgbClr val="F0781E"/>
                </a:solidFill>
              </a:rPr>
              <a:t>model with a laser proton beam</a:t>
            </a:r>
          </a:p>
        </p:txBody>
      </p:sp>
    </p:spTree>
    <p:extLst>
      <p:ext uri="{BB962C8B-B14F-4D97-AF65-F5344CB8AC3E}">
        <p14:creationId xmlns:p14="http://schemas.microsoft.com/office/powerpoint/2010/main" val="71567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50848" y="124639"/>
            <a:ext cx="841288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005AA0"/>
                </a:solidFill>
                <a:latin typeface="+mj-lt"/>
                <a:ea typeface="Times New Roman"/>
                <a:cs typeface="Arial" pitchFamily="34" charset="0"/>
              </a:rPr>
              <a:t>F</a:t>
            </a:r>
            <a:r>
              <a:rPr lang="en-US" sz="2200" dirty="0" smtClean="0">
                <a:solidFill>
                  <a:srgbClr val="005AA0"/>
                </a:solidFill>
                <a:latin typeface="+mj-lt"/>
                <a:ea typeface="Times New Roman"/>
                <a:cs typeface="Arial" pitchFamily="34" charset="0"/>
              </a:rPr>
              <a:t>irst in-vivo proton irradiation study with laser accelerated protons</a:t>
            </a:r>
            <a:endParaRPr lang="de-DE" sz="2200" dirty="0">
              <a:solidFill>
                <a:srgbClr val="005AA0"/>
              </a:solidFill>
              <a:latin typeface="+mj-lt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07504" y="4707019"/>
            <a:ext cx="32313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F. Kroll,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Nature Physics 18, 316 (2022)</a:t>
            </a:r>
            <a:endParaRPr lang="de-DE" sz="1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51181" t="37050" r="9445" b="11850"/>
          <a:stretch/>
        </p:blipFill>
        <p:spPr>
          <a:xfrm>
            <a:off x="4680012" y="987574"/>
            <a:ext cx="4356484" cy="339082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50848" y="833055"/>
            <a:ext cx="32326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Monitor </a:t>
            </a:r>
            <a:r>
              <a:rPr lang="de-DE" dirty="0" err="1" smtClean="0"/>
              <a:t>tumor</a:t>
            </a:r>
            <a:r>
              <a:rPr lang="de-DE" dirty="0" smtClean="0"/>
              <a:t> </a:t>
            </a:r>
            <a:r>
              <a:rPr lang="de-DE" dirty="0" err="1" smtClean="0"/>
              <a:t>growth</a:t>
            </a:r>
            <a:r>
              <a:rPr lang="de-DE" dirty="0" smtClean="0"/>
              <a:t> </a:t>
            </a:r>
            <a:r>
              <a:rPr lang="de-DE" dirty="0" err="1" smtClean="0"/>
              <a:t>control</a:t>
            </a:r>
            <a:endParaRPr lang="de-DE" dirty="0" smtClean="0"/>
          </a:p>
          <a:p>
            <a:r>
              <a:rPr lang="de-DE" dirty="0" smtClean="0"/>
              <a:t> (i.e. </a:t>
            </a:r>
            <a:r>
              <a:rPr lang="de-DE" dirty="0" err="1" smtClean="0"/>
              <a:t>delayed</a:t>
            </a:r>
            <a:r>
              <a:rPr lang="de-DE" dirty="0" smtClean="0"/>
              <a:t> </a:t>
            </a:r>
            <a:r>
              <a:rPr lang="de-DE" dirty="0" err="1" smtClean="0"/>
              <a:t>tumor</a:t>
            </a:r>
            <a:r>
              <a:rPr lang="de-DE" dirty="0" smtClean="0"/>
              <a:t> </a:t>
            </a:r>
            <a:r>
              <a:rPr lang="de-DE" dirty="0" err="1" smtClean="0"/>
              <a:t>growth</a:t>
            </a:r>
            <a:r>
              <a:rPr lang="de-DE" dirty="0" smtClean="0"/>
              <a:t>)</a:t>
            </a:r>
          </a:p>
          <a:p>
            <a:r>
              <a:rPr lang="de-DE" dirty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different </a:t>
            </a:r>
            <a:r>
              <a:rPr lang="de-DE" dirty="0" err="1" smtClean="0"/>
              <a:t>radiation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endParaRPr lang="de-DE" dirty="0"/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100107"/>
              </p:ext>
            </p:extLst>
          </p:nvPr>
        </p:nvGraphicFramePr>
        <p:xfrm>
          <a:off x="215516" y="1995686"/>
          <a:ext cx="4176464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7386">
                  <a:extLst>
                    <a:ext uri="{9D8B030D-6E8A-4147-A177-3AD203B41FA5}">
                      <a16:colId xmlns:a16="http://schemas.microsoft.com/office/drawing/2014/main" val="1698920197"/>
                    </a:ext>
                  </a:extLst>
                </a:gridCol>
                <a:gridCol w="1099539">
                  <a:extLst>
                    <a:ext uri="{9D8B030D-6E8A-4147-A177-3AD203B41FA5}">
                      <a16:colId xmlns:a16="http://schemas.microsoft.com/office/drawing/2014/main" val="1343798702"/>
                    </a:ext>
                  </a:extLst>
                </a:gridCol>
                <a:gridCol w="1099539">
                  <a:extLst>
                    <a:ext uri="{9D8B030D-6E8A-4147-A177-3AD203B41FA5}">
                      <a16:colId xmlns:a16="http://schemas.microsoft.com/office/drawing/2014/main" val="2561802396"/>
                    </a:ext>
                  </a:extLst>
                </a:gridCol>
              </a:tblGrid>
              <a:tr h="294051">
                <a:tc>
                  <a:txBody>
                    <a:bodyPr/>
                    <a:lstStyle/>
                    <a:p>
                      <a:endParaRPr lang="de-DE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Draco PW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    UPTD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6028908"/>
                  </a:ext>
                </a:extLst>
              </a:tr>
              <a:tr h="294051"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solidFill>
                            <a:srgbClr val="0070C0"/>
                          </a:solidFill>
                        </a:rPr>
                        <a:t>mean</a:t>
                      </a:r>
                      <a:r>
                        <a:rPr lang="de-DE" sz="1400" dirty="0" smtClean="0">
                          <a:solidFill>
                            <a:srgbClr val="0070C0"/>
                          </a:solidFill>
                        </a:rPr>
                        <a:t> dose</a:t>
                      </a:r>
                      <a:endParaRPr lang="de-DE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rgbClr val="0070C0"/>
                          </a:solidFill>
                        </a:rPr>
                        <a:t>3.9</a:t>
                      </a:r>
                      <a:endParaRPr lang="de-DE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solidFill>
                            <a:srgbClr val="0070C0"/>
                          </a:solidFill>
                        </a:rPr>
                        <a:t>3.9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025329"/>
                  </a:ext>
                </a:extLst>
              </a:tr>
              <a:tr h="2940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err="1" smtClean="0">
                          <a:solidFill>
                            <a:srgbClr val="0070C0"/>
                          </a:solidFill>
                        </a:rPr>
                        <a:t>single</a:t>
                      </a:r>
                      <a:r>
                        <a:rPr lang="de-DE" sz="1400" dirty="0" smtClean="0">
                          <a:solidFill>
                            <a:srgbClr val="0070C0"/>
                          </a:solidFill>
                        </a:rPr>
                        <a:t> dose </a:t>
                      </a:r>
                      <a:r>
                        <a:rPr lang="de-DE" sz="1400" dirty="0" err="1" smtClean="0">
                          <a:solidFill>
                            <a:srgbClr val="0070C0"/>
                          </a:solidFill>
                        </a:rPr>
                        <a:t>accuracy</a:t>
                      </a:r>
                      <a:r>
                        <a:rPr lang="de-DE" sz="1400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de-DE" sz="1400" dirty="0" smtClean="0">
                          <a:solidFill>
                            <a:srgbClr val="0070C0"/>
                          </a:solidFill>
                        </a:rPr>
                        <a:t>(2</a:t>
                      </a:r>
                      <a:r>
                        <a:rPr lang="el-GR" sz="1400" dirty="0" smtClean="0">
                          <a:solidFill>
                            <a:srgbClr val="0070C0"/>
                          </a:solidFill>
                        </a:rPr>
                        <a:t>σ</a:t>
                      </a:r>
                      <a:r>
                        <a:rPr lang="de-DE" sz="1400" dirty="0" smtClean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de-DE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rgbClr val="0070C0"/>
                          </a:solidFill>
                        </a:rPr>
                        <a:t>8%</a:t>
                      </a:r>
                      <a:endParaRPr lang="de-DE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rgbClr val="0070C0"/>
                          </a:solidFill>
                        </a:rPr>
                        <a:t>14</a:t>
                      </a:r>
                      <a:r>
                        <a:rPr lang="de-DE" sz="1400" baseline="0" dirty="0" smtClean="0">
                          <a:solidFill>
                            <a:srgbClr val="0070C0"/>
                          </a:solidFill>
                        </a:rPr>
                        <a:t>%</a:t>
                      </a:r>
                      <a:endParaRPr lang="de-DE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951557"/>
                  </a:ext>
                </a:extLst>
              </a:tr>
              <a:tr h="4998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solidFill>
                            <a:srgbClr val="0070C0"/>
                          </a:solidFill>
                        </a:rPr>
                        <a:t>dose </a:t>
                      </a:r>
                      <a:r>
                        <a:rPr lang="de-DE" sz="1400" dirty="0" err="1" smtClean="0">
                          <a:solidFill>
                            <a:srgbClr val="0070C0"/>
                          </a:solidFill>
                        </a:rPr>
                        <a:t>homogeneity</a:t>
                      </a:r>
                      <a:r>
                        <a:rPr lang="de-DE" sz="1400" baseline="0" dirty="0" smtClean="0">
                          <a:solidFill>
                            <a:srgbClr val="0070C0"/>
                          </a:solidFill>
                        </a:rPr>
                        <a:t> lateral/</a:t>
                      </a:r>
                      <a:r>
                        <a:rPr lang="de-DE" sz="1400" baseline="0" dirty="0" err="1" smtClean="0">
                          <a:solidFill>
                            <a:srgbClr val="0070C0"/>
                          </a:solidFill>
                        </a:rPr>
                        <a:t>depth</a:t>
                      </a:r>
                      <a:r>
                        <a:rPr lang="de-DE" sz="1400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de-DE" sz="1400" dirty="0" smtClean="0">
                          <a:solidFill>
                            <a:srgbClr val="0070C0"/>
                          </a:solidFill>
                        </a:rPr>
                        <a:t>(2</a:t>
                      </a:r>
                      <a:r>
                        <a:rPr lang="el-GR" sz="1400" dirty="0" smtClean="0">
                          <a:solidFill>
                            <a:srgbClr val="0070C0"/>
                          </a:solidFill>
                        </a:rPr>
                        <a:t>σ</a:t>
                      </a:r>
                      <a:r>
                        <a:rPr lang="de-DE" sz="1400" dirty="0" smtClean="0">
                          <a:solidFill>
                            <a:srgbClr val="0070C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rgbClr val="0070C0"/>
                          </a:solidFill>
                        </a:rPr>
                        <a:t>9%/&lt;</a:t>
                      </a:r>
                      <a:r>
                        <a:rPr lang="de-DE" sz="1400" baseline="0" dirty="0" smtClean="0">
                          <a:solidFill>
                            <a:srgbClr val="0070C0"/>
                          </a:solidFill>
                        </a:rPr>
                        <a:t> 9%</a:t>
                      </a:r>
                      <a:endParaRPr lang="de-DE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solidFill>
                            <a:srgbClr val="0070C0"/>
                          </a:solidFill>
                        </a:rPr>
                        <a:t>9%/2%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243100"/>
                  </a:ext>
                </a:extLst>
              </a:tr>
              <a:tr h="499887"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solidFill>
                            <a:srgbClr val="0070C0"/>
                          </a:solidFill>
                        </a:rPr>
                        <a:t>mean</a:t>
                      </a:r>
                      <a:r>
                        <a:rPr lang="de-DE" sz="1400" dirty="0" smtClean="0">
                          <a:solidFill>
                            <a:srgbClr val="0070C0"/>
                          </a:solidFill>
                        </a:rPr>
                        <a:t> dose rate</a:t>
                      </a:r>
                      <a:endParaRPr lang="de-DE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rgbClr val="0070C0"/>
                          </a:solidFill>
                        </a:rPr>
                        <a:t>1.2 – 2.2 Gy/min</a:t>
                      </a:r>
                      <a:endParaRPr lang="de-DE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rgbClr val="0070C0"/>
                          </a:solidFill>
                        </a:rPr>
                        <a:t>3.6 Gy/min</a:t>
                      </a:r>
                      <a:endParaRPr lang="de-DE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642492"/>
                  </a:ext>
                </a:extLst>
              </a:tr>
              <a:tr h="294051"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solidFill>
                            <a:srgbClr val="0070C0"/>
                          </a:solidFill>
                        </a:rPr>
                        <a:t>peak</a:t>
                      </a:r>
                      <a:r>
                        <a:rPr lang="de-DE" sz="1400" dirty="0" smtClean="0">
                          <a:solidFill>
                            <a:srgbClr val="0070C0"/>
                          </a:solidFill>
                        </a:rPr>
                        <a:t> dose rate</a:t>
                      </a:r>
                      <a:endParaRPr lang="de-DE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rgbClr val="0070C0"/>
                          </a:solidFill>
                        </a:rPr>
                        <a:t>10</a:t>
                      </a:r>
                      <a:r>
                        <a:rPr lang="de-DE" sz="1400" baseline="30000" dirty="0" smtClean="0">
                          <a:solidFill>
                            <a:srgbClr val="0070C0"/>
                          </a:solidFill>
                        </a:rPr>
                        <a:t>8</a:t>
                      </a:r>
                      <a:r>
                        <a:rPr lang="de-DE" sz="1400" dirty="0" smtClean="0">
                          <a:solidFill>
                            <a:srgbClr val="0070C0"/>
                          </a:solidFill>
                        </a:rPr>
                        <a:t> Gy/s</a:t>
                      </a:r>
                      <a:endParaRPr lang="de-DE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rgbClr val="0070C0"/>
                          </a:solidFill>
                        </a:rPr>
                        <a:t>-</a:t>
                      </a:r>
                      <a:endParaRPr lang="de-DE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218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191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50848" y="124639"/>
            <a:ext cx="841288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005AA0"/>
                </a:solidFill>
                <a:latin typeface="+mj-lt"/>
                <a:ea typeface="Times New Roman"/>
                <a:cs typeface="Arial" pitchFamily="34" charset="0"/>
              </a:rPr>
              <a:t>F</a:t>
            </a:r>
            <a:r>
              <a:rPr lang="en-US" sz="2200" dirty="0" smtClean="0">
                <a:solidFill>
                  <a:srgbClr val="005AA0"/>
                </a:solidFill>
                <a:latin typeface="+mj-lt"/>
                <a:ea typeface="Times New Roman"/>
                <a:cs typeface="Arial" pitchFamily="34" charset="0"/>
              </a:rPr>
              <a:t>irst in-vivo proton irradiation study with laser accelerated protons</a:t>
            </a:r>
            <a:endParaRPr lang="de-DE" sz="2200" dirty="0">
              <a:solidFill>
                <a:srgbClr val="005AA0"/>
              </a:solidFill>
              <a:latin typeface="+mj-lt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07504" y="4707019"/>
            <a:ext cx="32313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F. Kroll,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Nature Physics 18, 316 (2022)</a:t>
            </a:r>
            <a:endParaRPr lang="de-DE" sz="12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50792" t="30799" r="8455" b="17752"/>
          <a:stretch/>
        </p:blipFill>
        <p:spPr>
          <a:xfrm>
            <a:off x="71500" y="1028105"/>
            <a:ext cx="4788532" cy="340055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51181" t="37050" r="9445" b="11850"/>
          <a:stretch/>
        </p:blipFill>
        <p:spPr>
          <a:xfrm>
            <a:off x="4743814" y="987574"/>
            <a:ext cx="4364690" cy="339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7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50848" y="124639"/>
            <a:ext cx="841288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005AA0"/>
                </a:solidFill>
                <a:latin typeface="+mj-lt"/>
                <a:ea typeface="Times New Roman"/>
                <a:cs typeface="Arial" pitchFamily="34" charset="0"/>
              </a:rPr>
              <a:t>F</a:t>
            </a:r>
            <a:r>
              <a:rPr lang="en-US" sz="2200" dirty="0" smtClean="0">
                <a:solidFill>
                  <a:srgbClr val="005AA0"/>
                </a:solidFill>
                <a:latin typeface="+mj-lt"/>
                <a:ea typeface="Times New Roman"/>
                <a:cs typeface="Arial" pitchFamily="34" charset="0"/>
              </a:rPr>
              <a:t>irst in-vivo proton irradiation study with laser accelerated protons</a:t>
            </a:r>
            <a:endParaRPr lang="de-DE" sz="2200" dirty="0">
              <a:solidFill>
                <a:srgbClr val="005AA0"/>
              </a:solidFill>
              <a:latin typeface="+mj-lt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2B8B341-2015-453E-A9B3-E922D515A7D5}"/>
              </a:ext>
            </a:extLst>
          </p:cNvPr>
          <p:cNvSpPr txBox="1"/>
          <p:nvPr/>
        </p:nvSpPr>
        <p:spPr>
          <a:xfrm>
            <a:off x="4788024" y="987574"/>
            <a:ext cx="4212468" cy="3375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2" indent="-285750">
              <a:spcAft>
                <a:spcPts val="1600"/>
              </a:spcAft>
              <a:buClr>
                <a:srgbClr val="D2326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D23264"/>
                </a:solidFill>
              </a:rPr>
              <a:t>Full-scale pilot study </a:t>
            </a:r>
            <a:r>
              <a:rPr lang="en-US" sz="1600" dirty="0" smtClean="0">
                <a:solidFill>
                  <a:srgbClr val="D23264"/>
                </a:solidFill>
              </a:rPr>
              <a:t>in a small animal model with a laser proton beam</a:t>
            </a:r>
            <a:endParaRPr lang="en-US" sz="1600" dirty="0">
              <a:solidFill>
                <a:srgbClr val="D23264"/>
              </a:solidFill>
            </a:endParaRPr>
          </a:p>
          <a:p>
            <a:pPr marL="285750" lvl="2" indent="-285750">
              <a:spcAft>
                <a:spcPts val="1600"/>
              </a:spcAft>
              <a:buClr>
                <a:srgbClr val="D23264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Radiation induced (4 </a:t>
            </a:r>
            <a:r>
              <a:rPr lang="en-US" sz="1600" dirty="0" err="1"/>
              <a:t>Gy</a:t>
            </a:r>
            <a:r>
              <a:rPr lang="en-US" sz="1600" dirty="0"/>
              <a:t>) effect observed</a:t>
            </a:r>
          </a:p>
          <a:p>
            <a:pPr marL="285750" lvl="2" indent="-285750">
              <a:spcAft>
                <a:spcPts val="1600"/>
              </a:spcAft>
              <a:buClr>
                <a:srgbClr val="D23264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In total 47 mice at HZDR (Draco 4 </a:t>
            </a:r>
            <a:r>
              <a:rPr lang="en-US" sz="1600" dirty="0" err="1"/>
              <a:t>Gy</a:t>
            </a:r>
            <a:r>
              <a:rPr lang="en-US" sz="1600" dirty="0"/>
              <a:t>  |  Draco 0 </a:t>
            </a:r>
            <a:r>
              <a:rPr lang="en-US" sz="1600" dirty="0" err="1"/>
              <a:t>Gy</a:t>
            </a:r>
            <a:r>
              <a:rPr lang="en-US" sz="1600" dirty="0"/>
              <a:t> | X-ray 4 </a:t>
            </a:r>
            <a:r>
              <a:rPr lang="en-US" sz="1600" dirty="0" err="1"/>
              <a:t>Gy</a:t>
            </a:r>
            <a:r>
              <a:rPr lang="en-US" sz="1600" dirty="0"/>
              <a:t> | X-ray 0 </a:t>
            </a:r>
            <a:r>
              <a:rPr lang="en-US" sz="1600" dirty="0" err="1"/>
              <a:t>Gy</a:t>
            </a:r>
            <a:r>
              <a:rPr lang="en-US" sz="1600" dirty="0"/>
              <a:t> | </a:t>
            </a:r>
            <a:r>
              <a:rPr lang="en-US" sz="1600" dirty="0" err="1"/>
              <a:t>Controll</a:t>
            </a:r>
            <a:r>
              <a:rPr lang="en-US" sz="1600" dirty="0"/>
              <a:t>) </a:t>
            </a:r>
            <a:r>
              <a:rPr lang="en-US" sz="1600" dirty="0" smtClean="0"/>
              <a:t>+  same number for reference at clinical beam</a:t>
            </a:r>
          </a:p>
          <a:p>
            <a:pPr marL="285750" lvl="2" indent="-285750">
              <a:spcAft>
                <a:spcPts val="1600"/>
              </a:spcAft>
              <a:buClr>
                <a:srgbClr val="D23264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Long-term survival unexpected, yet requiring higher statistics …</a:t>
            </a:r>
          </a:p>
          <a:p>
            <a:pPr marL="285750" lvl="2" indent="-285750">
              <a:spcAft>
                <a:spcPts val="1600"/>
              </a:spcAft>
              <a:buClr>
                <a:srgbClr val="D23264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D23264"/>
                </a:solidFill>
              </a:rPr>
              <a:t>Not a FLASH study</a:t>
            </a:r>
          </a:p>
        </p:txBody>
      </p:sp>
      <p:sp>
        <p:nvSpPr>
          <p:cNvPr id="6" name="Rechteck 5"/>
          <p:cNvSpPr/>
          <p:nvPr/>
        </p:nvSpPr>
        <p:spPr>
          <a:xfrm>
            <a:off x="107504" y="4707019"/>
            <a:ext cx="32313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F. Kroll,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Nature Physics 18, 316 (2022)</a:t>
            </a:r>
            <a:endParaRPr lang="de-DE" sz="12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50792" t="30799" r="8455" b="17752"/>
          <a:stretch/>
        </p:blipFill>
        <p:spPr>
          <a:xfrm>
            <a:off x="71500" y="1028105"/>
            <a:ext cx="4788532" cy="340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4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94353" y="124639"/>
            <a:ext cx="47497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srgbClr val="005AA0"/>
                </a:solidFill>
                <a:latin typeface="+mj-lt"/>
                <a:cs typeface="Arial" pitchFamily="34" charset="0"/>
              </a:rPr>
              <a:t>High dose rate effects (zebra-fish) ? </a:t>
            </a:r>
            <a:endParaRPr lang="de-DE" sz="2200" dirty="0">
              <a:solidFill>
                <a:srgbClr val="005AA0"/>
              </a:solidFill>
              <a:latin typeface="+mj-lt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A14F9811-ED95-41F7-897B-29EA7B2BD2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627" y="305469"/>
            <a:ext cx="3100817" cy="273433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71189" y="636243"/>
            <a:ext cx="41248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 smtClean="0">
                <a:solidFill>
                  <a:srgbClr val="005AA0"/>
                </a:solidFill>
              </a:rPr>
              <a:t>Controlled</a:t>
            </a:r>
            <a:r>
              <a:rPr lang="de-DE" sz="1600" dirty="0" smtClean="0">
                <a:solidFill>
                  <a:srgbClr val="005AA0"/>
                </a:solidFill>
              </a:rPr>
              <a:t> dose at </a:t>
            </a:r>
            <a:r>
              <a:rPr lang="de-DE" sz="1600" dirty="0" err="1" smtClean="0">
                <a:solidFill>
                  <a:srgbClr val="005AA0"/>
                </a:solidFill>
              </a:rPr>
              <a:t>highest</a:t>
            </a:r>
            <a:r>
              <a:rPr lang="de-DE" sz="1600" dirty="0" smtClean="0">
                <a:solidFill>
                  <a:srgbClr val="005AA0"/>
                </a:solidFill>
              </a:rPr>
              <a:t> </a:t>
            </a:r>
            <a:r>
              <a:rPr lang="de-DE" sz="1600" dirty="0" err="1" smtClean="0">
                <a:solidFill>
                  <a:srgbClr val="005AA0"/>
                </a:solidFill>
              </a:rPr>
              <a:t>precision</a:t>
            </a:r>
            <a:endParaRPr lang="de-DE" sz="1600" dirty="0" smtClean="0">
              <a:solidFill>
                <a:srgbClr val="005AA0"/>
              </a:solidFill>
            </a:endParaRPr>
          </a:p>
          <a:p>
            <a:r>
              <a:rPr lang="de-DE" sz="1600" dirty="0">
                <a:solidFill>
                  <a:srgbClr val="005AA0"/>
                </a:solidFill>
              </a:rPr>
              <a:t> </a:t>
            </a:r>
            <a:r>
              <a:rPr lang="de-DE" sz="1600" dirty="0" smtClean="0">
                <a:solidFill>
                  <a:srgbClr val="005AA0"/>
                </a:solidFill>
              </a:rPr>
              <a:t>    (</a:t>
            </a:r>
            <a:r>
              <a:rPr lang="de-DE" sz="1600" dirty="0" err="1" smtClean="0">
                <a:solidFill>
                  <a:srgbClr val="005AA0"/>
                </a:solidFill>
              </a:rPr>
              <a:t>mouse</a:t>
            </a:r>
            <a:r>
              <a:rPr lang="de-DE" sz="1600" dirty="0" smtClean="0">
                <a:solidFill>
                  <a:srgbClr val="005AA0"/>
                </a:solidFill>
              </a:rPr>
              <a:t> </a:t>
            </a:r>
            <a:r>
              <a:rPr lang="de-DE" sz="1600" dirty="0" err="1" smtClean="0">
                <a:solidFill>
                  <a:srgbClr val="005AA0"/>
                </a:solidFill>
              </a:rPr>
              <a:t>experiment</a:t>
            </a:r>
            <a:r>
              <a:rPr lang="de-DE" sz="1600" dirty="0" smtClean="0">
                <a:solidFill>
                  <a:srgbClr val="005AA0"/>
                </a:solidFill>
              </a:rPr>
              <a:t>, </a:t>
            </a:r>
            <a:r>
              <a:rPr lang="de-DE" sz="1600" dirty="0" err="1" smtClean="0">
                <a:solidFill>
                  <a:srgbClr val="005AA0"/>
                </a:solidFill>
              </a:rPr>
              <a:t>accumulated</a:t>
            </a:r>
            <a:r>
              <a:rPr lang="de-DE" sz="1600" dirty="0" smtClean="0">
                <a:solidFill>
                  <a:srgbClr val="005AA0"/>
                </a:solidFill>
              </a:rPr>
              <a:t> </a:t>
            </a:r>
            <a:r>
              <a:rPr lang="de-DE" sz="1600" dirty="0" err="1" smtClean="0">
                <a:solidFill>
                  <a:srgbClr val="005AA0"/>
                </a:solidFill>
              </a:rPr>
              <a:t>shots</a:t>
            </a:r>
            <a:r>
              <a:rPr lang="de-DE" sz="1600" dirty="0" smtClean="0">
                <a:solidFill>
                  <a:srgbClr val="005AA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F0781E"/>
                </a:solidFill>
              </a:rPr>
              <a:t>Maximum dose rate (</a:t>
            </a:r>
            <a:r>
              <a:rPr lang="de-DE" sz="1600" dirty="0" err="1" smtClean="0">
                <a:solidFill>
                  <a:srgbClr val="F0781E"/>
                </a:solidFill>
              </a:rPr>
              <a:t>up</a:t>
            </a:r>
            <a:r>
              <a:rPr lang="de-DE" sz="1600" dirty="0" smtClean="0">
                <a:solidFill>
                  <a:srgbClr val="F0781E"/>
                </a:solidFill>
              </a:rPr>
              <a:t> </a:t>
            </a:r>
            <a:r>
              <a:rPr lang="de-DE" sz="1600" dirty="0" err="1" smtClean="0">
                <a:solidFill>
                  <a:srgbClr val="F0781E"/>
                </a:solidFill>
              </a:rPr>
              <a:t>to</a:t>
            </a:r>
            <a:r>
              <a:rPr lang="de-DE" sz="1600" dirty="0" smtClean="0">
                <a:solidFill>
                  <a:srgbClr val="F0781E"/>
                </a:solidFill>
              </a:rPr>
              <a:t> 25 Gy/</a:t>
            </a:r>
            <a:r>
              <a:rPr lang="de-DE" sz="1600" dirty="0" err="1" smtClean="0">
                <a:solidFill>
                  <a:srgbClr val="F0781E"/>
                </a:solidFill>
              </a:rPr>
              <a:t>shot</a:t>
            </a:r>
            <a:r>
              <a:rPr lang="de-DE" sz="1600" dirty="0" smtClean="0">
                <a:solidFill>
                  <a:srgbClr val="F0781E"/>
                </a:solidFill>
              </a:rPr>
              <a:t>)</a:t>
            </a:r>
          </a:p>
          <a:p>
            <a:r>
              <a:rPr lang="de-DE" sz="1600" dirty="0">
                <a:solidFill>
                  <a:srgbClr val="F0781E"/>
                </a:solidFill>
              </a:rPr>
              <a:t> </a:t>
            </a:r>
            <a:r>
              <a:rPr lang="de-DE" sz="1600" dirty="0" smtClean="0">
                <a:solidFill>
                  <a:srgbClr val="F0781E"/>
                </a:solidFill>
              </a:rPr>
              <a:t>    </a:t>
            </a:r>
            <a:r>
              <a:rPr lang="de-DE" sz="1600" dirty="0" err="1" smtClean="0">
                <a:solidFill>
                  <a:srgbClr val="F0781E"/>
                </a:solidFill>
              </a:rPr>
              <a:t>enabling</a:t>
            </a:r>
            <a:r>
              <a:rPr lang="de-DE" sz="1600" dirty="0" smtClean="0">
                <a:solidFill>
                  <a:srgbClr val="F0781E"/>
                </a:solidFill>
              </a:rPr>
              <a:t> FLASH </a:t>
            </a:r>
            <a:r>
              <a:rPr lang="de-DE" sz="1600" dirty="0" err="1" smtClean="0">
                <a:solidFill>
                  <a:srgbClr val="F0781E"/>
                </a:solidFill>
              </a:rPr>
              <a:t>irradiation</a:t>
            </a:r>
            <a:r>
              <a:rPr lang="de-DE" sz="1600" dirty="0" smtClean="0">
                <a:solidFill>
                  <a:srgbClr val="F0781E"/>
                </a:solidFill>
              </a:rPr>
              <a:t> </a:t>
            </a:r>
            <a:r>
              <a:rPr lang="de-DE" sz="1600" dirty="0" err="1" smtClean="0">
                <a:solidFill>
                  <a:srgbClr val="F0781E"/>
                </a:solidFill>
              </a:rPr>
              <a:t>studies</a:t>
            </a:r>
            <a:endParaRPr lang="de-DE" sz="1600" dirty="0" smtClean="0">
              <a:solidFill>
                <a:srgbClr val="F0781E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932040" y="3291830"/>
            <a:ext cx="363640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600" dirty="0">
                <a:latin typeface="Arial" panose="020B0604020202020204" pitchFamily="34" charset="0"/>
              </a:rPr>
              <a:t>Draco </a:t>
            </a:r>
            <a:r>
              <a:rPr lang="de-DE" sz="1600" dirty="0" err="1">
                <a:latin typeface="Arial" panose="020B0604020202020204" pitchFamily="34" charset="0"/>
              </a:rPr>
              <a:t>laser</a:t>
            </a:r>
            <a:r>
              <a:rPr lang="de-DE" sz="1600" dirty="0">
                <a:latin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</a:rPr>
              <a:t>system</a:t>
            </a:r>
            <a:r>
              <a:rPr lang="de-DE" sz="1600" dirty="0" smtClean="0">
                <a:latin typeface="Arial" panose="020B0604020202020204" pitchFamily="34" charset="0"/>
              </a:rPr>
              <a:t>: </a:t>
            </a:r>
            <a:r>
              <a:rPr lang="de-DE" sz="1600" dirty="0" err="1" smtClean="0">
                <a:latin typeface="Arial" panose="020B0604020202020204" pitchFamily="34" charset="0"/>
              </a:rPr>
              <a:t>single</a:t>
            </a:r>
            <a:r>
              <a:rPr lang="de-DE" sz="1600" dirty="0" smtClean="0">
                <a:latin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</a:rPr>
              <a:t>shot</a:t>
            </a:r>
            <a:r>
              <a:rPr lang="de-DE" sz="1600" dirty="0">
                <a:latin typeface="Arial" panose="020B0604020202020204" pitchFamily="34" charset="0"/>
              </a:rPr>
              <a:t> </a:t>
            </a:r>
            <a:r>
              <a:rPr lang="de-DE" sz="1600" b="1" dirty="0" err="1" smtClean="0">
                <a:solidFill>
                  <a:srgbClr val="00B050"/>
                </a:solidFill>
                <a:latin typeface="Arial" panose="020B0604020202020204" pitchFamily="34" charset="0"/>
              </a:rPr>
              <a:t>proton</a:t>
            </a:r>
            <a:r>
              <a:rPr lang="de-DE" sz="1600" b="1" dirty="0" smtClean="0">
                <a:solidFill>
                  <a:srgbClr val="00B050"/>
                </a:solidFill>
                <a:latin typeface="Arial" panose="020B0604020202020204" pitchFamily="34" charset="0"/>
              </a:rPr>
              <a:t> dose </a:t>
            </a:r>
            <a:r>
              <a:rPr lang="de-DE" sz="1600" b="1" dirty="0">
                <a:solidFill>
                  <a:srgbClr val="00B050"/>
                </a:solidFill>
                <a:latin typeface="Arial" panose="020B0604020202020204" pitchFamily="34" charset="0"/>
              </a:rPr>
              <a:t>rate </a:t>
            </a:r>
            <a:r>
              <a:rPr lang="de-DE" sz="1600" b="1" dirty="0" err="1">
                <a:solidFill>
                  <a:srgbClr val="00B050"/>
                </a:solidFill>
                <a:latin typeface="Arial" panose="020B0604020202020204" pitchFamily="34" charset="0"/>
              </a:rPr>
              <a:t>of</a:t>
            </a:r>
            <a:r>
              <a:rPr lang="de-DE" sz="1600" b="1" dirty="0">
                <a:solidFill>
                  <a:srgbClr val="00B050"/>
                </a:solidFill>
                <a:latin typeface="Arial" panose="020B0604020202020204" pitchFamily="34" charset="0"/>
              </a:rPr>
              <a:t> 10</a:t>
            </a:r>
            <a:r>
              <a:rPr lang="de-DE" sz="1600" b="1" baseline="30000" dirty="0">
                <a:solidFill>
                  <a:srgbClr val="00B050"/>
                </a:solidFill>
                <a:latin typeface="Arial" panose="020B0604020202020204" pitchFamily="34" charset="0"/>
              </a:rPr>
              <a:t>9</a:t>
            </a:r>
            <a:r>
              <a:rPr lang="de-DE" sz="16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de-DE" sz="1600" b="1" dirty="0" smtClean="0">
                <a:solidFill>
                  <a:srgbClr val="00B050"/>
                </a:solidFill>
                <a:latin typeface="Arial" panose="020B0604020202020204" pitchFamily="34" charset="0"/>
              </a:rPr>
              <a:t>Gy/s </a:t>
            </a:r>
            <a:endParaRPr lang="de-DE" sz="1600" dirty="0">
              <a:latin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de-DE" sz="1600" dirty="0">
                <a:latin typeface="Arial" panose="020B0604020202020204" pitchFamily="34" charset="0"/>
              </a:rPr>
              <a:t>Reference </a:t>
            </a:r>
            <a:r>
              <a:rPr lang="de-DE" sz="1600" dirty="0" err="1">
                <a:latin typeface="Arial" panose="020B0604020202020204" pitchFamily="34" charset="0"/>
              </a:rPr>
              <a:t>study</a:t>
            </a:r>
            <a:r>
              <a:rPr lang="de-DE" sz="1600" dirty="0">
                <a:latin typeface="Arial" panose="020B0604020202020204" pitchFamily="34" charset="0"/>
              </a:rPr>
              <a:t> at UPTD </a:t>
            </a:r>
            <a:r>
              <a:rPr lang="de-DE" sz="1600" dirty="0" err="1">
                <a:latin typeface="Arial" panose="020B0604020202020204" pitchFamily="34" charset="0"/>
              </a:rPr>
              <a:t>using</a:t>
            </a:r>
            <a:r>
              <a:rPr lang="de-DE" sz="1600" dirty="0">
                <a:latin typeface="Arial" panose="020B0604020202020204" pitchFamily="34" charset="0"/>
              </a:rPr>
              <a:t> </a:t>
            </a:r>
            <a:r>
              <a:rPr lang="de-DE" sz="1600" b="1" dirty="0" err="1">
                <a:latin typeface="Arial" panose="020B0604020202020204" pitchFamily="34" charset="0"/>
              </a:rPr>
              <a:t>conventional</a:t>
            </a:r>
            <a:r>
              <a:rPr lang="de-DE" sz="1600" b="1" dirty="0">
                <a:latin typeface="Arial" panose="020B0604020202020204" pitchFamily="34" charset="0"/>
              </a:rPr>
              <a:t> </a:t>
            </a:r>
            <a:r>
              <a:rPr lang="de-DE" sz="1600" b="1" dirty="0" err="1">
                <a:latin typeface="Arial" panose="020B0604020202020204" pitchFamily="34" charset="0"/>
              </a:rPr>
              <a:t>proton</a:t>
            </a:r>
            <a:r>
              <a:rPr lang="de-DE" sz="1600" b="1" dirty="0">
                <a:latin typeface="Arial" panose="020B0604020202020204" pitchFamily="34" charset="0"/>
              </a:rPr>
              <a:t> dose </a:t>
            </a:r>
            <a:r>
              <a:rPr lang="de-DE" sz="1600" b="1" dirty="0" smtClean="0">
                <a:latin typeface="Arial" panose="020B0604020202020204" pitchFamily="34" charset="0"/>
              </a:rPr>
              <a:t>rate</a:t>
            </a:r>
            <a:endParaRPr lang="de-DE" sz="1600" b="1" dirty="0">
              <a:latin typeface="Arial" panose="020B0604020202020204" pitchFamily="34" charset="0"/>
            </a:endParaRP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3"/>
          <a:srcRect l="11019" t="31450" r="51772" b="17101"/>
          <a:stretch/>
        </p:blipFill>
        <p:spPr>
          <a:xfrm>
            <a:off x="611560" y="1707654"/>
            <a:ext cx="3996445" cy="310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2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503548" y="123478"/>
            <a:ext cx="1806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Motivation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1" name="Rechteck 10"/>
          <p:cNvSpPr/>
          <p:nvPr/>
        </p:nvSpPr>
        <p:spPr>
          <a:xfrm>
            <a:off x="287524" y="771550"/>
            <a:ext cx="900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compact</a:t>
            </a:r>
            <a:r>
              <a:rPr kumimoji="0" lang="de-DE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de-DE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cheap</a:t>
            </a:r>
            <a:r>
              <a:rPr kumimoji="0" lang="de-DE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r>
              <a:rPr kumimoji="0" lang="de-DE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accelerator</a:t>
            </a:r>
            <a:r>
              <a:rPr kumimoji="0" lang="de-DE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</a:t>
            </a:r>
            <a:r>
              <a:rPr kumimoji="0" lang="de-DE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replace</a:t>
            </a:r>
            <a:r>
              <a:rPr kumimoji="0" lang="de-DE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clinical</a:t>
            </a:r>
            <a:r>
              <a:rPr kumimoji="0" lang="de-DE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proton</a:t>
            </a:r>
            <a:r>
              <a:rPr kumimoji="0" lang="de-DE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therapy</a:t>
            </a:r>
            <a:r>
              <a:rPr kumimoji="0" lang="de-DE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</a:t>
            </a:r>
            <a:endParaRPr kumimoji="0" lang="de-DE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372144" y="1923678"/>
            <a:ext cx="2772308" cy="15121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6497" r="50041" b="34381"/>
          <a:stretch/>
        </p:blipFill>
        <p:spPr>
          <a:xfrm>
            <a:off x="435790" y="1959682"/>
            <a:ext cx="2588038" cy="1404156"/>
          </a:xfrm>
          <a:prstGeom prst="rect">
            <a:avLst/>
          </a:prstGeom>
        </p:spPr>
      </p:pic>
      <p:sp>
        <p:nvSpPr>
          <p:cNvPr id="25" name="Rechteck 24"/>
          <p:cNvSpPr/>
          <p:nvPr/>
        </p:nvSpPr>
        <p:spPr>
          <a:xfrm>
            <a:off x="503548" y="1419622"/>
            <a:ext cx="17381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TNSA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31" descr="Heilen mit Hadrone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/>
          <a:stretch/>
        </p:blipFill>
        <p:spPr bwMode="auto">
          <a:xfrm>
            <a:off x="6624228" y="1552301"/>
            <a:ext cx="2294968" cy="2218916"/>
          </a:xfrm>
          <a:prstGeom prst="rect">
            <a:avLst/>
          </a:prstGeom>
          <a:noFill/>
          <a:ln w="28575"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pieren 1"/>
          <p:cNvGrpSpPr/>
          <p:nvPr/>
        </p:nvGrpSpPr>
        <p:grpSpPr>
          <a:xfrm>
            <a:off x="3411757" y="1509632"/>
            <a:ext cx="3039848" cy="2304256"/>
            <a:chOff x="4498334" y="1572724"/>
            <a:chExt cx="3039848" cy="2304256"/>
          </a:xfrm>
        </p:grpSpPr>
        <p:sp>
          <p:nvSpPr>
            <p:cNvPr id="12" name="Rechteck 11"/>
            <p:cNvSpPr/>
            <p:nvPr/>
          </p:nvSpPr>
          <p:spPr bwMode="auto">
            <a:xfrm>
              <a:off x="4498334" y="1572724"/>
              <a:ext cx="3039848" cy="2304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12700"/>
            </a:effectLst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pic>
          <p:nvPicPr>
            <p:cNvPr id="14" name="Picture 8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7498" y="1617483"/>
              <a:ext cx="2952983" cy="2214737"/>
            </a:xfrm>
            <a:prstGeom prst="rect">
              <a:avLst/>
            </a:prstGeom>
          </p:spPr>
        </p:pic>
      </p:grpSp>
      <p:sp>
        <p:nvSpPr>
          <p:cNvPr id="15" name="Rechteck 14"/>
          <p:cNvSpPr/>
          <p:nvPr/>
        </p:nvSpPr>
        <p:spPr>
          <a:xfrm>
            <a:off x="287524" y="4079852"/>
            <a:ext cx="87489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prstClr val="white"/>
                </a:solidFill>
              </a:rPr>
              <a:t>exploit unique beam properties for high dose rate irradiation studies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2159732" y="123478"/>
            <a:ext cx="6638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(in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early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times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laser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plasma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acceleration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83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506524" y="123478"/>
            <a:ext cx="4540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Coming back </a:t>
            </a:r>
            <a:r>
              <a:rPr kumimoji="0" lang="de-D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</a:t>
            </a: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physics</a:t>
            </a: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… </a:t>
            </a:r>
          </a:p>
        </p:txBody>
      </p:sp>
      <p:sp>
        <p:nvSpPr>
          <p:cNvPr id="14" name="Rechteck 13"/>
          <p:cNvSpPr/>
          <p:nvPr/>
        </p:nvSpPr>
        <p:spPr>
          <a:xfrm>
            <a:off x="575556" y="1036930"/>
            <a:ext cx="81009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TNSA proton performance ready for demanding applications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 how to optimize volumetric interaction ? 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to tailor near-critical density targets 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serve repetition rate (self-replenishing target, without need for plasma mirrors)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-&gt;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Expanding foils and cryogenic hydrogen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16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hteck 43"/>
          <p:cNvSpPr/>
          <p:nvPr/>
        </p:nvSpPr>
        <p:spPr>
          <a:xfrm>
            <a:off x="3284635" y="858625"/>
            <a:ext cx="2466754" cy="3980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06524" y="123478"/>
            <a:ext cx="4540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Coming back </a:t>
            </a:r>
            <a:r>
              <a:rPr kumimoji="0" lang="de-D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</a:t>
            </a: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physics</a:t>
            </a: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… </a:t>
            </a:r>
          </a:p>
        </p:txBody>
      </p:sp>
      <p:sp>
        <p:nvSpPr>
          <p:cNvPr id="4" name="Rechteck 3"/>
          <p:cNvSpPr/>
          <p:nvPr/>
        </p:nvSpPr>
        <p:spPr>
          <a:xfrm>
            <a:off x="187874" y="1923678"/>
            <a:ext cx="2772308" cy="15121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6497" r="50041" b="34381"/>
          <a:stretch/>
        </p:blipFill>
        <p:spPr>
          <a:xfrm>
            <a:off x="251520" y="1959682"/>
            <a:ext cx="2588038" cy="1404156"/>
          </a:xfrm>
          <a:prstGeom prst="rect">
            <a:avLst/>
          </a:prstGeom>
        </p:spPr>
      </p:pic>
      <p:grpSp>
        <p:nvGrpSpPr>
          <p:cNvPr id="6" name="Gruppieren 86"/>
          <p:cNvGrpSpPr>
            <a:grpSpLocks noChangeAspect="1"/>
          </p:cNvGrpSpPr>
          <p:nvPr/>
        </p:nvGrpSpPr>
        <p:grpSpPr>
          <a:xfrm>
            <a:off x="3707839" y="3063781"/>
            <a:ext cx="1840568" cy="1607971"/>
            <a:chOff x="737343" y="849599"/>
            <a:chExt cx="3180344" cy="2778434"/>
          </a:xfrm>
        </p:grpSpPr>
        <p:sp>
          <p:nvSpPr>
            <p:cNvPr id="7" name="Rechteck 15"/>
            <p:cNvSpPr/>
            <p:nvPr/>
          </p:nvSpPr>
          <p:spPr bwMode="auto">
            <a:xfrm>
              <a:off x="1699432" y="1331766"/>
              <a:ext cx="801528" cy="1498068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25000"/>
              </a:schemeClr>
            </a:solidFill>
            <a:ln>
              <a:noFill/>
            </a:ln>
            <a:effectLst/>
            <a:extLst/>
          </p:spPr>
          <p:txBody>
            <a:bodyPr vert="horz" wrap="square" lIns="89979" tIns="46789" rIns="89979" bIns="46789" numCol="1" rtlCol="0" anchor="t" anchorCtr="0" compatLnSpc="1">
              <a:prstTxWarp prst="textNoShape">
                <a:avLst/>
              </a:prstTxWarp>
            </a:bodyPr>
            <a:lstStyle/>
            <a:p>
              <a:pPr defTabSz="914217"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latin typeface="Arial" charset="0"/>
              </a:endParaRPr>
            </a:p>
          </p:txBody>
        </p:sp>
        <p:sp>
          <p:nvSpPr>
            <p:cNvPr id="9" name="Textfeld 16"/>
            <p:cNvSpPr txBox="1"/>
            <p:nvPr/>
          </p:nvSpPr>
          <p:spPr>
            <a:xfrm>
              <a:off x="1165778" y="849599"/>
              <a:ext cx="2491870" cy="478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Transparent </a:t>
              </a:r>
              <a:r>
                <a:rPr lang="de-DE" sz="1200" dirty="0" err="1"/>
                <a:t>target</a:t>
              </a:r>
              <a:endParaRPr lang="de-DE" sz="1200" baseline="-25000" dirty="0"/>
            </a:p>
          </p:txBody>
        </p:sp>
        <p:sp>
          <p:nvSpPr>
            <p:cNvPr id="10" name="Textfeld 17"/>
            <p:cNvSpPr txBox="1"/>
            <p:nvPr/>
          </p:nvSpPr>
          <p:spPr>
            <a:xfrm>
              <a:off x="737343" y="3149403"/>
              <a:ext cx="3180344" cy="478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ym typeface="Wingdings" panose="05000000000000000000" pitchFamily="2" charset="2"/>
                </a:rPr>
                <a:t>pulse </a:t>
              </a:r>
              <a:r>
                <a:rPr lang="de-DE" sz="1200" dirty="0" err="1">
                  <a:sym typeface="Wingdings" panose="05000000000000000000" pitchFamily="2" charset="2"/>
                </a:rPr>
                <a:t>mostly</a:t>
              </a:r>
              <a:r>
                <a:rPr lang="de-DE" sz="1200" dirty="0">
                  <a:sym typeface="Wingdings" panose="05000000000000000000" pitchFamily="2" charset="2"/>
                </a:rPr>
                <a:t> </a:t>
              </a:r>
              <a:r>
                <a:rPr lang="de-DE" sz="1200" dirty="0" err="1">
                  <a:sym typeface="Wingdings" panose="05000000000000000000" pitchFamily="2" charset="2"/>
                </a:rPr>
                <a:t>transmitted</a:t>
              </a:r>
              <a:endParaRPr lang="de-DE" sz="1200" dirty="0"/>
            </a:p>
          </p:txBody>
        </p:sp>
        <p:grpSp>
          <p:nvGrpSpPr>
            <p:cNvPr id="11" name="Gruppieren 31"/>
            <p:cNvGrpSpPr/>
            <p:nvPr/>
          </p:nvGrpSpPr>
          <p:grpSpPr>
            <a:xfrm>
              <a:off x="747807" y="1488373"/>
              <a:ext cx="2725072" cy="1187112"/>
              <a:chOff x="4220005" y="3098901"/>
              <a:chExt cx="2725072" cy="1187112"/>
            </a:xfrm>
          </p:grpSpPr>
          <p:grpSp>
            <p:nvGrpSpPr>
              <p:cNvPr id="12" name="Gruppieren 29"/>
              <p:cNvGrpSpPr/>
              <p:nvPr/>
            </p:nvGrpSpPr>
            <p:grpSpPr>
              <a:xfrm rot="1401593">
                <a:off x="4995691" y="3596654"/>
                <a:ext cx="1065112" cy="169517"/>
                <a:chOff x="5746716" y="3234913"/>
                <a:chExt cx="824151" cy="88923"/>
              </a:xfrm>
              <a:solidFill>
                <a:srgbClr val="FF0000">
                  <a:alpha val="80000"/>
                </a:srgbClr>
              </a:solidFill>
            </p:grpSpPr>
            <p:grpSp>
              <p:nvGrpSpPr>
                <p:cNvPr id="16" name="Gruppieren 22"/>
                <p:cNvGrpSpPr/>
                <p:nvPr/>
              </p:nvGrpSpPr>
              <p:grpSpPr>
                <a:xfrm flipV="1">
                  <a:off x="5746716" y="3234913"/>
                  <a:ext cx="205901" cy="88923"/>
                  <a:chOff x="5263170" y="3716956"/>
                  <a:chExt cx="787144" cy="1152524"/>
                </a:xfrm>
                <a:grpFill/>
              </p:grpSpPr>
              <p:sp>
                <p:nvSpPr>
                  <p:cNvPr id="21" name="Rechteck 20"/>
                  <p:cNvSpPr/>
                  <p:nvPr/>
                </p:nvSpPr>
                <p:spPr bwMode="auto">
                  <a:xfrm>
                    <a:off x="5263170" y="3716956"/>
                    <a:ext cx="787144" cy="576262"/>
                  </a:xfrm>
                  <a:custGeom>
                    <a:avLst/>
                    <a:gdLst>
                      <a:gd name="connsiteX0" fmla="*/ 0 w 787144"/>
                      <a:gd name="connsiteY0" fmla="*/ 0 h 450056"/>
                      <a:gd name="connsiteX1" fmla="*/ 787144 w 787144"/>
                      <a:gd name="connsiteY1" fmla="*/ 0 h 450056"/>
                      <a:gd name="connsiteX2" fmla="*/ 787144 w 787144"/>
                      <a:gd name="connsiteY2" fmla="*/ 450056 h 450056"/>
                      <a:gd name="connsiteX3" fmla="*/ 0 w 787144"/>
                      <a:gd name="connsiteY3" fmla="*/ 450056 h 450056"/>
                      <a:gd name="connsiteX4" fmla="*/ 0 w 787144"/>
                      <a:gd name="connsiteY4" fmla="*/ 0 h 450056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7144" h="576262">
                        <a:moveTo>
                          <a:pt x="0" y="0"/>
                        </a:moveTo>
                        <a:cubicBezTo>
                          <a:pt x="307625" y="130174"/>
                          <a:pt x="400938" y="115093"/>
                          <a:pt x="787144" y="126206"/>
                        </a:cubicBezTo>
                        <a:lnTo>
                          <a:pt x="787144" y="576262"/>
                        </a:lnTo>
                        <a:lnTo>
                          <a:pt x="0" y="57626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  <a:extLst/>
                </p:spPr>
                <p:txBody>
                  <a:bodyPr vert="horz" wrap="square" lIns="89979" tIns="46789" rIns="89979" bIns="46789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17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>
                      <a:latin typeface="Arial" charset="0"/>
                    </a:endParaRPr>
                  </a:p>
                </p:txBody>
              </p:sp>
              <p:sp>
                <p:nvSpPr>
                  <p:cNvPr id="22" name="Rechteck 20"/>
                  <p:cNvSpPr/>
                  <p:nvPr/>
                </p:nvSpPr>
                <p:spPr bwMode="auto">
                  <a:xfrm flipV="1">
                    <a:off x="5263170" y="4293218"/>
                    <a:ext cx="787144" cy="576262"/>
                  </a:xfrm>
                  <a:custGeom>
                    <a:avLst/>
                    <a:gdLst>
                      <a:gd name="connsiteX0" fmla="*/ 0 w 787144"/>
                      <a:gd name="connsiteY0" fmla="*/ 0 h 450056"/>
                      <a:gd name="connsiteX1" fmla="*/ 787144 w 787144"/>
                      <a:gd name="connsiteY1" fmla="*/ 0 h 450056"/>
                      <a:gd name="connsiteX2" fmla="*/ 787144 w 787144"/>
                      <a:gd name="connsiteY2" fmla="*/ 450056 h 450056"/>
                      <a:gd name="connsiteX3" fmla="*/ 0 w 787144"/>
                      <a:gd name="connsiteY3" fmla="*/ 450056 h 450056"/>
                      <a:gd name="connsiteX4" fmla="*/ 0 w 787144"/>
                      <a:gd name="connsiteY4" fmla="*/ 0 h 450056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7144" h="576262">
                        <a:moveTo>
                          <a:pt x="0" y="0"/>
                        </a:moveTo>
                        <a:cubicBezTo>
                          <a:pt x="307625" y="130174"/>
                          <a:pt x="400938" y="115093"/>
                          <a:pt x="787144" y="126206"/>
                        </a:cubicBezTo>
                        <a:lnTo>
                          <a:pt x="787144" y="576262"/>
                        </a:lnTo>
                        <a:lnTo>
                          <a:pt x="0" y="57626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  <a:extLst/>
                </p:spPr>
                <p:txBody>
                  <a:bodyPr vert="horz" wrap="square" lIns="89979" tIns="46789" rIns="89979" bIns="46789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17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>
                      <a:latin typeface="Arial" charset="0"/>
                    </a:endParaRPr>
                  </a:p>
                </p:txBody>
              </p:sp>
            </p:grpSp>
            <p:grpSp>
              <p:nvGrpSpPr>
                <p:cNvPr id="17" name="Gruppieren 23"/>
                <p:cNvGrpSpPr/>
                <p:nvPr/>
              </p:nvGrpSpPr>
              <p:grpSpPr>
                <a:xfrm flipH="1" flipV="1">
                  <a:off x="6364966" y="3234913"/>
                  <a:ext cx="205901" cy="88923"/>
                  <a:chOff x="5263170" y="3716956"/>
                  <a:chExt cx="787144" cy="1152524"/>
                </a:xfrm>
                <a:grpFill/>
              </p:grpSpPr>
              <p:sp>
                <p:nvSpPr>
                  <p:cNvPr id="19" name="Rechteck 20"/>
                  <p:cNvSpPr/>
                  <p:nvPr/>
                </p:nvSpPr>
                <p:spPr bwMode="auto">
                  <a:xfrm>
                    <a:off x="5263170" y="3716956"/>
                    <a:ext cx="787144" cy="576262"/>
                  </a:xfrm>
                  <a:custGeom>
                    <a:avLst/>
                    <a:gdLst>
                      <a:gd name="connsiteX0" fmla="*/ 0 w 787144"/>
                      <a:gd name="connsiteY0" fmla="*/ 0 h 450056"/>
                      <a:gd name="connsiteX1" fmla="*/ 787144 w 787144"/>
                      <a:gd name="connsiteY1" fmla="*/ 0 h 450056"/>
                      <a:gd name="connsiteX2" fmla="*/ 787144 w 787144"/>
                      <a:gd name="connsiteY2" fmla="*/ 450056 h 450056"/>
                      <a:gd name="connsiteX3" fmla="*/ 0 w 787144"/>
                      <a:gd name="connsiteY3" fmla="*/ 450056 h 450056"/>
                      <a:gd name="connsiteX4" fmla="*/ 0 w 787144"/>
                      <a:gd name="connsiteY4" fmla="*/ 0 h 450056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7144" h="576262">
                        <a:moveTo>
                          <a:pt x="0" y="0"/>
                        </a:moveTo>
                        <a:cubicBezTo>
                          <a:pt x="307625" y="130174"/>
                          <a:pt x="400938" y="115093"/>
                          <a:pt x="787144" y="126206"/>
                        </a:cubicBezTo>
                        <a:lnTo>
                          <a:pt x="787144" y="576262"/>
                        </a:lnTo>
                        <a:lnTo>
                          <a:pt x="0" y="57626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  <a:extLst/>
                </p:spPr>
                <p:txBody>
                  <a:bodyPr vert="horz" wrap="square" lIns="89979" tIns="46789" rIns="89979" bIns="46789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17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>
                      <a:latin typeface="Arial" charset="0"/>
                    </a:endParaRPr>
                  </a:p>
                </p:txBody>
              </p:sp>
              <p:sp>
                <p:nvSpPr>
                  <p:cNvPr id="20" name="Rechteck 20"/>
                  <p:cNvSpPr/>
                  <p:nvPr/>
                </p:nvSpPr>
                <p:spPr bwMode="auto">
                  <a:xfrm flipV="1">
                    <a:off x="5263170" y="4293218"/>
                    <a:ext cx="787144" cy="576262"/>
                  </a:xfrm>
                  <a:custGeom>
                    <a:avLst/>
                    <a:gdLst>
                      <a:gd name="connsiteX0" fmla="*/ 0 w 787144"/>
                      <a:gd name="connsiteY0" fmla="*/ 0 h 450056"/>
                      <a:gd name="connsiteX1" fmla="*/ 787144 w 787144"/>
                      <a:gd name="connsiteY1" fmla="*/ 0 h 450056"/>
                      <a:gd name="connsiteX2" fmla="*/ 787144 w 787144"/>
                      <a:gd name="connsiteY2" fmla="*/ 450056 h 450056"/>
                      <a:gd name="connsiteX3" fmla="*/ 0 w 787144"/>
                      <a:gd name="connsiteY3" fmla="*/ 450056 h 450056"/>
                      <a:gd name="connsiteX4" fmla="*/ 0 w 787144"/>
                      <a:gd name="connsiteY4" fmla="*/ 0 h 450056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7144" h="576262">
                        <a:moveTo>
                          <a:pt x="0" y="0"/>
                        </a:moveTo>
                        <a:cubicBezTo>
                          <a:pt x="307625" y="130174"/>
                          <a:pt x="400938" y="115093"/>
                          <a:pt x="787144" y="126206"/>
                        </a:cubicBezTo>
                        <a:lnTo>
                          <a:pt x="787144" y="576262"/>
                        </a:lnTo>
                        <a:lnTo>
                          <a:pt x="0" y="57626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  <a:extLst/>
                </p:spPr>
                <p:txBody>
                  <a:bodyPr vert="horz" wrap="square" lIns="89979" tIns="46789" rIns="89979" bIns="46789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17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>
                      <a:latin typeface="Arial" charset="0"/>
                    </a:endParaRPr>
                  </a:p>
                </p:txBody>
              </p:sp>
            </p:grpSp>
            <p:sp>
              <p:nvSpPr>
                <p:cNvPr id="18" name="Rechteck 26"/>
                <p:cNvSpPr/>
                <p:nvPr/>
              </p:nvSpPr>
              <p:spPr bwMode="auto">
                <a:xfrm>
                  <a:off x="5952617" y="3243850"/>
                  <a:ext cx="412349" cy="71049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/>
              </p:spPr>
              <p:txBody>
                <a:bodyPr vert="horz" wrap="square" lIns="89979" tIns="46789" rIns="89979" bIns="46789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1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>
                    <a:latin typeface="Arial" charset="0"/>
                  </a:endParaRPr>
                </a:p>
              </p:txBody>
            </p:sp>
          </p:grpSp>
          <p:sp>
            <p:nvSpPr>
              <p:cNvPr id="13" name="Gleichschenkliges Dreieck 13"/>
              <p:cNvSpPr/>
              <p:nvPr/>
            </p:nvSpPr>
            <p:spPr bwMode="auto">
              <a:xfrm rot="17601593">
                <a:off x="5938002" y="3278939"/>
                <a:ext cx="599695" cy="1414454"/>
              </a:xfrm>
              <a:prstGeom prst="triangle">
                <a:avLst/>
              </a:prstGeom>
              <a:gradFill>
                <a:gsLst>
                  <a:gs pos="57000">
                    <a:srgbClr val="FF0000">
                      <a:alpha val="52000"/>
                    </a:srgbClr>
                  </a:gs>
                  <a:gs pos="100000">
                    <a:srgbClr val="FF0000">
                      <a:alpha val="0"/>
                    </a:srgbClr>
                  </a:gs>
                  <a:gs pos="20000">
                    <a:srgbClr val="FF0000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horz" wrap="square" lIns="89979" tIns="46789" rIns="89979" bIns="4678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217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latin typeface="Arial" charset="0"/>
                </a:endParaRPr>
              </a:p>
            </p:txBody>
          </p:sp>
          <p:sp>
            <p:nvSpPr>
              <p:cNvPr id="15" name="Gleichschenkliges Dreieck 14"/>
              <p:cNvSpPr/>
              <p:nvPr/>
            </p:nvSpPr>
            <p:spPr bwMode="auto">
              <a:xfrm rot="6801593">
                <a:off x="4570769" y="2748137"/>
                <a:ext cx="599696" cy="1301223"/>
              </a:xfrm>
              <a:prstGeom prst="triangle">
                <a:avLst/>
              </a:prstGeom>
              <a:gradFill>
                <a:gsLst>
                  <a:gs pos="57000">
                    <a:srgbClr val="FF0000">
                      <a:alpha val="52000"/>
                    </a:srgbClr>
                  </a:gs>
                  <a:gs pos="100000">
                    <a:srgbClr val="FF0000">
                      <a:alpha val="0"/>
                    </a:srgbClr>
                  </a:gs>
                  <a:gs pos="23000">
                    <a:srgbClr val="FF0000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horz" wrap="square" lIns="89979" tIns="46789" rIns="89979" bIns="4678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217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latin typeface="Arial" charset="0"/>
                </a:endParaRPr>
              </a:p>
            </p:txBody>
          </p:sp>
        </p:grpSp>
      </p:grpSp>
      <p:grpSp>
        <p:nvGrpSpPr>
          <p:cNvPr id="2" name="Gruppieren 1"/>
          <p:cNvGrpSpPr/>
          <p:nvPr/>
        </p:nvGrpSpPr>
        <p:grpSpPr>
          <a:xfrm>
            <a:off x="3601170" y="1107907"/>
            <a:ext cx="1902495" cy="1715871"/>
            <a:chOff x="3568214" y="1904842"/>
            <a:chExt cx="1902495" cy="1715871"/>
          </a:xfrm>
        </p:grpSpPr>
        <p:sp>
          <p:nvSpPr>
            <p:cNvPr id="38" name="Gleichschenkliges Dreieck 10"/>
            <p:cNvSpPr/>
            <p:nvPr/>
          </p:nvSpPr>
          <p:spPr bwMode="auto">
            <a:xfrm rot="3559355">
              <a:off x="3808008" y="2424086"/>
              <a:ext cx="347064" cy="772228"/>
            </a:xfrm>
            <a:prstGeom prst="triangle">
              <a:avLst/>
            </a:prstGeom>
            <a:gradFill>
              <a:gsLst>
                <a:gs pos="37000">
                  <a:srgbClr val="FF0000">
                    <a:alpha val="52000"/>
                  </a:srgbClr>
                </a:gs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vert="horz" wrap="square" lIns="89979" tIns="46789" rIns="89979" bIns="46789" numCol="1" rtlCol="0" anchor="t" anchorCtr="0" compatLnSpc="1">
              <a:prstTxWarp prst="textNoShape">
                <a:avLst/>
              </a:prstTxWarp>
            </a:bodyPr>
            <a:lstStyle/>
            <a:p>
              <a:pPr defTabSz="914217"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latin typeface="Arial" charset="0"/>
              </a:endParaRPr>
            </a:p>
          </p:txBody>
        </p:sp>
        <p:sp>
          <p:nvSpPr>
            <p:cNvPr id="39" name="Gleichschenkliges Dreieck 9"/>
            <p:cNvSpPr/>
            <p:nvPr/>
          </p:nvSpPr>
          <p:spPr bwMode="auto">
            <a:xfrm rot="6835588">
              <a:off x="3823094" y="2170054"/>
              <a:ext cx="347064" cy="764097"/>
            </a:xfrm>
            <a:prstGeom prst="triangle">
              <a:avLst/>
            </a:prstGeom>
            <a:gradFill>
              <a:gsLst>
                <a:gs pos="37000">
                  <a:srgbClr val="FF0000">
                    <a:alpha val="52000"/>
                  </a:srgbClr>
                </a:gs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vert="horz" wrap="square" lIns="89979" tIns="46789" rIns="89979" bIns="46789" numCol="1" rtlCol="0" anchor="t" anchorCtr="0" compatLnSpc="1">
              <a:prstTxWarp prst="textNoShape">
                <a:avLst/>
              </a:prstTxWarp>
            </a:bodyPr>
            <a:lstStyle/>
            <a:p>
              <a:pPr defTabSz="914217"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latin typeface="Arial" charset="0"/>
              </a:endParaRPr>
            </a:p>
          </p:txBody>
        </p:sp>
        <p:sp>
          <p:nvSpPr>
            <p:cNvPr id="40" name="Rechteck 2"/>
            <p:cNvSpPr/>
            <p:nvPr/>
          </p:nvSpPr>
          <p:spPr bwMode="auto">
            <a:xfrm>
              <a:off x="4214274" y="2206126"/>
              <a:ext cx="458006" cy="89399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  <a:extLst/>
          </p:spPr>
          <p:txBody>
            <a:bodyPr vert="horz" wrap="square" lIns="89979" tIns="46789" rIns="89979" bIns="46789" numCol="1" rtlCol="0" anchor="t" anchorCtr="0" compatLnSpc="1">
              <a:prstTxWarp prst="textNoShape">
                <a:avLst/>
              </a:prstTxWarp>
            </a:bodyPr>
            <a:lstStyle/>
            <a:p>
              <a:pPr defTabSz="914217"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latin typeface="Arial" charset="0"/>
              </a:endParaRPr>
            </a:p>
          </p:txBody>
        </p:sp>
        <p:sp>
          <p:nvSpPr>
            <p:cNvPr id="41" name="Textfeld 11"/>
            <p:cNvSpPr txBox="1"/>
            <p:nvPr/>
          </p:nvSpPr>
          <p:spPr>
            <a:xfrm>
              <a:off x="3568214" y="1904842"/>
              <a:ext cx="16594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/>
                <a:t>Dense</a:t>
              </a:r>
              <a:r>
                <a:rPr lang="de-DE" sz="1200" dirty="0"/>
                <a:t>, </a:t>
              </a:r>
              <a:r>
                <a:rPr lang="de-DE" sz="1200" dirty="0" err="1"/>
                <a:t>opaque</a:t>
              </a:r>
              <a:r>
                <a:rPr lang="de-DE" sz="1200" dirty="0"/>
                <a:t> </a:t>
              </a:r>
              <a:r>
                <a:rPr lang="de-DE" sz="1200" dirty="0" err="1"/>
                <a:t>target</a:t>
              </a:r>
              <a:endParaRPr lang="de-DE" sz="1200" dirty="0"/>
            </a:p>
          </p:txBody>
        </p:sp>
        <p:sp>
          <p:nvSpPr>
            <p:cNvPr id="42" name="Textfeld 12"/>
            <p:cNvSpPr txBox="1"/>
            <p:nvPr/>
          </p:nvSpPr>
          <p:spPr>
            <a:xfrm>
              <a:off x="3801662" y="3159048"/>
              <a:ext cx="1669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/>
                <a:t>mirror</a:t>
              </a:r>
              <a:r>
                <a:rPr lang="de-DE" sz="1200" dirty="0"/>
                <a:t>-like </a:t>
              </a:r>
              <a:r>
                <a:rPr lang="de-DE" sz="1200" dirty="0" err="1"/>
                <a:t>behaviour</a:t>
              </a:r>
              <a:endParaRPr lang="de-DE" sz="1200" dirty="0"/>
            </a:p>
            <a:p>
              <a:r>
                <a:rPr lang="de-DE" sz="1200" dirty="0">
                  <a:sym typeface="Wingdings" panose="05000000000000000000" pitchFamily="2" charset="2"/>
                </a:rPr>
                <a:t>pulse </a:t>
              </a:r>
              <a:r>
                <a:rPr lang="de-DE" sz="1200" dirty="0" err="1"/>
                <a:t>mostly</a:t>
              </a:r>
              <a:r>
                <a:rPr lang="de-DE" sz="1200" dirty="0"/>
                <a:t> </a:t>
              </a:r>
              <a:r>
                <a:rPr lang="de-DE" sz="1200" dirty="0" err="1"/>
                <a:t>reflected</a:t>
              </a:r>
              <a:endParaRPr lang="de-DE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2112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/>
          <p:cNvSpPr/>
          <p:nvPr/>
        </p:nvSpPr>
        <p:spPr>
          <a:xfrm>
            <a:off x="5896488" y="735545"/>
            <a:ext cx="2995992" cy="41034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3284635" y="735545"/>
            <a:ext cx="2466754" cy="41034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06524" y="123478"/>
            <a:ext cx="4540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Coming back </a:t>
            </a:r>
            <a:r>
              <a:rPr kumimoji="0" lang="de-D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</a:t>
            </a: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physics</a:t>
            </a: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… </a:t>
            </a:r>
          </a:p>
        </p:txBody>
      </p:sp>
      <p:sp>
        <p:nvSpPr>
          <p:cNvPr id="4" name="Rechteck 3"/>
          <p:cNvSpPr/>
          <p:nvPr/>
        </p:nvSpPr>
        <p:spPr>
          <a:xfrm>
            <a:off x="187874" y="1923678"/>
            <a:ext cx="2772308" cy="15121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6497" r="50041" b="34381"/>
          <a:stretch/>
        </p:blipFill>
        <p:spPr>
          <a:xfrm>
            <a:off x="251520" y="1959682"/>
            <a:ext cx="2588038" cy="1404156"/>
          </a:xfrm>
          <a:prstGeom prst="rect">
            <a:avLst/>
          </a:prstGeom>
        </p:spPr>
      </p:pic>
      <p:grpSp>
        <p:nvGrpSpPr>
          <p:cNvPr id="6" name="Gruppieren 86"/>
          <p:cNvGrpSpPr>
            <a:grpSpLocks noChangeAspect="1"/>
          </p:cNvGrpSpPr>
          <p:nvPr/>
        </p:nvGrpSpPr>
        <p:grpSpPr>
          <a:xfrm>
            <a:off x="3651050" y="3814720"/>
            <a:ext cx="1577087" cy="866981"/>
            <a:chOff x="747807" y="1331766"/>
            <a:chExt cx="2725072" cy="1498068"/>
          </a:xfrm>
        </p:grpSpPr>
        <p:sp>
          <p:nvSpPr>
            <p:cNvPr id="7" name="Rechteck 15"/>
            <p:cNvSpPr/>
            <p:nvPr/>
          </p:nvSpPr>
          <p:spPr bwMode="auto">
            <a:xfrm>
              <a:off x="1699432" y="1331766"/>
              <a:ext cx="801528" cy="1498068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25000"/>
              </a:schemeClr>
            </a:solidFill>
            <a:ln>
              <a:noFill/>
            </a:ln>
            <a:effectLst/>
            <a:extLst/>
          </p:spPr>
          <p:txBody>
            <a:bodyPr vert="horz" wrap="square" lIns="89979" tIns="46789" rIns="89979" bIns="46789" numCol="1" rtlCol="0" anchor="t" anchorCtr="0" compatLnSpc="1">
              <a:prstTxWarp prst="textNoShape">
                <a:avLst/>
              </a:prstTxWarp>
            </a:bodyPr>
            <a:lstStyle/>
            <a:p>
              <a:pPr defTabSz="914217"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latin typeface="Arial" charset="0"/>
              </a:endParaRPr>
            </a:p>
          </p:txBody>
        </p:sp>
        <p:grpSp>
          <p:nvGrpSpPr>
            <p:cNvPr id="11" name="Gruppieren 31"/>
            <p:cNvGrpSpPr/>
            <p:nvPr/>
          </p:nvGrpSpPr>
          <p:grpSpPr>
            <a:xfrm>
              <a:off x="747807" y="1488373"/>
              <a:ext cx="2725072" cy="1187112"/>
              <a:chOff x="4220005" y="3098901"/>
              <a:chExt cx="2725072" cy="1187112"/>
            </a:xfrm>
          </p:grpSpPr>
          <p:grpSp>
            <p:nvGrpSpPr>
              <p:cNvPr id="12" name="Gruppieren 29"/>
              <p:cNvGrpSpPr/>
              <p:nvPr/>
            </p:nvGrpSpPr>
            <p:grpSpPr>
              <a:xfrm rot="1401593">
                <a:off x="4995691" y="3596654"/>
                <a:ext cx="1065112" cy="169517"/>
                <a:chOff x="5746716" y="3234913"/>
                <a:chExt cx="824151" cy="88923"/>
              </a:xfrm>
              <a:solidFill>
                <a:srgbClr val="FF0000">
                  <a:alpha val="80000"/>
                </a:srgbClr>
              </a:solidFill>
            </p:grpSpPr>
            <p:grpSp>
              <p:nvGrpSpPr>
                <p:cNvPr id="16" name="Gruppieren 22"/>
                <p:cNvGrpSpPr/>
                <p:nvPr/>
              </p:nvGrpSpPr>
              <p:grpSpPr>
                <a:xfrm flipV="1">
                  <a:off x="5746716" y="3234913"/>
                  <a:ext cx="205901" cy="88923"/>
                  <a:chOff x="5263170" y="3716956"/>
                  <a:chExt cx="787144" cy="1152524"/>
                </a:xfrm>
                <a:grpFill/>
              </p:grpSpPr>
              <p:sp>
                <p:nvSpPr>
                  <p:cNvPr id="21" name="Rechteck 20"/>
                  <p:cNvSpPr/>
                  <p:nvPr/>
                </p:nvSpPr>
                <p:spPr bwMode="auto">
                  <a:xfrm>
                    <a:off x="5263170" y="3716956"/>
                    <a:ext cx="787144" cy="576262"/>
                  </a:xfrm>
                  <a:custGeom>
                    <a:avLst/>
                    <a:gdLst>
                      <a:gd name="connsiteX0" fmla="*/ 0 w 787144"/>
                      <a:gd name="connsiteY0" fmla="*/ 0 h 450056"/>
                      <a:gd name="connsiteX1" fmla="*/ 787144 w 787144"/>
                      <a:gd name="connsiteY1" fmla="*/ 0 h 450056"/>
                      <a:gd name="connsiteX2" fmla="*/ 787144 w 787144"/>
                      <a:gd name="connsiteY2" fmla="*/ 450056 h 450056"/>
                      <a:gd name="connsiteX3" fmla="*/ 0 w 787144"/>
                      <a:gd name="connsiteY3" fmla="*/ 450056 h 450056"/>
                      <a:gd name="connsiteX4" fmla="*/ 0 w 787144"/>
                      <a:gd name="connsiteY4" fmla="*/ 0 h 450056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7144" h="576262">
                        <a:moveTo>
                          <a:pt x="0" y="0"/>
                        </a:moveTo>
                        <a:cubicBezTo>
                          <a:pt x="307625" y="130174"/>
                          <a:pt x="400938" y="115093"/>
                          <a:pt x="787144" y="126206"/>
                        </a:cubicBezTo>
                        <a:lnTo>
                          <a:pt x="787144" y="576262"/>
                        </a:lnTo>
                        <a:lnTo>
                          <a:pt x="0" y="57626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  <a:extLst/>
                </p:spPr>
                <p:txBody>
                  <a:bodyPr vert="horz" wrap="square" lIns="89979" tIns="46789" rIns="89979" bIns="46789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17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>
                      <a:latin typeface="Arial" charset="0"/>
                    </a:endParaRPr>
                  </a:p>
                </p:txBody>
              </p:sp>
              <p:sp>
                <p:nvSpPr>
                  <p:cNvPr id="22" name="Rechteck 20"/>
                  <p:cNvSpPr/>
                  <p:nvPr/>
                </p:nvSpPr>
                <p:spPr bwMode="auto">
                  <a:xfrm flipV="1">
                    <a:off x="5263170" y="4293218"/>
                    <a:ext cx="787144" cy="576262"/>
                  </a:xfrm>
                  <a:custGeom>
                    <a:avLst/>
                    <a:gdLst>
                      <a:gd name="connsiteX0" fmla="*/ 0 w 787144"/>
                      <a:gd name="connsiteY0" fmla="*/ 0 h 450056"/>
                      <a:gd name="connsiteX1" fmla="*/ 787144 w 787144"/>
                      <a:gd name="connsiteY1" fmla="*/ 0 h 450056"/>
                      <a:gd name="connsiteX2" fmla="*/ 787144 w 787144"/>
                      <a:gd name="connsiteY2" fmla="*/ 450056 h 450056"/>
                      <a:gd name="connsiteX3" fmla="*/ 0 w 787144"/>
                      <a:gd name="connsiteY3" fmla="*/ 450056 h 450056"/>
                      <a:gd name="connsiteX4" fmla="*/ 0 w 787144"/>
                      <a:gd name="connsiteY4" fmla="*/ 0 h 450056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7144" h="576262">
                        <a:moveTo>
                          <a:pt x="0" y="0"/>
                        </a:moveTo>
                        <a:cubicBezTo>
                          <a:pt x="307625" y="130174"/>
                          <a:pt x="400938" y="115093"/>
                          <a:pt x="787144" y="126206"/>
                        </a:cubicBezTo>
                        <a:lnTo>
                          <a:pt x="787144" y="576262"/>
                        </a:lnTo>
                        <a:lnTo>
                          <a:pt x="0" y="57626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  <a:extLst/>
                </p:spPr>
                <p:txBody>
                  <a:bodyPr vert="horz" wrap="square" lIns="89979" tIns="46789" rIns="89979" bIns="46789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17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>
                      <a:latin typeface="Arial" charset="0"/>
                    </a:endParaRPr>
                  </a:p>
                </p:txBody>
              </p:sp>
            </p:grpSp>
            <p:grpSp>
              <p:nvGrpSpPr>
                <p:cNvPr id="17" name="Gruppieren 23"/>
                <p:cNvGrpSpPr/>
                <p:nvPr/>
              </p:nvGrpSpPr>
              <p:grpSpPr>
                <a:xfrm flipH="1" flipV="1">
                  <a:off x="6364966" y="3234913"/>
                  <a:ext cx="205901" cy="88923"/>
                  <a:chOff x="5263170" y="3716956"/>
                  <a:chExt cx="787144" cy="1152524"/>
                </a:xfrm>
                <a:grpFill/>
              </p:grpSpPr>
              <p:sp>
                <p:nvSpPr>
                  <p:cNvPr id="19" name="Rechteck 20"/>
                  <p:cNvSpPr/>
                  <p:nvPr/>
                </p:nvSpPr>
                <p:spPr bwMode="auto">
                  <a:xfrm>
                    <a:off x="5263170" y="3716956"/>
                    <a:ext cx="787144" cy="576262"/>
                  </a:xfrm>
                  <a:custGeom>
                    <a:avLst/>
                    <a:gdLst>
                      <a:gd name="connsiteX0" fmla="*/ 0 w 787144"/>
                      <a:gd name="connsiteY0" fmla="*/ 0 h 450056"/>
                      <a:gd name="connsiteX1" fmla="*/ 787144 w 787144"/>
                      <a:gd name="connsiteY1" fmla="*/ 0 h 450056"/>
                      <a:gd name="connsiteX2" fmla="*/ 787144 w 787144"/>
                      <a:gd name="connsiteY2" fmla="*/ 450056 h 450056"/>
                      <a:gd name="connsiteX3" fmla="*/ 0 w 787144"/>
                      <a:gd name="connsiteY3" fmla="*/ 450056 h 450056"/>
                      <a:gd name="connsiteX4" fmla="*/ 0 w 787144"/>
                      <a:gd name="connsiteY4" fmla="*/ 0 h 450056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7144" h="576262">
                        <a:moveTo>
                          <a:pt x="0" y="0"/>
                        </a:moveTo>
                        <a:cubicBezTo>
                          <a:pt x="307625" y="130174"/>
                          <a:pt x="400938" y="115093"/>
                          <a:pt x="787144" y="126206"/>
                        </a:cubicBezTo>
                        <a:lnTo>
                          <a:pt x="787144" y="576262"/>
                        </a:lnTo>
                        <a:lnTo>
                          <a:pt x="0" y="57626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  <a:extLst/>
                </p:spPr>
                <p:txBody>
                  <a:bodyPr vert="horz" wrap="square" lIns="89979" tIns="46789" rIns="89979" bIns="46789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17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>
                      <a:latin typeface="Arial" charset="0"/>
                    </a:endParaRPr>
                  </a:p>
                </p:txBody>
              </p:sp>
              <p:sp>
                <p:nvSpPr>
                  <p:cNvPr id="20" name="Rechteck 20"/>
                  <p:cNvSpPr/>
                  <p:nvPr/>
                </p:nvSpPr>
                <p:spPr bwMode="auto">
                  <a:xfrm flipV="1">
                    <a:off x="5263170" y="4293218"/>
                    <a:ext cx="787144" cy="576262"/>
                  </a:xfrm>
                  <a:custGeom>
                    <a:avLst/>
                    <a:gdLst>
                      <a:gd name="connsiteX0" fmla="*/ 0 w 787144"/>
                      <a:gd name="connsiteY0" fmla="*/ 0 h 450056"/>
                      <a:gd name="connsiteX1" fmla="*/ 787144 w 787144"/>
                      <a:gd name="connsiteY1" fmla="*/ 0 h 450056"/>
                      <a:gd name="connsiteX2" fmla="*/ 787144 w 787144"/>
                      <a:gd name="connsiteY2" fmla="*/ 450056 h 450056"/>
                      <a:gd name="connsiteX3" fmla="*/ 0 w 787144"/>
                      <a:gd name="connsiteY3" fmla="*/ 450056 h 450056"/>
                      <a:gd name="connsiteX4" fmla="*/ 0 w 787144"/>
                      <a:gd name="connsiteY4" fmla="*/ 0 h 450056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7144" h="576262">
                        <a:moveTo>
                          <a:pt x="0" y="0"/>
                        </a:moveTo>
                        <a:cubicBezTo>
                          <a:pt x="307625" y="130174"/>
                          <a:pt x="400938" y="115093"/>
                          <a:pt x="787144" y="126206"/>
                        </a:cubicBezTo>
                        <a:lnTo>
                          <a:pt x="787144" y="576262"/>
                        </a:lnTo>
                        <a:lnTo>
                          <a:pt x="0" y="57626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  <a:extLst/>
                </p:spPr>
                <p:txBody>
                  <a:bodyPr vert="horz" wrap="square" lIns="89979" tIns="46789" rIns="89979" bIns="46789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17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>
                      <a:latin typeface="Arial" charset="0"/>
                    </a:endParaRPr>
                  </a:p>
                </p:txBody>
              </p:sp>
            </p:grpSp>
            <p:sp>
              <p:nvSpPr>
                <p:cNvPr id="18" name="Rechteck 26"/>
                <p:cNvSpPr/>
                <p:nvPr/>
              </p:nvSpPr>
              <p:spPr bwMode="auto">
                <a:xfrm>
                  <a:off x="5952617" y="3243850"/>
                  <a:ext cx="412349" cy="71049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/>
              </p:spPr>
              <p:txBody>
                <a:bodyPr vert="horz" wrap="square" lIns="89979" tIns="46789" rIns="89979" bIns="46789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1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>
                    <a:latin typeface="Arial" charset="0"/>
                  </a:endParaRPr>
                </a:p>
              </p:txBody>
            </p:sp>
          </p:grpSp>
          <p:sp>
            <p:nvSpPr>
              <p:cNvPr id="13" name="Gleichschenkliges Dreieck 13"/>
              <p:cNvSpPr/>
              <p:nvPr/>
            </p:nvSpPr>
            <p:spPr bwMode="auto">
              <a:xfrm rot="17601593">
                <a:off x="5938002" y="3278939"/>
                <a:ext cx="599695" cy="1414454"/>
              </a:xfrm>
              <a:prstGeom prst="triangle">
                <a:avLst/>
              </a:prstGeom>
              <a:gradFill>
                <a:gsLst>
                  <a:gs pos="57000">
                    <a:srgbClr val="FF0000">
                      <a:alpha val="52000"/>
                    </a:srgbClr>
                  </a:gs>
                  <a:gs pos="100000">
                    <a:srgbClr val="FF0000">
                      <a:alpha val="0"/>
                    </a:srgbClr>
                  </a:gs>
                  <a:gs pos="20000">
                    <a:srgbClr val="FF0000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horz" wrap="square" lIns="89979" tIns="46789" rIns="89979" bIns="4678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217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latin typeface="Arial" charset="0"/>
                </a:endParaRPr>
              </a:p>
            </p:txBody>
          </p:sp>
          <p:sp>
            <p:nvSpPr>
              <p:cNvPr id="15" name="Gleichschenkliges Dreieck 14"/>
              <p:cNvSpPr/>
              <p:nvPr/>
            </p:nvSpPr>
            <p:spPr bwMode="auto">
              <a:xfrm rot="6801593">
                <a:off x="4570769" y="2748137"/>
                <a:ext cx="599696" cy="1301223"/>
              </a:xfrm>
              <a:prstGeom prst="triangle">
                <a:avLst/>
              </a:prstGeom>
              <a:gradFill>
                <a:gsLst>
                  <a:gs pos="57000">
                    <a:srgbClr val="FF0000">
                      <a:alpha val="52000"/>
                    </a:srgbClr>
                  </a:gs>
                  <a:gs pos="100000">
                    <a:srgbClr val="FF0000">
                      <a:alpha val="0"/>
                    </a:srgbClr>
                  </a:gs>
                  <a:gs pos="23000">
                    <a:srgbClr val="FF0000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horz" wrap="square" lIns="89979" tIns="46789" rIns="89979" bIns="4678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217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latin typeface="Arial" charset="0"/>
                </a:endParaRPr>
              </a:p>
            </p:txBody>
          </p:sp>
        </p:grpSp>
      </p:grpSp>
      <p:grpSp>
        <p:nvGrpSpPr>
          <p:cNvPr id="23" name="Gruppieren 85"/>
          <p:cNvGrpSpPr>
            <a:grpSpLocks noChangeAspect="1"/>
          </p:cNvGrpSpPr>
          <p:nvPr/>
        </p:nvGrpSpPr>
        <p:grpSpPr>
          <a:xfrm>
            <a:off x="3411788" y="1902046"/>
            <a:ext cx="2254144" cy="1750021"/>
            <a:chOff x="4249807" y="736347"/>
            <a:chExt cx="3894964" cy="3023886"/>
          </a:xfrm>
        </p:grpSpPr>
        <p:sp>
          <p:nvSpPr>
            <p:cNvPr id="24" name="Rechteck 32"/>
            <p:cNvSpPr/>
            <p:nvPr/>
          </p:nvSpPr>
          <p:spPr bwMode="auto">
            <a:xfrm>
              <a:off x="5521603" y="1320583"/>
              <a:ext cx="900000" cy="1841148"/>
            </a:xfrm>
            <a:prstGeom prst="rect">
              <a:avLst/>
            </a:prstGeom>
            <a:solidFill>
              <a:srgbClr val="262626">
                <a:alpha val="60000"/>
              </a:srgbClr>
            </a:solidFill>
            <a:ln>
              <a:noFill/>
            </a:ln>
            <a:effectLst/>
            <a:extLst/>
          </p:spPr>
          <p:txBody>
            <a:bodyPr vert="horz" wrap="square" lIns="89979" tIns="46789" rIns="89979" bIns="46789" numCol="1" rtlCol="0" anchor="t" anchorCtr="0" compatLnSpc="1">
              <a:prstTxWarp prst="textNoShape">
                <a:avLst/>
              </a:prstTxWarp>
            </a:bodyPr>
            <a:lstStyle/>
            <a:p>
              <a:pPr defTabSz="914217"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latin typeface="Arial" charset="0"/>
              </a:endParaRPr>
            </a:p>
          </p:txBody>
        </p:sp>
        <p:sp>
          <p:nvSpPr>
            <p:cNvPr id="25" name="Textfeld 33"/>
            <p:cNvSpPr txBox="1"/>
            <p:nvPr/>
          </p:nvSpPr>
          <p:spPr>
            <a:xfrm>
              <a:off x="4249807" y="736347"/>
              <a:ext cx="3894964" cy="531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/>
                <a:t>Near</a:t>
              </a:r>
              <a:r>
                <a:rPr lang="de-DE" sz="1400" dirty="0"/>
                <a:t> </a:t>
              </a:r>
              <a:r>
                <a:rPr lang="de-DE" sz="1400" dirty="0" err="1"/>
                <a:t>critical</a:t>
              </a:r>
              <a:r>
                <a:rPr lang="de-DE" sz="1400" dirty="0"/>
                <a:t> </a:t>
              </a:r>
              <a:r>
                <a:rPr lang="de-DE" sz="1400" dirty="0" err="1"/>
                <a:t>density</a:t>
              </a:r>
              <a:r>
                <a:rPr lang="de-DE" sz="1400" dirty="0"/>
                <a:t> </a:t>
              </a:r>
              <a:r>
                <a:rPr lang="de-DE" sz="1400" dirty="0" err="1"/>
                <a:t>target</a:t>
              </a:r>
              <a:endParaRPr lang="de-DE" sz="1400" dirty="0"/>
            </a:p>
          </p:txBody>
        </p:sp>
        <p:sp>
          <p:nvSpPr>
            <p:cNvPr id="26" name="Textfeld 34"/>
            <p:cNvSpPr txBox="1"/>
            <p:nvPr/>
          </p:nvSpPr>
          <p:spPr>
            <a:xfrm>
              <a:off x="4551245" y="3228421"/>
              <a:ext cx="3413010" cy="531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ym typeface="Wingdings" panose="05000000000000000000" pitchFamily="2" charset="2"/>
                </a:rPr>
                <a:t>pulse </a:t>
              </a:r>
              <a:r>
                <a:rPr lang="de-DE" sz="1400" dirty="0" err="1">
                  <a:sym typeface="Wingdings" panose="05000000000000000000" pitchFamily="2" charset="2"/>
                </a:rPr>
                <a:t>mostly</a:t>
              </a:r>
              <a:r>
                <a:rPr lang="de-DE" sz="1400" dirty="0">
                  <a:sym typeface="Wingdings" panose="05000000000000000000" pitchFamily="2" charset="2"/>
                </a:rPr>
                <a:t> </a:t>
              </a:r>
              <a:r>
                <a:rPr lang="de-DE" sz="1400" dirty="0" err="1">
                  <a:sym typeface="Wingdings" panose="05000000000000000000" pitchFamily="2" charset="2"/>
                </a:rPr>
                <a:t>absorbed</a:t>
              </a:r>
              <a:endParaRPr lang="de-DE" sz="1400" dirty="0"/>
            </a:p>
          </p:txBody>
        </p:sp>
        <p:grpSp>
          <p:nvGrpSpPr>
            <p:cNvPr id="27" name="Gruppieren 47"/>
            <p:cNvGrpSpPr/>
            <p:nvPr/>
          </p:nvGrpSpPr>
          <p:grpSpPr>
            <a:xfrm>
              <a:off x="4374369" y="1537441"/>
              <a:ext cx="2144471" cy="832788"/>
              <a:chOff x="4183173" y="3634092"/>
              <a:chExt cx="2144471" cy="832788"/>
            </a:xfrm>
          </p:grpSpPr>
          <p:grpSp>
            <p:nvGrpSpPr>
              <p:cNvPr id="28" name="Gruppieren 36"/>
              <p:cNvGrpSpPr/>
              <p:nvPr/>
            </p:nvGrpSpPr>
            <p:grpSpPr>
              <a:xfrm rot="1401593">
                <a:off x="5262532" y="4297363"/>
                <a:ext cx="1065112" cy="169517"/>
                <a:chOff x="5746716" y="3234913"/>
                <a:chExt cx="824151" cy="88923"/>
              </a:xfrm>
              <a:gradFill flip="none" rotWithShape="1">
                <a:gsLst>
                  <a:gs pos="41000">
                    <a:srgbClr val="FF0000">
                      <a:alpha val="52000"/>
                    </a:srgbClr>
                  </a:gs>
                  <a:gs pos="74000">
                    <a:srgbClr val="FF0000">
                      <a:alpha val="0"/>
                    </a:srgbClr>
                  </a:gs>
                  <a:gs pos="0">
                    <a:srgbClr val="FF0000"/>
                  </a:gs>
                </a:gsLst>
                <a:lin ang="0" scaled="1"/>
                <a:tileRect/>
              </a:gradFill>
            </p:grpSpPr>
            <p:grpSp>
              <p:nvGrpSpPr>
                <p:cNvPr id="30" name="Gruppieren 39"/>
                <p:cNvGrpSpPr/>
                <p:nvPr/>
              </p:nvGrpSpPr>
              <p:grpSpPr>
                <a:xfrm flipV="1">
                  <a:off x="5746716" y="3234913"/>
                  <a:ext cx="205901" cy="88923"/>
                  <a:chOff x="5263170" y="3716956"/>
                  <a:chExt cx="787144" cy="1152524"/>
                </a:xfrm>
                <a:grpFill/>
              </p:grpSpPr>
              <p:sp>
                <p:nvSpPr>
                  <p:cNvPr id="35" name="Rechteck 20"/>
                  <p:cNvSpPr/>
                  <p:nvPr/>
                </p:nvSpPr>
                <p:spPr bwMode="auto">
                  <a:xfrm>
                    <a:off x="5263170" y="3716956"/>
                    <a:ext cx="787144" cy="576262"/>
                  </a:xfrm>
                  <a:custGeom>
                    <a:avLst/>
                    <a:gdLst>
                      <a:gd name="connsiteX0" fmla="*/ 0 w 787144"/>
                      <a:gd name="connsiteY0" fmla="*/ 0 h 450056"/>
                      <a:gd name="connsiteX1" fmla="*/ 787144 w 787144"/>
                      <a:gd name="connsiteY1" fmla="*/ 0 h 450056"/>
                      <a:gd name="connsiteX2" fmla="*/ 787144 w 787144"/>
                      <a:gd name="connsiteY2" fmla="*/ 450056 h 450056"/>
                      <a:gd name="connsiteX3" fmla="*/ 0 w 787144"/>
                      <a:gd name="connsiteY3" fmla="*/ 450056 h 450056"/>
                      <a:gd name="connsiteX4" fmla="*/ 0 w 787144"/>
                      <a:gd name="connsiteY4" fmla="*/ 0 h 450056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7144" h="576262">
                        <a:moveTo>
                          <a:pt x="0" y="0"/>
                        </a:moveTo>
                        <a:cubicBezTo>
                          <a:pt x="307625" y="130174"/>
                          <a:pt x="400938" y="115093"/>
                          <a:pt x="787144" y="126206"/>
                        </a:cubicBezTo>
                        <a:lnTo>
                          <a:pt x="787144" y="576262"/>
                        </a:lnTo>
                        <a:lnTo>
                          <a:pt x="0" y="57626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  <a:extLst/>
                </p:spPr>
                <p:txBody>
                  <a:bodyPr vert="horz" wrap="square" lIns="89979" tIns="46789" rIns="89979" bIns="46789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17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>
                      <a:latin typeface="Arial" charset="0"/>
                    </a:endParaRPr>
                  </a:p>
                </p:txBody>
              </p:sp>
              <p:sp>
                <p:nvSpPr>
                  <p:cNvPr id="36" name="Rechteck 20"/>
                  <p:cNvSpPr/>
                  <p:nvPr/>
                </p:nvSpPr>
                <p:spPr bwMode="auto">
                  <a:xfrm flipV="1">
                    <a:off x="5263170" y="4293218"/>
                    <a:ext cx="787144" cy="576262"/>
                  </a:xfrm>
                  <a:custGeom>
                    <a:avLst/>
                    <a:gdLst>
                      <a:gd name="connsiteX0" fmla="*/ 0 w 787144"/>
                      <a:gd name="connsiteY0" fmla="*/ 0 h 450056"/>
                      <a:gd name="connsiteX1" fmla="*/ 787144 w 787144"/>
                      <a:gd name="connsiteY1" fmla="*/ 0 h 450056"/>
                      <a:gd name="connsiteX2" fmla="*/ 787144 w 787144"/>
                      <a:gd name="connsiteY2" fmla="*/ 450056 h 450056"/>
                      <a:gd name="connsiteX3" fmla="*/ 0 w 787144"/>
                      <a:gd name="connsiteY3" fmla="*/ 450056 h 450056"/>
                      <a:gd name="connsiteX4" fmla="*/ 0 w 787144"/>
                      <a:gd name="connsiteY4" fmla="*/ 0 h 450056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7144" h="576262">
                        <a:moveTo>
                          <a:pt x="0" y="0"/>
                        </a:moveTo>
                        <a:cubicBezTo>
                          <a:pt x="307625" y="130174"/>
                          <a:pt x="400938" y="115093"/>
                          <a:pt x="787144" y="126206"/>
                        </a:cubicBezTo>
                        <a:lnTo>
                          <a:pt x="787144" y="576262"/>
                        </a:lnTo>
                        <a:lnTo>
                          <a:pt x="0" y="57626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  <a:extLst/>
                </p:spPr>
                <p:txBody>
                  <a:bodyPr vert="horz" wrap="square" lIns="89979" tIns="46789" rIns="89979" bIns="46789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17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>
                      <a:latin typeface="Arial" charset="0"/>
                    </a:endParaRPr>
                  </a:p>
                </p:txBody>
              </p:sp>
            </p:grpSp>
            <p:grpSp>
              <p:nvGrpSpPr>
                <p:cNvPr id="31" name="Gruppieren 40"/>
                <p:cNvGrpSpPr/>
                <p:nvPr/>
              </p:nvGrpSpPr>
              <p:grpSpPr>
                <a:xfrm flipH="1" flipV="1">
                  <a:off x="6364966" y="3234913"/>
                  <a:ext cx="205901" cy="88923"/>
                  <a:chOff x="5263170" y="3716956"/>
                  <a:chExt cx="787144" cy="1152524"/>
                </a:xfrm>
                <a:grpFill/>
              </p:grpSpPr>
              <p:sp>
                <p:nvSpPr>
                  <p:cNvPr id="33" name="Rechteck 20"/>
                  <p:cNvSpPr/>
                  <p:nvPr/>
                </p:nvSpPr>
                <p:spPr bwMode="auto">
                  <a:xfrm>
                    <a:off x="5263170" y="3716956"/>
                    <a:ext cx="787144" cy="576262"/>
                  </a:xfrm>
                  <a:custGeom>
                    <a:avLst/>
                    <a:gdLst>
                      <a:gd name="connsiteX0" fmla="*/ 0 w 787144"/>
                      <a:gd name="connsiteY0" fmla="*/ 0 h 450056"/>
                      <a:gd name="connsiteX1" fmla="*/ 787144 w 787144"/>
                      <a:gd name="connsiteY1" fmla="*/ 0 h 450056"/>
                      <a:gd name="connsiteX2" fmla="*/ 787144 w 787144"/>
                      <a:gd name="connsiteY2" fmla="*/ 450056 h 450056"/>
                      <a:gd name="connsiteX3" fmla="*/ 0 w 787144"/>
                      <a:gd name="connsiteY3" fmla="*/ 450056 h 450056"/>
                      <a:gd name="connsiteX4" fmla="*/ 0 w 787144"/>
                      <a:gd name="connsiteY4" fmla="*/ 0 h 450056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7144" h="576262">
                        <a:moveTo>
                          <a:pt x="0" y="0"/>
                        </a:moveTo>
                        <a:cubicBezTo>
                          <a:pt x="307625" y="130174"/>
                          <a:pt x="400938" y="115093"/>
                          <a:pt x="787144" y="126206"/>
                        </a:cubicBezTo>
                        <a:lnTo>
                          <a:pt x="787144" y="576262"/>
                        </a:lnTo>
                        <a:lnTo>
                          <a:pt x="0" y="57626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  <a:extLst/>
                </p:spPr>
                <p:txBody>
                  <a:bodyPr vert="horz" wrap="square" lIns="89979" tIns="46789" rIns="89979" bIns="46789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17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>
                      <a:latin typeface="Arial" charset="0"/>
                    </a:endParaRPr>
                  </a:p>
                </p:txBody>
              </p:sp>
              <p:sp>
                <p:nvSpPr>
                  <p:cNvPr id="34" name="Rechteck 20"/>
                  <p:cNvSpPr/>
                  <p:nvPr/>
                </p:nvSpPr>
                <p:spPr bwMode="auto">
                  <a:xfrm flipV="1">
                    <a:off x="5263170" y="4293218"/>
                    <a:ext cx="787144" cy="576262"/>
                  </a:xfrm>
                  <a:custGeom>
                    <a:avLst/>
                    <a:gdLst>
                      <a:gd name="connsiteX0" fmla="*/ 0 w 787144"/>
                      <a:gd name="connsiteY0" fmla="*/ 0 h 450056"/>
                      <a:gd name="connsiteX1" fmla="*/ 787144 w 787144"/>
                      <a:gd name="connsiteY1" fmla="*/ 0 h 450056"/>
                      <a:gd name="connsiteX2" fmla="*/ 787144 w 787144"/>
                      <a:gd name="connsiteY2" fmla="*/ 450056 h 450056"/>
                      <a:gd name="connsiteX3" fmla="*/ 0 w 787144"/>
                      <a:gd name="connsiteY3" fmla="*/ 450056 h 450056"/>
                      <a:gd name="connsiteX4" fmla="*/ 0 w 787144"/>
                      <a:gd name="connsiteY4" fmla="*/ 0 h 450056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  <a:gd name="connsiteX0" fmla="*/ 0 w 787144"/>
                      <a:gd name="connsiteY0" fmla="*/ 0 h 576262"/>
                      <a:gd name="connsiteX1" fmla="*/ 787144 w 787144"/>
                      <a:gd name="connsiteY1" fmla="*/ 126206 h 576262"/>
                      <a:gd name="connsiteX2" fmla="*/ 787144 w 787144"/>
                      <a:gd name="connsiteY2" fmla="*/ 576262 h 576262"/>
                      <a:gd name="connsiteX3" fmla="*/ 0 w 787144"/>
                      <a:gd name="connsiteY3" fmla="*/ 576262 h 576262"/>
                      <a:gd name="connsiteX4" fmla="*/ 0 w 787144"/>
                      <a:gd name="connsiteY4" fmla="*/ 0 h 576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7144" h="576262">
                        <a:moveTo>
                          <a:pt x="0" y="0"/>
                        </a:moveTo>
                        <a:cubicBezTo>
                          <a:pt x="307625" y="130174"/>
                          <a:pt x="400938" y="115093"/>
                          <a:pt x="787144" y="126206"/>
                        </a:cubicBezTo>
                        <a:lnTo>
                          <a:pt x="787144" y="576262"/>
                        </a:lnTo>
                        <a:lnTo>
                          <a:pt x="0" y="57626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  <a:extLst/>
                </p:spPr>
                <p:txBody>
                  <a:bodyPr vert="horz" wrap="square" lIns="89979" tIns="46789" rIns="89979" bIns="46789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17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>
                      <a:latin typeface="Arial" charset="0"/>
                    </a:endParaRPr>
                  </a:p>
                </p:txBody>
              </p:sp>
            </p:grpSp>
            <p:sp>
              <p:nvSpPr>
                <p:cNvPr id="32" name="Rechteck 41"/>
                <p:cNvSpPr/>
                <p:nvPr/>
              </p:nvSpPr>
              <p:spPr bwMode="auto">
                <a:xfrm>
                  <a:off x="5952617" y="3243850"/>
                  <a:ext cx="412349" cy="71049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/>
              </p:spPr>
              <p:txBody>
                <a:bodyPr vert="horz" wrap="square" lIns="89979" tIns="46789" rIns="89979" bIns="46789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1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>
                    <a:latin typeface="Arial" charset="0"/>
                  </a:endParaRPr>
                </a:p>
              </p:txBody>
            </p:sp>
          </p:grpSp>
          <p:sp>
            <p:nvSpPr>
              <p:cNvPr id="29" name="Gleichschenkliges Dreieck 38"/>
              <p:cNvSpPr/>
              <p:nvPr/>
            </p:nvSpPr>
            <p:spPr bwMode="auto">
              <a:xfrm rot="6801593">
                <a:off x="4471666" y="3345599"/>
                <a:ext cx="599696" cy="1176682"/>
              </a:xfrm>
              <a:custGeom>
                <a:avLst/>
                <a:gdLst>
                  <a:gd name="connsiteX0" fmla="*/ 0 w 599696"/>
                  <a:gd name="connsiteY0" fmla="*/ 1626444 h 1626444"/>
                  <a:gd name="connsiteX1" fmla="*/ 299848 w 599696"/>
                  <a:gd name="connsiteY1" fmla="*/ 0 h 1626444"/>
                  <a:gd name="connsiteX2" fmla="*/ 599696 w 599696"/>
                  <a:gd name="connsiteY2" fmla="*/ 1626444 h 1626444"/>
                  <a:gd name="connsiteX3" fmla="*/ 0 w 599696"/>
                  <a:gd name="connsiteY3" fmla="*/ 1626444 h 1626444"/>
                  <a:gd name="connsiteX0" fmla="*/ 0 w 599696"/>
                  <a:gd name="connsiteY0" fmla="*/ 1626444 h 1626444"/>
                  <a:gd name="connsiteX1" fmla="*/ 299848 w 599696"/>
                  <a:gd name="connsiteY1" fmla="*/ 0 h 1626444"/>
                  <a:gd name="connsiteX2" fmla="*/ 599696 w 599696"/>
                  <a:gd name="connsiteY2" fmla="*/ 1626444 h 1626444"/>
                  <a:gd name="connsiteX3" fmla="*/ 0 w 599696"/>
                  <a:gd name="connsiteY3" fmla="*/ 1626444 h 1626444"/>
                  <a:gd name="connsiteX0" fmla="*/ 0 w 599696"/>
                  <a:gd name="connsiteY0" fmla="*/ 1626444 h 1626444"/>
                  <a:gd name="connsiteX1" fmla="*/ 207929 w 599696"/>
                  <a:gd name="connsiteY1" fmla="*/ 483253 h 1626444"/>
                  <a:gd name="connsiteX2" fmla="*/ 299848 w 599696"/>
                  <a:gd name="connsiteY2" fmla="*/ 0 h 1626444"/>
                  <a:gd name="connsiteX3" fmla="*/ 599696 w 599696"/>
                  <a:gd name="connsiteY3" fmla="*/ 1626444 h 1626444"/>
                  <a:gd name="connsiteX4" fmla="*/ 0 w 599696"/>
                  <a:gd name="connsiteY4" fmla="*/ 1626444 h 1626444"/>
                  <a:gd name="connsiteX0" fmla="*/ 0 w 599696"/>
                  <a:gd name="connsiteY0" fmla="*/ 1626444 h 1626444"/>
                  <a:gd name="connsiteX1" fmla="*/ 207929 w 599696"/>
                  <a:gd name="connsiteY1" fmla="*/ 483253 h 1626444"/>
                  <a:gd name="connsiteX2" fmla="*/ 299848 w 599696"/>
                  <a:gd name="connsiteY2" fmla="*/ 0 h 1626444"/>
                  <a:gd name="connsiteX3" fmla="*/ 387986 w 599696"/>
                  <a:gd name="connsiteY3" fmla="*/ 467737 h 1626444"/>
                  <a:gd name="connsiteX4" fmla="*/ 599696 w 599696"/>
                  <a:gd name="connsiteY4" fmla="*/ 1626444 h 1626444"/>
                  <a:gd name="connsiteX5" fmla="*/ 0 w 599696"/>
                  <a:gd name="connsiteY5" fmla="*/ 1626444 h 1626444"/>
                  <a:gd name="connsiteX0" fmla="*/ 0 w 599696"/>
                  <a:gd name="connsiteY0" fmla="*/ 1158707 h 1158707"/>
                  <a:gd name="connsiteX1" fmla="*/ 207929 w 599696"/>
                  <a:gd name="connsiteY1" fmla="*/ 15516 h 1158707"/>
                  <a:gd name="connsiteX2" fmla="*/ 387986 w 599696"/>
                  <a:gd name="connsiteY2" fmla="*/ 0 h 1158707"/>
                  <a:gd name="connsiteX3" fmla="*/ 599696 w 599696"/>
                  <a:gd name="connsiteY3" fmla="*/ 1158707 h 1158707"/>
                  <a:gd name="connsiteX4" fmla="*/ 0 w 599696"/>
                  <a:gd name="connsiteY4" fmla="*/ 1158707 h 1158707"/>
                  <a:gd name="connsiteX0" fmla="*/ 0 w 599696"/>
                  <a:gd name="connsiteY0" fmla="*/ 1158707 h 1158707"/>
                  <a:gd name="connsiteX1" fmla="*/ 212897 w 599696"/>
                  <a:gd name="connsiteY1" fmla="*/ 2995 h 1158707"/>
                  <a:gd name="connsiteX2" fmla="*/ 387986 w 599696"/>
                  <a:gd name="connsiteY2" fmla="*/ 0 h 1158707"/>
                  <a:gd name="connsiteX3" fmla="*/ 599696 w 599696"/>
                  <a:gd name="connsiteY3" fmla="*/ 1158707 h 1158707"/>
                  <a:gd name="connsiteX4" fmla="*/ 0 w 599696"/>
                  <a:gd name="connsiteY4" fmla="*/ 1158707 h 1158707"/>
                  <a:gd name="connsiteX0" fmla="*/ 0 w 599696"/>
                  <a:gd name="connsiteY0" fmla="*/ 1178083 h 1178083"/>
                  <a:gd name="connsiteX1" fmla="*/ 212897 w 599696"/>
                  <a:gd name="connsiteY1" fmla="*/ 22371 h 1178083"/>
                  <a:gd name="connsiteX2" fmla="*/ 384804 w 599696"/>
                  <a:gd name="connsiteY2" fmla="*/ 0 h 1178083"/>
                  <a:gd name="connsiteX3" fmla="*/ 599696 w 599696"/>
                  <a:gd name="connsiteY3" fmla="*/ 1178083 h 1178083"/>
                  <a:gd name="connsiteX4" fmla="*/ 0 w 599696"/>
                  <a:gd name="connsiteY4" fmla="*/ 1178083 h 1178083"/>
                  <a:gd name="connsiteX0" fmla="*/ 0 w 599696"/>
                  <a:gd name="connsiteY0" fmla="*/ 1178083 h 1178083"/>
                  <a:gd name="connsiteX1" fmla="*/ 219106 w 599696"/>
                  <a:gd name="connsiteY1" fmla="*/ 6718 h 1178083"/>
                  <a:gd name="connsiteX2" fmla="*/ 384804 w 599696"/>
                  <a:gd name="connsiteY2" fmla="*/ 0 h 1178083"/>
                  <a:gd name="connsiteX3" fmla="*/ 599696 w 599696"/>
                  <a:gd name="connsiteY3" fmla="*/ 1178083 h 1178083"/>
                  <a:gd name="connsiteX4" fmla="*/ 0 w 599696"/>
                  <a:gd name="connsiteY4" fmla="*/ 1178083 h 1178083"/>
                  <a:gd name="connsiteX0" fmla="*/ 0 w 599696"/>
                  <a:gd name="connsiteY0" fmla="*/ 1175599 h 1175599"/>
                  <a:gd name="connsiteX1" fmla="*/ 219106 w 599696"/>
                  <a:gd name="connsiteY1" fmla="*/ 4234 h 1175599"/>
                  <a:gd name="connsiteX2" fmla="*/ 391065 w 599696"/>
                  <a:gd name="connsiteY2" fmla="*/ 0 h 1175599"/>
                  <a:gd name="connsiteX3" fmla="*/ 599696 w 599696"/>
                  <a:gd name="connsiteY3" fmla="*/ 1175599 h 1175599"/>
                  <a:gd name="connsiteX4" fmla="*/ 0 w 599696"/>
                  <a:gd name="connsiteY4" fmla="*/ 1175599 h 1175599"/>
                  <a:gd name="connsiteX0" fmla="*/ 0 w 599696"/>
                  <a:gd name="connsiteY0" fmla="*/ 1176682 h 1176682"/>
                  <a:gd name="connsiteX1" fmla="*/ 219403 w 599696"/>
                  <a:gd name="connsiteY1" fmla="*/ 0 h 1176682"/>
                  <a:gd name="connsiteX2" fmla="*/ 391065 w 599696"/>
                  <a:gd name="connsiteY2" fmla="*/ 1083 h 1176682"/>
                  <a:gd name="connsiteX3" fmla="*/ 599696 w 599696"/>
                  <a:gd name="connsiteY3" fmla="*/ 1176682 h 1176682"/>
                  <a:gd name="connsiteX4" fmla="*/ 0 w 599696"/>
                  <a:gd name="connsiteY4" fmla="*/ 1176682 h 1176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9696" h="1176682">
                    <a:moveTo>
                      <a:pt x="0" y="1176682"/>
                    </a:moveTo>
                    <a:lnTo>
                      <a:pt x="219403" y="0"/>
                    </a:lnTo>
                    <a:lnTo>
                      <a:pt x="391065" y="1083"/>
                    </a:lnTo>
                    <a:lnTo>
                      <a:pt x="599696" y="1176682"/>
                    </a:lnTo>
                    <a:lnTo>
                      <a:pt x="0" y="1176682"/>
                    </a:lnTo>
                    <a:close/>
                  </a:path>
                </a:pathLst>
              </a:custGeom>
              <a:gradFill flip="none" rotWithShape="1">
                <a:gsLst>
                  <a:gs pos="68000">
                    <a:srgbClr val="FF0000">
                      <a:alpha val="52000"/>
                    </a:srgbClr>
                  </a:gs>
                  <a:gs pos="100000">
                    <a:srgbClr val="FF0000">
                      <a:alpha val="0"/>
                    </a:srgbClr>
                  </a:gs>
                  <a:gs pos="9000">
                    <a:srgbClr val="FF0000"/>
                  </a:gs>
                </a:gsLst>
                <a:lin ang="5400000" scaled="1"/>
                <a:tileRect/>
              </a:gradFill>
              <a:ln>
                <a:noFill/>
              </a:ln>
              <a:effectLst/>
              <a:extLst/>
            </p:spPr>
            <p:txBody>
              <a:bodyPr vert="horz" wrap="square" lIns="89979" tIns="46789" rIns="89979" bIns="4678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217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latin typeface="Arial" charset="0"/>
                </a:endParaRPr>
              </a:p>
            </p:txBody>
          </p:sp>
        </p:grpSp>
      </p:grpSp>
      <p:grpSp>
        <p:nvGrpSpPr>
          <p:cNvPr id="2" name="Gruppieren 1"/>
          <p:cNvGrpSpPr/>
          <p:nvPr/>
        </p:nvGrpSpPr>
        <p:grpSpPr>
          <a:xfrm>
            <a:off x="3571343" y="876351"/>
            <a:ext cx="1076854" cy="893991"/>
            <a:chOff x="3595426" y="2206126"/>
            <a:chExt cx="1076854" cy="893991"/>
          </a:xfrm>
        </p:grpSpPr>
        <p:sp>
          <p:nvSpPr>
            <p:cNvPr id="38" name="Gleichschenkliges Dreieck 10"/>
            <p:cNvSpPr/>
            <p:nvPr/>
          </p:nvSpPr>
          <p:spPr bwMode="auto">
            <a:xfrm rot="3559355">
              <a:off x="3808008" y="2424086"/>
              <a:ext cx="347064" cy="772228"/>
            </a:xfrm>
            <a:prstGeom prst="triangle">
              <a:avLst/>
            </a:prstGeom>
            <a:gradFill>
              <a:gsLst>
                <a:gs pos="37000">
                  <a:srgbClr val="FF0000">
                    <a:alpha val="52000"/>
                  </a:srgbClr>
                </a:gs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vert="horz" wrap="square" lIns="89979" tIns="46789" rIns="89979" bIns="46789" numCol="1" rtlCol="0" anchor="t" anchorCtr="0" compatLnSpc="1">
              <a:prstTxWarp prst="textNoShape">
                <a:avLst/>
              </a:prstTxWarp>
            </a:bodyPr>
            <a:lstStyle/>
            <a:p>
              <a:pPr defTabSz="914217"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latin typeface="Arial" charset="0"/>
              </a:endParaRPr>
            </a:p>
          </p:txBody>
        </p:sp>
        <p:sp>
          <p:nvSpPr>
            <p:cNvPr id="39" name="Gleichschenkliges Dreieck 9"/>
            <p:cNvSpPr/>
            <p:nvPr/>
          </p:nvSpPr>
          <p:spPr bwMode="auto">
            <a:xfrm rot="6835588">
              <a:off x="3823094" y="2170054"/>
              <a:ext cx="347064" cy="764097"/>
            </a:xfrm>
            <a:prstGeom prst="triangle">
              <a:avLst/>
            </a:prstGeom>
            <a:gradFill>
              <a:gsLst>
                <a:gs pos="37000">
                  <a:srgbClr val="FF0000">
                    <a:alpha val="52000"/>
                  </a:srgbClr>
                </a:gs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vert="horz" wrap="square" lIns="89979" tIns="46789" rIns="89979" bIns="46789" numCol="1" rtlCol="0" anchor="t" anchorCtr="0" compatLnSpc="1">
              <a:prstTxWarp prst="textNoShape">
                <a:avLst/>
              </a:prstTxWarp>
            </a:bodyPr>
            <a:lstStyle/>
            <a:p>
              <a:pPr defTabSz="914217"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latin typeface="Arial" charset="0"/>
              </a:endParaRPr>
            </a:p>
          </p:txBody>
        </p:sp>
        <p:sp>
          <p:nvSpPr>
            <p:cNvPr id="40" name="Rechteck 2"/>
            <p:cNvSpPr/>
            <p:nvPr/>
          </p:nvSpPr>
          <p:spPr bwMode="auto">
            <a:xfrm>
              <a:off x="4214274" y="2206126"/>
              <a:ext cx="458006" cy="89399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  <a:extLst/>
          </p:spPr>
          <p:txBody>
            <a:bodyPr vert="horz" wrap="square" lIns="89979" tIns="46789" rIns="89979" bIns="46789" numCol="1" rtlCol="0" anchor="t" anchorCtr="0" compatLnSpc="1">
              <a:prstTxWarp prst="textNoShape">
                <a:avLst/>
              </a:prstTxWarp>
            </a:bodyPr>
            <a:lstStyle/>
            <a:p>
              <a:pPr defTabSz="914217"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latin typeface="Arial" charset="0"/>
              </a:endParaRPr>
            </a:p>
          </p:txBody>
        </p:sp>
      </p:grpSp>
      <p:grpSp>
        <p:nvGrpSpPr>
          <p:cNvPr id="43" name="Group 1"/>
          <p:cNvGrpSpPr/>
          <p:nvPr/>
        </p:nvGrpSpPr>
        <p:grpSpPr>
          <a:xfrm>
            <a:off x="7400336" y="951182"/>
            <a:ext cx="1390122" cy="584711"/>
            <a:chOff x="9268406" y="5953972"/>
            <a:chExt cx="1390446" cy="584847"/>
          </a:xfrm>
        </p:grpSpPr>
        <p:sp>
          <p:nvSpPr>
            <p:cNvPr id="45" name="Textfeld 62"/>
            <p:cNvSpPr txBox="1"/>
            <p:nvPr/>
          </p:nvSpPr>
          <p:spPr>
            <a:xfrm>
              <a:off x="9372562" y="6230970"/>
              <a:ext cx="1100236" cy="307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926"/>
              <a:r>
                <a:rPr lang="de-DE" sz="1400" dirty="0" err="1" smtClean="0">
                  <a:solidFill>
                    <a:prstClr val="black"/>
                  </a:solidFill>
                  <a:latin typeface="Arial"/>
                </a:rPr>
                <a:t>over-critical</a:t>
              </a:r>
              <a:endParaRPr lang="de-DE" sz="140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6" name="Textfeld 64"/>
            <p:cNvSpPr txBox="1"/>
            <p:nvPr/>
          </p:nvSpPr>
          <p:spPr>
            <a:xfrm>
              <a:off x="9268406" y="5953972"/>
              <a:ext cx="1390446" cy="307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926"/>
              <a:r>
                <a:rPr lang="de-DE" sz="1400" dirty="0">
                  <a:solidFill>
                    <a:prstClr val="black"/>
                  </a:solidFill>
                  <a:latin typeface="Arial"/>
                </a:rPr>
                <a:t>typ. &gt; 10</a:t>
              </a:r>
              <a:r>
                <a:rPr lang="de-DE" sz="1400" baseline="30000" dirty="0">
                  <a:solidFill>
                    <a:prstClr val="black"/>
                  </a:solidFill>
                  <a:latin typeface="Arial"/>
                </a:rPr>
                <a:t>23 </a:t>
              </a:r>
              <a:r>
                <a:rPr lang="de-DE" sz="1400" dirty="0">
                  <a:solidFill>
                    <a:prstClr val="black"/>
                  </a:solidFill>
                  <a:latin typeface="Arial"/>
                </a:rPr>
                <a:t>cm</a:t>
              </a:r>
              <a:r>
                <a:rPr lang="de-DE" sz="1400" baseline="30000" dirty="0">
                  <a:solidFill>
                    <a:prstClr val="black"/>
                  </a:solidFill>
                  <a:latin typeface="Arial"/>
                </a:rPr>
                <a:t>-3</a:t>
              </a:r>
            </a:p>
          </p:txBody>
        </p:sp>
      </p:grpSp>
      <p:grpSp>
        <p:nvGrpSpPr>
          <p:cNvPr id="48" name="Group 3"/>
          <p:cNvGrpSpPr/>
          <p:nvPr/>
        </p:nvGrpSpPr>
        <p:grpSpPr>
          <a:xfrm>
            <a:off x="7406871" y="4047240"/>
            <a:ext cx="1390125" cy="584711"/>
            <a:chOff x="1242817" y="5914071"/>
            <a:chExt cx="1390446" cy="584847"/>
          </a:xfrm>
        </p:grpSpPr>
        <p:sp>
          <p:nvSpPr>
            <p:cNvPr id="49" name="Textfeld 67"/>
            <p:cNvSpPr txBox="1"/>
            <p:nvPr/>
          </p:nvSpPr>
          <p:spPr>
            <a:xfrm>
              <a:off x="1242817" y="5914071"/>
              <a:ext cx="1390446" cy="307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926"/>
              <a:r>
                <a:rPr lang="de-DE" sz="1400" dirty="0">
                  <a:solidFill>
                    <a:prstClr val="black"/>
                  </a:solidFill>
                  <a:latin typeface="Arial"/>
                </a:rPr>
                <a:t>typ. &lt; 10</a:t>
              </a:r>
              <a:r>
                <a:rPr lang="de-DE" sz="1400" baseline="30000" dirty="0">
                  <a:solidFill>
                    <a:prstClr val="black"/>
                  </a:solidFill>
                  <a:latin typeface="Arial"/>
                </a:rPr>
                <a:t>20 </a:t>
              </a:r>
              <a:r>
                <a:rPr lang="de-DE" sz="1400" dirty="0">
                  <a:solidFill>
                    <a:prstClr val="black"/>
                  </a:solidFill>
                  <a:latin typeface="Arial"/>
                </a:rPr>
                <a:t>cm</a:t>
              </a:r>
              <a:r>
                <a:rPr lang="de-DE" sz="1400" baseline="30000" dirty="0">
                  <a:solidFill>
                    <a:prstClr val="black"/>
                  </a:solidFill>
                  <a:latin typeface="Arial"/>
                </a:rPr>
                <a:t>-3</a:t>
              </a:r>
            </a:p>
          </p:txBody>
        </p:sp>
        <p:sp>
          <p:nvSpPr>
            <p:cNvPr id="50" name="Textfeld 65"/>
            <p:cNvSpPr txBox="1"/>
            <p:nvPr/>
          </p:nvSpPr>
          <p:spPr>
            <a:xfrm>
              <a:off x="1242817" y="6191069"/>
              <a:ext cx="1209265" cy="307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926"/>
              <a:r>
                <a:rPr lang="de-DE" sz="1400" dirty="0" err="1" smtClean="0">
                  <a:solidFill>
                    <a:prstClr val="black"/>
                  </a:solidFill>
                  <a:latin typeface="Arial"/>
                </a:rPr>
                <a:t>under-critical</a:t>
              </a:r>
              <a:endParaRPr lang="de-DE" sz="1400" dirty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51" name="Group 4"/>
          <p:cNvGrpSpPr/>
          <p:nvPr/>
        </p:nvGrpSpPr>
        <p:grpSpPr>
          <a:xfrm>
            <a:off x="7400336" y="2609217"/>
            <a:ext cx="1370888" cy="866371"/>
            <a:chOff x="4807209" y="5914070"/>
            <a:chExt cx="1371206" cy="507897"/>
          </a:xfrm>
        </p:grpSpPr>
        <p:sp>
          <p:nvSpPr>
            <p:cNvPr id="52" name="Textfeld 52"/>
            <p:cNvSpPr txBox="1"/>
            <p:nvPr/>
          </p:nvSpPr>
          <p:spPr>
            <a:xfrm>
              <a:off x="4807209" y="5914070"/>
              <a:ext cx="1371206" cy="306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8926"/>
              <a:r>
                <a:rPr lang="de-DE" sz="1400" dirty="0">
                  <a:solidFill>
                    <a:prstClr val="black"/>
                  </a:solidFill>
                  <a:latin typeface="Arial"/>
                </a:rPr>
                <a:t>1.7 x 10</a:t>
              </a:r>
              <a:r>
                <a:rPr lang="de-DE" sz="1400" baseline="30000" dirty="0">
                  <a:solidFill>
                    <a:prstClr val="black"/>
                  </a:solidFill>
                  <a:latin typeface="Arial"/>
                </a:rPr>
                <a:t>21 </a:t>
              </a:r>
              <a:r>
                <a:rPr lang="de-DE" sz="1400" dirty="0">
                  <a:solidFill>
                    <a:prstClr val="black"/>
                  </a:solidFill>
                  <a:latin typeface="Arial"/>
                </a:rPr>
                <a:t>cm</a:t>
              </a:r>
              <a:r>
                <a:rPr lang="de-DE" sz="1400" baseline="30000" dirty="0">
                  <a:solidFill>
                    <a:prstClr val="black"/>
                  </a:solidFill>
                  <a:latin typeface="Arial"/>
                </a:rPr>
                <a:t>-3 </a:t>
              </a:r>
              <a:endParaRPr lang="de-DE" sz="1400" dirty="0">
                <a:solidFill>
                  <a:prstClr val="black"/>
                </a:solidFill>
                <a:latin typeface="Arial"/>
              </a:endParaRPr>
            </a:p>
            <a:p>
              <a:pPr algn="ctr" defTabSz="1218926"/>
              <a:r>
                <a:rPr lang="de-DE" sz="1400" dirty="0" err="1" smtClean="0">
                  <a:solidFill>
                    <a:prstClr val="black"/>
                  </a:solidFill>
                  <a:latin typeface="Arial"/>
                </a:rPr>
                <a:t>n</a:t>
              </a:r>
              <a:r>
                <a:rPr lang="de-DE" sz="1400" baseline="-25000" dirty="0" err="1" smtClean="0">
                  <a:solidFill>
                    <a:prstClr val="black"/>
                  </a:solidFill>
                  <a:latin typeface="Arial"/>
                </a:rPr>
                <a:t>critical</a:t>
              </a:r>
              <a:r>
                <a:rPr lang="de-DE" sz="1400" dirty="0" smtClean="0">
                  <a:solidFill>
                    <a:prstClr val="black"/>
                  </a:solidFill>
                  <a:latin typeface="Arial"/>
                </a:rPr>
                <a:t>[800nm</a:t>
              </a:r>
              <a:r>
                <a:rPr lang="de-DE" sz="1400" dirty="0">
                  <a:solidFill>
                    <a:prstClr val="black"/>
                  </a:solidFill>
                  <a:latin typeface="Arial"/>
                </a:rPr>
                <a:t>]  </a:t>
              </a:r>
              <a:endParaRPr lang="de-DE" sz="1400" baseline="3000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3" name="Textfeld 65"/>
            <p:cNvSpPr txBox="1"/>
            <p:nvPr/>
          </p:nvSpPr>
          <p:spPr>
            <a:xfrm>
              <a:off x="4937884" y="6241537"/>
              <a:ext cx="1109856" cy="180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926"/>
              <a:r>
                <a:rPr lang="de-DE" sz="1400" dirty="0" err="1" smtClean="0">
                  <a:solidFill>
                    <a:prstClr val="black"/>
                  </a:solidFill>
                  <a:latin typeface="Arial"/>
                </a:rPr>
                <a:t>near-critical</a:t>
              </a:r>
              <a:endParaRPr lang="de-DE" sz="1400"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4" name="Rechteck 53"/>
          <p:cNvSpPr/>
          <p:nvPr/>
        </p:nvSpPr>
        <p:spPr bwMode="auto">
          <a:xfrm rot="16200000">
            <a:off x="5269064" y="2188887"/>
            <a:ext cx="2268448" cy="657907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68000"/>
                </a:schemeClr>
              </a:gs>
              <a:gs pos="100000">
                <a:schemeClr val="bg2">
                  <a:lumMod val="75000"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" name="Rechteck 15"/>
          <p:cNvSpPr/>
          <p:nvPr/>
        </p:nvSpPr>
        <p:spPr bwMode="auto">
          <a:xfrm rot="16200000">
            <a:off x="6171352" y="821501"/>
            <a:ext cx="463870" cy="6579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89979" tIns="46789" rIns="89979" bIns="46789" numCol="1" rtlCol="0" anchor="t" anchorCtr="0" compatLnSpc="1">
            <a:prstTxWarp prst="textNoShape">
              <a:avLst/>
            </a:prstTxWarp>
          </a:bodyPr>
          <a:lstStyle/>
          <a:p>
            <a:pPr defTabSz="914217" fontAlgn="base">
              <a:spcBef>
                <a:spcPct val="0"/>
              </a:spcBef>
              <a:spcAft>
                <a:spcPct val="0"/>
              </a:spcAft>
            </a:pPr>
            <a:endParaRPr lang="de-DE">
              <a:latin typeface="Arial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 rot="16200000">
            <a:off x="5629223" y="2192696"/>
            <a:ext cx="1483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p</a:t>
            </a:r>
            <a:r>
              <a:rPr lang="de-DE" sz="1600" dirty="0" err="1" smtClean="0"/>
              <a:t>re</a:t>
            </a:r>
            <a:r>
              <a:rPr lang="de-DE" sz="1600" dirty="0" smtClean="0"/>
              <a:t>-expansion</a:t>
            </a:r>
            <a:endParaRPr lang="de-DE" sz="1600" dirty="0"/>
          </a:p>
        </p:txBody>
      </p:sp>
      <p:sp>
        <p:nvSpPr>
          <p:cNvPr id="3" name="Textfeld 2"/>
          <p:cNvSpPr txBox="1"/>
          <p:nvPr/>
        </p:nvSpPr>
        <p:spPr>
          <a:xfrm>
            <a:off x="6180309" y="973084"/>
            <a:ext cx="445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foil</a:t>
            </a:r>
            <a:endParaRPr lang="de-DE" sz="1600" dirty="0"/>
          </a:p>
        </p:txBody>
      </p:sp>
      <p:sp>
        <p:nvSpPr>
          <p:cNvPr id="57" name="Rechteck 15"/>
          <p:cNvSpPr/>
          <p:nvPr/>
        </p:nvSpPr>
        <p:spPr bwMode="auto">
          <a:xfrm rot="16200000">
            <a:off x="6855426" y="1686824"/>
            <a:ext cx="463870" cy="657909"/>
          </a:xfrm>
          <a:prstGeom prst="rect">
            <a:avLst/>
          </a:prstGeom>
          <a:solidFill>
            <a:srgbClr val="4FB4FF"/>
          </a:solidFill>
          <a:ln>
            <a:noFill/>
          </a:ln>
          <a:effectLst/>
          <a:extLst/>
        </p:spPr>
        <p:txBody>
          <a:bodyPr vert="horz" wrap="square" lIns="89979" tIns="46789" rIns="89979" bIns="46789" numCol="1" rtlCol="0" anchor="t" anchorCtr="0" compatLnSpc="1">
            <a:prstTxWarp prst="textNoShape">
              <a:avLst/>
            </a:prstTxWarp>
          </a:bodyPr>
          <a:lstStyle/>
          <a:p>
            <a:pPr defTabSz="914217" fontAlgn="base">
              <a:spcBef>
                <a:spcPct val="0"/>
              </a:spcBef>
              <a:spcAft>
                <a:spcPct val="0"/>
              </a:spcAft>
            </a:pPr>
            <a:endParaRPr lang="de-DE">
              <a:latin typeface="Arial" charset="0"/>
            </a:endParaRPr>
          </a:p>
        </p:txBody>
      </p:sp>
      <p:sp>
        <p:nvSpPr>
          <p:cNvPr id="58" name="Textfeld 57"/>
          <p:cNvSpPr txBox="1"/>
          <p:nvPr/>
        </p:nvSpPr>
        <p:spPr>
          <a:xfrm>
            <a:off x="6804248" y="1838407"/>
            <a:ext cx="662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s</a:t>
            </a:r>
            <a:r>
              <a:rPr lang="de-DE" sz="1600" dirty="0" smtClean="0"/>
              <a:t>olid </a:t>
            </a:r>
          </a:p>
        </p:txBody>
      </p:sp>
      <p:sp>
        <p:nvSpPr>
          <p:cNvPr id="59" name="Rechteck 58"/>
          <p:cNvSpPr/>
          <p:nvPr/>
        </p:nvSpPr>
        <p:spPr bwMode="auto">
          <a:xfrm rot="16200000">
            <a:off x="5954836" y="3035276"/>
            <a:ext cx="2268448" cy="657907"/>
          </a:xfrm>
          <a:prstGeom prst="rect">
            <a:avLst/>
          </a:prstGeom>
          <a:gradFill>
            <a:gsLst>
              <a:gs pos="0">
                <a:srgbClr val="4FB4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0" name="Textfeld 59"/>
          <p:cNvSpPr txBox="1"/>
          <p:nvPr/>
        </p:nvSpPr>
        <p:spPr>
          <a:xfrm rot="16200000">
            <a:off x="6362490" y="2901090"/>
            <a:ext cx="1451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h</a:t>
            </a:r>
            <a:r>
              <a:rPr lang="de-DE" sz="1600" dirty="0" smtClean="0"/>
              <a:t>ydrogen (</a:t>
            </a:r>
            <a:r>
              <a:rPr lang="de-DE" sz="1600" dirty="0" err="1" smtClean="0"/>
              <a:t>jet</a:t>
            </a:r>
            <a:r>
              <a:rPr lang="de-DE" sz="1600" dirty="0"/>
              <a:t>)</a:t>
            </a:r>
            <a:endParaRPr lang="de-DE" sz="1600" dirty="0" smtClean="0"/>
          </a:p>
        </p:txBody>
      </p:sp>
      <p:pic>
        <p:nvPicPr>
          <p:cNvPr id="61" name="Picture 4">
            <a:extLst>
              <a:ext uri="{FF2B5EF4-FFF2-40B4-BE49-F238E27FC236}">
                <a16:creationId xmlns:a16="http://schemas.microsoft.com/office/drawing/2014/main" id="{5AF70C02-3497-44AE-A92A-1134388DD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14" y="4423038"/>
            <a:ext cx="465377" cy="46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Grafik 9">
            <a:extLst>
              <a:ext uri="{FF2B5EF4-FFF2-40B4-BE49-F238E27FC236}">
                <a16:creationId xmlns:a16="http://schemas.microsoft.com/office/drawing/2014/main" id="{C60FD1A8-FFD6-44EE-887D-23A20E127B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3" y="4561805"/>
            <a:ext cx="948032" cy="280692"/>
          </a:xfrm>
          <a:prstGeom prst="rect">
            <a:avLst/>
          </a:prstGeom>
        </p:spPr>
      </p:pic>
      <p:pic>
        <p:nvPicPr>
          <p:cNvPr id="63" name="図 4">
            <a:extLst>
              <a:ext uri="{FF2B5EF4-FFF2-40B4-BE49-F238E27FC236}">
                <a16:creationId xmlns:a16="http://schemas.microsoft.com/office/drawing/2014/main" id="{ED40B0BE-B821-90E9-7190-F3D0F1A26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151" y="4455223"/>
            <a:ext cx="802439" cy="4105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95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4" grpId="0" animBg="1"/>
      <p:bldP spid="56" grpId="0" animBg="1"/>
      <p:bldP spid="14" grpId="0"/>
      <p:bldP spid="3" grpId="0"/>
      <p:bldP spid="57" grpId="0" animBg="1"/>
      <p:bldP spid="58" grpId="0"/>
      <p:bldP spid="59" grpId="0" animBg="1"/>
      <p:bldP spid="6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BAEE7C58-B050-39B7-2F2C-1ED7A772AD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2832" b="297"/>
          <a:stretch/>
        </p:blipFill>
        <p:spPr>
          <a:xfrm>
            <a:off x="5472100" y="745859"/>
            <a:ext cx="3442392" cy="2124000"/>
          </a:xfrm>
          <a:prstGeom prst="rect">
            <a:avLst/>
          </a:prstGeom>
        </p:spPr>
      </p:pic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E376F5F6-A072-DE00-4B1E-AE76D2EC03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46"/>
          <a:stretch/>
        </p:blipFill>
        <p:spPr>
          <a:xfrm>
            <a:off x="5472100" y="745859"/>
            <a:ext cx="3423825" cy="2124000"/>
          </a:xfrm>
          <a:prstGeom prst="rect">
            <a:avLst/>
          </a:prstGeom>
        </p:spPr>
      </p:pic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E8EAE968-0E62-FD96-F621-442CDDAA31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46"/>
          <a:stretch/>
        </p:blipFill>
        <p:spPr>
          <a:xfrm>
            <a:off x="5472101" y="745859"/>
            <a:ext cx="3423825" cy="2124000"/>
          </a:xfrm>
          <a:prstGeom prst="rect">
            <a:avLst/>
          </a:prstGeom>
        </p:spPr>
      </p:pic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F7EC63F1-3BF2-13AB-F9EE-17627E4A45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6" b="296"/>
          <a:stretch/>
        </p:blipFill>
        <p:spPr>
          <a:xfrm>
            <a:off x="5508105" y="2512507"/>
            <a:ext cx="3395326" cy="2133633"/>
          </a:xfrm>
          <a:prstGeom prst="rect">
            <a:avLst/>
          </a:prstGeom>
        </p:spPr>
      </p:pic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DD21B313-4275-841B-D764-94CF2AA61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4"/>
          <a:stretch/>
        </p:blipFill>
        <p:spPr>
          <a:xfrm>
            <a:off x="5472101" y="2516116"/>
            <a:ext cx="3423824" cy="2134800"/>
          </a:xfrm>
          <a:prstGeom prst="rect">
            <a:avLst/>
          </a:prstGeom>
        </p:spPr>
      </p:pic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56C65BD9-C6CC-24FD-52A3-6C771240F8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4" y="792000"/>
            <a:ext cx="3780000" cy="1822500"/>
          </a:xfrm>
          <a:prstGeom prst="rect">
            <a:avLst/>
          </a:prstGeom>
        </p:spPr>
      </p:pic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9BD8F6B3-6587-12F2-CC38-570249291B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792000"/>
            <a:ext cx="3780000" cy="1822500"/>
          </a:xfrm>
          <a:prstGeom prst="rect">
            <a:avLst/>
          </a:prstGeom>
        </p:spPr>
      </p:pic>
      <p:pic>
        <p:nvPicPr>
          <p:cNvPr id="17" name="図 4">
            <a:extLst>
              <a:ext uri="{FF2B5EF4-FFF2-40B4-BE49-F238E27FC236}">
                <a16:creationId xmlns:a16="http://schemas.microsoft.com/office/drawing/2014/main" id="{ED40B0BE-B821-90E9-7190-F3D0F1A262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1521" y="4445655"/>
            <a:ext cx="802439" cy="410521"/>
          </a:xfrm>
          <a:prstGeom prst="rect">
            <a:avLst/>
          </a:prstGeom>
          <a:noFill/>
        </p:spPr>
      </p:pic>
      <p:sp>
        <p:nvSpPr>
          <p:cNvPr id="19" name="Rectangle 3">
            <a:extLst>
              <a:ext uri="{FF2B5EF4-FFF2-40B4-BE49-F238E27FC236}">
                <a16:creationId xmlns:a16="http://schemas.microsoft.com/office/drawing/2014/main" id="{C69656E7-9E33-8F97-E72F-505BB084606C}"/>
              </a:ext>
            </a:extLst>
          </p:cNvPr>
          <p:cNvSpPr/>
          <p:nvPr/>
        </p:nvSpPr>
        <p:spPr>
          <a:xfrm>
            <a:off x="279870" y="2739931"/>
            <a:ext cx="50122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dirty="0" err="1">
                <a:solidFill>
                  <a:srgbClr val="005AA0"/>
                </a:solidFill>
                <a:latin typeface="Arial" pitchFamily="34" charset="0"/>
                <a:ea typeface="Times New Roman"/>
                <a:cs typeface="Arial" pitchFamily="34" charset="0"/>
              </a:rPr>
              <a:t>i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5AA0"/>
                </a:solidFill>
                <a:effectLst/>
                <a:uLnTx/>
                <a:uFillTx/>
                <a:latin typeface="Arial" pitchFamily="34" charset="0"/>
                <a:ea typeface="Times New Roman"/>
                <a:cs typeface="Arial" pitchFamily="34" charset="0"/>
              </a:rPr>
              <a:t>ntrinsic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AA0"/>
                </a:solidFill>
                <a:effectLst/>
                <a:uLnTx/>
                <a:uFillTx/>
                <a:latin typeface="Arial" pitchFamily="34" charset="0"/>
                <a:ea typeface="Times New Roman"/>
                <a:cs typeface="Arial" pitchFamily="34" charset="0"/>
              </a:rPr>
              <a:t> target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AA0"/>
                </a:solidFill>
                <a:effectLst/>
                <a:uLnTx/>
                <a:uFillTx/>
                <a:latin typeface="Arial" pitchFamily="34" charset="0"/>
                <a:ea typeface="Times New Roman"/>
                <a:cs typeface="Arial" pitchFamily="34" charset="0"/>
              </a:rPr>
              <a:t>pre-expansion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5AA0"/>
              </a:solidFill>
              <a:effectLst/>
              <a:uLnTx/>
              <a:uFillTx/>
              <a:latin typeface="Arial" pitchFamily="34" charset="0"/>
              <a:ea typeface="Times New Roman"/>
              <a:cs typeface="Arial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AA0"/>
                </a:solidFill>
                <a:effectLst/>
                <a:uLnTx/>
                <a:uFillTx/>
                <a:latin typeface="Arial" pitchFamily="34" charset="0"/>
                <a:ea typeface="Times New Roman"/>
                <a:cs typeface="Arial" pitchFamily="34" charset="0"/>
              </a:rPr>
              <a:t>enhanced proton energies at optimal thickness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AA0"/>
                </a:solidFill>
                <a:effectLst/>
                <a:uLnTx/>
                <a:uFillTx/>
                <a:latin typeface="Arial" pitchFamily="34" charset="0"/>
                <a:ea typeface="Times New Roman"/>
                <a:cs typeface="Arial" pitchFamily="34" charset="0"/>
              </a:rPr>
              <a:t>onset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AA0"/>
                </a:solidFill>
                <a:effectLst/>
                <a:uLnTx/>
                <a:uFillTx/>
                <a:latin typeface="Arial" pitchFamily="34" charset="0"/>
                <a:ea typeface="Times New Roman"/>
                <a:cs typeface="Arial" pitchFamily="34" charset="0"/>
              </a:rPr>
              <a:t>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AA0"/>
                </a:solidFill>
                <a:effectLst/>
                <a:uLnTx/>
                <a:uFillTx/>
                <a:latin typeface="Arial" pitchFamily="34" charset="0"/>
                <a:ea typeface="Times New Roman"/>
                <a:cs typeface="Arial" pitchFamily="34" charset="0"/>
              </a:rPr>
              <a:t>transparency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AA0"/>
                </a:solidFill>
                <a:effectLst/>
                <a:uLnTx/>
                <a:uFillTx/>
                <a:latin typeface="Arial" pitchFamily="34" charset="0"/>
                <a:ea typeface="Times New Roman"/>
                <a:cs typeface="Arial" pitchFamily="34" charset="0"/>
              </a:rPr>
              <a:t>at optimal thickness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0781E"/>
                </a:solidFill>
                <a:effectLst/>
                <a:uLnTx/>
                <a:uFillTx/>
                <a:latin typeface="Arial" pitchFamily="34" charset="0"/>
                <a:ea typeface="Times New Roman"/>
                <a:cs typeface="Arial" pitchFamily="34" charset="0"/>
              </a:rPr>
              <a:t>comparison to other high-power laser systems</a:t>
            </a:r>
          </a:p>
        </p:txBody>
      </p:sp>
      <p:sp>
        <p:nvSpPr>
          <p:cNvPr id="30" name="Titel 1"/>
          <p:cNvSpPr txBox="1">
            <a:spLocks/>
          </p:cNvSpPr>
          <p:nvPr/>
        </p:nvSpPr>
        <p:spPr>
          <a:xfrm>
            <a:off x="458762" y="179980"/>
            <a:ext cx="8217694" cy="3395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A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A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re-expanded thin foil studies at two laser systems w/o PM 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05AA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323528" y="4558357"/>
            <a:ext cx="3289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N. Dover, T. Ziegler,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et al. </a:t>
            </a:r>
            <a:endParaRPr lang="en-US" sz="1200" i="1" dirty="0">
              <a:solidFill>
                <a:prstClr val="black"/>
              </a:solid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Nature</a:t>
            </a:r>
            <a:r>
              <a:rPr kumimoji="0" lang="en-US" sz="12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Light: Science and Appl. </a:t>
            </a:r>
            <a:r>
              <a:rPr lang="en-US" sz="1200" i="1" noProof="0" dirty="0" smtClean="0">
                <a:solidFill>
                  <a:prstClr val="black"/>
                </a:solidFill>
                <a:latin typeface="Arial"/>
              </a:rPr>
              <a:t>12, 71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(2023)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Rechteck 11">
            <a:extLst>
              <a:ext uri="{FF2B5EF4-FFF2-40B4-BE49-F238E27FC236}">
                <a16:creationId xmlns:a16="http://schemas.microsoft.com/office/drawing/2014/main" id="{48AB92AE-1BA9-F07E-3CD8-38C76F8F17DB}"/>
              </a:ext>
            </a:extLst>
          </p:cNvPr>
          <p:cNvSpPr/>
          <p:nvPr/>
        </p:nvSpPr>
        <p:spPr>
          <a:xfrm>
            <a:off x="7234693" y="831231"/>
            <a:ext cx="505659" cy="1344475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96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">
            <a:extLst>
              <a:ext uri="{FF2B5EF4-FFF2-40B4-BE49-F238E27FC236}">
                <a16:creationId xmlns:a16="http://schemas.microsoft.com/office/drawing/2014/main" id="{A4AF6DE8-CC45-4E4C-A58F-206B7E4401E8}"/>
              </a:ext>
            </a:extLst>
          </p:cNvPr>
          <p:cNvSpPr/>
          <p:nvPr/>
        </p:nvSpPr>
        <p:spPr>
          <a:xfrm>
            <a:off x="561454" y="3730824"/>
            <a:ext cx="40465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AA0"/>
                </a:solidFill>
                <a:effectLst/>
                <a:uLnTx/>
                <a:uFillTx/>
                <a:latin typeface="Arial" pitchFamily="34" charset="0"/>
                <a:ea typeface="Times New Roman"/>
                <a:cs typeface="Arial" pitchFamily="34" charset="0"/>
              </a:rPr>
              <a:t>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AA0"/>
                </a:solidFill>
                <a:effectLst/>
                <a:uLnTx/>
                <a:uFillTx/>
                <a:latin typeface="Arial" pitchFamily="34" charset="0"/>
                <a:ea typeface="Times New Roman"/>
                <a:cs typeface="Arial" pitchFamily="34" charset="0"/>
              </a:rPr>
              <a:t>orting by transmitted light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AA0"/>
              </a:solidFill>
              <a:effectLst/>
              <a:uLnTx/>
              <a:uFillTx/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58762" y="61429"/>
            <a:ext cx="7705145" cy="5661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A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Proton emission characteristics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05AA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16" name="Group 5">
            <a:extLst>
              <a:ext uri="{FF2B5EF4-FFF2-40B4-BE49-F238E27FC236}">
                <a16:creationId xmlns:a16="http://schemas.microsoft.com/office/drawing/2014/main" id="{4D0185EB-DE05-4701-87E0-E7E7F00B5D79}"/>
              </a:ext>
            </a:extLst>
          </p:cNvPr>
          <p:cNvGrpSpPr/>
          <p:nvPr/>
        </p:nvGrpSpPr>
        <p:grpSpPr>
          <a:xfrm>
            <a:off x="365417" y="875963"/>
            <a:ext cx="3600400" cy="2367668"/>
            <a:chOff x="252947" y="699542"/>
            <a:chExt cx="3197147" cy="2098259"/>
          </a:xfrm>
        </p:grpSpPr>
        <p:pic>
          <p:nvPicPr>
            <p:cNvPr id="17" name="Picture 3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FC139B95-65A8-437F-A7AF-4CF34FFC0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37" t="30021" b="-1"/>
            <a:stretch/>
          </p:blipFill>
          <p:spPr>
            <a:xfrm>
              <a:off x="263367" y="699542"/>
              <a:ext cx="3186727" cy="2098259"/>
            </a:xfrm>
            <a:prstGeom prst="rect">
              <a:avLst/>
            </a:prstGeom>
          </p:spPr>
        </p:pic>
        <p:sp>
          <p:nvSpPr>
            <p:cNvPr id="18" name="Rectangle 4">
              <a:extLst>
                <a:ext uri="{FF2B5EF4-FFF2-40B4-BE49-F238E27FC236}">
                  <a16:creationId xmlns:a16="http://schemas.microsoft.com/office/drawing/2014/main" id="{AE5E4929-DFFD-4697-BF72-36B68E16C9ED}"/>
                </a:ext>
              </a:extLst>
            </p:cNvPr>
            <p:cNvSpPr/>
            <p:nvPr/>
          </p:nvSpPr>
          <p:spPr>
            <a:xfrm>
              <a:off x="252947" y="1527634"/>
              <a:ext cx="358613" cy="12701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9" name="Rechteck 18"/>
          <p:cNvSpPr/>
          <p:nvPr/>
        </p:nvSpPr>
        <p:spPr>
          <a:xfrm rot="900000">
            <a:off x="3025296" y="1756847"/>
            <a:ext cx="756084" cy="360000"/>
          </a:xfrm>
          <a:prstGeom prst="rect">
            <a:avLst/>
          </a:prstGeom>
          <a:noFill/>
          <a:ln w="38100">
            <a:solidFill>
              <a:srgbClr val="005A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hteck 19"/>
          <p:cNvSpPr/>
          <p:nvPr/>
        </p:nvSpPr>
        <p:spPr>
          <a:xfrm rot="2700000">
            <a:off x="2104278" y="2573218"/>
            <a:ext cx="756084" cy="360000"/>
          </a:xfrm>
          <a:prstGeom prst="rect">
            <a:avLst/>
          </a:prstGeom>
          <a:noFill/>
          <a:ln w="38100">
            <a:solidFill>
              <a:srgbClr val="F07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hteck 20"/>
          <p:cNvSpPr/>
          <p:nvPr/>
        </p:nvSpPr>
        <p:spPr>
          <a:xfrm rot="1860000">
            <a:off x="3206555" y="2618817"/>
            <a:ext cx="756084" cy="36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735796" y="4671015"/>
            <a:ext cx="2095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T. Ziegler,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 al.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unpublished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B513461A-6A14-4E40-A60D-E6A2E39682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597" t="17259" r="4999" b="7750"/>
          <a:stretch/>
        </p:blipFill>
        <p:spPr>
          <a:xfrm>
            <a:off x="5364088" y="283844"/>
            <a:ext cx="3163722" cy="433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2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/>
        </p:nvSpPr>
        <p:spPr>
          <a:xfrm>
            <a:off x="458762" y="51470"/>
            <a:ext cx="7705145" cy="6275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smtClean="0">
                <a:solidFill>
                  <a:srgbClr val="005AA0"/>
                </a:solidFill>
              </a:rPr>
              <a:t>Sample spectra (TPS and RCF data) </a:t>
            </a:r>
            <a:endParaRPr lang="de-DE" sz="2400" dirty="0">
              <a:solidFill>
                <a:srgbClr val="005AA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263547" y="4679398"/>
            <a:ext cx="2095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T. Ziegler, </a:t>
            </a:r>
            <a:r>
              <a:rPr lang="en-US" sz="1200" dirty="0"/>
              <a:t>et al. </a:t>
            </a:r>
            <a:r>
              <a:rPr lang="en-US" sz="1200" dirty="0" smtClean="0"/>
              <a:t>unpublished</a:t>
            </a:r>
            <a:endParaRPr lang="en-US" sz="1200" dirty="0"/>
          </a:p>
        </p:txBody>
      </p:sp>
      <p:pic>
        <p:nvPicPr>
          <p:cNvPr id="16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A338F4C-0375-39F8-D7AC-E293B586FC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1"/>
          <a:stretch/>
        </p:blipFill>
        <p:spPr>
          <a:xfrm>
            <a:off x="458762" y="807554"/>
            <a:ext cx="3418916" cy="20310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327404-8802-D919-2E98-DF1BD9C811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044" y="2932253"/>
            <a:ext cx="3104094" cy="1764000"/>
          </a:xfrm>
          <a:prstGeom prst="rect">
            <a:avLst/>
          </a:prstGeom>
        </p:spPr>
      </p:pic>
      <p:pic>
        <p:nvPicPr>
          <p:cNvPr id="1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A74F0576-4F10-7F26-FEC6-7D4946F894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92" y="2932253"/>
            <a:ext cx="3116260" cy="1764196"/>
          </a:xfrm>
          <a:prstGeom prst="rect">
            <a:avLst/>
          </a:prstGeom>
        </p:spPr>
      </p:pic>
      <p:pic>
        <p:nvPicPr>
          <p:cNvPr id="20" name="Picture 14" descr="Chart, bar chart&#10;&#10;Description automatically generated">
            <a:extLst>
              <a:ext uri="{FF2B5EF4-FFF2-40B4-BE49-F238E27FC236}">
                <a16:creationId xmlns:a16="http://schemas.microsoft.com/office/drawing/2014/main" id="{82FB4F84-8E0D-E0B1-4A8C-61C0E9874C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18573"/>
            <a:ext cx="2716404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2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575267" y="159482"/>
            <a:ext cx="8497233" cy="339542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005AA0"/>
                </a:solidFill>
              </a:rPr>
              <a:t>P</a:t>
            </a:r>
            <a:r>
              <a:rPr lang="en-US" b="0" dirty="0" smtClean="0">
                <a:solidFill>
                  <a:srgbClr val="005AA0"/>
                </a:solidFill>
              </a:rPr>
              <a:t>roton acceleration in near critical density targets</a:t>
            </a:r>
            <a:endParaRPr lang="de-DE" dirty="0">
              <a:solidFill>
                <a:srgbClr val="005AA0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18" y="812013"/>
            <a:ext cx="3520609" cy="2670176"/>
          </a:xfrm>
          <a:prstGeom prst="rect">
            <a:avLst/>
          </a:prstGeom>
        </p:spPr>
      </p:pic>
      <p:sp>
        <p:nvSpPr>
          <p:cNvPr id="11" name="Ellipse 10"/>
          <p:cNvSpPr>
            <a:spLocks noChangeAspect="1"/>
          </p:cNvSpPr>
          <p:nvPr/>
        </p:nvSpPr>
        <p:spPr>
          <a:xfrm>
            <a:off x="2239926" y="2346673"/>
            <a:ext cx="720947" cy="7209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5112060" y="871528"/>
            <a:ext cx="3672697" cy="493103"/>
          </a:xfrm>
          <a:prstGeom prst="rect">
            <a:avLst/>
          </a:prstGeom>
        </p:spPr>
        <p:txBody>
          <a:bodyPr lIns="0" tIns="0" rIns="0" bIns="0" anchor="t" anchorCtr="0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0" dirty="0" smtClean="0">
                <a:solidFill>
                  <a:srgbClr val="005AA0"/>
                </a:solidFill>
              </a:rPr>
              <a:t>cryogenic hydrogen jet targets</a:t>
            </a:r>
          </a:p>
          <a:p>
            <a:pPr algn="ctr"/>
            <a:r>
              <a:rPr lang="en-US" sz="2000" b="0" dirty="0" smtClean="0">
                <a:solidFill>
                  <a:srgbClr val="005AA0"/>
                </a:solidFill>
              </a:rPr>
              <a:t>with off-harmonic probing </a:t>
            </a:r>
            <a:endParaRPr lang="de-DE" sz="2000" dirty="0">
              <a:solidFill>
                <a:srgbClr val="005AA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32813" y="4119922"/>
            <a:ext cx="29514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 smtClean="0">
                <a:solidFill>
                  <a:srgbClr val="000000"/>
                </a:solidFill>
              </a:rPr>
              <a:t>S. </a:t>
            </a:r>
            <a:r>
              <a:rPr lang="de-DE" sz="1100" i="1" dirty="0" err="1" smtClean="0">
                <a:solidFill>
                  <a:srgbClr val="000000"/>
                </a:solidFill>
              </a:rPr>
              <a:t>Goede</a:t>
            </a:r>
            <a:r>
              <a:rPr lang="de-DE" sz="1100" i="1" dirty="0" smtClean="0">
                <a:solidFill>
                  <a:srgbClr val="000000"/>
                </a:solidFill>
              </a:rPr>
              <a:t> et al., </a:t>
            </a:r>
            <a:r>
              <a:rPr lang="de-DE" sz="1100" i="1" dirty="0">
                <a:solidFill>
                  <a:srgbClr val="000000"/>
                </a:solidFill>
              </a:rPr>
              <a:t>PRL 118, 194801 (2017)</a:t>
            </a:r>
            <a:endParaRPr lang="de-DE" sz="1100" i="1" dirty="0" smtClean="0">
              <a:solidFill>
                <a:srgbClr val="000000"/>
              </a:solidFill>
            </a:endParaRPr>
          </a:p>
          <a:p>
            <a:r>
              <a:rPr lang="de-DE" sz="1100" i="1" dirty="0" smtClean="0">
                <a:solidFill>
                  <a:srgbClr val="000000"/>
                </a:solidFill>
              </a:rPr>
              <a:t>L. Obst et al., </a:t>
            </a:r>
            <a:r>
              <a:rPr lang="de-DE" sz="1100" i="1" dirty="0" err="1" smtClean="0">
                <a:solidFill>
                  <a:srgbClr val="000000"/>
                </a:solidFill>
              </a:rPr>
              <a:t>Sci</a:t>
            </a:r>
            <a:r>
              <a:rPr lang="de-DE" sz="1100" i="1" dirty="0" smtClean="0">
                <a:solidFill>
                  <a:srgbClr val="000000"/>
                </a:solidFill>
              </a:rPr>
              <a:t>. Rep. </a:t>
            </a:r>
            <a:r>
              <a:rPr lang="de-DE" sz="1100" i="1" dirty="0">
                <a:solidFill>
                  <a:srgbClr val="000000"/>
                </a:solidFill>
              </a:rPr>
              <a:t>7, 10248 (2017</a:t>
            </a:r>
            <a:r>
              <a:rPr lang="de-DE" sz="1100" i="1" dirty="0" smtClean="0">
                <a:solidFill>
                  <a:srgbClr val="000000"/>
                </a:solidFill>
              </a:rPr>
              <a:t>)</a:t>
            </a:r>
          </a:p>
          <a:p>
            <a:r>
              <a:rPr lang="de-DE" sz="1100" i="1" dirty="0" smtClean="0">
                <a:solidFill>
                  <a:srgbClr val="000000"/>
                </a:solidFill>
              </a:rPr>
              <a:t>M. Gauthier, et al., </a:t>
            </a:r>
            <a:r>
              <a:rPr lang="en-US" sz="1100" i="1" dirty="0" smtClean="0">
                <a:solidFill>
                  <a:srgbClr val="000000"/>
                </a:solidFill>
              </a:rPr>
              <a:t>APL 111</a:t>
            </a:r>
            <a:r>
              <a:rPr lang="en-US" sz="1100" i="1" dirty="0">
                <a:solidFill>
                  <a:srgbClr val="000000"/>
                </a:solidFill>
              </a:rPr>
              <a:t>, 114102 (2017)</a:t>
            </a:r>
            <a:r>
              <a:rPr lang="de-DE" sz="1100" i="1" dirty="0" smtClean="0">
                <a:solidFill>
                  <a:srgbClr val="000000"/>
                </a:solidFill>
              </a:rPr>
              <a:t> </a:t>
            </a:r>
          </a:p>
          <a:p>
            <a:r>
              <a:rPr lang="de-DE" sz="1100" i="1" dirty="0" smtClean="0">
                <a:solidFill>
                  <a:srgbClr val="000000"/>
                </a:solidFill>
              </a:rPr>
              <a:t>L. Obst, et al., Nat. </a:t>
            </a:r>
            <a:r>
              <a:rPr lang="de-DE" sz="1100" i="1" dirty="0" err="1" smtClean="0">
                <a:solidFill>
                  <a:srgbClr val="000000"/>
                </a:solidFill>
              </a:rPr>
              <a:t>Comun</a:t>
            </a:r>
            <a:r>
              <a:rPr lang="de-DE" sz="1100" i="1" dirty="0" smtClean="0">
                <a:solidFill>
                  <a:srgbClr val="000000"/>
                </a:solidFill>
              </a:rPr>
              <a:t>. 9, 5292 (2018) </a:t>
            </a:r>
            <a:endParaRPr lang="de-DE" sz="1100" i="1" dirty="0">
              <a:solidFill>
                <a:srgbClr val="000000"/>
              </a:solidFill>
            </a:endParaRPr>
          </a:p>
        </p:txBody>
      </p:sp>
      <p:pic>
        <p:nvPicPr>
          <p:cNvPr id="14" name="Grafik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539" y="4418020"/>
            <a:ext cx="937308" cy="277416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667" y="4409211"/>
            <a:ext cx="385372" cy="35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" t="2764" r="2494" b="35225"/>
          <a:stretch/>
        </p:blipFill>
        <p:spPr>
          <a:xfrm>
            <a:off x="4932040" y="1614010"/>
            <a:ext cx="3154459" cy="2441815"/>
          </a:xfrm>
          <a:prstGeom prst="rect">
            <a:avLst/>
          </a:prstGeom>
        </p:spPr>
      </p:pic>
      <p:pic>
        <p:nvPicPr>
          <p:cNvPr id="17" name="Picture 3" descr="Z:\home\bernertc\mount\HPLexp\ions\projects\Ionenbeschleunigung\2019\cryogenic_jets\analysis\optical_probing\2019_03_05\PM_full_E_without_prepulse_41_to_74\selection_for_presentation\no_draco_las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485" y="2074141"/>
            <a:ext cx="1564273" cy="156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Z:\home\bernertc\Desktop\results DPG presentation\Hydrogen\single images\16_m1.318p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514" y="2074141"/>
            <a:ext cx="1535679" cy="153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/>
          <p:cNvSpPr/>
          <p:nvPr/>
        </p:nvSpPr>
        <p:spPr>
          <a:xfrm>
            <a:off x="3563888" y="4155926"/>
            <a:ext cx="35157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i="1" dirty="0" smtClean="0">
                <a:solidFill>
                  <a:srgbClr val="000000"/>
                </a:solidFill>
              </a:rPr>
              <a:t>M. </a:t>
            </a:r>
            <a:r>
              <a:rPr lang="de-DE" sz="1100" i="1" dirty="0" err="1" smtClean="0">
                <a:solidFill>
                  <a:srgbClr val="000000"/>
                </a:solidFill>
              </a:rPr>
              <a:t>Loeser</a:t>
            </a:r>
            <a:r>
              <a:rPr lang="de-DE" sz="1100" i="1" dirty="0" smtClean="0">
                <a:solidFill>
                  <a:srgbClr val="000000"/>
                </a:solidFill>
              </a:rPr>
              <a:t>, et al, </a:t>
            </a:r>
            <a:r>
              <a:rPr lang="de-DE" sz="1100" i="1" dirty="0" err="1" smtClean="0">
                <a:solidFill>
                  <a:srgbClr val="000000"/>
                </a:solidFill>
              </a:rPr>
              <a:t>Optics</a:t>
            </a:r>
            <a:r>
              <a:rPr lang="de-DE" sz="1100" i="1" dirty="0" smtClean="0">
                <a:solidFill>
                  <a:srgbClr val="000000"/>
                </a:solidFill>
              </a:rPr>
              <a:t> Express 29, 9199 (2021)</a:t>
            </a:r>
          </a:p>
          <a:p>
            <a:r>
              <a:rPr lang="de-DE" sz="1100" i="1" dirty="0">
                <a:solidFill>
                  <a:srgbClr val="000000"/>
                </a:solidFill>
              </a:rPr>
              <a:t>T. Ziegler, et al., PPCF 60, 074003 (2018</a:t>
            </a:r>
            <a:r>
              <a:rPr lang="de-DE" sz="1100" i="1" dirty="0" smtClean="0">
                <a:solidFill>
                  <a:srgbClr val="000000"/>
                </a:solidFill>
              </a:rPr>
              <a:t>)</a:t>
            </a:r>
          </a:p>
          <a:p>
            <a:r>
              <a:rPr lang="de-DE" sz="1100" i="1" dirty="0" smtClean="0">
                <a:solidFill>
                  <a:srgbClr val="000000"/>
                </a:solidFill>
              </a:rPr>
              <a:t>C. </a:t>
            </a:r>
            <a:r>
              <a:rPr lang="de-DE" sz="1100" i="1" dirty="0" err="1" smtClean="0">
                <a:solidFill>
                  <a:srgbClr val="000000"/>
                </a:solidFill>
              </a:rPr>
              <a:t>Bernert</a:t>
            </a:r>
            <a:r>
              <a:rPr lang="de-DE" sz="1100" i="1" dirty="0" smtClean="0">
                <a:solidFill>
                  <a:srgbClr val="000000"/>
                </a:solidFill>
              </a:rPr>
              <a:t>, et al., </a:t>
            </a:r>
            <a:r>
              <a:rPr lang="de-DE" sz="1100" i="1" dirty="0" err="1" smtClean="0">
                <a:solidFill>
                  <a:srgbClr val="000000"/>
                </a:solidFill>
              </a:rPr>
              <a:t>Sci</a:t>
            </a:r>
            <a:r>
              <a:rPr lang="de-DE" sz="1100" i="1" dirty="0" smtClean="0">
                <a:solidFill>
                  <a:srgbClr val="000000"/>
                </a:solidFill>
              </a:rPr>
              <a:t>. Rep. 12, 7287 (2022)</a:t>
            </a:r>
          </a:p>
          <a:p>
            <a:r>
              <a:rPr lang="de-DE" sz="1100" i="1" dirty="0" smtClean="0">
                <a:solidFill>
                  <a:srgbClr val="000000"/>
                </a:solidFill>
              </a:rPr>
              <a:t>C. </a:t>
            </a:r>
            <a:r>
              <a:rPr lang="de-DE" sz="1100" i="1" dirty="0" err="1" smtClean="0">
                <a:solidFill>
                  <a:srgbClr val="000000"/>
                </a:solidFill>
              </a:rPr>
              <a:t>Bernert</a:t>
            </a:r>
            <a:r>
              <a:rPr lang="de-DE" sz="1100" i="1" dirty="0" smtClean="0">
                <a:solidFill>
                  <a:srgbClr val="000000"/>
                </a:solidFill>
              </a:rPr>
              <a:t>, et al., Phys. </a:t>
            </a:r>
            <a:r>
              <a:rPr lang="de-DE" sz="1100" i="1" dirty="0" err="1" smtClean="0">
                <a:solidFill>
                  <a:srgbClr val="000000"/>
                </a:solidFill>
              </a:rPr>
              <a:t>Rev</a:t>
            </a:r>
            <a:r>
              <a:rPr lang="de-DE" sz="1100" i="1" dirty="0" smtClean="0">
                <a:solidFill>
                  <a:srgbClr val="000000"/>
                </a:solidFill>
              </a:rPr>
              <a:t>. </a:t>
            </a:r>
            <a:r>
              <a:rPr lang="de-DE" sz="1100" i="1" dirty="0" err="1" smtClean="0">
                <a:solidFill>
                  <a:srgbClr val="000000"/>
                </a:solidFill>
              </a:rPr>
              <a:t>Appl</a:t>
            </a:r>
            <a:r>
              <a:rPr lang="de-DE" sz="1100" i="1" dirty="0" smtClean="0">
                <a:solidFill>
                  <a:srgbClr val="000000"/>
                </a:solidFill>
              </a:rPr>
              <a:t>. 19, 014070 (2023)</a:t>
            </a:r>
            <a:endParaRPr lang="de-DE" sz="11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25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-92366" y="-86810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feld 1"/>
          <p:cNvSpPr txBox="1"/>
          <p:nvPr/>
        </p:nvSpPr>
        <p:spPr>
          <a:xfrm>
            <a:off x="588248" y="510230"/>
            <a:ext cx="8052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 err="1" smtClean="0">
                <a:solidFill>
                  <a:schemeClr val="accent2"/>
                </a:solidFill>
              </a:rPr>
              <a:t>enabling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controlled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plasma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density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tailoring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and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predictive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simulation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input</a:t>
            </a:r>
            <a:endParaRPr lang="de-DE" dirty="0" smtClean="0">
              <a:solidFill>
                <a:schemeClr val="accent2"/>
              </a:solidFill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539263" y="159482"/>
            <a:ext cx="8364643" cy="33954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 smtClean="0">
                <a:solidFill>
                  <a:srgbClr val="005AA0"/>
                </a:solidFill>
              </a:rPr>
              <a:t>On-shot plasma characterization by bi-</a:t>
            </a:r>
            <a:r>
              <a:rPr lang="en-US" b="0" dirty="0" err="1" smtClean="0">
                <a:solidFill>
                  <a:srgbClr val="005AA0"/>
                </a:solidFill>
              </a:rPr>
              <a:t>colour</a:t>
            </a:r>
            <a:r>
              <a:rPr lang="en-US" b="0" dirty="0" smtClean="0">
                <a:solidFill>
                  <a:srgbClr val="005AA0"/>
                </a:solidFill>
              </a:rPr>
              <a:t> high resolution probing </a:t>
            </a:r>
            <a:endParaRPr lang="de-DE" dirty="0">
              <a:solidFill>
                <a:srgbClr val="005AA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987574"/>
            <a:ext cx="5824944" cy="3951724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7034298" y="4299942"/>
            <a:ext cx="210666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i="1" dirty="0" smtClean="0">
                <a:solidFill>
                  <a:srgbClr val="000000"/>
                </a:solidFill>
              </a:rPr>
              <a:t>M. </a:t>
            </a:r>
            <a:r>
              <a:rPr lang="de-DE" sz="1100" i="1" dirty="0" err="1" smtClean="0">
                <a:solidFill>
                  <a:srgbClr val="000000"/>
                </a:solidFill>
              </a:rPr>
              <a:t>Rehwald</a:t>
            </a:r>
            <a:r>
              <a:rPr lang="de-DE" sz="1100" i="1" dirty="0" smtClean="0">
                <a:solidFill>
                  <a:srgbClr val="000000"/>
                </a:solidFill>
              </a:rPr>
              <a:t>, C. </a:t>
            </a:r>
            <a:r>
              <a:rPr lang="de-DE" sz="1100" i="1" dirty="0" err="1" smtClean="0">
                <a:solidFill>
                  <a:srgbClr val="000000"/>
                </a:solidFill>
              </a:rPr>
              <a:t>Bernert</a:t>
            </a:r>
            <a:r>
              <a:rPr lang="de-DE" sz="1100" i="1" dirty="0" smtClean="0">
                <a:solidFill>
                  <a:srgbClr val="000000"/>
                </a:solidFill>
              </a:rPr>
              <a:t>, et al., </a:t>
            </a:r>
          </a:p>
          <a:p>
            <a:r>
              <a:rPr lang="de-DE" sz="1100" i="1" dirty="0" smtClean="0">
                <a:solidFill>
                  <a:srgbClr val="000000"/>
                </a:solidFill>
              </a:rPr>
              <a:t>Nat. </a:t>
            </a:r>
            <a:r>
              <a:rPr lang="de-DE" sz="1100" i="1" dirty="0" err="1" smtClean="0">
                <a:solidFill>
                  <a:srgbClr val="000000"/>
                </a:solidFill>
              </a:rPr>
              <a:t>Commun</a:t>
            </a:r>
            <a:r>
              <a:rPr lang="de-DE" sz="1100" i="1" dirty="0" smtClean="0">
                <a:solidFill>
                  <a:srgbClr val="000000"/>
                </a:solidFill>
              </a:rPr>
              <a:t>. 14, 4009 (2023)</a:t>
            </a:r>
          </a:p>
        </p:txBody>
      </p:sp>
      <p:grpSp>
        <p:nvGrpSpPr>
          <p:cNvPr id="11" name="Group 2"/>
          <p:cNvGrpSpPr/>
          <p:nvPr/>
        </p:nvGrpSpPr>
        <p:grpSpPr>
          <a:xfrm>
            <a:off x="6660232" y="1347614"/>
            <a:ext cx="2340938" cy="2653807"/>
            <a:chOff x="9077899" y="320230"/>
            <a:chExt cx="2500981" cy="2835239"/>
          </a:xfrm>
        </p:grpSpPr>
        <p:pic>
          <p:nvPicPr>
            <p:cNvPr id="12" name="Picture 3" descr="Z:\home\bernertc\mount\HPLexp\ions\projects\Ionenbeschleunigung\2019\cryogenic_jets\analysis\optical_probing\2019_04_25_plasma_expansion\Preexpanded plasma density\shadowgraphy_images\20ps_prepuls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7899" y="349993"/>
              <a:ext cx="1156553" cy="2802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Z:\home\bernertc\mount\HPLexp\ions\projects\Ionenbeschleunigung\2019\cryogenic_jets\analysis\optical_probing\2019_04_25_plasma_expansion\Preexpanded plasma density\shadowgraphy_images\30ps_prepuls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2327" y="352717"/>
              <a:ext cx="1156553" cy="280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90"/>
            <p:cNvSpPr txBox="1"/>
            <p:nvPr/>
          </p:nvSpPr>
          <p:spPr>
            <a:xfrm>
              <a:off x="9123218" y="333450"/>
              <a:ext cx="1172116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8926"/>
              <a:r>
                <a:rPr lang="en-US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20 </a:t>
              </a:r>
              <a:r>
                <a:rPr lang="en-US" dirty="0" err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ps</a:t>
              </a:r>
              <a:r>
                <a:rPr lang="en-US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 defTabSz="1218926"/>
              <a:r>
                <a:rPr lang="en-US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Pre-pulse</a:t>
              </a:r>
            </a:p>
            <a:p>
              <a:pPr algn="ctr" defTabSz="1218926"/>
              <a:r>
                <a:rPr lang="en-US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delay</a:t>
              </a:r>
            </a:p>
          </p:txBody>
        </p:sp>
        <p:sp>
          <p:nvSpPr>
            <p:cNvPr id="15" name="TextBox 90"/>
            <p:cNvSpPr txBox="1"/>
            <p:nvPr/>
          </p:nvSpPr>
          <p:spPr>
            <a:xfrm>
              <a:off x="10643298" y="320230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8926"/>
              <a:r>
                <a:rPr lang="en-US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30 </a:t>
              </a:r>
              <a:r>
                <a:rPr lang="en-US" dirty="0" err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ps</a:t>
              </a:r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7" name="Straight Connector 32"/>
            <p:cNvCxnSpPr/>
            <p:nvPr/>
          </p:nvCxnSpPr>
          <p:spPr>
            <a:xfrm>
              <a:off x="9382290" y="1506559"/>
              <a:ext cx="0" cy="271758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41"/>
            <p:cNvSpPr txBox="1"/>
            <p:nvPr/>
          </p:nvSpPr>
          <p:spPr>
            <a:xfrm>
              <a:off x="9155546" y="1830494"/>
              <a:ext cx="777096" cy="375164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</p:spPr>
          <p:txBody>
            <a:bodyPr wrap="none" rtlCol="0">
              <a:spAutoFit/>
            </a:bodyPr>
            <a:lstStyle/>
            <a:p>
              <a:pPr defTabSz="1218926"/>
              <a:r>
                <a:rPr lang="en-US" dirty="0">
                  <a:solidFill>
                    <a:prstClr val="black"/>
                  </a:solidFill>
                  <a:latin typeface="Arial "/>
                </a:rPr>
                <a:t>10µm</a:t>
              </a:r>
            </a:p>
          </p:txBody>
        </p:sp>
        <p:cxnSp>
          <p:nvCxnSpPr>
            <p:cNvPr id="19" name="Straight Connector 32"/>
            <p:cNvCxnSpPr/>
            <p:nvPr/>
          </p:nvCxnSpPr>
          <p:spPr>
            <a:xfrm>
              <a:off x="9695606" y="1506559"/>
              <a:ext cx="0" cy="271758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32"/>
            <p:cNvCxnSpPr/>
            <p:nvPr/>
          </p:nvCxnSpPr>
          <p:spPr>
            <a:xfrm>
              <a:off x="10775726" y="1506559"/>
              <a:ext cx="0" cy="271758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41"/>
            <p:cNvSpPr txBox="1"/>
            <p:nvPr/>
          </p:nvSpPr>
          <p:spPr>
            <a:xfrm>
              <a:off x="10631710" y="1830494"/>
              <a:ext cx="766557" cy="369332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</p:spPr>
          <p:txBody>
            <a:bodyPr wrap="none" rtlCol="0">
              <a:spAutoFit/>
            </a:bodyPr>
            <a:lstStyle/>
            <a:p>
              <a:pPr defTabSz="1218926"/>
              <a:r>
                <a:rPr lang="en-US" dirty="0">
                  <a:solidFill>
                    <a:prstClr val="black"/>
                  </a:solidFill>
                  <a:latin typeface="Arial "/>
                </a:rPr>
                <a:t>15µm</a:t>
              </a:r>
            </a:p>
          </p:txBody>
        </p:sp>
        <p:cxnSp>
          <p:nvCxnSpPr>
            <p:cNvPr id="22" name="Straight Connector 32"/>
            <p:cNvCxnSpPr/>
            <p:nvPr/>
          </p:nvCxnSpPr>
          <p:spPr>
            <a:xfrm>
              <a:off x="11207774" y="1506559"/>
              <a:ext cx="0" cy="271758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129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2"/>
          <a:srcRect l="56939" t="16449" r="22632" b="19501"/>
          <a:stretch/>
        </p:blipFill>
        <p:spPr>
          <a:xfrm>
            <a:off x="395536" y="1073478"/>
            <a:ext cx="4472620" cy="3697366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-92597" y="-86810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539552" y="510452"/>
            <a:ext cx="81133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- </a:t>
            </a:r>
            <a:r>
              <a:rPr lang="de-DE" sz="1600" dirty="0" err="1" smtClean="0">
                <a:solidFill>
                  <a:schemeClr val="accent3"/>
                </a:solidFill>
              </a:rPr>
              <a:t>enabling</a:t>
            </a:r>
            <a:r>
              <a:rPr lang="de-DE" sz="1600" dirty="0" smtClean="0">
                <a:solidFill>
                  <a:schemeClr val="accent3"/>
                </a:solidFill>
              </a:rPr>
              <a:t> quantitative </a:t>
            </a:r>
            <a:r>
              <a:rPr lang="de-DE" sz="1600" dirty="0" err="1" smtClean="0">
                <a:solidFill>
                  <a:schemeClr val="accent3"/>
                </a:solidFill>
              </a:rPr>
              <a:t>simulation</a:t>
            </a:r>
            <a:r>
              <a:rPr lang="de-DE" sz="1600" dirty="0" smtClean="0">
                <a:solidFill>
                  <a:schemeClr val="accent3"/>
                </a:solidFill>
              </a:rPr>
              <a:t> </a:t>
            </a:r>
            <a:r>
              <a:rPr lang="de-DE" sz="1600" dirty="0" err="1" smtClean="0">
                <a:solidFill>
                  <a:schemeClr val="accent3"/>
                </a:solidFill>
              </a:rPr>
              <a:t>suggesting</a:t>
            </a:r>
            <a:r>
              <a:rPr lang="de-DE" sz="1600" dirty="0" smtClean="0">
                <a:solidFill>
                  <a:schemeClr val="accent3"/>
                </a:solidFill>
              </a:rPr>
              <a:t> </a:t>
            </a:r>
            <a:r>
              <a:rPr lang="de-DE" sz="1600" dirty="0" err="1" smtClean="0">
                <a:solidFill>
                  <a:schemeClr val="accent3"/>
                </a:solidFill>
              </a:rPr>
              <a:t>transition</a:t>
            </a:r>
            <a:r>
              <a:rPr lang="de-DE" sz="1600" dirty="0" smtClean="0">
                <a:solidFill>
                  <a:schemeClr val="accent3"/>
                </a:solidFill>
              </a:rPr>
              <a:t> </a:t>
            </a:r>
            <a:r>
              <a:rPr lang="de-DE" sz="1600" dirty="0" err="1" smtClean="0">
                <a:solidFill>
                  <a:schemeClr val="accent3"/>
                </a:solidFill>
              </a:rPr>
              <a:t>from</a:t>
            </a:r>
            <a:r>
              <a:rPr lang="de-DE" sz="1600" dirty="0" smtClean="0">
                <a:solidFill>
                  <a:schemeClr val="accent3"/>
                </a:solidFill>
              </a:rPr>
              <a:t> TNSA </a:t>
            </a:r>
            <a:r>
              <a:rPr lang="de-DE" sz="1600" dirty="0">
                <a:solidFill>
                  <a:schemeClr val="accent3"/>
                </a:solidFill>
              </a:rPr>
              <a:t>via RTF-RPA </a:t>
            </a:r>
            <a:r>
              <a:rPr lang="de-DE" sz="1600" dirty="0" err="1">
                <a:solidFill>
                  <a:schemeClr val="accent3"/>
                </a:solidFill>
              </a:rPr>
              <a:t>to</a:t>
            </a:r>
            <a:r>
              <a:rPr lang="de-DE" sz="1600" dirty="0">
                <a:solidFill>
                  <a:schemeClr val="accent3"/>
                </a:solidFill>
              </a:rPr>
              <a:t> MVA</a:t>
            </a:r>
            <a:endParaRPr lang="de-DE" sz="1600" dirty="0" smtClean="0">
              <a:solidFill>
                <a:schemeClr val="accent3"/>
              </a:solidFill>
            </a:endParaRPr>
          </a:p>
          <a:p>
            <a:r>
              <a:rPr lang="de-DE" sz="1600" dirty="0" smtClean="0"/>
              <a:t>- </a:t>
            </a:r>
            <a:r>
              <a:rPr lang="de-DE" sz="1600" dirty="0" err="1"/>
              <a:t>s</a:t>
            </a:r>
            <a:r>
              <a:rPr lang="de-DE" sz="1600" dirty="0" err="1" smtClean="0"/>
              <a:t>upporting</a:t>
            </a:r>
            <a:r>
              <a:rPr lang="de-DE" sz="1600" dirty="0" smtClean="0"/>
              <a:t> </a:t>
            </a:r>
            <a:r>
              <a:rPr lang="de-DE" sz="1600" dirty="0" err="1" smtClean="0"/>
              <a:t>up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80 </a:t>
            </a:r>
            <a:r>
              <a:rPr lang="de-DE" sz="1600" dirty="0" err="1" smtClean="0"/>
              <a:t>MeV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b="1" dirty="0" err="1" smtClean="0"/>
              <a:t>debris-free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and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rep-rated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target</a:t>
            </a:r>
            <a:r>
              <a:rPr lang="de-DE" sz="1600" b="1" dirty="0" smtClean="0"/>
              <a:t> </a:t>
            </a:r>
            <a:endParaRPr lang="de-DE" sz="1600" b="1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751" y="4676666"/>
            <a:ext cx="588737" cy="116286"/>
          </a:xfrm>
          <a:prstGeom prst="rect">
            <a:avLst/>
          </a:prstGeom>
        </p:spPr>
      </p:pic>
      <p:sp>
        <p:nvSpPr>
          <p:cNvPr id="13" name="Titel 1"/>
          <p:cNvSpPr txBox="1">
            <a:spLocks/>
          </p:cNvSpPr>
          <p:nvPr/>
        </p:nvSpPr>
        <p:spPr>
          <a:xfrm>
            <a:off x="539263" y="159482"/>
            <a:ext cx="7201089" cy="33954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rgbClr val="005AA0"/>
                </a:solidFill>
              </a:rPr>
              <a:t>On-shot hydrogen target density </a:t>
            </a:r>
            <a:r>
              <a:rPr lang="en-US" b="0" dirty="0" smtClean="0">
                <a:solidFill>
                  <a:srgbClr val="005AA0"/>
                </a:solidFill>
              </a:rPr>
              <a:t>tailoring (with pre-pulse)</a:t>
            </a:r>
            <a:endParaRPr lang="de-DE" dirty="0">
              <a:solidFill>
                <a:srgbClr val="005AA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788" y="1570740"/>
            <a:ext cx="969184" cy="42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>
          <a:xfrm>
            <a:off x="6696236" y="107347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 	</a:t>
            </a:r>
          </a:p>
        </p:txBody>
      </p:sp>
      <p:cxnSp>
        <p:nvCxnSpPr>
          <p:cNvPr id="18" name="Gerader Verbinder 17"/>
          <p:cNvCxnSpPr/>
          <p:nvPr/>
        </p:nvCxnSpPr>
        <p:spPr>
          <a:xfrm flipV="1">
            <a:off x="3275856" y="2103698"/>
            <a:ext cx="0" cy="2285534"/>
          </a:xfrm>
          <a:prstGeom prst="line">
            <a:avLst/>
          </a:prstGeom>
          <a:ln w="38100">
            <a:solidFill>
              <a:srgbClr val="8CB42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 flipV="1">
            <a:off x="1583668" y="2086416"/>
            <a:ext cx="0" cy="2285534"/>
          </a:xfrm>
          <a:prstGeom prst="line">
            <a:avLst/>
          </a:prstGeom>
          <a:ln w="38100">
            <a:solidFill>
              <a:srgbClr val="8CB42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/>
          <p:cNvSpPr/>
          <p:nvPr/>
        </p:nvSpPr>
        <p:spPr>
          <a:xfrm rot="20162801">
            <a:off x="322188" y="2969767"/>
            <a:ext cx="7909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>
                <a:solidFill>
                  <a:schemeClr val="accent3"/>
                </a:solidFill>
              </a:rPr>
              <a:t>TNSA </a:t>
            </a:r>
            <a:endParaRPr lang="de-DE" sz="1600" b="1" dirty="0"/>
          </a:p>
        </p:txBody>
      </p:sp>
      <p:sp>
        <p:nvSpPr>
          <p:cNvPr id="8" name="Rechteck 7"/>
          <p:cNvSpPr/>
          <p:nvPr/>
        </p:nvSpPr>
        <p:spPr>
          <a:xfrm rot="20116399">
            <a:off x="3458412" y="2169488"/>
            <a:ext cx="6246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 smtClean="0">
                <a:solidFill>
                  <a:schemeClr val="accent3"/>
                </a:solidFill>
              </a:rPr>
              <a:t>MVA</a:t>
            </a:r>
            <a:endParaRPr lang="de-DE" sz="1600" b="1" dirty="0"/>
          </a:p>
        </p:txBody>
      </p:sp>
      <p:sp>
        <p:nvSpPr>
          <p:cNvPr id="20" name="Rechteck 19"/>
          <p:cNvSpPr/>
          <p:nvPr/>
        </p:nvSpPr>
        <p:spPr>
          <a:xfrm rot="20116399">
            <a:off x="1754832" y="2853632"/>
            <a:ext cx="10670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>
                <a:solidFill>
                  <a:schemeClr val="accent3"/>
                </a:solidFill>
              </a:rPr>
              <a:t>RTF-RPA</a:t>
            </a:r>
            <a:endParaRPr lang="de-DE" sz="1600" b="1" dirty="0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5"/>
          <a:srcRect l="66058" t="24851" r="16593" b="12500"/>
          <a:stretch/>
        </p:blipFill>
        <p:spPr>
          <a:xfrm>
            <a:off x="5204838" y="1442810"/>
            <a:ext cx="2942355" cy="2801498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5580112" y="4409115"/>
            <a:ext cx="210666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i="1" dirty="0" smtClean="0">
                <a:solidFill>
                  <a:srgbClr val="000000"/>
                </a:solidFill>
              </a:rPr>
              <a:t>M. </a:t>
            </a:r>
            <a:r>
              <a:rPr lang="de-DE" sz="1100" i="1" dirty="0" err="1" smtClean="0">
                <a:solidFill>
                  <a:srgbClr val="000000"/>
                </a:solidFill>
              </a:rPr>
              <a:t>Rehwald</a:t>
            </a:r>
            <a:r>
              <a:rPr lang="de-DE" sz="1100" i="1" dirty="0" smtClean="0">
                <a:solidFill>
                  <a:srgbClr val="000000"/>
                </a:solidFill>
              </a:rPr>
              <a:t>, C. </a:t>
            </a:r>
            <a:r>
              <a:rPr lang="de-DE" sz="1100" i="1" dirty="0" err="1" smtClean="0">
                <a:solidFill>
                  <a:srgbClr val="000000"/>
                </a:solidFill>
              </a:rPr>
              <a:t>Bernert</a:t>
            </a:r>
            <a:r>
              <a:rPr lang="de-DE" sz="1100" i="1" dirty="0" smtClean="0">
                <a:solidFill>
                  <a:srgbClr val="000000"/>
                </a:solidFill>
              </a:rPr>
              <a:t>, et al., </a:t>
            </a:r>
          </a:p>
          <a:p>
            <a:r>
              <a:rPr lang="de-DE" sz="1100" i="1" dirty="0" smtClean="0">
                <a:solidFill>
                  <a:srgbClr val="000000"/>
                </a:solidFill>
              </a:rPr>
              <a:t>Nat. </a:t>
            </a:r>
            <a:r>
              <a:rPr lang="de-DE" sz="1100" i="1" dirty="0" err="1" smtClean="0">
                <a:solidFill>
                  <a:srgbClr val="000000"/>
                </a:solidFill>
              </a:rPr>
              <a:t>Commun</a:t>
            </a:r>
            <a:r>
              <a:rPr lang="de-DE" sz="1100" i="1" dirty="0" smtClean="0">
                <a:solidFill>
                  <a:srgbClr val="000000"/>
                </a:solidFill>
              </a:rPr>
              <a:t>. 14, 4009 (2023)</a:t>
            </a:r>
          </a:p>
        </p:txBody>
      </p:sp>
    </p:spTree>
    <p:extLst>
      <p:ext uri="{BB962C8B-B14F-4D97-AF65-F5344CB8AC3E}">
        <p14:creationId xmlns:p14="http://schemas.microsoft.com/office/powerpoint/2010/main" val="383853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-92597" y="-86810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539552" y="510452"/>
            <a:ext cx="81133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- </a:t>
            </a:r>
            <a:r>
              <a:rPr lang="de-DE" sz="1600" dirty="0" err="1" smtClean="0">
                <a:solidFill>
                  <a:schemeClr val="accent3"/>
                </a:solidFill>
              </a:rPr>
              <a:t>enabling</a:t>
            </a:r>
            <a:r>
              <a:rPr lang="de-DE" sz="1600" dirty="0" smtClean="0">
                <a:solidFill>
                  <a:schemeClr val="accent3"/>
                </a:solidFill>
              </a:rPr>
              <a:t> quantitative </a:t>
            </a:r>
            <a:r>
              <a:rPr lang="de-DE" sz="1600" dirty="0" err="1" smtClean="0">
                <a:solidFill>
                  <a:schemeClr val="accent3"/>
                </a:solidFill>
              </a:rPr>
              <a:t>simulation</a:t>
            </a:r>
            <a:r>
              <a:rPr lang="de-DE" sz="1600" dirty="0" smtClean="0">
                <a:solidFill>
                  <a:schemeClr val="accent3"/>
                </a:solidFill>
              </a:rPr>
              <a:t> </a:t>
            </a:r>
            <a:r>
              <a:rPr lang="de-DE" sz="1600" dirty="0" err="1" smtClean="0">
                <a:solidFill>
                  <a:schemeClr val="accent3"/>
                </a:solidFill>
              </a:rPr>
              <a:t>suggesting</a:t>
            </a:r>
            <a:r>
              <a:rPr lang="de-DE" sz="1600" dirty="0" smtClean="0">
                <a:solidFill>
                  <a:schemeClr val="accent3"/>
                </a:solidFill>
              </a:rPr>
              <a:t> </a:t>
            </a:r>
            <a:r>
              <a:rPr lang="de-DE" sz="1600" dirty="0" err="1" smtClean="0">
                <a:solidFill>
                  <a:schemeClr val="accent3"/>
                </a:solidFill>
              </a:rPr>
              <a:t>transition</a:t>
            </a:r>
            <a:r>
              <a:rPr lang="de-DE" sz="1600" dirty="0" smtClean="0">
                <a:solidFill>
                  <a:schemeClr val="accent3"/>
                </a:solidFill>
              </a:rPr>
              <a:t> </a:t>
            </a:r>
            <a:r>
              <a:rPr lang="de-DE" sz="1600" dirty="0" err="1" smtClean="0">
                <a:solidFill>
                  <a:schemeClr val="accent3"/>
                </a:solidFill>
              </a:rPr>
              <a:t>from</a:t>
            </a:r>
            <a:r>
              <a:rPr lang="de-DE" sz="1600" dirty="0" smtClean="0">
                <a:solidFill>
                  <a:schemeClr val="accent3"/>
                </a:solidFill>
              </a:rPr>
              <a:t> TNSA </a:t>
            </a:r>
            <a:r>
              <a:rPr lang="de-DE" sz="1600" dirty="0">
                <a:solidFill>
                  <a:schemeClr val="accent3"/>
                </a:solidFill>
              </a:rPr>
              <a:t>via RTF-RPA</a:t>
            </a:r>
            <a:r>
              <a:rPr lang="de-DE" sz="1600" dirty="0" smtClean="0">
                <a:solidFill>
                  <a:schemeClr val="accent3"/>
                </a:solidFill>
              </a:rPr>
              <a:t> </a:t>
            </a:r>
            <a:r>
              <a:rPr lang="de-DE" sz="1600" dirty="0" err="1">
                <a:solidFill>
                  <a:schemeClr val="accent3"/>
                </a:solidFill>
              </a:rPr>
              <a:t>to</a:t>
            </a:r>
            <a:r>
              <a:rPr lang="de-DE" sz="1600" dirty="0">
                <a:solidFill>
                  <a:schemeClr val="accent3"/>
                </a:solidFill>
              </a:rPr>
              <a:t> MVA</a:t>
            </a:r>
            <a:endParaRPr lang="de-DE" sz="1600" dirty="0" smtClean="0">
              <a:solidFill>
                <a:schemeClr val="accent3"/>
              </a:solidFill>
            </a:endParaRPr>
          </a:p>
          <a:p>
            <a:r>
              <a:rPr lang="de-DE" sz="1600" dirty="0" smtClean="0"/>
              <a:t>- </a:t>
            </a:r>
            <a:r>
              <a:rPr lang="de-DE" sz="1600" dirty="0" err="1"/>
              <a:t>s</a:t>
            </a:r>
            <a:r>
              <a:rPr lang="de-DE" sz="1600" dirty="0" err="1" smtClean="0"/>
              <a:t>upporting</a:t>
            </a:r>
            <a:r>
              <a:rPr lang="de-DE" sz="1600" dirty="0" smtClean="0"/>
              <a:t> </a:t>
            </a:r>
            <a:r>
              <a:rPr lang="de-DE" sz="1600" dirty="0" err="1" smtClean="0"/>
              <a:t>up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80 </a:t>
            </a:r>
            <a:r>
              <a:rPr lang="de-DE" sz="1600" dirty="0" err="1" smtClean="0"/>
              <a:t>MeV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debris-free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rep-rated</a:t>
            </a:r>
            <a:r>
              <a:rPr lang="de-DE" sz="1600" dirty="0" smtClean="0"/>
              <a:t> </a:t>
            </a:r>
            <a:r>
              <a:rPr lang="de-DE" sz="1600" dirty="0" err="1" smtClean="0"/>
              <a:t>target</a:t>
            </a:r>
            <a:r>
              <a:rPr lang="de-DE" sz="1600" dirty="0" smtClean="0"/>
              <a:t> </a:t>
            </a:r>
            <a:endParaRPr lang="de-DE" sz="16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751" y="4676666"/>
            <a:ext cx="588737" cy="116286"/>
          </a:xfrm>
          <a:prstGeom prst="rect">
            <a:avLst/>
          </a:prstGeom>
        </p:spPr>
      </p:pic>
      <p:sp>
        <p:nvSpPr>
          <p:cNvPr id="13" name="Titel 1"/>
          <p:cNvSpPr txBox="1">
            <a:spLocks/>
          </p:cNvSpPr>
          <p:nvPr/>
        </p:nvSpPr>
        <p:spPr>
          <a:xfrm>
            <a:off x="539263" y="159482"/>
            <a:ext cx="7201089" cy="33954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rgbClr val="005AA0"/>
                </a:solidFill>
              </a:rPr>
              <a:t>On-shot hydrogen target density </a:t>
            </a:r>
            <a:r>
              <a:rPr lang="en-US" b="0" dirty="0" smtClean="0">
                <a:solidFill>
                  <a:srgbClr val="005AA0"/>
                </a:solidFill>
              </a:rPr>
              <a:t>tailoring</a:t>
            </a:r>
            <a:endParaRPr lang="de-DE" dirty="0">
              <a:solidFill>
                <a:srgbClr val="005AA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048" y="1479731"/>
            <a:ext cx="969184" cy="42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>
          <a:xfrm>
            <a:off x="6696236" y="107347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 	</a:t>
            </a:r>
          </a:p>
        </p:txBody>
      </p:sp>
      <p:sp>
        <p:nvSpPr>
          <p:cNvPr id="15" name="Rechteck 14"/>
          <p:cNvSpPr/>
          <p:nvPr/>
        </p:nvSpPr>
        <p:spPr>
          <a:xfrm>
            <a:off x="5361404" y="4398372"/>
            <a:ext cx="285847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00"/>
                </a:solidFill>
              </a:rPr>
              <a:t>I. Goethel, et al.,</a:t>
            </a:r>
            <a:r>
              <a:rPr lang="de-DE" sz="1100" dirty="0"/>
              <a:t> </a:t>
            </a:r>
            <a:r>
              <a:rPr lang="de-DE" sz="1100" dirty="0" smtClean="0"/>
              <a:t>PPCF 64, 044010 (2022) </a:t>
            </a:r>
            <a:endParaRPr lang="de-DE" sz="1100" dirty="0"/>
          </a:p>
        </p:txBody>
      </p:sp>
      <p:sp>
        <p:nvSpPr>
          <p:cNvPr id="2" name="Rechteck 1"/>
          <p:cNvSpPr/>
          <p:nvPr/>
        </p:nvSpPr>
        <p:spPr>
          <a:xfrm>
            <a:off x="5172774" y="1442810"/>
            <a:ext cx="36116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i="1" dirty="0" smtClean="0">
                <a:solidFill>
                  <a:schemeClr val="accent3"/>
                </a:solidFill>
              </a:rPr>
              <a:t>RTF-RPA = </a:t>
            </a:r>
            <a:r>
              <a:rPr lang="de-DE" sz="1600" i="1" dirty="0" err="1" smtClean="0">
                <a:solidFill>
                  <a:schemeClr val="accent3"/>
                </a:solidFill>
              </a:rPr>
              <a:t>Relativistic</a:t>
            </a:r>
            <a:r>
              <a:rPr lang="de-DE" sz="1600" i="1" dirty="0" smtClean="0">
                <a:solidFill>
                  <a:schemeClr val="accent3"/>
                </a:solidFill>
              </a:rPr>
              <a:t> </a:t>
            </a:r>
            <a:r>
              <a:rPr lang="de-DE" sz="1600" i="1" dirty="0" err="1" smtClean="0">
                <a:solidFill>
                  <a:schemeClr val="accent3"/>
                </a:solidFill>
              </a:rPr>
              <a:t>Transparency</a:t>
            </a:r>
            <a:r>
              <a:rPr lang="de-DE" sz="1600" i="1" dirty="0" smtClean="0">
                <a:solidFill>
                  <a:schemeClr val="accent3"/>
                </a:solidFill>
              </a:rPr>
              <a:t> </a:t>
            </a:r>
          </a:p>
          <a:p>
            <a:r>
              <a:rPr lang="de-DE" sz="1600" i="1" dirty="0">
                <a:solidFill>
                  <a:schemeClr val="accent3"/>
                </a:solidFill>
              </a:rPr>
              <a:t> </a:t>
            </a:r>
            <a:r>
              <a:rPr lang="de-DE" sz="1600" i="1" dirty="0" smtClean="0">
                <a:solidFill>
                  <a:schemeClr val="accent3"/>
                </a:solidFill>
              </a:rPr>
              <a:t>                  Front - RPA</a:t>
            </a:r>
            <a:endParaRPr lang="de-DE" sz="1600" i="1" dirty="0"/>
          </a:p>
        </p:txBody>
      </p:sp>
      <p:sp>
        <p:nvSpPr>
          <p:cNvPr id="3" name="Rechteck 2"/>
          <p:cNvSpPr/>
          <p:nvPr/>
        </p:nvSpPr>
        <p:spPr>
          <a:xfrm>
            <a:off x="5076056" y="2027246"/>
            <a:ext cx="37985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synchronized acceleration of ions at the moving </a:t>
            </a:r>
            <a:r>
              <a:rPr lang="en-US" sz="1600" i="1" dirty="0" smtClean="0"/>
              <a:t>(intensity dependent) relativistic </a:t>
            </a:r>
            <a:r>
              <a:rPr lang="en-US" sz="1600" i="1" dirty="0"/>
              <a:t>critical density front</a:t>
            </a:r>
            <a:endParaRPr lang="de-DE" sz="1600" i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/>
          <a:srcRect l="66980" t="32850" r="12625" b="30400"/>
          <a:stretch/>
        </p:blipFill>
        <p:spPr>
          <a:xfrm>
            <a:off x="5289084" y="2884197"/>
            <a:ext cx="3132348" cy="148822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5"/>
          <a:srcRect l="56939" t="16449" r="22632" b="19501"/>
          <a:stretch/>
        </p:blipFill>
        <p:spPr>
          <a:xfrm>
            <a:off x="395536" y="1095586"/>
            <a:ext cx="4472620" cy="369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0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72144" y="1851670"/>
            <a:ext cx="2772308" cy="15121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68528" y="153377"/>
            <a:ext cx="7891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b="1" dirty="0" smtClean="0">
                <a:solidFill>
                  <a:prstClr val="white"/>
                </a:solidFill>
                <a:latin typeface="Arial"/>
              </a:rPr>
              <a:t>Re</a:t>
            </a:r>
            <a:r>
              <a:rPr kumimoji="0" lang="de-DE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quirements</a:t>
            </a:r>
            <a:r>
              <a:rPr kumimoji="0" lang="de-DE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lang="de-DE" sz="2400" dirty="0" err="1" smtClean="0">
                <a:solidFill>
                  <a:prstClr val="white"/>
                </a:solidFill>
                <a:latin typeface="Arial"/>
              </a:rPr>
              <a:t>application</a:t>
            </a:r>
            <a:r>
              <a:rPr lang="de-DE" sz="24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2400" dirty="0" err="1" smtClean="0">
                <a:solidFill>
                  <a:prstClr val="white"/>
                </a:solidFill>
                <a:latin typeface="Arial"/>
              </a:rPr>
              <a:t>ready</a:t>
            </a:r>
            <a:r>
              <a:rPr lang="de-DE" sz="24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2400" dirty="0" err="1" smtClean="0">
                <a:solidFill>
                  <a:prstClr val="white"/>
                </a:solidFill>
                <a:latin typeface="Arial"/>
              </a:rPr>
              <a:t>laser</a:t>
            </a:r>
            <a:r>
              <a:rPr lang="de-DE" sz="24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2400" dirty="0" err="1" smtClean="0">
                <a:solidFill>
                  <a:prstClr val="white"/>
                </a:solidFill>
                <a:latin typeface="Arial"/>
              </a:rPr>
              <a:t>ion</a:t>
            </a:r>
            <a:r>
              <a:rPr lang="de-DE" sz="24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2400" dirty="0" err="1" smtClean="0">
                <a:solidFill>
                  <a:prstClr val="white"/>
                </a:solidFill>
                <a:latin typeface="Arial"/>
              </a:rPr>
              <a:t>accelerators</a:t>
            </a:r>
            <a:r>
              <a:rPr lang="de-DE" sz="2400" dirty="0">
                <a:solidFill>
                  <a:prstClr val="white"/>
                </a:solidFill>
                <a:latin typeface="Arial"/>
              </a:rPr>
              <a:t>)</a:t>
            </a: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6497" r="50041" b="34381"/>
          <a:stretch/>
        </p:blipFill>
        <p:spPr>
          <a:xfrm>
            <a:off x="435790" y="1887674"/>
            <a:ext cx="2588038" cy="1404156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3779912" y="915566"/>
            <a:ext cx="532859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sz="2000" dirty="0" err="1" smtClean="0">
                <a:solidFill>
                  <a:schemeClr val="bg1"/>
                </a:solidFill>
              </a:rPr>
              <a:t>application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specific</a:t>
            </a:r>
            <a:r>
              <a:rPr lang="de-DE" sz="2000" dirty="0" smtClean="0">
                <a:solidFill>
                  <a:schemeClr val="bg1"/>
                </a:solidFill>
              </a:rPr>
              <a:t> beam </a:t>
            </a:r>
            <a:r>
              <a:rPr lang="de-DE" sz="2000" dirty="0" err="1" smtClean="0">
                <a:solidFill>
                  <a:schemeClr val="bg1"/>
                </a:solidFill>
              </a:rPr>
              <a:t>parameters</a:t>
            </a:r>
            <a:endParaRPr lang="de-DE" sz="2000" dirty="0" smtClean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i="1" dirty="0" err="1" smtClean="0">
                <a:solidFill>
                  <a:schemeClr val="bg1"/>
                </a:solidFill>
              </a:rPr>
              <a:t>energy</a:t>
            </a:r>
            <a:r>
              <a:rPr lang="de-DE" sz="2000" i="1" dirty="0" smtClean="0">
                <a:solidFill>
                  <a:schemeClr val="bg1"/>
                </a:solidFill>
              </a:rPr>
              <a:t> </a:t>
            </a:r>
            <a:r>
              <a:rPr lang="de-DE" sz="2000" i="1" dirty="0" err="1" smtClean="0">
                <a:solidFill>
                  <a:schemeClr val="bg1"/>
                </a:solidFill>
              </a:rPr>
              <a:t>to</a:t>
            </a:r>
            <a:r>
              <a:rPr lang="de-DE" sz="2000" i="1" dirty="0" smtClean="0">
                <a:solidFill>
                  <a:schemeClr val="bg1"/>
                </a:solidFill>
              </a:rPr>
              <a:t> </a:t>
            </a:r>
            <a:r>
              <a:rPr lang="de-DE" sz="2000" i="1" dirty="0" err="1" smtClean="0">
                <a:solidFill>
                  <a:schemeClr val="bg1"/>
                </a:solidFill>
              </a:rPr>
              <a:t>penetrate</a:t>
            </a:r>
            <a:r>
              <a:rPr lang="de-DE" sz="2000" i="1" dirty="0" smtClean="0">
                <a:solidFill>
                  <a:schemeClr val="bg1"/>
                </a:solidFill>
              </a:rPr>
              <a:t> matter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i="1" dirty="0" err="1" smtClean="0">
                <a:solidFill>
                  <a:schemeClr val="bg1"/>
                </a:solidFill>
              </a:rPr>
              <a:t>spectral</a:t>
            </a:r>
            <a:r>
              <a:rPr lang="de-DE" sz="2000" i="1" dirty="0" smtClean="0">
                <a:solidFill>
                  <a:schemeClr val="bg1"/>
                </a:solidFill>
              </a:rPr>
              <a:t> </a:t>
            </a:r>
            <a:r>
              <a:rPr lang="de-DE" sz="2000" i="1" dirty="0" err="1" smtClean="0">
                <a:solidFill>
                  <a:schemeClr val="bg1"/>
                </a:solidFill>
              </a:rPr>
              <a:t>yield</a:t>
            </a:r>
            <a:r>
              <a:rPr lang="de-DE" sz="2000" i="1" dirty="0" smtClean="0">
                <a:solidFill>
                  <a:schemeClr val="bg1"/>
                </a:solidFill>
              </a:rPr>
              <a:t> (high dose rate)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i="1" dirty="0" smtClean="0">
              <a:solidFill>
                <a:schemeClr val="bg1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sz="2000" i="1" dirty="0" smtClean="0">
                <a:solidFill>
                  <a:schemeClr val="bg1"/>
                </a:solidFill>
              </a:rPr>
              <a:t>beam </a:t>
            </a:r>
            <a:r>
              <a:rPr lang="de-DE" sz="2000" i="1" dirty="0" err="1" smtClean="0">
                <a:solidFill>
                  <a:schemeClr val="bg1"/>
                </a:solidFill>
              </a:rPr>
              <a:t>transport</a:t>
            </a:r>
            <a:r>
              <a:rPr lang="de-DE" sz="2000" i="1" dirty="0" smtClean="0">
                <a:solidFill>
                  <a:schemeClr val="bg1"/>
                </a:solidFill>
              </a:rPr>
              <a:t> (additional </a:t>
            </a:r>
            <a:r>
              <a:rPr lang="de-DE" sz="2000" i="1" dirty="0" err="1" smtClean="0">
                <a:solidFill>
                  <a:schemeClr val="bg1"/>
                </a:solidFill>
              </a:rPr>
              <a:t>control</a:t>
            </a:r>
            <a:r>
              <a:rPr lang="de-DE" sz="2000" i="1" dirty="0" smtClean="0">
                <a:solidFill>
                  <a:schemeClr val="bg1"/>
                </a:solidFill>
              </a:rPr>
              <a:t>) </a:t>
            </a:r>
            <a:r>
              <a:rPr lang="de-DE" sz="2000" i="1" dirty="0" err="1" smtClean="0">
                <a:solidFill>
                  <a:schemeClr val="bg1"/>
                </a:solidFill>
              </a:rPr>
              <a:t>parameter</a:t>
            </a:r>
            <a:r>
              <a:rPr lang="de-DE" sz="2000" i="1" dirty="0" smtClean="0">
                <a:solidFill>
                  <a:schemeClr val="bg1"/>
                </a:solidFill>
              </a:rPr>
              <a:t> </a:t>
            </a:r>
            <a:r>
              <a:rPr lang="de-DE" sz="2000" i="1" dirty="0" err="1" smtClean="0">
                <a:solidFill>
                  <a:schemeClr val="bg1"/>
                </a:solidFill>
              </a:rPr>
              <a:t>monitoring</a:t>
            </a:r>
            <a:endParaRPr lang="de-DE" sz="2000" i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1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sz="2000" dirty="0">
                <a:solidFill>
                  <a:schemeClr val="bg1"/>
                </a:solidFill>
              </a:rPr>
              <a:t>p</a:t>
            </a:r>
            <a:r>
              <a:rPr lang="de-DE" sz="2000" dirty="0" smtClean="0">
                <a:solidFill>
                  <a:schemeClr val="bg1"/>
                </a:solidFill>
              </a:rPr>
              <a:t>ulse </a:t>
            </a:r>
            <a:r>
              <a:rPr lang="de-DE" sz="2000" dirty="0" err="1" smtClean="0">
                <a:solidFill>
                  <a:schemeClr val="bg1"/>
                </a:solidFill>
              </a:rPr>
              <a:t>repetition</a:t>
            </a:r>
            <a:r>
              <a:rPr lang="de-DE" sz="2000" dirty="0" smtClean="0">
                <a:solidFill>
                  <a:schemeClr val="bg1"/>
                </a:solidFill>
              </a:rPr>
              <a:t> rate not </a:t>
            </a:r>
            <a:r>
              <a:rPr lang="de-DE" sz="2000" dirty="0" err="1" smtClean="0">
                <a:solidFill>
                  <a:schemeClr val="bg1"/>
                </a:solidFill>
              </a:rPr>
              <a:t>target</a:t>
            </a:r>
            <a:r>
              <a:rPr lang="de-DE" sz="2000" dirty="0" smtClean="0">
                <a:solidFill>
                  <a:schemeClr val="bg1"/>
                </a:solidFill>
              </a:rPr>
              <a:t> limited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de-DE" sz="2000" dirty="0">
              <a:solidFill>
                <a:schemeClr val="bg1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sz="2000" dirty="0" err="1">
                <a:solidFill>
                  <a:schemeClr val="bg1"/>
                </a:solidFill>
              </a:rPr>
              <a:t>r</a:t>
            </a:r>
            <a:r>
              <a:rPr lang="de-DE" sz="2000" dirty="0" err="1" smtClean="0">
                <a:solidFill>
                  <a:schemeClr val="bg1"/>
                </a:solidFill>
              </a:rPr>
              <a:t>eproducible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conditions</a:t>
            </a:r>
            <a:r>
              <a:rPr lang="de-DE" sz="2000" dirty="0" smtClean="0">
                <a:solidFill>
                  <a:schemeClr val="bg1"/>
                </a:solidFill>
              </a:rPr>
              <a:t> on </a:t>
            </a:r>
            <a:r>
              <a:rPr lang="de-DE" sz="2000" dirty="0" err="1" smtClean="0">
                <a:solidFill>
                  <a:schemeClr val="bg1"/>
                </a:solidFill>
              </a:rPr>
              <a:t>demand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03548" y="1347614"/>
            <a:ext cx="17381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TNSA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1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 txBox="1">
            <a:spLocks/>
          </p:cNvSpPr>
          <p:nvPr/>
        </p:nvSpPr>
        <p:spPr>
          <a:xfrm>
            <a:off x="539263" y="159482"/>
            <a:ext cx="7201089" cy="33954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 smtClean="0">
                <a:solidFill>
                  <a:srgbClr val="005AA0"/>
                </a:solidFill>
              </a:rPr>
              <a:t>Repetition rate demonstration (at 1J / 5 Hz @ HIBEF)</a:t>
            </a:r>
            <a:endParaRPr lang="de-DE" dirty="0">
              <a:solidFill>
                <a:srgbClr val="005AA0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160221" y="591530"/>
            <a:ext cx="873328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Comprehensive set of diagnostics for target position (optical probing), laser-target overlap (p+ spectrometer, TOF, transmission screen), and laser pointing  </a:t>
            </a:r>
            <a:r>
              <a:rPr lang="en-US" sz="1350" dirty="0" smtClean="0"/>
              <a:t>-&gt; ready for machine learning applications</a:t>
            </a:r>
            <a:endParaRPr lang="en-US" sz="1350" dirty="0"/>
          </a:p>
        </p:txBody>
      </p:sp>
      <p:grpSp>
        <p:nvGrpSpPr>
          <p:cNvPr id="24" name="Gruppieren 23"/>
          <p:cNvGrpSpPr/>
          <p:nvPr/>
        </p:nvGrpSpPr>
        <p:grpSpPr>
          <a:xfrm>
            <a:off x="6310130" y="1319725"/>
            <a:ext cx="2887731" cy="3173877"/>
            <a:chOff x="4198318" y="1827374"/>
            <a:chExt cx="3850308" cy="4231836"/>
          </a:xfrm>
        </p:grpSpPr>
        <p:sp>
          <p:nvSpPr>
            <p:cNvPr id="26" name="Rechteck 25"/>
            <p:cNvSpPr/>
            <p:nvPr/>
          </p:nvSpPr>
          <p:spPr>
            <a:xfrm>
              <a:off x="4242194" y="1827374"/>
              <a:ext cx="3516347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 dirty="0" smtClean="0"/>
                <a:t>p-spectrometer </a:t>
              </a:r>
              <a:r>
                <a:rPr lang="en-US" sz="1350" dirty="0"/>
                <a:t>(first 300 shots):</a:t>
              </a:r>
              <a:endParaRPr lang="de-DE" sz="1350" dirty="0"/>
            </a:p>
          </p:txBody>
        </p:sp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8318" y="2208902"/>
              <a:ext cx="3850308" cy="3850308"/>
            </a:xfrm>
            <a:prstGeom prst="rect">
              <a:avLst/>
            </a:prstGeom>
          </p:spPr>
        </p:pic>
      </p:grpSp>
      <p:grpSp>
        <p:nvGrpSpPr>
          <p:cNvPr id="32" name="Gruppieren 31"/>
          <p:cNvGrpSpPr/>
          <p:nvPr/>
        </p:nvGrpSpPr>
        <p:grpSpPr>
          <a:xfrm>
            <a:off x="3049842" y="1330588"/>
            <a:ext cx="3214346" cy="1135038"/>
            <a:chOff x="7340889" y="1593567"/>
            <a:chExt cx="4285794" cy="1513384"/>
          </a:xfrm>
        </p:grpSpPr>
        <p:cxnSp>
          <p:nvCxnSpPr>
            <p:cNvPr id="33" name="Gerader Verbinder 32"/>
            <p:cNvCxnSpPr/>
            <p:nvPr/>
          </p:nvCxnSpPr>
          <p:spPr bwMode="auto">
            <a:xfrm rot="5400000">
              <a:off x="9272421" y="2343566"/>
              <a:ext cx="1381125" cy="0"/>
            </a:xfrm>
            <a:prstGeom prst="line">
              <a:avLst/>
            </a:prstGeom>
            <a:solidFill>
              <a:srgbClr val="003E89"/>
            </a:solidFill>
            <a:ln w="266700" cap="flat" cmpd="sng" algn="ctr">
              <a:solidFill>
                <a:srgbClr val="92D050">
                  <a:alpha val="40000"/>
                </a:srgbClr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" name="Gleichschenkliges Dreieck 33"/>
            <p:cNvSpPr/>
            <p:nvPr/>
          </p:nvSpPr>
          <p:spPr bwMode="auto">
            <a:xfrm rot="16200000">
              <a:off x="10222524" y="1876203"/>
              <a:ext cx="428720" cy="857613"/>
            </a:xfrm>
            <a:prstGeom prst="triangle">
              <a:avLst/>
            </a:prstGeom>
            <a:solidFill>
              <a:srgbClr val="FF8989"/>
            </a:solidFill>
            <a:ln>
              <a:noFill/>
            </a:ln>
            <a:effectLst/>
            <a:extLst/>
          </p:spPr>
          <p:txBody>
            <a:bodyPr vert="horz" wrap="square" lIns="67500" tIns="35100" rIns="67500" bIns="3510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latin typeface="Arial" charset="0"/>
              </a:endParaRPr>
            </a:p>
          </p:txBody>
        </p:sp>
        <p:sp>
          <p:nvSpPr>
            <p:cNvPr id="35" name="TextBox 64"/>
            <p:cNvSpPr txBox="1"/>
            <p:nvPr/>
          </p:nvSpPr>
          <p:spPr>
            <a:xfrm>
              <a:off x="7340889" y="1904300"/>
              <a:ext cx="1261457" cy="630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25" b="1" dirty="0">
                  <a:cs typeface="Arial" pitchFamily="34" charset="0"/>
                </a:rPr>
                <a:t>Relax beam</a:t>
              </a:r>
            </a:p>
            <a:p>
              <a:pPr algn="ctr"/>
              <a:r>
                <a:rPr lang="en-US" sz="825" dirty="0">
                  <a:cs typeface="Arial" pitchFamily="34" charset="0"/>
                </a:rPr>
                <a:t>1J, 5Hz, 800nm</a:t>
              </a:r>
            </a:p>
            <a:p>
              <a:pPr algn="ctr"/>
              <a:r>
                <a:rPr lang="en-US" sz="825" dirty="0">
                  <a:cs typeface="Arial" pitchFamily="34" charset="0"/>
                </a:rPr>
                <a:t>1.8 x 10</a:t>
              </a:r>
              <a:r>
                <a:rPr lang="en-US" sz="825" baseline="30000" dirty="0">
                  <a:cs typeface="Arial" pitchFamily="34" charset="0"/>
                </a:rPr>
                <a:t>20</a:t>
              </a:r>
              <a:r>
                <a:rPr lang="en-US" sz="825" dirty="0">
                  <a:cs typeface="Arial" pitchFamily="34" charset="0"/>
                </a:rPr>
                <a:t>W/cm</a:t>
              </a:r>
              <a:r>
                <a:rPr lang="en-US" sz="825" baseline="30000" dirty="0">
                  <a:cs typeface="Arial" pitchFamily="34" charset="0"/>
                </a:rPr>
                <a:t>2</a:t>
              </a:r>
            </a:p>
          </p:txBody>
        </p:sp>
        <p:sp>
          <p:nvSpPr>
            <p:cNvPr id="36" name="Gleichschenkliges Dreieck 35"/>
            <p:cNvSpPr/>
            <p:nvPr/>
          </p:nvSpPr>
          <p:spPr bwMode="auto">
            <a:xfrm rot="5400000">
              <a:off x="8922123" y="1636108"/>
              <a:ext cx="671423" cy="1343117"/>
            </a:xfrm>
            <a:prstGeom prst="triangle">
              <a:avLst/>
            </a:prstGeom>
            <a:solidFill>
              <a:srgbClr val="FF8989"/>
            </a:solidFill>
            <a:ln>
              <a:noFill/>
            </a:ln>
            <a:effectLst/>
            <a:extLst/>
          </p:spPr>
          <p:txBody>
            <a:bodyPr vert="horz" wrap="square" lIns="67500" tIns="35100" rIns="67500" bIns="3510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latin typeface="Arial" charset="0"/>
              </a:endParaRPr>
            </a:p>
          </p:txBody>
        </p:sp>
        <p:cxnSp>
          <p:nvCxnSpPr>
            <p:cNvPr id="37" name="Gerade Verbindung mit Pfeil 36"/>
            <p:cNvCxnSpPr/>
            <p:nvPr/>
          </p:nvCxnSpPr>
          <p:spPr bwMode="auto">
            <a:xfrm rot="5400000" flipV="1">
              <a:off x="9170754" y="1689597"/>
              <a:ext cx="0" cy="1236138"/>
            </a:xfrm>
            <a:prstGeom prst="straightConnector1">
              <a:avLst/>
            </a:prstGeom>
            <a:solidFill>
              <a:srgbClr val="003E8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8" name="Textfeld 37"/>
            <p:cNvSpPr txBox="1"/>
            <p:nvPr/>
          </p:nvSpPr>
          <p:spPr>
            <a:xfrm rot="4635389">
              <a:off x="11070739" y="1864339"/>
              <a:ext cx="485603" cy="3385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PS</a:t>
              </a: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9310993" y="1593567"/>
              <a:ext cx="151906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optical probing</a:t>
              </a:r>
              <a:endParaRPr lang="en-US" sz="1050" dirty="0"/>
            </a:p>
          </p:txBody>
        </p:sp>
        <p:cxnSp>
          <p:nvCxnSpPr>
            <p:cNvPr id="40" name="Gerader Verbinder 39"/>
            <p:cNvCxnSpPr/>
            <p:nvPr/>
          </p:nvCxnSpPr>
          <p:spPr bwMode="auto">
            <a:xfrm rot="5400000" flipH="1" flipV="1">
              <a:off x="9854917" y="1043232"/>
              <a:ext cx="5316" cy="2542598"/>
            </a:xfrm>
            <a:prstGeom prst="line">
              <a:avLst/>
            </a:prstGeom>
            <a:solidFill>
              <a:srgbClr val="003E89"/>
            </a:solidFill>
            <a:ln w="266700" cap="flat" cmpd="sng" algn="ctr">
              <a:solidFill>
                <a:srgbClr val="92D050">
                  <a:alpha val="40000"/>
                </a:srgbClr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1" name="Gruppieren 40"/>
            <p:cNvGrpSpPr/>
            <p:nvPr/>
          </p:nvGrpSpPr>
          <p:grpSpPr>
            <a:xfrm rot="5400000">
              <a:off x="10652343" y="2279490"/>
              <a:ext cx="448157" cy="45720"/>
              <a:chOff x="5444233" y="1217773"/>
              <a:chExt cx="448157" cy="45720"/>
            </a:xfrm>
          </p:grpSpPr>
          <p:sp>
            <p:nvSpPr>
              <p:cNvPr id="47" name="Rechteck 46"/>
              <p:cNvSpPr/>
              <p:nvPr/>
            </p:nvSpPr>
            <p:spPr>
              <a:xfrm>
                <a:off x="5444233" y="1217774"/>
                <a:ext cx="448157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350"/>
              </a:p>
            </p:txBody>
          </p:sp>
          <p:sp>
            <p:nvSpPr>
              <p:cNvPr id="48" name="Rechteck 47"/>
              <p:cNvSpPr/>
              <p:nvPr/>
            </p:nvSpPr>
            <p:spPr>
              <a:xfrm>
                <a:off x="5663309" y="1217773"/>
                <a:ext cx="5930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350"/>
              </a:p>
            </p:txBody>
          </p:sp>
          <p:sp>
            <p:nvSpPr>
              <p:cNvPr id="49" name="Rechteck 48"/>
              <p:cNvSpPr/>
              <p:nvPr/>
            </p:nvSpPr>
            <p:spPr>
              <a:xfrm>
                <a:off x="5479953" y="1217773"/>
                <a:ext cx="49310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350"/>
              </a:p>
            </p:txBody>
          </p:sp>
        </p:grpSp>
        <p:cxnSp>
          <p:nvCxnSpPr>
            <p:cNvPr id="42" name="Gerader Verbinder 41"/>
            <p:cNvCxnSpPr>
              <a:stCxn id="44" idx="0"/>
              <a:endCxn id="38" idx="2"/>
            </p:cNvCxnSpPr>
            <p:nvPr/>
          </p:nvCxnSpPr>
          <p:spPr bwMode="auto">
            <a:xfrm rot="5400000" flipH="1" flipV="1">
              <a:off x="10507708" y="1646617"/>
              <a:ext cx="234789" cy="1076681"/>
            </a:xfrm>
            <a:prstGeom prst="line">
              <a:avLst/>
            </a:prstGeom>
            <a:solidFill>
              <a:srgbClr val="003E89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3" name="Textfeld 42"/>
            <p:cNvSpPr txBox="1"/>
            <p:nvPr/>
          </p:nvSpPr>
          <p:spPr>
            <a:xfrm>
              <a:off x="10722439" y="2468393"/>
              <a:ext cx="47491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/>
                <a:t>TS</a:t>
              </a:r>
            </a:p>
          </p:txBody>
        </p:sp>
        <p:sp>
          <p:nvSpPr>
            <p:cNvPr id="44" name="Ellipse 43"/>
            <p:cNvSpPr/>
            <p:nvPr/>
          </p:nvSpPr>
          <p:spPr>
            <a:xfrm rot="5400000">
              <a:off x="9867687" y="2192814"/>
              <a:ext cx="219075" cy="2190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10102683" y="2768396"/>
              <a:ext cx="1524000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dirty="0" smtClean="0"/>
                <a:t>H</a:t>
              </a:r>
              <a:r>
                <a:rPr lang="de-DE" sz="1050" baseline="-25000" dirty="0" smtClean="0"/>
                <a:t>2 </a:t>
              </a:r>
              <a:r>
                <a:rPr lang="de-DE" sz="1050" dirty="0" err="1"/>
                <a:t>cryojet</a:t>
              </a:r>
              <a:r>
                <a:rPr lang="de-DE" sz="1050" dirty="0"/>
                <a:t> </a:t>
              </a:r>
              <a:r>
                <a:rPr lang="de-DE" sz="1050" dirty="0" err="1"/>
                <a:t>target</a:t>
              </a:r>
              <a:endParaRPr lang="de-DE" sz="1050" dirty="0"/>
            </a:p>
          </p:txBody>
        </p:sp>
        <p:cxnSp>
          <p:nvCxnSpPr>
            <p:cNvPr id="46" name="Gerade Verbindung mit Pfeil 45"/>
            <p:cNvCxnSpPr>
              <a:endCxn id="44" idx="7"/>
            </p:cNvCxnSpPr>
            <p:nvPr/>
          </p:nvCxnSpPr>
          <p:spPr>
            <a:xfrm rot="5400000" flipH="1">
              <a:off x="10011863" y="2422621"/>
              <a:ext cx="310799" cy="2251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0" name="jet_pos_hi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016" y="1686084"/>
            <a:ext cx="3249872" cy="3249872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>
          <a:xfrm>
            <a:off x="3205434" y="2791741"/>
            <a:ext cx="3247127" cy="1609014"/>
            <a:chOff x="3146454" y="3175505"/>
            <a:chExt cx="3247127" cy="1609014"/>
          </a:xfrm>
        </p:grpSpPr>
        <p:grpSp>
          <p:nvGrpSpPr>
            <p:cNvPr id="29" name="Gruppieren 28"/>
            <p:cNvGrpSpPr/>
            <p:nvPr/>
          </p:nvGrpSpPr>
          <p:grpSpPr>
            <a:xfrm>
              <a:off x="3146454" y="3244149"/>
              <a:ext cx="3247127" cy="1540370"/>
              <a:chOff x="7990682" y="1375174"/>
              <a:chExt cx="4329503" cy="2053826"/>
            </a:xfrm>
          </p:grpSpPr>
          <p:pic>
            <p:nvPicPr>
              <p:cNvPr id="30" name="Grafik 29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30" b="52745"/>
              <a:stretch/>
            </p:blipFill>
            <p:spPr>
              <a:xfrm>
                <a:off x="7990682" y="1375174"/>
                <a:ext cx="4300531" cy="1828800"/>
              </a:xfrm>
              <a:prstGeom prst="rect">
                <a:avLst/>
              </a:prstGeom>
            </p:spPr>
          </p:pic>
          <p:pic>
            <p:nvPicPr>
              <p:cNvPr id="31" name="Grafik 3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4" t="90626" r="-664" b="2468"/>
              <a:stretch/>
            </p:blipFill>
            <p:spPr>
              <a:xfrm>
                <a:off x="8019654" y="3131996"/>
                <a:ext cx="4300531" cy="297004"/>
              </a:xfrm>
              <a:prstGeom prst="rect">
                <a:avLst/>
              </a:prstGeom>
            </p:spPr>
          </p:pic>
        </p:grpSp>
        <p:sp>
          <p:nvSpPr>
            <p:cNvPr id="28" name="Rechteck 27"/>
            <p:cNvSpPr/>
            <p:nvPr/>
          </p:nvSpPr>
          <p:spPr>
            <a:xfrm>
              <a:off x="4092547" y="3487956"/>
              <a:ext cx="2105128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350" dirty="0"/>
                <a:t>P</a:t>
              </a:r>
              <a:r>
                <a:rPr lang="de-DE" sz="1350" dirty="0" smtClean="0"/>
                <a:t>roton </a:t>
              </a:r>
              <a:r>
                <a:rPr lang="de-DE" sz="1350" dirty="0" err="1" smtClean="0"/>
                <a:t>cut</a:t>
              </a:r>
              <a:r>
                <a:rPr lang="de-DE" sz="1350" dirty="0" smtClean="0"/>
                <a:t>-off </a:t>
              </a:r>
              <a:r>
                <a:rPr lang="de-DE" sz="1350" dirty="0" err="1" smtClean="0"/>
                <a:t>distribution</a:t>
              </a:r>
              <a:endParaRPr lang="de-DE" sz="1350" dirty="0" smtClean="0"/>
            </a:p>
            <a:p>
              <a:r>
                <a:rPr lang="de-DE" sz="1350" dirty="0"/>
                <a:t> </a:t>
              </a:r>
              <a:r>
                <a:rPr lang="de-DE" sz="1350" dirty="0" smtClean="0"/>
                <a:t>                (60% </a:t>
              </a:r>
              <a:r>
                <a:rPr lang="de-DE" sz="1350" dirty="0" err="1" smtClean="0"/>
                <a:t>hits</a:t>
              </a:r>
              <a:r>
                <a:rPr lang="de-DE" sz="1350" dirty="0" smtClean="0"/>
                <a:t>) </a:t>
              </a:r>
              <a:endParaRPr lang="de-DE" sz="1350" dirty="0"/>
            </a:p>
          </p:txBody>
        </p:sp>
        <p:sp>
          <p:nvSpPr>
            <p:cNvPr id="2" name="Rechteck 1"/>
            <p:cNvSpPr/>
            <p:nvPr/>
          </p:nvSpPr>
          <p:spPr>
            <a:xfrm>
              <a:off x="4422241" y="3175505"/>
              <a:ext cx="949597" cy="2520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1" name="Rechteck 50"/>
          <p:cNvSpPr/>
          <p:nvPr/>
        </p:nvSpPr>
        <p:spPr>
          <a:xfrm>
            <a:off x="244397" y="1553359"/>
            <a:ext cx="245451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o</a:t>
            </a:r>
            <a:r>
              <a:rPr lang="en-US" sz="1350" dirty="0" smtClean="0"/>
              <a:t>nline </a:t>
            </a:r>
            <a:r>
              <a:rPr lang="en-US" sz="1350" dirty="0"/>
              <a:t>target position </a:t>
            </a:r>
            <a:r>
              <a:rPr lang="en-US" sz="1350" dirty="0" smtClean="0"/>
              <a:t>monitor</a:t>
            </a:r>
            <a:endParaRPr lang="de-DE" sz="1350" dirty="0"/>
          </a:p>
        </p:txBody>
      </p:sp>
    </p:spTree>
    <p:extLst>
      <p:ext uri="{BB962C8B-B14F-4D97-AF65-F5344CB8AC3E}">
        <p14:creationId xmlns:p14="http://schemas.microsoft.com/office/powerpoint/2010/main" val="111891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4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 35"/>
          <p:cNvSpPr/>
          <p:nvPr/>
        </p:nvSpPr>
        <p:spPr>
          <a:xfrm>
            <a:off x="6445240" y="1936055"/>
            <a:ext cx="2411236" cy="2233615"/>
          </a:xfrm>
          <a:prstGeom prst="rect">
            <a:avLst/>
          </a:prstGeom>
          <a:solidFill>
            <a:srgbClr val="FFFFFF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37753" y="212906"/>
            <a:ext cx="85357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AA0"/>
                </a:solidFill>
                <a:effectLst/>
                <a:uLnTx/>
                <a:uFillTx/>
                <a:latin typeface="Arial"/>
                <a:ea typeface="Times New Roman"/>
                <a:cs typeface="Arial" pitchFamily="34" charset="0"/>
              </a:rPr>
              <a:t>Proton acceleration t</a:t>
            </a:r>
            <a:r>
              <a:rPr kumimoji="0" lang="en-US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5AA0"/>
                </a:solidFill>
                <a:effectLst/>
                <a:uLnTx/>
                <a:uFillTx/>
                <a:latin typeface="Arial"/>
                <a:ea typeface="Times New Roman"/>
                <a:cs typeface="Arial" pitchFamily="34" charset="0"/>
              </a:rPr>
              <a:t>ake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AA0"/>
                </a:solidFill>
                <a:effectLst/>
                <a:uLnTx/>
                <a:uFillTx/>
                <a:latin typeface="Arial"/>
                <a:ea typeface="Times New Roman"/>
                <a:cs typeface="Arial" pitchFamily="34" charset="0"/>
              </a:rPr>
              <a:t> away message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5AA0"/>
                </a:solidFill>
                <a:effectLst/>
                <a:uLnTx/>
                <a:uFillTx/>
                <a:latin typeface="Arial"/>
                <a:ea typeface="Times New Roman"/>
                <a:cs typeface="Arial" pitchFamily="34" charset="0"/>
              </a:rPr>
              <a:t>–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AA0"/>
                </a:solidFill>
                <a:effectLst/>
                <a:uLnTx/>
                <a:uFillTx/>
                <a:latin typeface="Arial"/>
                <a:ea typeface="Times New Roman"/>
                <a:cs typeface="Arial" pitchFamily="34" charset="0"/>
              </a:rPr>
              <a:t> pilot study demonstrates 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AA0"/>
                </a:solidFill>
                <a:effectLst/>
                <a:uLnTx/>
                <a:uFillTx/>
                <a:latin typeface="Arial"/>
                <a:ea typeface="Times New Roman"/>
                <a:cs typeface="Arial" pitchFamily="34" charset="0"/>
              </a:rPr>
              <a:t>system readiness – TNSA beaten with intrinsic laser setting – rep. rate</a:t>
            </a:r>
            <a:endParaRPr kumimoji="0" lang="de-DE" sz="2100" b="0" i="0" u="none" strike="noStrike" kern="1200" cap="none" spc="0" normalizeH="0" baseline="0" noProof="0" dirty="0">
              <a:ln>
                <a:noFill/>
              </a:ln>
              <a:solidFill>
                <a:srgbClr val="005A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88862" y="1515552"/>
            <a:ext cx="104419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stability</a:t>
            </a: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147402" y="1923678"/>
            <a:ext cx="3200462" cy="1740464"/>
          </a:xfrm>
          <a:prstGeom prst="rect">
            <a:avLst/>
          </a:prstGeom>
          <a:solidFill>
            <a:srgbClr val="FFFFFF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3707904" y="1734926"/>
            <a:ext cx="2179679" cy="2407068"/>
          </a:xfrm>
          <a:prstGeom prst="rect">
            <a:avLst/>
          </a:prstGeom>
          <a:solidFill>
            <a:srgbClr val="FFFFFF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6480212" y="1347614"/>
            <a:ext cx="233269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prstClr val="white"/>
                </a:solidFill>
                <a:latin typeface="Arial"/>
              </a:rPr>
              <a:t>c</a:t>
            </a:r>
            <a:r>
              <a:rPr kumimoji="0" lang="en-US" sz="15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ryogenic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hydrogen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serving target rep rate</a:t>
            </a: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5" name="Gruppieren 14"/>
          <p:cNvGrpSpPr>
            <a:grpSpLocks noChangeAspect="1"/>
          </p:cNvGrpSpPr>
          <p:nvPr/>
        </p:nvGrpSpPr>
        <p:grpSpPr>
          <a:xfrm>
            <a:off x="510319" y="2908795"/>
            <a:ext cx="2763643" cy="635764"/>
            <a:chOff x="3566299" y="1665713"/>
            <a:chExt cx="3258128" cy="749518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 rotWithShape="1">
            <a:blip r:embed="rId2"/>
            <a:srcRect l="28179" t="21491" r="54821" b="63733"/>
            <a:stretch/>
          </p:blipFill>
          <p:spPr>
            <a:xfrm>
              <a:off x="3566299" y="1668594"/>
              <a:ext cx="3258128" cy="746637"/>
            </a:xfrm>
            <a:prstGeom prst="rect">
              <a:avLst/>
            </a:prstGeom>
          </p:spPr>
        </p:pic>
        <p:sp>
          <p:nvSpPr>
            <p:cNvPr id="21" name="Rechteck 20"/>
            <p:cNvSpPr/>
            <p:nvPr/>
          </p:nvSpPr>
          <p:spPr>
            <a:xfrm>
              <a:off x="3567416" y="1665713"/>
              <a:ext cx="182879" cy="1458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ruppieren 29"/>
          <p:cNvGrpSpPr>
            <a:grpSpLocks noChangeAspect="1"/>
          </p:cNvGrpSpPr>
          <p:nvPr/>
        </p:nvGrpSpPr>
        <p:grpSpPr>
          <a:xfrm>
            <a:off x="237204" y="1948764"/>
            <a:ext cx="2714616" cy="1127042"/>
            <a:chOff x="548641" y="1733199"/>
            <a:chExt cx="2988109" cy="1240589"/>
          </a:xfrm>
        </p:grpSpPr>
        <p:pic>
          <p:nvPicPr>
            <p:cNvPr id="31" name="Grafik 30"/>
            <p:cNvPicPr>
              <a:picLocks noChangeAspect="1"/>
            </p:cNvPicPr>
            <p:nvPr/>
          </p:nvPicPr>
          <p:blipFill rotWithShape="1">
            <a:blip r:embed="rId2"/>
            <a:srcRect l="12433" t="22770" r="71975" b="52680"/>
            <a:stretch/>
          </p:blipFill>
          <p:spPr>
            <a:xfrm>
              <a:off x="548641" y="1733199"/>
              <a:ext cx="2988109" cy="1240589"/>
            </a:xfrm>
            <a:prstGeom prst="rect">
              <a:avLst/>
            </a:prstGeom>
          </p:spPr>
        </p:pic>
        <p:sp>
          <p:nvSpPr>
            <p:cNvPr id="33" name="Rechteck 32"/>
            <p:cNvSpPr/>
            <p:nvPr/>
          </p:nvSpPr>
          <p:spPr>
            <a:xfrm>
              <a:off x="552617" y="2790465"/>
              <a:ext cx="182879" cy="1458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" name="Picture 16" descr="Chart&#10;&#10;Description automatically generated">
            <a:extLst>
              <a:ext uri="{FF2B5EF4-FFF2-40B4-BE49-F238E27FC236}">
                <a16:creationId xmlns:a16="http://schemas.microsoft.com/office/drawing/2014/main" id="{DB7D6F98-4E02-72F9-4DAB-757727290D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10"/>
          <a:stretch/>
        </p:blipFill>
        <p:spPr>
          <a:xfrm>
            <a:off x="3851502" y="1841370"/>
            <a:ext cx="1936862" cy="2194181"/>
          </a:xfrm>
          <a:prstGeom prst="rect">
            <a:avLst/>
          </a:prstGeom>
        </p:spPr>
      </p:pic>
      <p:sp>
        <p:nvSpPr>
          <p:cNvPr id="23" name="Rechteck 22"/>
          <p:cNvSpPr/>
          <p:nvPr/>
        </p:nvSpPr>
        <p:spPr>
          <a:xfrm>
            <a:off x="3383868" y="1348485"/>
            <a:ext cx="274658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energy to penetrate volume</a:t>
            </a: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2966846" y="4370537"/>
            <a:ext cx="354937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irected beam well exceeding 120 MeV</a:t>
            </a: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65044" y="2237455"/>
            <a:ext cx="104419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stability</a:t>
            </a: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366143" y="3846505"/>
            <a:ext cx="22813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ong term and short term</a:t>
            </a: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 rotWithShape="1">
          <a:blip r:embed="rId4"/>
          <a:srcRect l="66058" t="24851" r="16593" b="12500"/>
          <a:stretch/>
        </p:blipFill>
        <p:spPr>
          <a:xfrm>
            <a:off x="6497141" y="1992336"/>
            <a:ext cx="2271808" cy="216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93FE30EB-8DD4-448D-80DB-3B141B23E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99" y="4009005"/>
            <a:ext cx="906260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D23264"/>
                </a:solidFill>
                <a:latin typeface="Open Sans"/>
              </a:rPr>
              <a:t>J. Pawelke, E. Beyreuther, K. </a:t>
            </a:r>
            <a:r>
              <a:rPr lang="en-US" sz="1200" dirty="0" err="1">
                <a:solidFill>
                  <a:srgbClr val="D23264"/>
                </a:solidFill>
                <a:latin typeface="Open Sans"/>
              </a:rPr>
              <a:t>Brüchner</a:t>
            </a:r>
            <a:r>
              <a:rPr lang="en-US" sz="1200" dirty="0">
                <a:solidFill>
                  <a:srgbClr val="D23264"/>
                </a:solidFill>
                <a:latin typeface="Open Sans"/>
              </a:rPr>
              <a:t>, E. </a:t>
            </a:r>
            <a:r>
              <a:rPr lang="en-US" sz="1200" dirty="0" err="1">
                <a:solidFill>
                  <a:srgbClr val="D23264"/>
                </a:solidFill>
                <a:latin typeface="Open Sans"/>
              </a:rPr>
              <a:t>Bodenstein</a:t>
            </a:r>
            <a:r>
              <a:rPr lang="en-US" sz="1200" dirty="0">
                <a:solidFill>
                  <a:srgbClr val="D23264"/>
                </a:solidFill>
                <a:latin typeface="Open Sans"/>
              </a:rPr>
              <a:t>, L. Karsch, E. </a:t>
            </a:r>
            <a:r>
              <a:rPr lang="en-US" sz="1200" dirty="0" err="1">
                <a:solidFill>
                  <a:srgbClr val="D23264"/>
                </a:solidFill>
                <a:latin typeface="Open Sans"/>
              </a:rPr>
              <a:t>Lessmann</a:t>
            </a:r>
            <a:r>
              <a:rPr lang="en-US" sz="1200" dirty="0">
                <a:solidFill>
                  <a:srgbClr val="D23264"/>
                </a:solidFill>
                <a:latin typeface="Open Sans"/>
              </a:rPr>
              <a:t>, M. Krause, E. Troost, N. Cordes, C. Richter, et al.</a:t>
            </a:r>
          </a:p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0781E"/>
                </a:solidFill>
                <a:latin typeface="Open Sans"/>
              </a:rPr>
              <a:t>K. Zeil, J. Metzkes-Ng, F. Kroll, C. </a:t>
            </a:r>
            <a:r>
              <a:rPr lang="en-US" sz="1200" dirty="0" err="1">
                <a:solidFill>
                  <a:srgbClr val="F0781E"/>
                </a:solidFill>
                <a:latin typeface="Open Sans"/>
              </a:rPr>
              <a:t>Bernert</a:t>
            </a:r>
            <a:r>
              <a:rPr lang="en-US" sz="1200" dirty="0">
                <a:solidFill>
                  <a:srgbClr val="F0781E"/>
                </a:solidFill>
                <a:latin typeface="Open Sans"/>
              </a:rPr>
              <a:t>, E. </a:t>
            </a:r>
            <a:r>
              <a:rPr lang="en-US" sz="1200" dirty="0" err="1">
                <a:solidFill>
                  <a:srgbClr val="F0781E"/>
                </a:solidFill>
                <a:latin typeface="Open Sans"/>
              </a:rPr>
              <a:t>Beyreuther</a:t>
            </a:r>
            <a:r>
              <a:rPr lang="en-US" sz="1200" dirty="0">
                <a:solidFill>
                  <a:srgbClr val="F0781E"/>
                </a:solidFill>
                <a:latin typeface="Open Sans"/>
              </a:rPr>
              <a:t>, L. </a:t>
            </a:r>
            <a:r>
              <a:rPr lang="en-US" sz="1200" dirty="0" err="1">
                <a:solidFill>
                  <a:srgbClr val="F0781E"/>
                </a:solidFill>
                <a:latin typeface="Open Sans"/>
              </a:rPr>
              <a:t>Gaus</a:t>
            </a:r>
            <a:r>
              <a:rPr lang="en-US" sz="1200" dirty="0">
                <a:solidFill>
                  <a:srgbClr val="F0781E"/>
                </a:solidFill>
                <a:latin typeface="Open Sans"/>
              </a:rPr>
              <a:t>, S. Kraft, A. Nossula, M.E.P. </a:t>
            </a:r>
            <a:r>
              <a:rPr lang="en-US" sz="1200" dirty="0" err="1">
                <a:solidFill>
                  <a:srgbClr val="F0781E"/>
                </a:solidFill>
                <a:latin typeface="Open Sans"/>
              </a:rPr>
              <a:t>Umlandt</a:t>
            </a:r>
            <a:r>
              <a:rPr lang="en-US" sz="1200" dirty="0">
                <a:solidFill>
                  <a:srgbClr val="F0781E"/>
                </a:solidFill>
                <a:latin typeface="Open Sans"/>
              </a:rPr>
              <a:t>, M. Rehwald, M. Reimold, </a:t>
            </a:r>
          </a:p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0781E"/>
                </a:solidFill>
                <a:latin typeface="Open Sans"/>
              </a:rPr>
              <a:t>H.-P. Schlenvoigt, M. </a:t>
            </a:r>
            <a:r>
              <a:rPr lang="en-US" sz="1200" dirty="0" err="1">
                <a:solidFill>
                  <a:srgbClr val="F0781E"/>
                </a:solidFill>
                <a:latin typeface="Open Sans"/>
              </a:rPr>
              <a:t>Sobiella</a:t>
            </a:r>
            <a:r>
              <a:rPr lang="en-US" sz="1200" dirty="0">
                <a:solidFill>
                  <a:srgbClr val="F0781E"/>
                </a:solidFill>
                <a:latin typeface="Open Sans"/>
              </a:rPr>
              <a:t>, T. Ziegler, S. Bock, R. Gebhardt, U. Helbig, T. </a:t>
            </a:r>
            <a:r>
              <a:rPr lang="en-US" sz="1200" dirty="0" err="1">
                <a:solidFill>
                  <a:srgbClr val="F0781E"/>
                </a:solidFill>
                <a:latin typeface="Open Sans"/>
              </a:rPr>
              <a:t>Püschel</a:t>
            </a:r>
            <a:r>
              <a:rPr lang="en-US" sz="1200" dirty="0">
                <a:solidFill>
                  <a:srgbClr val="F0781E"/>
                </a:solidFill>
                <a:latin typeface="Open Sans"/>
              </a:rPr>
              <a:t>, U. Schramm, T. Cowan, et al.</a:t>
            </a:r>
          </a:p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1F497D"/>
                </a:solidFill>
                <a:latin typeface="Open Sans"/>
              </a:rPr>
              <a:t>High-field laboratory Dresden (HLD) and HZDR workshop; R. Szabo, et al. (ELI-ALPS); J. Jansen, et al. (DKFZ)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C6E64E1-2B40-4134-A46D-A584770BACCC}"/>
              </a:ext>
            </a:extLst>
          </p:cNvPr>
          <p:cNvSpPr txBox="1"/>
          <p:nvPr/>
        </p:nvSpPr>
        <p:spPr>
          <a:xfrm flipH="1">
            <a:off x="896034" y="2549664"/>
            <a:ext cx="2406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1600" b="1" dirty="0">
                <a:solidFill>
                  <a:srgbClr val="D23264"/>
                </a:solidFill>
                <a:latin typeface="Open Sans"/>
              </a:rPr>
              <a:t>Laser </a:t>
            </a:r>
            <a:r>
              <a:rPr lang="en-US" sz="1600" b="1" dirty="0" err="1">
                <a:solidFill>
                  <a:srgbClr val="D23264"/>
                </a:solidFill>
                <a:latin typeface="Open Sans"/>
              </a:rPr>
              <a:t>radiooncology</a:t>
            </a:r>
            <a:endParaRPr lang="en-US" sz="1600" b="1" dirty="0">
              <a:solidFill>
                <a:srgbClr val="D23264"/>
              </a:solidFill>
              <a:latin typeface="Open San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34C82C2-5C23-4DF4-9CE7-A37A61C22B70}"/>
              </a:ext>
            </a:extLst>
          </p:cNvPr>
          <p:cNvSpPr txBox="1"/>
          <p:nvPr/>
        </p:nvSpPr>
        <p:spPr>
          <a:xfrm flipH="1">
            <a:off x="5391335" y="2549665"/>
            <a:ext cx="2810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1600" b="1" dirty="0">
                <a:solidFill>
                  <a:srgbClr val="F0781E"/>
                </a:solidFill>
                <a:latin typeface="Open Sans"/>
              </a:rPr>
              <a:t>Laser particle acceleration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B7E9A0D-BBC0-410B-8FEB-DDA1918E4AC9}"/>
              </a:ext>
            </a:extLst>
          </p:cNvPr>
          <p:cNvGrpSpPr/>
          <p:nvPr/>
        </p:nvGrpSpPr>
        <p:grpSpPr>
          <a:xfrm>
            <a:off x="5241843" y="3040933"/>
            <a:ext cx="3254593" cy="466925"/>
            <a:chOff x="5400784" y="2983118"/>
            <a:chExt cx="3254593" cy="466925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17B11E5C-E8DE-4095-9646-94C493DE3376}"/>
                </a:ext>
              </a:extLst>
            </p:cNvPr>
            <p:cNvSpPr txBox="1"/>
            <p:nvPr/>
          </p:nvSpPr>
          <p:spPr>
            <a:xfrm flipH="1">
              <a:off x="6675260" y="2988378"/>
              <a:ext cx="19801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en-US" sz="1200" dirty="0">
                  <a:solidFill>
                    <a:srgbClr val="F0781E"/>
                  </a:solidFill>
                  <a:latin typeface="Open Sans"/>
                </a:rPr>
                <a:t>high power lasers Draco </a:t>
              </a:r>
            </a:p>
            <a:p>
              <a:pPr algn="ctr" defTabSz="914378"/>
              <a:r>
                <a:rPr lang="en-US" sz="1200" dirty="0">
                  <a:solidFill>
                    <a:srgbClr val="F0781E"/>
                  </a:solidFill>
                  <a:latin typeface="Open Sans"/>
                </a:rPr>
                <a:t>and PENELOPE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5CCAC713-0A4B-4976-BAE9-99DF1CD54507}"/>
                </a:ext>
              </a:extLst>
            </p:cNvPr>
            <p:cNvSpPr txBox="1"/>
            <p:nvPr/>
          </p:nvSpPr>
          <p:spPr>
            <a:xfrm flipH="1">
              <a:off x="5400784" y="2983118"/>
              <a:ext cx="1311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en-US" sz="1200" dirty="0">
                  <a:solidFill>
                    <a:srgbClr val="F0781E"/>
                  </a:solidFill>
                  <a:latin typeface="Open Sans"/>
                </a:rPr>
                <a:t>laser-driven ion acceleration</a:t>
              </a: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A158F4E4-1ECE-4C4C-8A61-02CCEBC70899}"/>
              </a:ext>
            </a:extLst>
          </p:cNvPr>
          <p:cNvSpPr txBox="1"/>
          <p:nvPr/>
        </p:nvSpPr>
        <p:spPr>
          <a:xfrm flipH="1">
            <a:off x="6079434" y="3483657"/>
            <a:ext cx="1434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1200" dirty="0">
                <a:solidFill>
                  <a:srgbClr val="F0781E"/>
                </a:solidFill>
                <a:latin typeface="Open Sans"/>
              </a:rPr>
              <a:t>computational radiation physics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19EC2AB-33BA-488E-B5E2-57828F5D28DB}"/>
              </a:ext>
            </a:extLst>
          </p:cNvPr>
          <p:cNvSpPr txBox="1"/>
          <p:nvPr/>
        </p:nvSpPr>
        <p:spPr>
          <a:xfrm flipH="1">
            <a:off x="1331361" y="3668323"/>
            <a:ext cx="1535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1200" dirty="0">
                <a:solidFill>
                  <a:srgbClr val="D23264"/>
                </a:solidFill>
                <a:latin typeface="Open Sans"/>
              </a:rPr>
              <a:t>biological models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0F9DB1E-592F-412A-9502-BD17F30118B9}"/>
              </a:ext>
            </a:extLst>
          </p:cNvPr>
          <p:cNvSpPr txBox="1"/>
          <p:nvPr/>
        </p:nvSpPr>
        <p:spPr>
          <a:xfrm flipH="1">
            <a:off x="1368429" y="3075452"/>
            <a:ext cx="1461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1200" dirty="0">
                <a:solidFill>
                  <a:srgbClr val="D23264"/>
                </a:solidFill>
                <a:latin typeface="Open Sans"/>
              </a:rPr>
              <a:t>reference beams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050832C-F88D-4EB4-8F2E-4B5665824490}"/>
              </a:ext>
            </a:extLst>
          </p:cNvPr>
          <p:cNvSpPr txBox="1"/>
          <p:nvPr/>
        </p:nvSpPr>
        <p:spPr>
          <a:xfrm flipH="1">
            <a:off x="1181680" y="3371887"/>
            <a:ext cx="1882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1200" dirty="0">
                <a:solidFill>
                  <a:srgbClr val="D23264"/>
                </a:solidFill>
                <a:latin typeface="Open Sans"/>
              </a:rPr>
              <a:t>biological infrastructure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AF82E50-C30C-478F-9177-B30D4CD0A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96" y="629109"/>
            <a:ext cx="2706768" cy="1800000"/>
          </a:xfrm>
          <a:prstGeom prst="rect">
            <a:avLst/>
          </a:prstGeom>
          <a:ln w="38100">
            <a:solidFill>
              <a:srgbClr val="D23264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4198C65-D33E-44B6-85A2-C3BEDEC3F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258" y="629109"/>
            <a:ext cx="3202847" cy="1800000"/>
          </a:xfrm>
          <a:prstGeom prst="rect">
            <a:avLst/>
          </a:prstGeom>
          <a:ln w="38100">
            <a:solidFill>
              <a:srgbClr val="F0781E"/>
            </a:solidFill>
          </a:ln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F42F520-F35D-4A2A-976F-450B1EA4293E}"/>
              </a:ext>
            </a:extLst>
          </p:cNvPr>
          <p:cNvSpPr txBox="1"/>
          <p:nvPr/>
        </p:nvSpPr>
        <p:spPr>
          <a:xfrm flipH="1">
            <a:off x="3606714" y="3483657"/>
            <a:ext cx="153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1200" dirty="0">
                <a:solidFill>
                  <a:srgbClr val="F0781E"/>
                </a:solidFill>
                <a:latin typeface="Open Sans"/>
              </a:rPr>
              <a:t>beam monitoring/</a:t>
            </a:r>
            <a:br>
              <a:rPr lang="en-US" sz="1200" dirty="0">
                <a:solidFill>
                  <a:srgbClr val="F0781E"/>
                </a:solidFill>
                <a:latin typeface="Open Sans"/>
              </a:rPr>
            </a:br>
            <a:r>
              <a:rPr lang="en-US" sz="1200" dirty="0">
                <a:solidFill>
                  <a:srgbClr val="D23264"/>
                </a:solidFill>
                <a:latin typeface="Open Sans"/>
              </a:rPr>
              <a:t>dosimetry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9411AB0-2E45-425A-B664-F83C7B38E178}"/>
              </a:ext>
            </a:extLst>
          </p:cNvPr>
          <p:cNvSpPr txBox="1"/>
          <p:nvPr/>
        </p:nvSpPr>
        <p:spPr>
          <a:xfrm flipH="1">
            <a:off x="3660854" y="3046190"/>
            <a:ext cx="146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1200" dirty="0">
                <a:solidFill>
                  <a:srgbClr val="F0781E"/>
                </a:solidFill>
                <a:latin typeface="Open Sans"/>
              </a:rPr>
              <a:t>beam transport/</a:t>
            </a:r>
            <a:br>
              <a:rPr lang="en-US" sz="1200" dirty="0">
                <a:solidFill>
                  <a:srgbClr val="F0781E"/>
                </a:solidFill>
                <a:latin typeface="Open Sans"/>
              </a:rPr>
            </a:br>
            <a:r>
              <a:rPr lang="en-US" sz="1200" dirty="0">
                <a:solidFill>
                  <a:srgbClr val="D23264"/>
                </a:solidFill>
                <a:latin typeface="Open Sans"/>
              </a:rPr>
              <a:t>dose delivery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8BA5743-F561-475E-B1EA-DAA843CA0EC6}"/>
              </a:ext>
            </a:extLst>
          </p:cNvPr>
          <p:cNvGrpSpPr/>
          <p:nvPr/>
        </p:nvGrpSpPr>
        <p:grpSpPr>
          <a:xfrm>
            <a:off x="3658382" y="949169"/>
            <a:ext cx="1331158" cy="1316251"/>
            <a:chOff x="5194719" y="857287"/>
            <a:chExt cx="1331158" cy="1316251"/>
          </a:xfrm>
        </p:grpSpPr>
        <p:sp>
          <p:nvSpPr>
            <p:cNvPr id="18" name="Freihandform: Form 23">
              <a:extLst>
                <a:ext uri="{FF2B5EF4-FFF2-40B4-BE49-F238E27FC236}">
                  <a16:creationId xmlns:a16="http://schemas.microsoft.com/office/drawing/2014/main" id="{7AB22AEC-C3B2-40EA-B2D5-1E52BD7704EE}"/>
                </a:ext>
              </a:extLst>
            </p:cNvPr>
            <p:cNvSpPr/>
            <p:nvPr/>
          </p:nvSpPr>
          <p:spPr>
            <a:xfrm>
              <a:off x="5194719" y="857287"/>
              <a:ext cx="874961" cy="874961"/>
            </a:xfrm>
            <a:custGeom>
              <a:avLst/>
              <a:gdLst>
                <a:gd name="connsiteX0" fmla="*/ 449730 w 874961"/>
                <a:gd name="connsiteY0" fmla="*/ 0 h 874961"/>
                <a:gd name="connsiteX1" fmla="*/ 873090 w 874961"/>
                <a:gd name="connsiteY1" fmla="*/ 0 h 874961"/>
                <a:gd name="connsiteX2" fmla="*/ 873090 w 874961"/>
                <a:gd name="connsiteY2" fmla="*/ 449730 h 874961"/>
                <a:gd name="connsiteX3" fmla="*/ 874961 w 874961"/>
                <a:gd name="connsiteY3" fmla="*/ 449730 h 874961"/>
                <a:gd name="connsiteX4" fmla="*/ 449730 w 874961"/>
                <a:gd name="connsiteY4" fmla="*/ 874961 h 874961"/>
                <a:gd name="connsiteX5" fmla="*/ 449730 w 874961"/>
                <a:gd name="connsiteY5" fmla="*/ 873090 h 874961"/>
                <a:gd name="connsiteX6" fmla="*/ 0 w 874961"/>
                <a:gd name="connsiteY6" fmla="*/ 873090 h 874961"/>
                <a:gd name="connsiteX7" fmla="*/ 0 w 874961"/>
                <a:gd name="connsiteY7" fmla="*/ 449730 h 874961"/>
                <a:gd name="connsiteX8" fmla="*/ 449730 w 874961"/>
                <a:gd name="connsiteY8" fmla="*/ 449730 h 87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4961" h="874961">
                  <a:moveTo>
                    <a:pt x="449730" y="0"/>
                  </a:moveTo>
                  <a:lnTo>
                    <a:pt x="873090" y="0"/>
                  </a:lnTo>
                  <a:lnTo>
                    <a:pt x="873090" y="449730"/>
                  </a:lnTo>
                  <a:lnTo>
                    <a:pt x="874961" y="449730"/>
                  </a:lnTo>
                  <a:lnTo>
                    <a:pt x="449730" y="874961"/>
                  </a:lnTo>
                  <a:lnTo>
                    <a:pt x="449730" y="873090"/>
                  </a:lnTo>
                  <a:lnTo>
                    <a:pt x="0" y="873090"/>
                  </a:lnTo>
                  <a:lnTo>
                    <a:pt x="0" y="449730"/>
                  </a:lnTo>
                  <a:lnTo>
                    <a:pt x="449730" y="449730"/>
                  </a:lnTo>
                  <a:close/>
                </a:path>
              </a:pathLst>
            </a:custGeom>
            <a:solidFill>
              <a:srgbClr val="D2326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8"/>
              <a:endParaRPr lang="en-US" dirty="0">
                <a:solidFill>
                  <a:srgbClr val="005AA0"/>
                </a:solidFill>
                <a:latin typeface="Open Sans"/>
              </a:endParaRPr>
            </a:p>
          </p:txBody>
        </p:sp>
        <p:sp>
          <p:nvSpPr>
            <p:cNvPr id="19" name="Freihandform: Form 24">
              <a:extLst>
                <a:ext uri="{FF2B5EF4-FFF2-40B4-BE49-F238E27FC236}">
                  <a16:creationId xmlns:a16="http://schemas.microsoft.com/office/drawing/2014/main" id="{339E564A-796A-48AB-A73A-7277AC9788DD}"/>
                </a:ext>
              </a:extLst>
            </p:cNvPr>
            <p:cNvSpPr/>
            <p:nvPr/>
          </p:nvSpPr>
          <p:spPr>
            <a:xfrm rot="10800000">
              <a:off x="5650916" y="1298577"/>
              <a:ext cx="874961" cy="874961"/>
            </a:xfrm>
            <a:custGeom>
              <a:avLst/>
              <a:gdLst>
                <a:gd name="connsiteX0" fmla="*/ 449730 w 874961"/>
                <a:gd name="connsiteY0" fmla="*/ 0 h 874961"/>
                <a:gd name="connsiteX1" fmla="*/ 873090 w 874961"/>
                <a:gd name="connsiteY1" fmla="*/ 0 h 874961"/>
                <a:gd name="connsiteX2" fmla="*/ 873090 w 874961"/>
                <a:gd name="connsiteY2" fmla="*/ 449730 h 874961"/>
                <a:gd name="connsiteX3" fmla="*/ 874961 w 874961"/>
                <a:gd name="connsiteY3" fmla="*/ 449730 h 874961"/>
                <a:gd name="connsiteX4" fmla="*/ 449730 w 874961"/>
                <a:gd name="connsiteY4" fmla="*/ 874961 h 874961"/>
                <a:gd name="connsiteX5" fmla="*/ 449730 w 874961"/>
                <a:gd name="connsiteY5" fmla="*/ 873090 h 874961"/>
                <a:gd name="connsiteX6" fmla="*/ 0 w 874961"/>
                <a:gd name="connsiteY6" fmla="*/ 873090 h 874961"/>
                <a:gd name="connsiteX7" fmla="*/ 0 w 874961"/>
                <a:gd name="connsiteY7" fmla="*/ 449730 h 874961"/>
                <a:gd name="connsiteX8" fmla="*/ 449730 w 874961"/>
                <a:gd name="connsiteY8" fmla="*/ 449730 h 87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4961" h="874961">
                  <a:moveTo>
                    <a:pt x="449730" y="0"/>
                  </a:moveTo>
                  <a:lnTo>
                    <a:pt x="873090" y="0"/>
                  </a:lnTo>
                  <a:lnTo>
                    <a:pt x="873090" y="449730"/>
                  </a:lnTo>
                  <a:lnTo>
                    <a:pt x="874961" y="449730"/>
                  </a:lnTo>
                  <a:lnTo>
                    <a:pt x="449730" y="874961"/>
                  </a:lnTo>
                  <a:lnTo>
                    <a:pt x="449730" y="873090"/>
                  </a:lnTo>
                  <a:lnTo>
                    <a:pt x="0" y="873090"/>
                  </a:lnTo>
                  <a:lnTo>
                    <a:pt x="0" y="449730"/>
                  </a:lnTo>
                  <a:lnTo>
                    <a:pt x="449730" y="449730"/>
                  </a:lnTo>
                  <a:close/>
                </a:path>
              </a:pathLst>
            </a:custGeom>
            <a:solidFill>
              <a:srgbClr val="F0781E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8"/>
              <a:endParaRPr lang="en-US" dirty="0">
                <a:solidFill>
                  <a:srgbClr val="EA8C37"/>
                </a:solidFill>
                <a:latin typeface="Open Sans"/>
              </a:endParaRPr>
            </a:p>
          </p:txBody>
        </p:sp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9CA86BE6-34A3-4EA7-8672-728251D4CC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28"/>
          <a:stretch/>
        </p:blipFill>
        <p:spPr>
          <a:xfrm>
            <a:off x="7144680" y="686185"/>
            <a:ext cx="1256464" cy="2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6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59532" y="269233"/>
            <a:ext cx="8964488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e-DE" sz="1600" b="1" dirty="0">
                <a:solidFill>
                  <a:srgbClr val="FF3399"/>
                </a:solidFill>
              </a:rPr>
              <a:t>K. </a:t>
            </a:r>
            <a:r>
              <a:rPr lang="de-DE" sz="1600" b="1" dirty="0" err="1">
                <a:solidFill>
                  <a:srgbClr val="FF3399"/>
                </a:solidFill>
              </a:rPr>
              <a:t>Zeil</a:t>
            </a:r>
            <a:r>
              <a:rPr lang="de-DE" sz="1600" b="1" dirty="0">
                <a:solidFill>
                  <a:srgbClr val="FF3399"/>
                </a:solidFill>
              </a:rPr>
              <a:t>, J. </a:t>
            </a:r>
            <a:r>
              <a:rPr lang="de-DE" sz="1600" b="1" dirty="0" err="1">
                <a:solidFill>
                  <a:srgbClr val="FF3399"/>
                </a:solidFill>
              </a:rPr>
              <a:t>Metzkes-Ng</a:t>
            </a:r>
            <a:r>
              <a:rPr lang="de-DE" sz="1600" b="1" dirty="0">
                <a:solidFill>
                  <a:srgbClr val="FF3399"/>
                </a:solidFill>
              </a:rPr>
              <a:t>, F. Kroll, </a:t>
            </a:r>
            <a:r>
              <a:rPr lang="de-DE" sz="1600" b="1" dirty="0" smtClean="0">
                <a:solidFill>
                  <a:srgbClr val="FF3399"/>
                </a:solidFill>
              </a:rPr>
              <a:t>S. </a:t>
            </a:r>
            <a:r>
              <a:rPr lang="de-DE" sz="1600" b="1" dirty="0" err="1" smtClean="0">
                <a:solidFill>
                  <a:srgbClr val="FF3399"/>
                </a:solidFill>
              </a:rPr>
              <a:t>Assenbaum</a:t>
            </a:r>
            <a:r>
              <a:rPr lang="de-DE" sz="1600" b="1" dirty="0" smtClean="0">
                <a:solidFill>
                  <a:srgbClr val="FF3399"/>
                </a:solidFill>
              </a:rPr>
              <a:t>, C</a:t>
            </a:r>
            <a:r>
              <a:rPr lang="de-DE" sz="1600" b="1" dirty="0">
                <a:solidFill>
                  <a:srgbClr val="FF3399"/>
                </a:solidFill>
              </a:rPr>
              <a:t>. </a:t>
            </a:r>
            <a:r>
              <a:rPr lang="de-DE" sz="1600" b="1" dirty="0" err="1">
                <a:solidFill>
                  <a:srgbClr val="FF3399"/>
                </a:solidFill>
              </a:rPr>
              <a:t>Bernert</a:t>
            </a:r>
            <a:r>
              <a:rPr lang="de-DE" sz="1600" b="1" dirty="0">
                <a:solidFill>
                  <a:srgbClr val="FF3399"/>
                </a:solidFill>
              </a:rPr>
              <a:t>, F. </a:t>
            </a:r>
            <a:r>
              <a:rPr lang="de-DE" sz="1600" b="1" dirty="0" smtClean="0">
                <a:solidFill>
                  <a:srgbClr val="FF3399"/>
                </a:solidFill>
              </a:rPr>
              <a:t>Brack, M</a:t>
            </a:r>
            <a:r>
              <a:rPr lang="de-DE" sz="1600" b="1" dirty="0">
                <a:solidFill>
                  <a:srgbClr val="FF3399"/>
                </a:solidFill>
              </a:rPr>
              <a:t>. </a:t>
            </a:r>
            <a:r>
              <a:rPr lang="de-DE" sz="1600" b="1" dirty="0" err="1">
                <a:solidFill>
                  <a:srgbClr val="FF3399"/>
                </a:solidFill>
              </a:rPr>
              <a:t>Rehwald</a:t>
            </a:r>
            <a:r>
              <a:rPr lang="de-DE" sz="1600" b="1" dirty="0">
                <a:solidFill>
                  <a:srgbClr val="FF3399"/>
                </a:solidFill>
              </a:rPr>
              <a:t>, </a:t>
            </a:r>
            <a:r>
              <a:rPr lang="de-DE" sz="1600" b="1" dirty="0" smtClean="0">
                <a:solidFill>
                  <a:srgbClr val="FF3399"/>
                </a:solidFill>
              </a:rPr>
              <a:t>         M. </a:t>
            </a:r>
            <a:r>
              <a:rPr lang="de-DE" sz="1600" b="1" dirty="0" err="1" smtClean="0">
                <a:solidFill>
                  <a:srgbClr val="FF3399"/>
                </a:solidFill>
              </a:rPr>
              <a:t>Reimold</a:t>
            </a:r>
            <a:r>
              <a:rPr lang="de-DE" sz="1600" b="1" dirty="0" smtClean="0">
                <a:solidFill>
                  <a:srgbClr val="FF3399"/>
                </a:solidFill>
              </a:rPr>
              <a:t>, H.P</a:t>
            </a:r>
            <a:r>
              <a:rPr lang="de-DE" sz="1600" b="1" dirty="0">
                <a:solidFill>
                  <a:srgbClr val="FF3399"/>
                </a:solidFill>
              </a:rPr>
              <a:t>. </a:t>
            </a:r>
            <a:r>
              <a:rPr lang="de-DE" sz="1600" b="1" dirty="0" err="1">
                <a:solidFill>
                  <a:srgbClr val="FF3399"/>
                </a:solidFill>
              </a:rPr>
              <a:t>Schlenvoigt</a:t>
            </a:r>
            <a:r>
              <a:rPr lang="de-DE" sz="1600" b="1" dirty="0">
                <a:solidFill>
                  <a:srgbClr val="FF3399"/>
                </a:solidFill>
              </a:rPr>
              <a:t>, T. Ziegler, et al. 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e-DE" sz="1600" b="1" dirty="0" smtClean="0">
                <a:solidFill>
                  <a:srgbClr val="FFC000"/>
                </a:solidFill>
              </a:rPr>
              <a:t>A. Irman</a:t>
            </a:r>
            <a:r>
              <a:rPr lang="de-DE" sz="1600" dirty="0">
                <a:solidFill>
                  <a:srgbClr val="FFC000"/>
                </a:solidFill>
              </a:rPr>
              <a:t>, </a:t>
            </a:r>
            <a:r>
              <a:rPr lang="de-DE" sz="1600" dirty="0" smtClean="0">
                <a:solidFill>
                  <a:srgbClr val="FFC000"/>
                </a:solidFill>
              </a:rPr>
              <a:t>J. Couperus, V. Chang, A. </a:t>
            </a:r>
            <a:r>
              <a:rPr lang="de-DE" sz="1600" dirty="0" err="1" smtClean="0">
                <a:solidFill>
                  <a:srgbClr val="FFC000"/>
                </a:solidFill>
              </a:rPr>
              <a:t>Ghaith</a:t>
            </a:r>
            <a:r>
              <a:rPr lang="de-DE" sz="1600" dirty="0" smtClean="0">
                <a:solidFill>
                  <a:srgbClr val="FFC000"/>
                </a:solidFill>
              </a:rPr>
              <a:t>, M. </a:t>
            </a:r>
            <a:r>
              <a:rPr lang="de-DE" sz="1600" dirty="0" err="1" smtClean="0">
                <a:solidFill>
                  <a:srgbClr val="FFC000"/>
                </a:solidFill>
              </a:rPr>
              <a:t>Laberge</a:t>
            </a:r>
            <a:r>
              <a:rPr lang="de-DE" sz="1600" dirty="0" smtClean="0">
                <a:solidFill>
                  <a:srgbClr val="FFC000"/>
                </a:solidFill>
              </a:rPr>
              <a:t>, et al.,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e-DE" sz="1600" b="1" dirty="0" smtClean="0">
                <a:solidFill>
                  <a:srgbClr val="92D050"/>
                </a:solidFill>
              </a:rPr>
              <a:t>T. Kluge</a:t>
            </a:r>
            <a:r>
              <a:rPr lang="de-DE" sz="1600" dirty="0" smtClean="0">
                <a:solidFill>
                  <a:srgbClr val="92D050"/>
                </a:solidFill>
              </a:rPr>
              <a:t>, </a:t>
            </a:r>
            <a:r>
              <a:rPr lang="de-DE" sz="1600" b="1" dirty="0" smtClean="0">
                <a:solidFill>
                  <a:srgbClr val="92D050"/>
                </a:solidFill>
              </a:rPr>
              <a:t>A. Debus</a:t>
            </a:r>
            <a:r>
              <a:rPr lang="de-DE" sz="1600" dirty="0" smtClean="0">
                <a:solidFill>
                  <a:srgbClr val="92D050"/>
                </a:solidFill>
              </a:rPr>
              <a:t>,  </a:t>
            </a:r>
            <a:r>
              <a:rPr lang="de-DE" sz="1600" dirty="0">
                <a:solidFill>
                  <a:srgbClr val="92D050"/>
                </a:solidFill>
              </a:rPr>
              <a:t>M. </a:t>
            </a:r>
            <a:r>
              <a:rPr lang="de-DE" sz="1600" dirty="0" err="1" smtClean="0">
                <a:solidFill>
                  <a:srgbClr val="92D050"/>
                </a:solidFill>
              </a:rPr>
              <a:t>Bussmann</a:t>
            </a:r>
            <a:r>
              <a:rPr lang="de-DE" sz="1600" dirty="0" smtClean="0">
                <a:solidFill>
                  <a:srgbClr val="92D050"/>
                </a:solidFill>
              </a:rPr>
              <a:t>, R. </a:t>
            </a:r>
            <a:r>
              <a:rPr lang="de-DE" sz="1600" dirty="0" err="1" smtClean="0">
                <a:solidFill>
                  <a:srgbClr val="92D050"/>
                </a:solidFill>
              </a:rPr>
              <a:t>Pausch</a:t>
            </a:r>
            <a:r>
              <a:rPr lang="de-DE" sz="1600" dirty="0" smtClean="0">
                <a:solidFill>
                  <a:srgbClr val="92D050"/>
                </a:solidFill>
              </a:rPr>
              <a:t>, K. Steiniger, I. </a:t>
            </a:r>
            <a:r>
              <a:rPr lang="de-DE" sz="1600" dirty="0" err="1" smtClean="0">
                <a:solidFill>
                  <a:srgbClr val="92D050"/>
                </a:solidFill>
              </a:rPr>
              <a:t>Göthel</a:t>
            </a:r>
            <a:r>
              <a:rPr lang="de-DE" sz="1600" dirty="0" smtClean="0">
                <a:solidFill>
                  <a:srgbClr val="92D050"/>
                </a:solidFill>
              </a:rPr>
              <a:t>, M. Garten, et </a:t>
            </a:r>
            <a:r>
              <a:rPr lang="de-DE" sz="1600" dirty="0">
                <a:solidFill>
                  <a:srgbClr val="92D050"/>
                </a:solidFill>
              </a:rPr>
              <a:t>al</a:t>
            </a:r>
            <a:r>
              <a:rPr lang="de-DE" sz="1600" dirty="0" smtClean="0">
                <a:solidFill>
                  <a:srgbClr val="92D050"/>
                </a:solidFill>
              </a:rPr>
              <a:t>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e-DE" sz="1600" b="1" dirty="0" smtClean="0">
                <a:solidFill>
                  <a:srgbClr val="FF0000"/>
                </a:solidFill>
              </a:rPr>
              <a:t>J. </a:t>
            </a:r>
            <a:r>
              <a:rPr lang="de-DE" sz="1600" b="1" dirty="0" err="1" smtClean="0">
                <a:solidFill>
                  <a:srgbClr val="FF0000"/>
                </a:solidFill>
              </a:rPr>
              <a:t>Pawelke</a:t>
            </a:r>
            <a:r>
              <a:rPr lang="de-DE" sz="1600" b="1" dirty="0" smtClean="0">
                <a:solidFill>
                  <a:srgbClr val="FF0000"/>
                </a:solidFill>
              </a:rPr>
              <a:t>, E. Beyreuther</a:t>
            </a:r>
            <a:r>
              <a:rPr lang="de-DE" sz="1600" dirty="0" smtClean="0">
                <a:solidFill>
                  <a:srgbClr val="FF0000"/>
                </a:solidFill>
              </a:rPr>
              <a:t>, L. Karsch, M. Krause, et al., </a:t>
            </a:r>
            <a:endParaRPr lang="de-DE" sz="1600" dirty="0">
              <a:solidFill>
                <a:srgbClr val="FF0000"/>
              </a:solidFill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e-DE" sz="1600" dirty="0" smtClean="0">
                <a:solidFill>
                  <a:srgbClr val="BBE0E3">
                    <a:lumMod val="90000"/>
                  </a:srgbClr>
                </a:solidFill>
              </a:rPr>
              <a:t>M</a:t>
            </a:r>
            <a:r>
              <a:rPr lang="de-DE" sz="1600" dirty="0">
                <a:solidFill>
                  <a:srgbClr val="BBE0E3">
                    <a:lumMod val="90000"/>
                  </a:srgbClr>
                </a:solidFill>
              </a:rPr>
              <a:t>. Siebold, </a:t>
            </a:r>
            <a:r>
              <a:rPr lang="de-DE" sz="1600" dirty="0" smtClean="0">
                <a:solidFill>
                  <a:srgbClr val="BBE0E3">
                    <a:lumMod val="90000"/>
                  </a:srgbClr>
                </a:solidFill>
              </a:rPr>
              <a:t>D. </a:t>
            </a:r>
            <a:r>
              <a:rPr lang="de-DE" sz="1600" dirty="0" err="1" smtClean="0">
                <a:solidFill>
                  <a:srgbClr val="BBE0E3">
                    <a:lumMod val="90000"/>
                  </a:srgbClr>
                </a:solidFill>
              </a:rPr>
              <a:t>Albach</a:t>
            </a:r>
            <a:r>
              <a:rPr lang="de-DE" sz="1600" dirty="0" smtClean="0">
                <a:solidFill>
                  <a:srgbClr val="BBE0E3">
                    <a:lumMod val="90000"/>
                  </a:srgbClr>
                </a:solidFill>
              </a:rPr>
              <a:t>, S</a:t>
            </a:r>
            <a:r>
              <a:rPr lang="de-DE" sz="1600" dirty="0">
                <a:solidFill>
                  <a:srgbClr val="BBE0E3">
                    <a:lumMod val="90000"/>
                  </a:srgbClr>
                </a:solidFill>
              </a:rPr>
              <a:t>. Bock, </a:t>
            </a:r>
            <a:r>
              <a:rPr lang="de-DE" sz="1600" dirty="0" smtClean="0">
                <a:solidFill>
                  <a:srgbClr val="BBE0E3">
                    <a:lumMod val="90000"/>
                  </a:srgbClr>
                </a:solidFill>
              </a:rPr>
              <a:t>R. Gebhardt, U</a:t>
            </a:r>
            <a:r>
              <a:rPr lang="de-DE" sz="1600" dirty="0">
                <a:solidFill>
                  <a:srgbClr val="BBE0E3">
                    <a:lumMod val="90000"/>
                  </a:srgbClr>
                </a:solidFill>
              </a:rPr>
              <a:t>. </a:t>
            </a:r>
            <a:r>
              <a:rPr lang="de-DE" sz="1600" dirty="0" smtClean="0">
                <a:solidFill>
                  <a:srgbClr val="BBE0E3">
                    <a:lumMod val="90000"/>
                  </a:srgbClr>
                </a:solidFill>
              </a:rPr>
              <a:t>Helbig, M</a:t>
            </a:r>
            <a:r>
              <a:rPr lang="de-DE" sz="1600" dirty="0">
                <a:solidFill>
                  <a:srgbClr val="BBE0E3">
                    <a:lumMod val="90000"/>
                  </a:srgbClr>
                </a:solidFill>
              </a:rPr>
              <a:t>. Löser, </a:t>
            </a:r>
            <a:r>
              <a:rPr lang="de-DE" sz="1600" dirty="0" smtClean="0">
                <a:solidFill>
                  <a:srgbClr val="BBE0E3">
                    <a:lumMod val="90000"/>
                  </a:srgbClr>
                </a:solidFill>
              </a:rPr>
              <a:t>T. Püschel, et </a:t>
            </a:r>
            <a:r>
              <a:rPr lang="de-DE" sz="1600" dirty="0">
                <a:solidFill>
                  <a:srgbClr val="BBE0E3">
                    <a:lumMod val="90000"/>
                  </a:srgbClr>
                </a:solidFill>
              </a:rPr>
              <a:t>al</a:t>
            </a:r>
            <a:r>
              <a:rPr lang="de-DE" sz="1600" dirty="0" smtClean="0">
                <a:solidFill>
                  <a:srgbClr val="BBE0E3">
                    <a:lumMod val="90000"/>
                  </a:srgbClr>
                </a:solidFill>
              </a:rPr>
              <a:t>.</a:t>
            </a:r>
            <a:endParaRPr lang="de-DE" sz="1600" dirty="0">
              <a:solidFill>
                <a:srgbClr val="BBE0E3">
                  <a:lumMod val="90000"/>
                </a:srgbClr>
              </a:solidFill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e-DE" sz="1600" dirty="0" smtClean="0">
                <a:solidFill>
                  <a:srgbClr val="FFFFFF"/>
                </a:solidFill>
              </a:rPr>
              <a:t>U. Schramm, T</a:t>
            </a:r>
            <a:r>
              <a:rPr lang="de-DE" sz="1600" dirty="0">
                <a:solidFill>
                  <a:srgbClr val="FFFFFF"/>
                </a:solidFill>
              </a:rPr>
              <a:t>. Cowan, R. </a:t>
            </a:r>
            <a:r>
              <a:rPr lang="de-DE" sz="1600" dirty="0" err="1" smtClean="0">
                <a:solidFill>
                  <a:srgbClr val="FFFFFF"/>
                </a:solidFill>
              </a:rPr>
              <a:t>Sauerbrey</a:t>
            </a:r>
            <a:endParaRPr lang="de-DE" sz="1600" dirty="0" smtClean="0">
              <a:solidFill>
                <a:srgbClr val="FFFFFF"/>
              </a:solidFill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de-DE" sz="1600" dirty="0">
              <a:solidFill>
                <a:srgbClr val="FFFFFF"/>
              </a:solidFill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e-DE" sz="1600" dirty="0" smtClean="0">
                <a:solidFill>
                  <a:srgbClr val="FFFFFF"/>
                </a:solidFill>
              </a:rPr>
              <a:t>N. Dover, M. </a:t>
            </a:r>
            <a:r>
              <a:rPr lang="de-DE" sz="1600" dirty="0" err="1" smtClean="0">
                <a:solidFill>
                  <a:srgbClr val="FFFFFF"/>
                </a:solidFill>
              </a:rPr>
              <a:t>Nishiuchi</a:t>
            </a:r>
            <a:r>
              <a:rPr lang="de-DE" sz="1600" dirty="0" smtClean="0">
                <a:solidFill>
                  <a:srgbClr val="FFFFFF"/>
                </a:solidFill>
              </a:rPr>
              <a:t>, A. </a:t>
            </a:r>
            <a:r>
              <a:rPr lang="de-DE" sz="1600" dirty="0" err="1" smtClean="0">
                <a:solidFill>
                  <a:srgbClr val="FFFFFF"/>
                </a:solidFill>
              </a:rPr>
              <a:t>Kon</a:t>
            </a:r>
            <a:r>
              <a:rPr lang="de-DE" sz="1600" dirty="0" smtClean="0">
                <a:solidFill>
                  <a:srgbClr val="FFFFFF"/>
                </a:solidFill>
              </a:rPr>
              <a:t>, H. </a:t>
            </a:r>
            <a:r>
              <a:rPr lang="de-DE" sz="1600" dirty="0" err="1" smtClean="0">
                <a:solidFill>
                  <a:srgbClr val="FFFFFF"/>
                </a:solidFill>
              </a:rPr>
              <a:t>Kyriama</a:t>
            </a:r>
            <a:r>
              <a:rPr lang="de-DE" sz="1600" dirty="0" smtClean="0">
                <a:solidFill>
                  <a:srgbClr val="FFFFFF"/>
                </a:solidFill>
              </a:rPr>
              <a:t> et al. / M. Gauthier, F. </a:t>
            </a:r>
            <a:r>
              <a:rPr lang="de-DE" sz="1600" dirty="0" err="1" smtClean="0">
                <a:solidFill>
                  <a:srgbClr val="FFFFFF"/>
                </a:solidFill>
              </a:rPr>
              <a:t>Fiuza</a:t>
            </a:r>
            <a:r>
              <a:rPr lang="de-DE" sz="1600" dirty="0" smtClean="0">
                <a:solidFill>
                  <a:srgbClr val="FFFFFF"/>
                </a:solidFill>
              </a:rPr>
              <a:t>, S. </a:t>
            </a:r>
            <a:r>
              <a:rPr lang="de-DE" sz="1600" dirty="0" err="1" smtClean="0">
                <a:solidFill>
                  <a:srgbClr val="FFFFFF"/>
                </a:solidFill>
              </a:rPr>
              <a:t>Glenzer</a:t>
            </a:r>
            <a:r>
              <a:rPr lang="de-DE" sz="1600" dirty="0" smtClean="0">
                <a:solidFill>
                  <a:srgbClr val="FFFFFF"/>
                </a:solidFill>
              </a:rPr>
              <a:t>, et al. /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FFFFFF"/>
                </a:solidFill>
              </a:rPr>
              <a:t> </a:t>
            </a:r>
            <a:r>
              <a:rPr lang="de-DE" sz="1600" dirty="0" smtClean="0">
                <a:solidFill>
                  <a:srgbClr val="FFFFFF"/>
                </a:solidFill>
              </a:rPr>
              <a:t>     S. </a:t>
            </a:r>
            <a:r>
              <a:rPr lang="de-DE" sz="1600" dirty="0" err="1" smtClean="0">
                <a:solidFill>
                  <a:srgbClr val="FFFFFF"/>
                </a:solidFill>
              </a:rPr>
              <a:t>Goede</a:t>
            </a:r>
            <a:r>
              <a:rPr lang="de-DE" sz="1600" dirty="0" smtClean="0">
                <a:solidFill>
                  <a:srgbClr val="FFFFFF"/>
                </a:solidFill>
              </a:rPr>
              <a:t>, et al. / V. </a:t>
            </a:r>
            <a:r>
              <a:rPr lang="de-DE" sz="1600" dirty="0" err="1" smtClean="0">
                <a:solidFill>
                  <a:srgbClr val="FFFFFF"/>
                </a:solidFill>
              </a:rPr>
              <a:t>Malka</a:t>
            </a:r>
            <a:r>
              <a:rPr lang="de-DE" sz="1600" dirty="0" smtClean="0">
                <a:solidFill>
                  <a:srgbClr val="FFFFFF"/>
                </a:solidFill>
              </a:rPr>
              <a:t>, et al. </a:t>
            </a:r>
            <a:endParaRPr lang="de-DE" sz="1600" dirty="0">
              <a:solidFill>
                <a:srgbClr val="FFFFFF"/>
              </a:solidFill>
            </a:endParaRPr>
          </a:p>
        </p:txBody>
      </p:sp>
      <p:pic>
        <p:nvPicPr>
          <p:cNvPr id="5" name="Grafik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364" y="4359058"/>
            <a:ext cx="1080776" cy="319878"/>
          </a:xfrm>
          <a:prstGeom prst="rect">
            <a:avLst/>
          </a:prstGeom>
        </p:spPr>
      </p:pic>
      <p:pic>
        <p:nvPicPr>
          <p:cNvPr id="6" name="Picture 5" descr="C:\Users\uschramm\Desktop\image_preview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200" y="3570083"/>
            <a:ext cx="1204590" cy="62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292" y="4234251"/>
            <a:ext cx="534908" cy="49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Image result for weizmann institute logo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116" y="4299942"/>
            <a:ext cx="1391670" cy="430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890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63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75555" y="76384"/>
            <a:ext cx="8496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Dresden (accelerator) platform (investigating FLASH requirements)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1815101" y="2904495"/>
            <a:ext cx="1640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Reference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~ 4 min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  <a:p>
            <a:pPr marL="0" marR="0" lvl="0" indent="0" algn="ctr" defTabSz="663416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1939925" algn="l"/>
                <a:tab pos="3859213" algn="l"/>
                <a:tab pos="5741988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0.13 </a:t>
            </a:r>
            <a:r>
              <a:rPr kumimoji="0" lang="en-US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Gy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/s</a:t>
            </a:r>
          </a:p>
          <a:p>
            <a:pPr marL="0" marR="0" lvl="0" indent="0" algn="ctr" defTabSz="663416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1939925" algn="l"/>
                <a:tab pos="3859213" algn="l"/>
                <a:tab pos="5741988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~10</a:t>
            </a:r>
            <a:r>
              <a:rPr kumimoji="0" lang="en-US" alt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3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Gy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/s</a:t>
            </a:r>
          </a:p>
          <a:p>
            <a:pPr marL="0" marR="0" lvl="0" indent="0" algn="ctr" defTabSz="663416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1939925" algn="l"/>
                <a:tab pos="3859213" algn="l"/>
                <a:tab pos="5741988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~10</a:t>
            </a:r>
            <a:r>
              <a:rPr kumimoji="0" lang="en-US" alt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9</a:t>
            </a:r>
          </a:p>
        </p:txBody>
      </p:sp>
      <p:sp>
        <p:nvSpPr>
          <p:cNvPr id="48" name="Text Box 8"/>
          <p:cNvSpPr txBox="1">
            <a:spLocks noChangeArrowheads="1"/>
          </p:cNvSpPr>
          <p:nvPr/>
        </p:nvSpPr>
        <p:spPr bwMode="auto">
          <a:xfrm>
            <a:off x="142413" y="2904495"/>
            <a:ext cx="21585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663416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1939925" algn="l"/>
                <a:tab pos="3859213" algn="l"/>
                <a:tab pos="5741988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	</a:t>
            </a:r>
          </a:p>
          <a:p>
            <a:pPr marL="0" marR="0" lvl="0" indent="0" algn="l" defTabSz="663416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1939925" algn="l"/>
                <a:tab pos="3859213" algn="l"/>
                <a:tab pos="5741988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Irradiation time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	</a:t>
            </a:r>
          </a:p>
          <a:p>
            <a:pPr marL="0" marR="0" lvl="0" indent="0" algn="l" defTabSz="663416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1939925" algn="l"/>
                <a:tab pos="3859213" algn="l"/>
                <a:tab pos="5741988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Mean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dose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rate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  <a:p>
            <a:pPr marL="0" marR="0" lvl="0" indent="0" algn="l" defTabSz="663416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1939925" algn="l"/>
                <a:tab pos="3859213" algn="l"/>
                <a:tab pos="5741988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Pulse dose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rate</a:t>
            </a:r>
          </a:p>
          <a:p>
            <a:pPr marL="0" marR="0" lvl="0" indent="0" algn="l" defTabSz="663416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1939925" algn="l"/>
                <a:tab pos="3859213" algn="l"/>
                <a:tab pos="5741988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Number of pulses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7207849" y="2650579"/>
            <a:ext cx="1828647" cy="1577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Maximum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Flash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~ 300 µs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  <a:p>
            <a:pPr marL="0" marR="0" lvl="0" indent="0" algn="ctr" defTabSz="663416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1939925" algn="l"/>
                <a:tab pos="3859213" algn="l"/>
                <a:tab pos="5741988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10</a:t>
            </a:r>
            <a:r>
              <a:rPr kumimoji="0" lang="en-US" alt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5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Gy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/s</a:t>
            </a:r>
          </a:p>
          <a:p>
            <a:pPr marL="0" marR="0" lvl="0" indent="0" algn="ctr" defTabSz="663416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1939925" algn="l"/>
                <a:tab pos="3859213" algn="l"/>
                <a:tab pos="5741988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~10</a:t>
            </a:r>
            <a:r>
              <a:rPr kumimoji="0" lang="en-US" alt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9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Gy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/s</a:t>
            </a:r>
          </a:p>
          <a:p>
            <a:pPr marL="0" marR="0" lvl="0" indent="0" algn="ctr" defTabSz="663416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1939925" algn="l"/>
                <a:tab pos="3859213" algn="l"/>
                <a:tab pos="5741988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~4000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3648636" y="2689051"/>
            <a:ext cx="193147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sochronous cyclotron like Flash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~ 100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m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  <a:p>
            <a:pPr marL="0" marR="0" lvl="0" indent="0" algn="ctr" defTabSz="663416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1939925" algn="l"/>
                <a:tab pos="3859213" algn="l"/>
                <a:tab pos="5741988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 320 </a:t>
            </a:r>
            <a:r>
              <a:rPr kumimoji="0" lang="en-US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Gy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/s</a:t>
            </a:r>
          </a:p>
          <a:p>
            <a:pPr marL="0" marR="0" lvl="0" indent="0" algn="ctr" defTabSz="663416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1939925" algn="l"/>
                <a:tab pos="3859213" algn="l"/>
                <a:tab pos="5741988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~10</a:t>
            </a:r>
            <a:r>
              <a:rPr kumimoji="0" lang="en-US" alt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6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Gy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/s</a:t>
            </a:r>
          </a:p>
          <a:p>
            <a:pPr marL="0" marR="0" lvl="0" indent="0" algn="ctr" defTabSz="663416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1939925" algn="l"/>
                <a:tab pos="3859213" algn="l"/>
                <a:tab pos="5741988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~10</a:t>
            </a:r>
            <a:r>
              <a:rPr kumimoji="0" lang="en-US" alt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6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5433415" y="2435136"/>
            <a:ext cx="2270933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Electron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Linac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/ Synchrocyclotron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like Flash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~ 164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ms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  <a:p>
            <a:pPr marL="0" marR="0" lvl="0" indent="0" algn="ctr" defTabSz="663416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1939925" algn="l"/>
                <a:tab pos="3859213" algn="l"/>
                <a:tab pos="5741988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200 </a:t>
            </a:r>
            <a:r>
              <a:rPr kumimoji="0" lang="en-US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Gy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/s</a:t>
            </a:r>
          </a:p>
          <a:p>
            <a:pPr marL="0" marR="0" lvl="0" indent="0" algn="ctr" defTabSz="663416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1939925" algn="l"/>
                <a:tab pos="3859213" algn="l"/>
                <a:tab pos="5741988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~10</a:t>
            </a:r>
            <a:r>
              <a:rPr kumimoji="0" lang="en-US" alt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9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Gy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/s</a:t>
            </a:r>
          </a:p>
          <a:p>
            <a:pPr marL="0" marR="0" lvl="0" indent="0" algn="ctr" defTabSz="663416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1939925" algn="l"/>
                <a:tab pos="3859213" algn="l"/>
                <a:tab pos="5741988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5 x 800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2432676" y="4313842"/>
            <a:ext cx="556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Ref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Textfeld 52"/>
          <p:cNvSpPr txBox="1"/>
          <p:nvPr/>
        </p:nvSpPr>
        <p:spPr>
          <a:xfrm>
            <a:off x="6041484" y="4313842"/>
            <a:ext cx="1338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UHDR</a:t>
            </a:r>
            <a:r>
              <a:rPr kumimoji="0" lang="de-DE" sz="14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synclo</a:t>
            </a:r>
            <a:endParaRPr kumimoji="0" lang="de-DE" sz="1400" b="1" i="0" u="none" strike="noStrike" kern="1200" cap="none" spc="0" normalizeH="0" baseline="-2500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Textfeld 53"/>
          <p:cNvSpPr txBox="1"/>
          <p:nvPr/>
        </p:nvSpPr>
        <p:spPr>
          <a:xfrm>
            <a:off x="4083833" y="4313842"/>
            <a:ext cx="1244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UHDR</a:t>
            </a:r>
            <a:r>
              <a:rPr kumimoji="0" lang="de-DE" sz="14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cyclo</a:t>
            </a:r>
            <a:endParaRPr kumimoji="0" lang="de-DE" sz="1400" b="1" i="0" u="none" strike="noStrike" kern="1200" cap="none" spc="0" normalizeH="0" baseline="-2500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7750821" y="4309362"/>
            <a:ext cx="1141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UHDR</a:t>
            </a:r>
            <a:r>
              <a:rPr kumimoji="0" lang="de-DE" sz="14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Max</a:t>
            </a:r>
            <a:endParaRPr kumimoji="0" lang="de-DE" sz="1400" b="1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2238E39B-132C-40B3-9707-2D63AC4AE85B}"/>
              </a:ext>
            </a:extLst>
          </p:cNvPr>
          <p:cNvSpPr txBox="1"/>
          <p:nvPr/>
        </p:nvSpPr>
        <p:spPr>
          <a:xfrm>
            <a:off x="-508" y="4635011"/>
            <a:ext cx="88924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Pawelke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et al., </a:t>
            </a:r>
            <a:r>
              <a:rPr kumimoji="0" 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Radiother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Oncol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158, P7 (2021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r>
              <a:rPr kumimoji="0" lang="de-DE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L. Karsch </a:t>
            </a: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 </a:t>
            </a:r>
            <a:r>
              <a:rPr kumimoji="0" lang="de-DE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Radiother</a:t>
            </a: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Oncol</a:t>
            </a: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173, 49 (2022)</a:t>
            </a:r>
            <a:endParaRPr kumimoji="0" lang="de-DE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Rechteck 85"/>
          <p:cNvSpPr/>
          <p:nvPr/>
        </p:nvSpPr>
        <p:spPr>
          <a:xfrm>
            <a:off x="365864" y="735546"/>
            <a:ext cx="3089461" cy="20759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7" name="Grafik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96" y="801183"/>
            <a:ext cx="2950201" cy="1939146"/>
          </a:xfrm>
          <a:prstGeom prst="rect">
            <a:avLst/>
          </a:prstGeom>
        </p:spPr>
      </p:pic>
      <p:pic>
        <p:nvPicPr>
          <p:cNvPr id="88" name="Grafik 87"/>
          <p:cNvPicPr>
            <a:picLocks noChangeAspect="1"/>
          </p:cNvPicPr>
          <p:nvPr/>
        </p:nvPicPr>
        <p:blipFill rotWithShape="1">
          <a:blip r:embed="rId3"/>
          <a:srcRect r="35422"/>
          <a:stretch/>
        </p:blipFill>
        <p:spPr>
          <a:xfrm>
            <a:off x="1129059" y="1095586"/>
            <a:ext cx="595567" cy="1295035"/>
          </a:xfrm>
          <a:prstGeom prst="rect">
            <a:avLst/>
          </a:prstGeom>
        </p:spPr>
      </p:pic>
      <p:sp>
        <p:nvSpPr>
          <p:cNvPr id="91" name="Text Box 90"/>
          <p:cNvSpPr txBox="1">
            <a:spLocks noChangeArrowheads="1"/>
          </p:cNvSpPr>
          <p:nvPr/>
        </p:nvSpPr>
        <p:spPr bwMode="auto">
          <a:xfrm>
            <a:off x="1467917" y="1491630"/>
            <a:ext cx="1199764" cy="290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0861" tIns="15431" rIns="30861" bIns="15431"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</a:t>
            </a:r>
            <a:r>
              <a:rPr kumimoji="0" lang="de-DE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ms</a:t>
            </a:r>
            <a:endParaRPr kumimoji="0" lang="de-DE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Text Box 90"/>
          <p:cNvSpPr txBox="1">
            <a:spLocks noChangeArrowheads="1"/>
          </p:cNvSpPr>
          <p:nvPr/>
        </p:nvSpPr>
        <p:spPr bwMode="auto">
          <a:xfrm>
            <a:off x="1167160" y="1185642"/>
            <a:ext cx="1380885" cy="335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0861" tIns="15431" rIns="30861" bIns="15431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de-DE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164 </a:t>
            </a:r>
            <a:r>
              <a:rPr kumimoji="0" lang="de-DE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ms</a:t>
            </a:r>
            <a:endParaRPr kumimoji="0" lang="de-DE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748143" y="699542"/>
            <a:ext cx="44646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Near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arbitrary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bunch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sequence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SRF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accelerator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ELBE (13 MHz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bunch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rate)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dose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applied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~ 30 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de-DE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laser</a:t>
            </a:r>
            <a:r>
              <a:rPr kumimoji="0" 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accelerated</a:t>
            </a:r>
            <a:r>
              <a:rPr kumimoji="0" 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protons</a:t>
            </a:r>
            <a:r>
              <a:rPr kumimoji="0" 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reach</a:t>
            </a:r>
            <a:r>
              <a:rPr kumimoji="0" 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30 Gy / pulse)</a:t>
            </a:r>
            <a:endParaRPr kumimoji="0" lang="de-DE" sz="1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0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  <p:bldP spid="54" grpId="0"/>
      <p:bldP spid="91" grpId="0"/>
      <p:bldP spid="9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75555" y="76384"/>
            <a:ext cx="8496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Dresden (accelerator) platform (investigating FLASH requirements)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l="14146" t="18899" r="38014" b="14601"/>
          <a:stretch/>
        </p:blipFill>
        <p:spPr>
          <a:xfrm>
            <a:off x="629562" y="1167594"/>
            <a:ext cx="3924436" cy="3068489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5364088" y="2076653"/>
            <a:ext cx="2604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ame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mean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dose rate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different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peak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dose rate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" name="Gerade Verbindung mit Pfeil 14"/>
          <p:cNvCxnSpPr/>
          <p:nvPr/>
        </p:nvCxnSpPr>
        <p:spPr>
          <a:xfrm flipH="1">
            <a:off x="3599892" y="2399818"/>
            <a:ext cx="165618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/>
          <p:cNvSpPr/>
          <p:nvPr/>
        </p:nvSpPr>
        <p:spPr>
          <a:xfrm>
            <a:off x="575556" y="519522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5A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Comparison of mean vs peak dose rate effects irradiating zebra-fish embryos at ELBE 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238E39B-132C-40B3-9707-2D63AC4AE85B}"/>
              </a:ext>
            </a:extLst>
          </p:cNvPr>
          <p:cNvSpPr txBox="1"/>
          <p:nvPr/>
        </p:nvSpPr>
        <p:spPr>
          <a:xfrm>
            <a:off x="180020" y="4526999"/>
            <a:ext cx="88924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 </a:t>
            </a:r>
            <a:r>
              <a:rPr kumimoji="0" lang="de-DE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Metzkes-Ng</a:t>
            </a:r>
            <a:r>
              <a:rPr kumimoji="0" lang="de-DE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E. Beyreuther, et al., The Dresden p</a:t>
            </a:r>
            <a:r>
              <a:rPr kumimoji="0" lang="de-DE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latfor</a:t>
            </a:r>
            <a:r>
              <a:rPr kumimoji="0" lang="de-DE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m, in </a:t>
            </a:r>
            <a:r>
              <a:rPr kumimoji="0" lang="de-DE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preparation</a:t>
            </a:r>
            <a:endParaRPr kumimoji="0" lang="de-DE" sz="12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04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/>
          <p:cNvSpPr/>
          <p:nvPr/>
        </p:nvSpPr>
        <p:spPr>
          <a:xfrm>
            <a:off x="4072968" y="990072"/>
            <a:ext cx="4533482" cy="29682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372144" y="1851670"/>
            <a:ext cx="2772308" cy="15121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68528" y="153377"/>
            <a:ext cx="7891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b="1" dirty="0" smtClean="0">
                <a:solidFill>
                  <a:prstClr val="white"/>
                </a:solidFill>
                <a:latin typeface="Arial"/>
              </a:rPr>
              <a:t>Re</a:t>
            </a:r>
            <a:r>
              <a:rPr kumimoji="0" lang="de-DE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quirements</a:t>
            </a:r>
            <a:r>
              <a:rPr kumimoji="0" lang="de-DE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lang="de-DE" sz="2400" dirty="0" err="1" smtClean="0">
                <a:solidFill>
                  <a:prstClr val="white"/>
                </a:solidFill>
                <a:latin typeface="Arial"/>
              </a:rPr>
              <a:t>application</a:t>
            </a:r>
            <a:r>
              <a:rPr lang="de-DE" sz="24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2400" dirty="0" err="1" smtClean="0">
                <a:solidFill>
                  <a:prstClr val="white"/>
                </a:solidFill>
                <a:latin typeface="Arial"/>
              </a:rPr>
              <a:t>ready</a:t>
            </a:r>
            <a:r>
              <a:rPr lang="de-DE" sz="24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2400" dirty="0" err="1" smtClean="0">
                <a:solidFill>
                  <a:prstClr val="white"/>
                </a:solidFill>
                <a:latin typeface="Arial"/>
              </a:rPr>
              <a:t>laser</a:t>
            </a:r>
            <a:r>
              <a:rPr lang="de-DE" sz="24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2400" dirty="0" err="1" smtClean="0">
                <a:solidFill>
                  <a:prstClr val="white"/>
                </a:solidFill>
                <a:latin typeface="Arial"/>
              </a:rPr>
              <a:t>ion</a:t>
            </a:r>
            <a:r>
              <a:rPr lang="de-DE" sz="24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2400" dirty="0" err="1" smtClean="0">
                <a:solidFill>
                  <a:prstClr val="white"/>
                </a:solidFill>
                <a:latin typeface="Arial"/>
              </a:rPr>
              <a:t>accelerators</a:t>
            </a:r>
            <a:r>
              <a:rPr lang="de-DE" sz="2400" dirty="0">
                <a:solidFill>
                  <a:prstClr val="white"/>
                </a:solidFill>
                <a:latin typeface="Arial"/>
              </a:rPr>
              <a:t>)</a:t>
            </a: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6497" r="50041" b="34381"/>
          <a:stretch/>
        </p:blipFill>
        <p:spPr>
          <a:xfrm>
            <a:off x="435790" y="1887674"/>
            <a:ext cx="2588038" cy="1404156"/>
          </a:xfrm>
          <a:prstGeom prst="rect">
            <a:avLst/>
          </a:prstGeom>
        </p:spPr>
      </p:pic>
      <p:pic>
        <p:nvPicPr>
          <p:cNvPr id="26" name="Picture 33">
            <a:extLst>
              <a:ext uri="{FF2B5EF4-FFF2-40B4-BE49-F238E27FC236}">
                <a16:creationId xmlns:a16="http://schemas.microsoft.com/office/drawing/2014/main" id="{8EF51582-AA86-D073-65D1-8A26BAEFA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1410" y="1120564"/>
            <a:ext cx="4275026" cy="2711326"/>
          </a:xfrm>
          <a:prstGeom prst="rect">
            <a:avLst/>
          </a:prstGeom>
        </p:spPr>
      </p:pic>
      <p:sp>
        <p:nvSpPr>
          <p:cNvPr id="28" name="Rechteck 27"/>
          <p:cNvSpPr/>
          <p:nvPr/>
        </p:nvSpPr>
        <p:spPr>
          <a:xfrm>
            <a:off x="503548" y="1347614"/>
            <a:ext cx="2704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TNSA </a:t>
            </a:r>
            <a:r>
              <a:rPr lang="de-DE" sz="2000" dirty="0" err="1" smtClean="0">
                <a:solidFill>
                  <a:schemeClr val="bg1"/>
                </a:solidFill>
              </a:rPr>
              <a:t>energy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scaling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4113995" y="4091810"/>
            <a:ext cx="43564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-&gt;  </a:t>
            </a:r>
            <a:r>
              <a:rPr lang="de-DE" sz="2000" dirty="0" err="1" smtClean="0">
                <a:solidFill>
                  <a:schemeClr val="bg1"/>
                </a:solidFill>
              </a:rPr>
              <a:t>increase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laser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energy</a:t>
            </a:r>
            <a:r>
              <a:rPr lang="de-DE" sz="2000" dirty="0" smtClean="0">
                <a:solidFill>
                  <a:schemeClr val="bg1"/>
                </a:solidFill>
              </a:rPr>
              <a:t>  (power)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-&gt;  </a:t>
            </a:r>
            <a:r>
              <a:rPr lang="de-DE" sz="2000" dirty="0" err="1" smtClean="0">
                <a:solidFill>
                  <a:schemeClr val="bg1"/>
                </a:solidFill>
              </a:rPr>
              <a:t>increase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interaction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efficiency</a:t>
            </a:r>
            <a:endParaRPr lang="de-DE" sz="2000" dirty="0" smtClean="0">
              <a:solidFill>
                <a:schemeClr val="bg1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608004" y="1120564"/>
            <a:ext cx="3888432" cy="2387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" name="Picture 35">
            <a:extLst>
              <a:ext uri="{FF2B5EF4-FFF2-40B4-BE49-F238E27FC236}">
                <a16:creationId xmlns:a16="http://schemas.microsoft.com/office/drawing/2014/main" id="{7FFB5DD6-A2AA-F632-D343-EE0F274D9A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1410" y="1120564"/>
            <a:ext cx="4275026" cy="2711326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4058308" y="971605"/>
            <a:ext cx="4533482" cy="29682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E3B94D97-CB99-3AD6-337C-7394314D5A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8887" y="1117736"/>
            <a:ext cx="4296317" cy="272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8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/>
        </p:nvSpPr>
        <p:spPr>
          <a:xfrm>
            <a:off x="372144" y="1851670"/>
            <a:ext cx="2772308" cy="15121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68528" y="153377"/>
            <a:ext cx="7891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b="1" dirty="0" smtClean="0">
                <a:solidFill>
                  <a:prstClr val="white"/>
                </a:solidFill>
                <a:latin typeface="Arial"/>
              </a:rPr>
              <a:t>Re</a:t>
            </a:r>
            <a:r>
              <a:rPr kumimoji="0" lang="de-DE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quirements</a:t>
            </a:r>
            <a:r>
              <a:rPr kumimoji="0" lang="de-DE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lang="de-DE" sz="2400" dirty="0" err="1" smtClean="0">
                <a:solidFill>
                  <a:prstClr val="white"/>
                </a:solidFill>
                <a:latin typeface="Arial"/>
              </a:rPr>
              <a:t>application</a:t>
            </a:r>
            <a:r>
              <a:rPr lang="de-DE" sz="24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2400" dirty="0" err="1" smtClean="0">
                <a:solidFill>
                  <a:prstClr val="white"/>
                </a:solidFill>
                <a:latin typeface="Arial"/>
              </a:rPr>
              <a:t>ready</a:t>
            </a:r>
            <a:r>
              <a:rPr lang="de-DE" sz="24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2400" dirty="0" err="1" smtClean="0">
                <a:solidFill>
                  <a:prstClr val="white"/>
                </a:solidFill>
                <a:latin typeface="Arial"/>
              </a:rPr>
              <a:t>laser</a:t>
            </a:r>
            <a:r>
              <a:rPr lang="de-DE" sz="24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2400" dirty="0" err="1" smtClean="0">
                <a:solidFill>
                  <a:prstClr val="white"/>
                </a:solidFill>
                <a:latin typeface="Arial"/>
              </a:rPr>
              <a:t>ion</a:t>
            </a:r>
            <a:r>
              <a:rPr lang="de-DE" sz="24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2400" dirty="0" err="1" smtClean="0">
                <a:solidFill>
                  <a:prstClr val="white"/>
                </a:solidFill>
                <a:latin typeface="Arial"/>
              </a:rPr>
              <a:t>accelerators</a:t>
            </a:r>
            <a:r>
              <a:rPr lang="de-DE" sz="2400" dirty="0">
                <a:solidFill>
                  <a:prstClr val="white"/>
                </a:solidFill>
                <a:latin typeface="Arial"/>
              </a:rPr>
              <a:t>)</a:t>
            </a: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6497" r="50041" b="34381"/>
          <a:stretch/>
        </p:blipFill>
        <p:spPr>
          <a:xfrm>
            <a:off x="435790" y="1887674"/>
            <a:ext cx="2588038" cy="1404156"/>
          </a:xfrm>
          <a:prstGeom prst="rect">
            <a:avLst/>
          </a:prstGeom>
        </p:spPr>
      </p:pic>
      <p:sp>
        <p:nvSpPr>
          <p:cNvPr id="28" name="Rechteck 27"/>
          <p:cNvSpPr/>
          <p:nvPr/>
        </p:nvSpPr>
        <p:spPr>
          <a:xfrm>
            <a:off x="503548" y="1347614"/>
            <a:ext cx="2704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TNSA </a:t>
            </a:r>
            <a:r>
              <a:rPr lang="de-DE" sz="2000" dirty="0" err="1" smtClean="0">
                <a:solidFill>
                  <a:schemeClr val="bg1"/>
                </a:solidFill>
              </a:rPr>
              <a:t>energy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scaling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3887924" y="871578"/>
            <a:ext cx="5076564" cy="2852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Picture 39" descr="A picture containing text, light, traffic&#10;&#10;Description automatically generated">
            <a:extLst>
              <a:ext uri="{FF2B5EF4-FFF2-40B4-BE49-F238E27FC236}">
                <a16:creationId xmlns:a16="http://schemas.microsoft.com/office/drawing/2014/main" id="{B4009A24-6144-E6FB-BC96-58533CD086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142" y="1051598"/>
            <a:ext cx="4732777" cy="2548873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4451135" y="3903898"/>
            <a:ext cx="43564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-&gt; </a:t>
            </a:r>
            <a:r>
              <a:rPr lang="de-DE" sz="2000" dirty="0" err="1" smtClean="0">
                <a:solidFill>
                  <a:schemeClr val="bg1"/>
                </a:solidFill>
              </a:rPr>
              <a:t>short</a:t>
            </a:r>
            <a:r>
              <a:rPr lang="de-DE" sz="2000" dirty="0" smtClean="0">
                <a:solidFill>
                  <a:schemeClr val="bg1"/>
                </a:solidFill>
              </a:rPr>
              <a:t> pulse </a:t>
            </a:r>
            <a:r>
              <a:rPr lang="de-DE" sz="2000" dirty="0" err="1" smtClean="0">
                <a:solidFill>
                  <a:schemeClr val="bg1"/>
                </a:solidFill>
              </a:rPr>
              <a:t>lasers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competitive</a:t>
            </a:r>
            <a:endParaRPr lang="de-DE" sz="2000" dirty="0" smtClean="0">
              <a:solidFill>
                <a:schemeClr val="bg1"/>
              </a:solidFill>
            </a:endParaRPr>
          </a:p>
          <a:p>
            <a:r>
              <a:rPr lang="de-DE" sz="2000" dirty="0" smtClean="0">
                <a:solidFill>
                  <a:schemeClr val="bg1"/>
                </a:solidFill>
              </a:rPr>
              <a:t>-&gt; </a:t>
            </a:r>
            <a:r>
              <a:rPr lang="de-DE" sz="2000" dirty="0" err="1" smtClean="0">
                <a:solidFill>
                  <a:schemeClr val="bg1"/>
                </a:solidFill>
              </a:rPr>
              <a:t>long</a:t>
            </a:r>
            <a:r>
              <a:rPr lang="de-DE" sz="2000" dirty="0" smtClean="0">
                <a:solidFill>
                  <a:schemeClr val="bg1"/>
                </a:solidFill>
              </a:rPr>
              <a:t> pulse </a:t>
            </a:r>
            <a:r>
              <a:rPr lang="de-DE" sz="2000" dirty="0" err="1" smtClean="0">
                <a:solidFill>
                  <a:schemeClr val="bg1"/>
                </a:solidFill>
              </a:rPr>
              <a:t>diode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pumped</a:t>
            </a:r>
            <a:r>
              <a:rPr lang="de-DE" sz="2000" dirty="0" smtClean="0">
                <a:solidFill>
                  <a:schemeClr val="bg1"/>
                </a:solidFill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35756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90" y="612611"/>
            <a:ext cx="5180326" cy="3589193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287524" y="4119922"/>
            <a:ext cx="3544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/>
              <a:t>2020 Roadmap on plasma accelerators</a:t>
            </a:r>
          </a:p>
          <a:p>
            <a:r>
              <a:rPr lang="en-US" sz="1400" i="1" dirty="0" smtClean="0"/>
              <a:t>New </a:t>
            </a:r>
            <a:r>
              <a:rPr lang="en-US" sz="1400" i="1" dirty="0"/>
              <a:t>Journal of Physics 23, 031101 (2021)</a:t>
            </a:r>
            <a:endParaRPr lang="de-DE" sz="1400" i="1" dirty="0"/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539263" y="159482"/>
            <a:ext cx="7777153" cy="3395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 smtClean="0">
                <a:solidFill>
                  <a:srgbClr val="005AA0"/>
                </a:solidFill>
              </a:rPr>
              <a:t>Upscaling of laser accelerated proton beam energies …</a:t>
            </a:r>
            <a:endParaRPr lang="de-DE" dirty="0">
              <a:solidFill>
                <a:srgbClr val="005AA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868144" y="987574"/>
            <a:ext cx="32763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f</a:t>
            </a:r>
            <a:r>
              <a:rPr lang="de-DE" dirty="0" err="1" smtClean="0"/>
              <a:t>rom</a:t>
            </a:r>
            <a:r>
              <a:rPr lang="de-DE" dirty="0" smtClean="0"/>
              <a:t> </a:t>
            </a:r>
            <a:r>
              <a:rPr lang="de-DE" dirty="0" err="1" smtClean="0"/>
              <a:t>surface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efficient</a:t>
            </a:r>
            <a:r>
              <a:rPr lang="de-DE" dirty="0" smtClean="0"/>
              <a:t> </a:t>
            </a:r>
            <a:r>
              <a:rPr lang="de-DE" dirty="0" err="1" smtClean="0"/>
              <a:t>volumetric</a:t>
            </a:r>
            <a:r>
              <a:rPr lang="de-DE" dirty="0" smtClean="0"/>
              <a:t> </a:t>
            </a:r>
            <a:r>
              <a:rPr lang="de-DE" dirty="0" err="1" smtClean="0"/>
              <a:t>interaction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m</a:t>
            </a:r>
            <a:r>
              <a:rPr lang="de-DE" dirty="0" err="1" smtClean="0"/>
              <a:t>icroscopic</a:t>
            </a:r>
            <a:r>
              <a:rPr lang="de-DE" dirty="0" smtClean="0"/>
              <a:t> </a:t>
            </a:r>
            <a:r>
              <a:rPr lang="de-DE" dirty="0" err="1" smtClean="0"/>
              <a:t>understanding</a:t>
            </a:r>
            <a:r>
              <a:rPr lang="de-DE" dirty="0" smtClean="0"/>
              <a:t> (</a:t>
            </a:r>
            <a:r>
              <a:rPr lang="de-DE" dirty="0" err="1" smtClean="0"/>
              <a:t>instabilities</a:t>
            </a:r>
            <a:r>
              <a:rPr lang="de-DE" dirty="0" smtClean="0"/>
              <a:t>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</a:t>
            </a:r>
            <a:r>
              <a:rPr lang="de-DE" dirty="0" smtClean="0"/>
              <a:t>inks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simulation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experiment</a:t>
            </a:r>
            <a:r>
              <a:rPr lang="de-DE" dirty="0" smtClean="0"/>
              <a:t>, </a:t>
            </a:r>
            <a:r>
              <a:rPr lang="de-DE" dirty="0" err="1" smtClean="0"/>
              <a:t>predictive</a:t>
            </a:r>
            <a:r>
              <a:rPr lang="de-DE" dirty="0" smtClean="0"/>
              <a:t> </a:t>
            </a:r>
            <a:r>
              <a:rPr lang="de-DE" dirty="0" err="1" smtClean="0"/>
              <a:t>capability</a:t>
            </a:r>
            <a:r>
              <a:rPr lang="de-DE" dirty="0" smtClean="0"/>
              <a:t>, </a:t>
            </a:r>
            <a:r>
              <a:rPr lang="de-DE" dirty="0" err="1" smtClean="0"/>
              <a:t>diagnostics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control</a:t>
            </a:r>
            <a:r>
              <a:rPr lang="de-DE" dirty="0" smtClean="0"/>
              <a:t> (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knowledge</a:t>
            </a:r>
            <a:r>
              <a:rPr lang="de-DE" dirty="0" smtClean="0"/>
              <a:t>)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laser</a:t>
            </a:r>
            <a:r>
              <a:rPr lang="de-DE" dirty="0" smtClean="0"/>
              <a:t> </a:t>
            </a:r>
            <a:r>
              <a:rPr lang="de-DE" dirty="0" err="1" smtClean="0"/>
              <a:t>parameters</a:t>
            </a:r>
            <a:r>
              <a:rPr lang="de-DE" dirty="0" smtClean="0"/>
              <a:t> on </a:t>
            </a:r>
            <a:r>
              <a:rPr lang="de-DE" dirty="0" err="1" smtClean="0"/>
              <a:t>target</a:t>
            </a:r>
            <a:r>
              <a:rPr lang="de-DE" dirty="0" smtClean="0"/>
              <a:t> 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687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591530"/>
            <a:ext cx="5175753" cy="359376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868144" y="987574"/>
            <a:ext cx="32763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f</a:t>
            </a:r>
            <a:r>
              <a:rPr lang="de-DE" dirty="0" err="1" smtClean="0"/>
              <a:t>rom</a:t>
            </a:r>
            <a:r>
              <a:rPr lang="de-DE" dirty="0" smtClean="0"/>
              <a:t> </a:t>
            </a:r>
            <a:r>
              <a:rPr lang="de-DE" dirty="0" err="1" smtClean="0"/>
              <a:t>surface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efficient</a:t>
            </a:r>
            <a:r>
              <a:rPr lang="de-DE" dirty="0" smtClean="0"/>
              <a:t> </a:t>
            </a:r>
            <a:r>
              <a:rPr lang="de-DE" dirty="0" err="1" smtClean="0"/>
              <a:t>volumetric</a:t>
            </a:r>
            <a:r>
              <a:rPr lang="de-DE" dirty="0" smtClean="0"/>
              <a:t> </a:t>
            </a:r>
            <a:r>
              <a:rPr lang="de-DE" dirty="0" err="1" smtClean="0"/>
              <a:t>interaction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m</a:t>
            </a:r>
            <a:r>
              <a:rPr lang="de-DE" dirty="0" err="1" smtClean="0"/>
              <a:t>icroscopic</a:t>
            </a:r>
            <a:r>
              <a:rPr lang="de-DE" dirty="0" smtClean="0"/>
              <a:t> </a:t>
            </a:r>
            <a:r>
              <a:rPr lang="de-DE" dirty="0" err="1" smtClean="0"/>
              <a:t>understanding</a:t>
            </a:r>
            <a:r>
              <a:rPr lang="de-DE" dirty="0" smtClean="0"/>
              <a:t> (</a:t>
            </a:r>
            <a:r>
              <a:rPr lang="de-DE" dirty="0" err="1" smtClean="0"/>
              <a:t>instabilities</a:t>
            </a:r>
            <a:r>
              <a:rPr lang="de-DE" dirty="0" smtClean="0"/>
              <a:t>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</a:t>
            </a:r>
            <a:r>
              <a:rPr lang="de-DE" dirty="0" smtClean="0"/>
              <a:t>inks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simulation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experiment</a:t>
            </a:r>
            <a:r>
              <a:rPr lang="de-DE" dirty="0" smtClean="0"/>
              <a:t>, </a:t>
            </a:r>
            <a:r>
              <a:rPr lang="de-DE" dirty="0" err="1" smtClean="0"/>
              <a:t>predictive</a:t>
            </a:r>
            <a:r>
              <a:rPr lang="de-DE" dirty="0" smtClean="0"/>
              <a:t> </a:t>
            </a:r>
            <a:r>
              <a:rPr lang="de-DE" dirty="0" err="1" smtClean="0"/>
              <a:t>capability</a:t>
            </a:r>
            <a:r>
              <a:rPr lang="de-DE" dirty="0" smtClean="0"/>
              <a:t>, </a:t>
            </a:r>
            <a:r>
              <a:rPr lang="de-DE" dirty="0" err="1" smtClean="0"/>
              <a:t>diagnostics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>
                <a:solidFill>
                  <a:srgbClr val="FF0000"/>
                </a:solidFill>
              </a:rPr>
              <a:t>control</a:t>
            </a:r>
            <a:r>
              <a:rPr lang="de-DE" dirty="0" smtClean="0">
                <a:solidFill>
                  <a:srgbClr val="FF0000"/>
                </a:solidFill>
              </a:rPr>
              <a:t> (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knowledge</a:t>
            </a:r>
            <a:r>
              <a:rPr lang="de-DE" dirty="0" smtClean="0">
                <a:solidFill>
                  <a:srgbClr val="FF0000"/>
                </a:solidFill>
              </a:rPr>
              <a:t>) </a:t>
            </a:r>
            <a:r>
              <a:rPr lang="de-DE" dirty="0" err="1" smtClean="0">
                <a:solidFill>
                  <a:srgbClr val="FF0000"/>
                </a:solidFill>
              </a:rPr>
              <a:t>of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laser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parameters</a:t>
            </a:r>
            <a:r>
              <a:rPr lang="de-DE" dirty="0" smtClean="0">
                <a:solidFill>
                  <a:srgbClr val="FF0000"/>
                </a:solidFill>
              </a:rPr>
              <a:t> on </a:t>
            </a:r>
            <a:r>
              <a:rPr lang="de-DE" dirty="0" err="1" smtClean="0">
                <a:solidFill>
                  <a:srgbClr val="FF0000"/>
                </a:solidFill>
              </a:rPr>
              <a:t>target</a:t>
            </a:r>
            <a:r>
              <a:rPr lang="de-DE" dirty="0" smtClean="0">
                <a:solidFill>
                  <a:srgbClr val="FF0000"/>
                </a:solidFill>
              </a:rPr>
              <a:t>, </a:t>
            </a:r>
          </a:p>
          <a:p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FF0000"/>
                </a:solidFill>
              </a:rPr>
              <a:t>    pulse </a:t>
            </a:r>
            <a:r>
              <a:rPr lang="de-DE" dirty="0" err="1" smtClean="0">
                <a:solidFill>
                  <a:srgbClr val="FF0000"/>
                </a:solidFill>
              </a:rPr>
              <a:t>contrast</a:t>
            </a:r>
            <a:r>
              <a:rPr lang="de-DE" dirty="0" smtClean="0">
                <a:solidFill>
                  <a:srgbClr val="FF0000"/>
                </a:solidFill>
              </a:rPr>
              <a:t> (!) </a:t>
            </a:r>
            <a:endParaRPr lang="de-DE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539263" y="159482"/>
            <a:ext cx="7777153" cy="3395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 smtClean="0">
                <a:solidFill>
                  <a:srgbClr val="005AA0"/>
                </a:solidFill>
              </a:rPr>
              <a:t>Upscaling of laser accelerated proton beam energies …</a:t>
            </a:r>
            <a:endParaRPr lang="de-DE" dirty="0">
              <a:solidFill>
                <a:srgbClr val="005A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87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9" descr="A screenshot of a cell phone&#10;&#10;Description automatically generated">
            <a:extLst>
              <a:ext uri="{FF2B5EF4-FFF2-40B4-BE49-F238E27FC236}">
                <a16:creationId xmlns:a16="http://schemas.microsoft.com/office/drawing/2014/main" id="{43258370-F95C-47A3-B674-1D2D8F21E5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321" y="1311704"/>
            <a:ext cx="5553003" cy="3422256"/>
          </a:xfrm>
          <a:prstGeom prst="rect">
            <a:avLst/>
          </a:prstGeom>
        </p:spPr>
      </p:pic>
      <p:pic>
        <p:nvPicPr>
          <p:cNvPr id="6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4C620B0B-FFCE-48FC-A217-EF9F8E4D4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831" y="1311610"/>
            <a:ext cx="5553493" cy="3422558"/>
          </a:xfrm>
          <a:prstGeom prst="rect">
            <a:avLst/>
          </a:prstGeom>
        </p:spPr>
      </p:pic>
      <p:pic>
        <p:nvPicPr>
          <p:cNvPr id="7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17C43559-9A11-47CB-8212-F90611E81F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831" y="1311610"/>
            <a:ext cx="5553493" cy="3422558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503258" y="159482"/>
            <a:ext cx="7705145" cy="339542"/>
          </a:xfrm>
        </p:spPr>
        <p:txBody>
          <a:bodyPr>
            <a:normAutofit/>
          </a:bodyPr>
          <a:lstStyle/>
          <a:p>
            <a:r>
              <a:rPr lang="en-US" b="0" dirty="0" smtClean="0">
                <a:solidFill>
                  <a:srgbClr val="005AA0"/>
                </a:solidFill>
              </a:rPr>
              <a:t>… through active dispersion (compression) management </a:t>
            </a:r>
            <a:endParaRPr lang="de-DE" dirty="0">
              <a:solidFill>
                <a:srgbClr val="005AA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95536" y="654246"/>
            <a:ext cx="7071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(</a:t>
            </a:r>
            <a:r>
              <a:rPr lang="de-DE" dirty="0" err="1" smtClean="0"/>
              <a:t>typically</a:t>
            </a:r>
            <a:r>
              <a:rPr lang="de-DE" dirty="0" smtClean="0"/>
              <a:t> 15J (PM </a:t>
            </a:r>
            <a:r>
              <a:rPr lang="de-DE" dirty="0" err="1" smtClean="0"/>
              <a:t>cleaned</a:t>
            </a:r>
            <a:r>
              <a:rPr lang="de-DE" dirty="0" smtClean="0"/>
              <a:t>) on </a:t>
            </a:r>
            <a:r>
              <a:rPr lang="de-DE" dirty="0" err="1" smtClean="0"/>
              <a:t>few</a:t>
            </a:r>
            <a:r>
              <a:rPr lang="de-DE" dirty="0" smtClean="0"/>
              <a:t> 100nm </a:t>
            </a:r>
            <a:r>
              <a:rPr lang="de-DE" dirty="0" err="1" smtClean="0"/>
              <a:t>plastic</a:t>
            </a:r>
            <a:r>
              <a:rPr lang="de-DE" dirty="0" smtClean="0"/>
              <a:t> / </a:t>
            </a:r>
            <a:r>
              <a:rPr lang="de-DE" dirty="0" err="1" smtClean="0"/>
              <a:t>formvar</a:t>
            </a:r>
            <a:r>
              <a:rPr lang="de-DE" dirty="0" smtClean="0"/>
              <a:t> </a:t>
            </a:r>
            <a:r>
              <a:rPr lang="de-DE" dirty="0" err="1" smtClean="0"/>
              <a:t>targets</a:t>
            </a:r>
            <a:r>
              <a:rPr lang="de-DE" dirty="0" smtClean="0"/>
              <a:t>)  </a:t>
            </a:r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5"/>
          <a:srcRect l="81090"/>
          <a:stretch/>
        </p:blipFill>
        <p:spPr>
          <a:xfrm>
            <a:off x="7632340" y="1311704"/>
            <a:ext cx="1080120" cy="3444520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395536" y="4599007"/>
            <a:ext cx="41046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i="1" dirty="0" smtClean="0"/>
              <a:t>T. Ziegler, et al., Scientific Reports 11, 7338 (2021)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711577" y="1512998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/>
              <a:t>s</a:t>
            </a:r>
            <a:r>
              <a:rPr lang="de-DE" dirty="0" err="1" smtClean="0"/>
              <a:t>hift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pre</a:t>
            </a:r>
            <a:r>
              <a:rPr lang="de-DE" dirty="0" smtClean="0"/>
              <a:t>-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</a:p>
          <a:p>
            <a:pPr algn="ctr"/>
            <a:r>
              <a:rPr lang="de-DE" dirty="0" smtClean="0"/>
              <a:t>post-pulse </a:t>
            </a:r>
            <a:r>
              <a:rPr lang="de-DE" dirty="0" err="1" smtClean="0"/>
              <a:t>side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TOD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762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16364" t="19091" r="17159" b="10909"/>
          <a:stretch/>
        </p:blipFill>
        <p:spPr>
          <a:xfrm>
            <a:off x="287524" y="771550"/>
            <a:ext cx="5724636" cy="3390745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503258" y="159481"/>
            <a:ext cx="7741149" cy="418697"/>
          </a:xfrm>
        </p:spPr>
        <p:txBody>
          <a:bodyPr>
            <a:normAutofit fontScale="90000"/>
          </a:bodyPr>
          <a:lstStyle/>
          <a:p>
            <a:r>
              <a:rPr lang="en-US" b="0" dirty="0">
                <a:solidFill>
                  <a:srgbClr val="005AA0"/>
                </a:solidFill>
              </a:rPr>
              <a:t>S</a:t>
            </a:r>
            <a:r>
              <a:rPr lang="en-US" b="0" dirty="0" smtClean="0">
                <a:solidFill>
                  <a:srgbClr val="005AA0"/>
                </a:solidFill>
              </a:rPr>
              <a:t>table laser proton accelerator operation over months @ &gt;60 MeV</a:t>
            </a:r>
            <a:r>
              <a:rPr lang="en-US" b="0" dirty="0">
                <a:solidFill>
                  <a:srgbClr val="005AA0"/>
                </a:solidFill>
              </a:rPr>
              <a:t/>
            </a:r>
            <a:br>
              <a:rPr lang="en-US" b="0" dirty="0">
                <a:solidFill>
                  <a:srgbClr val="005AA0"/>
                </a:solidFill>
              </a:rPr>
            </a:br>
            <a:endParaRPr lang="de-DE" dirty="0">
              <a:solidFill>
                <a:srgbClr val="005AA0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95536" y="4599007"/>
            <a:ext cx="41046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i="1" dirty="0" smtClean="0"/>
              <a:t>T. Ziegler, et al., Scientific Reports 11, 7338 (2021)</a:t>
            </a:r>
          </a:p>
        </p:txBody>
      </p:sp>
      <p:sp>
        <p:nvSpPr>
          <p:cNvPr id="8" name="Rechteck 7"/>
          <p:cNvSpPr/>
          <p:nvPr/>
        </p:nvSpPr>
        <p:spPr>
          <a:xfrm>
            <a:off x="5508104" y="1182509"/>
            <a:ext cx="288032" cy="1044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65D784F-5887-4B00-82F6-F446F092878C}"/>
              </a:ext>
            </a:extLst>
          </p:cNvPr>
          <p:cNvSpPr/>
          <p:nvPr/>
        </p:nvSpPr>
        <p:spPr>
          <a:xfrm>
            <a:off x="6120172" y="879562"/>
            <a:ext cx="2844315" cy="3342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5AA0"/>
                </a:solidFill>
              </a:rPr>
              <a:t>e</a:t>
            </a:r>
            <a:r>
              <a:rPr lang="en-US" sz="1600" dirty="0" smtClean="0">
                <a:solidFill>
                  <a:srgbClr val="005AA0"/>
                </a:solidFill>
              </a:rPr>
              <a:t>mpirical GVD and TOD optimization improves and stabilizes TNSA performance</a:t>
            </a:r>
          </a:p>
          <a:p>
            <a:pPr>
              <a:lnSpc>
                <a:spcPct val="120000"/>
              </a:lnSpc>
            </a:pPr>
            <a:endParaRPr lang="en-US" sz="1600" dirty="0" smtClean="0">
              <a:solidFill>
                <a:srgbClr val="005AA0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5AA0"/>
                </a:solidFill>
              </a:rPr>
              <a:t>m</a:t>
            </a:r>
            <a:r>
              <a:rPr lang="en-US" sz="1600" dirty="0" smtClean="0">
                <a:solidFill>
                  <a:srgbClr val="005AA0"/>
                </a:solidFill>
              </a:rPr>
              <a:t>easured / cross-checked with RCF stacks, 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005AA0"/>
                </a:solidFill>
              </a:rPr>
              <a:t>     TP </a:t>
            </a:r>
            <a:r>
              <a:rPr lang="en-US" sz="1600" dirty="0" err="1" smtClean="0">
                <a:solidFill>
                  <a:srgbClr val="005AA0"/>
                </a:solidFill>
              </a:rPr>
              <a:t>spectromter</a:t>
            </a:r>
            <a:r>
              <a:rPr lang="en-US" sz="1600" dirty="0" smtClean="0">
                <a:solidFill>
                  <a:srgbClr val="005AA0"/>
                </a:solidFill>
              </a:rPr>
              <a:t>, TOF </a:t>
            </a:r>
          </a:p>
          <a:p>
            <a:pPr>
              <a:lnSpc>
                <a:spcPct val="120000"/>
              </a:lnSpc>
            </a:pPr>
            <a:endParaRPr lang="en-US" sz="1600" dirty="0">
              <a:solidFill>
                <a:srgbClr val="005AA0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5AA0"/>
                </a:solidFill>
              </a:rPr>
              <a:t>r</a:t>
            </a:r>
            <a:r>
              <a:rPr lang="en-US" sz="1600" b="1" dirty="0" smtClean="0">
                <a:solidFill>
                  <a:srgbClr val="005AA0"/>
                </a:solidFill>
              </a:rPr>
              <a:t>eady for applications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5A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14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el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Inhaltsfolie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nhaltsfolie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1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Inhaltsfolie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5CA072CEEC80499FC369B7CA8027BD" ma:contentTypeVersion="19" ma:contentTypeDescription="Create a new document." ma:contentTypeScope="" ma:versionID="b76e67c99c5c6a911df34e0e790162c0">
  <xsd:schema xmlns:xsd="http://www.w3.org/2001/XMLSchema" xmlns:xs="http://www.w3.org/2001/XMLSchema" xmlns:p="http://schemas.microsoft.com/office/2006/metadata/properties" xmlns:ns1="http://schemas.microsoft.com/sharepoint/v3" xmlns:ns2="0cde2f4a-9710-4063-bdde-10d0437108f9" xmlns:ns3="97b6b158-878f-4ba7-889c-0a6b72874be7" targetNamespace="http://schemas.microsoft.com/office/2006/metadata/properties" ma:root="true" ma:fieldsID="3cd37be4efc054601d29cf3ecd9b65fc" ns1:_="" ns2:_="" ns3:_="">
    <xsd:import namespace="http://schemas.microsoft.com/sharepoint/v3"/>
    <xsd:import namespace="0cde2f4a-9710-4063-bdde-10d0437108f9"/>
    <xsd:import namespace="97b6b158-878f-4ba7-889c-0a6b72874b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de2f4a-9710-4063-bdde-10d0437108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b934dc9b-ab1a-41a2-b836-343a6a10a9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b6b158-878f-4ba7-889c-0a6b72874be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417c3a1e-57af-4b02-ac00-3931450674b1}" ma:internalName="TaxCatchAll" ma:showField="CatchAllData" ma:web="97b6b158-878f-4ba7-889c-0a6b72874b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4D52C0-F7FC-446F-944F-AAAF798F093C}"/>
</file>

<file path=customXml/itemProps2.xml><?xml version="1.0" encoding="utf-8"?>
<ds:datastoreItem xmlns:ds="http://schemas.openxmlformats.org/officeDocument/2006/customXml" ds:itemID="{B5AE9EAD-60DC-44AA-A10E-E83DD207D4C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2289</Words>
  <Application>Microsoft Office PowerPoint</Application>
  <PresentationFormat>Bildschirmpräsentation (16:9)</PresentationFormat>
  <Paragraphs>326</Paragraphs>
  <Slides>36</Slides>
  <Notes>1</Notes>
  <HiddenSlides>7</HiddenSlides>
  <MMClips>1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36</vt:i4>
      </vt:variant>
    </vt:vector>
  </HeadingPairs>
  <TitlesOfParts>
    <vt:vector size="50" baseType="lpstr">
      <vt:lpstr>ＭＳ Ｐゴシック</vt:lpstr>
      <vt:lpstr>Arial</vt:lpstr>
      <vt:lpstr>Arial </vt:lpstr>
      <vt:lpstr>Calibri</vt:lpstr>
      <vt:lpstr>Courier New</vt:lpstr>
      <vt:lpstr>Geneva</vt:lpstr>
      <vt:lpstr>Open Sans</vt:lpstr>
      <vt:lpstr>Times New Roman</vt:lpstr>
      <vt:lpstr>Wingdings</vt:lpstr>
      <vt:lpstr>Titel_Materie</vt:lpstr>
      <vt:lpstr>2_Inhaltsfolie_Materie</vt:lpstr>
      <vt:lpstr>Inhaltsfolie_Materie</vt:lpstr>
      <vt:lpstr>11_Benutzerdefiniertes Design</vt:lpstr>
      <vt:lpstr>2_Inhaltsfolie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… through active dispersion (compression) management </vt:lpstr>
      <vt:lpstr>Stable laser proton accelerator operation over months @ &gt;60 MeV </vt:lpstr>
      <vt:lpstr>Stable laser proton accelerator operation over months @ &gt;60 MeV </vt:lpstr>
      <vt:lpstr>Controlled dose delivery with pulsed solenoids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Proton acceleration in near critical density targets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Bernd Göbel</dc:creator>
  <cp:lastModifiedBy>Schramm, Prof. Dr. Ulrich (FWKT) - 3779</cp:lastModifiedBy>
  <cp:revision>647</cp:revision>
  <dcterms:created xsi:type="dcterms:W3CDTF">2017-08-27T12:31:56Z</dcterms:created>
  <dcterms:modified xsi:type="dcterms:W3CDTF">2023-10-23T21:35:36Z</dcterms:modified>
</cp:coreProperties>
</file>