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 id="2147483700" r:id="rId3"/>
  </p:sldMasterIdLst>
  <p:notesMasterIdLst>
    <p:notesMasterId r:id="rId30"/>
  </p:notesMasterIdLst>
  <p:sldIdLst>
    <p:sldId id="256" r:id="rId4"/>
    <p:sldId id="257" r:id="rId5"/>
    <p:sldId id="272" r:id="rId6"/>
    <p:sldId id="270" r:id="rId7"/>
    <p:sldId id="283" r:id="rId8"/>
    <p:sldId id="282" r:id="rId9"/>
    <p:sldId id="258" r:id="rId10"/>
    <p:sldId id="275" r:id="rId11"/>
    <p:sldId id="260" r:id="rId12"/>
    <p:sldId id="281" r:id="rId13"/>
    <p:sldId id="261" r:id="rId14"/>
    <p:sldId id="266" r:id="rId15"/>
    <p:sldId id="278" r:id="rId16"/>
    <p:sldId id="267" r:id="rId17"/>
    <p:sldId id="269" r:id="rId18"/>
    <p:sldId id="268" r:id="rId19"/>
    <p:sldId id="276" r:id="rId20"/>
    <p:sldId id="262" r:id="rId21"/>
    <p:sldId id="263" r:id="rId22"/>
    <p:sldId id="277" r:id="rId23"/>
    <p:sldId id="279" r:id="rId24"/>
    <p:sldId id="265" r:id="rId25"/>
    <p:sldId id="264" r:id="rId26"/>
    <p:sldId id="259" r:id="rId27"/>
    <p:sldId id="274"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10574-B036-8065-8999-E8440628CC22}" v="13" dt="2023-10-17T14:48:06.974"/>
    <p1510:client id="{26E4B529-FB6F-EC5F-DD6E-CE87B0D11DA7}" v="127" dt="2023-10-23T19:01:05.388"/>
    <p1510:client id="{29489C27-0984-4F99-A3F7-8B3D1B1DDDEF}" v="44" dt="2023-09-28T13:06:22.586"/>
    <p1510:client id="{2F3CA459-FD90-C640-340F-447DB4D1C202}" v="45" dt="2023-10-16T15:31:18.041"/>
    <p1510:client id="{31D1ABC7-16FE-0EDA-4016-DFB74489E70A}" v="115" dt="2023-10-18T15:53:05.143"/>
    <p1510:client id="{7F6A1E64-296B-077B-0FCB-EA15D4F2A3F6}" v="7" dt="2023-10-23T15:18:16.169"/>
    <p1510:client id="{8F8BA913-A5B4-6389-396A-16E55D24B1A1}" v="241" dt="2023-10-16T14:58:16.244"/>
    <p1510:client id="{B88844B2-1E81-251E-69F4-471ABC422843}" v="401" dt="2023-10-13T16:08:17.998"/>
    <p1510:client id="{C03EBA09-442F-BF80-305A-444BEA9ACA22}" v="284" dt="2023-10-17T14:23:17.298"/>
    <p1510:client id="{C3A4FA16-CFF2-951B-FD2A-DB270A6BFF2C}" v="94" dt="2023-10-16T09:59:46.319"/>
    <p1510:client id="{D7249A3C-A4F3-29D7-208D-5151392C01DB}" v="166" dt="2023-10-20T15:53:51.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71640-6448-4646-BC24-A93A79A4F1CF}"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4E47CC-85A1-4E46-856D-5392951663E2}">
      <dgm:prSet/>
      <dgm:spPr/>
      <dgm:t>
        <a:bodyPr/>
        <a:lstStyle/>
        <a:p>
          <a:pPr>
            <a:lnSpc>
              <a:spcPct val="100000"/>
            </a:lnSpc>
            <a:defRPr cap="all"/>
          </a:pPr>
          <a:r>
            <a:rPr lang="en-US"/>
            <a:t>Virtual Diagnostics</a:t>
          </a:r>
        </a:p>
      </dgm:t>
    </dgm:pt>
    <dgm:pt modelId="{231A8178-E06C-45CE-A30F-1EEBBAD9F8DF}" type="parTrans" cxnId="{241F0626-B54D-4DB0-A551-3C42DE6B6140}">
      <dgm:prSet/>
      <dgm:spPr/>
      <dgm:t>
        <a:bodyPr/>
        <a:lstStyle/>
        <a:p>
          <a:endParaRPr lang="en-US"/>
        </a:p>
      </dgm:t>
    </dgm:pt>
    <dgm:pt modelId="{B0893E25-569F-4B19-BD46-C76C71CF5BFB}" type="sibTrans" cxnId="{241F0626-B54D-4DB0-A551-3C42DE6B6140}">
      <dgm:prSet/>
      <dgm:spPr/>
      <dgm:t>
        <a:bodyPr/>
        <a:lstStyle/>
        <a:p>
          <a:endParaRPr lang="en-US"/>
        </a:p>
      </dgm:t>
    </dgm:pt>
    <dgm:pt modelId="{72412677-B3BF-46BE-AC47-9B330FF0FD5D}">
      <dgm:prSet/>
      <dgm:spPr/>
      <dgm:t>
        <a:bodyPr/>
        <a:lstStyle/>
        <a:p>
          <a:pPr>
            <a:lnSpc>
              <a:spcPct val="100000"/>
            </a:lnSpc>
            <a:defRPr cap="all"/>
          </a:pPr>
          <a:r>
            <a:rPr lang="en-US">
              <a:latin typeface="Calibri Light" panose="020F0302020204030204"/>
            </a:rPr>
            <a:t>RF Breakdown</a:t>
          </a:r>
          <a:r>
            <a:rPr lang="en-US"/>
            <a:t> detection &amp; prediction</a:t>
          </a:r>
        </a:p>
      </dgm:t>
    </dgm:pt>
    <dgm:pt modelId="{6B14771E-6E22-4907-B9C4-DB11E6F3E1F1}" type="parTrans" cxnId="{0B5A5854-BA16-4196-9AC2-456D54F149EB}">
      <dgm:prSet/>
      <dgm:spPr/>
      <dgm:t>
        <a:bodyPr/>
        <a:lstStyle/>
        <a:p>
          <a:endParaRPr lang="en-US"/>
        </a:p>
      </dgm:t>
    </dgm:pt>
    <dgm:pt modelId="{16F23C25-4CC6-43E2-B3A2-2E4E80ECF6BA}" type="sibTrans" cxnId="{0B5A5854-BA16-4196-9AC2-456D54F149EB}">
      <dgm:prSet/>
      <dgm:spPr/>
      <dgm:t>
        <a:bodyPr/>
        <a:lstStyle/>
        <a:p>
          <a:endParaRPr lang="en-US"/>
        </a:p>
      </dgm:t>
    </dgm:pt>
    <dgm:pt modelId="{0165A1D9-10C2-499F-96B1-152DB09D40F2}">
      <dgm:prSet/>
      <dgm:spPr/>
      <dgm:t>
        <a:bodyPr/>
        <a:lstStyle/>
        <a:p>
          <a:pPr>
            <a:lnSpc>
              <a:spcPct val="100000"/>
            </a:lnSpc>
            <a:defRPr cap="all"/>
          </a:pPr>
          <a:r>
            <a:rPr lang="en-US"/>
            <a:t>Laser pulse shaping</a:t>
          </a:r>
        </a:p>
      </dgm:t>
    </dgm:pt>
    <dgm:pt modelId="{8AE1E057-1ECB-49DB-B541-7179992BB5BF}" type="parTrans" cxnId="{77E3FC92-137F-42E1-B88A-5D0BBA57BB56}">
      <dgm:prSet/>
      <dgm:spPr/>
      <dgm:t>
        <a:bodyPr/>
        <a:lstStyle/>
        <a:p>
          <a:endParaRPr lang="en-US"/>
        </a:p>
      </dgm:t>
    </dgm:pt>
    <dgm:pt modelId="{5D6FD6CC-0F91-460E-87ED-157609B9C5D6}" type="sibTrans" cxnId="{77E3FC92-137F-42E1-B88A-5D0BBA57BB56}">
      <dgm:prSet/>
      <dgm:spPr/>
      <dgm:t>
        <a:bodyPr/>
        <a:lstStyle/>
        <a:p>
          <a:endParaRPr lang="en-US"/>
        </a:p>
      </dgm:t>
    </dgm:pt>
    <dgm:pt modelId="{B124E6A5-FD37-4612-BBB4-456818B8169C}" type="pres">
      <dgm:prSet presAssocID="{B9B71640-6448-4646-BC24-A93A79A4F1CF}" presName="root" presStyleCnt="0">
        <dgm:presLayoutVars>
          <dgm:dir/>
          <dgm:resizeHandles val="exact"/>
        </dgm:presLayoutVars>
      </dgm:prSet>
      <dgm:spPr/>
    </dgm:pt>
    <dgm:pt modelId="{3F6D8415-5C2E-4699-BB79-11B87B3D07B2}" type="pres">
      <dgm:prSet presAssocID="{F34E47CC-85A1-4E46-856D-5392951663E2}" presName="compNode" presStyleCnt="0"/>
      <dgm:spPr/>
    </dgm:pt>
    <dgm:pt modelId="{E3011E5A-4518-4B4B-8C39-87881E5C7CBE}" type="pres">
      <dgm:prSet presAssocID="{F34E47CC-85A1-4E46-856D-5392951663E2}" presName="iconBgRect" presStyleLbl="bgShp" presStyleIdx="0" presStyleCnt="3"/>
      <dgm:spPr>
        <a:prstGeom prst="round2DiagRect">
          <a:avLst>
            <a:gd name="adj1" fmla="val 29727"/>
            <a:gd name="adj2" fmla="val 0"/>
          </a:avLst>
        </a:prstGeom>
      </dgm:spPr>
    </dgm:pt>
    <dgm:pt modelId="{CEB79322-2F8F-43FF-9968-BCF841373365}" type="pres">
      <dgm:prSet presAssocID="{F34E47CC-85A1-4E46-856D-5392951663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95786200-3EAF-442E-B4D9-851D5BD30F78}" type="pres">
      <dgm:prSet presAssocID="{F34E47CC-85A1-4E46-856D-5392951663E2}" presName="spaceRect" presStyleCnt="0"/>
      <dgm:spPr/>
    </dgm:pt>
    <dgm:pt modelId="{4B80ADB3-CE0B-47A4-9A51-43CACA2F7B71}" type="pres">
      <dgm:prSet presAssocID="{F34E47CC-85A1-4E46-856D-5392951663E2}" presName="textRect" presStyleLbl="revTx" presStyleIdx="0" presStyleCnt="3">
        <dgm:presLayoutVars>
          <dgm:chMax val="1"/>
          <dgm:chPref val="1"/>
        </dgm:presLayoutVars>
      </dgm:prSet>
      <dgm:spPr/>
    </dgm:pt>
    <dgm:pt modelId="{8A739633-EFEF-422C-A84A-D9DFCA45455C}" type="pres">
      <dgm:prSet presAssocID="{B0893E25-569F-4B19-BD46-C76C71CF5BFB}" presName="sibTrans" presStyleCnt="0"/>
      <dgm:spPr/>
    </dgm:pt>
    <dgm:pt modelId="{BF1B6B4B-EA35-407D-8C05-C924A6DEC858}" type="pres">
      <dgm:prSet presAssocID="{72412677-B3BF-46BE-AC47-9B330FF0FD5D}" presName="compNode" presStyleCnt="0"/>
      <dgm:spPr/>
    </dgm:pt>
    <dgm:pt modelId="{9630778B-C48B-436E-A1A9-4F3530788DB4}" type="pres">
      <dgm:prSet presAssocID="{72412677-B3BF-46BE-AC47-9B330FF0FD5D}" presName="iconBgRect" presStyleLbl="bgShp" presStyleIdx="1" presStyleCnt="3"/>
      <dgm:spPr>
        <a:prstGeom prst="round2DiagRect">
          <a:avLst>
            <a:gd name="adj1" fmla="val 29727"/>
            <a:gd name="adj2" fmla="val 0"/>
          </a:avLst>
        </a:prstGeom>
      </dgm:spPr>
    </dgm:pt>
    <dgm:pt modelId="{EAD3450D-39AB-47EB-A963-A43290682C2F}" type="pres">
      <dgm:prSet presAssocID="{72412677-B3BF-46BE-AC47-9B330FF0FD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758611A1-A03A-4584-9D9B-4CB4725D0F4C}" type="pres">
      <dgm:prSet presAssocID="{72412677-B3BF-46BE-AC47-9B330FF0FD5D}" presName="spaceRect" presStyleCnt="0"/>
      <dgm:spPr/>
    </dgm:pt>
    <dgm:pt modelId="{57E270EC-0CE1-4C44-B8C4-0B26DCD08DB9}" type="pres">
      <dgm:prSet presAssocID="{72412677-B3BF-46BE-AC47-9B330FF0FD5D}" presName="textRect" presStyleLbl="revTx" presStyleIdx="1" presStyleCnt="3">
        <dgm:presLayoutVars>
          <dgm:chMax val="1"/>
          <dgm:chPref val="1"/>
        </dgm:presLayoutVars>
      </dgm:prSet>
      <dgm:spPr/>
    </dgm:pt>
    <dgm:pt modelId="{41C952B4-6C0F-4C8B-9958-6BE0C3907D80}" type="pres">
      <dgm:prSet presAssocID="{16F23C25-4CC6-43E2-B3A2-2E4E80ECF6BA}" presName="sibTrans" presStyleCnt="0"/>
      <dgm:spPr/>
    </dgm:pt>
    <dgm:pt modelId="{DDDC42F2-92AE-4B61-BD07-FF525AFC2928}" type="pres">
      <dgm:prSet presAssocID="{0165A1D9-10C2-499F-96B1-152DB09D40F2}" presName="compNode" presStyleCnt="0"/>
      <dgm:spPr/>
    </dgm:pt>
    <dgm:pt modelId="{891BA271-F32A-4EF1-BDBA-DF0951169234}" type="pres">
      <dgm:prSet presAssocID="{0165A1D9-10C2-499F-96B1-152DB09D40F2}" presName="iconBgRect" presStyleLbl="bgShp" presStyleIdx="2" presStyleCnt="3"/>
      <dgm:spPr>
        <a:prstGeom prst="round2DiagRect">
          <a:avLst>
            <a:gd name="adj1" fmla="val 29727"/>
            <a:gd name="adj2" fmla="val 0"/>
          </a:avLst>
        </a:prstGeom>
      </dgm:spPr>
    </dgm:pt>
    <dgm:pt modelId="{0B648D13-873B-47C1-B4FB-DA9FF021AD18}" type="pres">
      <dgm:prSet presAssocID="{0165A1D9-10C2-499F-96B1-152DB09D40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beat"/>
        </a:ext>
      </dgm:extLst>
    </dgm:pt>
    <dgm:pt modelId="{AEEC8BE3-6056-4ABB-933F-900EDA1670A0}" type="pres">
      <dgm:prSet presAssocID="{0165A1D9-10C2-499F-96B1-152DB09D40F2}" presName="spaceRect" presStyleCnt="0"/>
      <dgm:spPr/>
    </dgm:pt>
    <dgm:pt modelId="{8EE13FCD-E23F-45E6-B55C-6BC50B3C14C5}" type="pres">
      <dgm:prSet presAssocID="{0165A1D9-10C2-499F-96B1-152DB09D40F2}" presName="textRect" presStyleLbl="revTx" presStyleIdx="2" presStyleCnt="3">
        <dgm:presLayoutVars>
          <dgm:chMax val="1"/>
          <dgm:chPref val="1"/>
        </dgm:presLayoutVars>
      </dgm:prSet>
      <dgm:spPr/>
    </dgm:pt>
  </dgm:ptLst>
  <dgm:cxnLst>
    <dgm:cxn modelId="{241F0626-B54D-4DB0-A551-3C42DE6B6140}" srcId="{B9B71640-6448-4646-BC24-A93A79A4F1CF}" destId="{F34E47CC-85A1-4E46-856D-5392951663E2}" srcOrd="0" destOrd="0" parTransId="{231A8178-E06C-45CE-A30F-1EEBBAD9F8DF}" sibTransId="{B0893E25-569F-4B19-BD46-C76C71CF5BFB}"/>
    <dgm:cxn modelId="{E01FD533-D57C-44D8-9417-C60518324896}" type="presOf" srcId="{72412677-B3BF-46BE-AC47-9B330FF0FD5D}" destId="{57E270EC-0CE1-4C44-B8C4-0B26DCD08DB9}" srcOrd="0" destOrd="0" presId="urn:microsoft.com/office/officeart/2018/5/layout/IconLeafLabelList"/>
    <dgm:cxn modelId="{0B5A5854-BA16-4196-9AC2-456D54F149EB}" srcId="{B9B71640-6448-4646-BC24-A93A79A4F1CF}" destId="{72412677-B3BF-46BE-AC47-9B330FF0FD5D}" srcOrd="1" destOrd="0" parTransId="{6B14771E-6E22-4907-B9C4-DB11E6F3E1F1}" sibTransId="{16F23C25-4CC6-43E2-B3A2-2E4E80ECF6BA}"/>
    <dgm:cxn modelId="{F4EA6559-1C96-443A-949A-C863058ED6C0}" type="presOf" srcId="{0165A1D9-10C2-499F-96B1-152DB09D40F2}" destId="{8EE13FCD-E23F-45E6-B55C-6BC50B3C14C5}" srcOrd="0" destOrd="0" presId="urn:microsoft.com/office/officeart/2018/5/layout/IconLeafLabelList"/>
    <dgm:cxn modelId="{77E3FC92-137F-42E1-B88A-5D0BBA57BB56}" srcId="{B9B71640-6448-4646-BC24-A93A79A4F1CF}" destId="{0165A1D9-10C2-499F-96B1-152DB09D40F2}" srcOrd="2" destOrd="0" parTransId="{8AE1E057-1ECB-49DB-B541-7179992BB5BF}" sibTransId="{5D6FD6CC-0F91-460E-87ED-157609B9C5D6}"/>
    <dgm:cxn modelId="{CE9C69C7-0EEE-4A06-BBA2-31C714F7E140}" type="presOf" srcId="{F34E47CC-85A1-4E46-856D-5392951663E2}" destId="{4B80ADB3-CE0B-47A4-9A51-43CACA2F7B71}" srcOrd="0" destOrd="0" presId="urn:microsoft.com/office/officeart/2018/5/layout/IconLeafLabelList"/>
    <dgm:cxn modelId="{E94EFAD4-30FF-4798-81E2-4F107657747A}" type="presOf" srcId="{B9B71640-6448-4646-BC24-A93A79A4F1CF}" destId="{B124E6A5-FD37-4612-BBB4-456818B8169C}" srcOrd="0" destOrd="0" presId="urn:microsoft.com/office/officeart/2018/5/layout/IconLeafLabelList"/>
    <dgm:cxn modelId="{30815D77-1423-4D4D-9C26-75F94636FDCB}" type="presParOf" srcId="{B124E6A5-FD37-4612-BBB4-456818B8169C}" destId="{3F6D8415-5C2E-4699-BB79-11B87B3D07B2}" srcOrd="0" destOrd="0" presId="urn:microsoft.com/office/officeart/2018/5/layout/IconLeafLabelList"/>
    <dgm:cxn modelId="{5DF6EE50-8A38-477A-9E48-9FED63C9EBFE}" type="presParOf" srcId="{3F6D8415-5C2E-4699-BB79-11B87B3D07B2}" destId="{E3011E5A-4518-4B4B-8C39-87881E5C7CBE}" srcOrd="0" destOrd="0" presId="urn:microsoft.com/office/officeart/2018/5/layout/IconLeafLabelList"/>
    <dgm:cxn modelId="{7EE6AE3C-2830-410B-A4F4-8513CEA016F3}" type="presParOf" srcId="{3F6D8415-5C2E-4699-BB79-11B87B3D07B2}" destId="{CEB79322-2F8F-43FF-9968-BCF841373365}" srcOrd="1" destOrd="0" presId="urn:microsoft.com/office/officeart/2018/5/layout/IconLeafLabelList"/>
    <dgm:cxn modelId="{8E6B9E13-CD5D-4620-94D5-8962E68E9F70}" type="presParOf" srcId="{3F6D8415-5C2E-4699-BB79-11B87B3D07B2}" destId="{95786200-3EAF-442E-B4D9-851D5BD30F78}" srcOrd="2" destOrd="0" presId="urn:microsoft.com/office/officeart/2018/5/layout/IconLeafLabelList"/>
    <dgm:cxn modelId="{FF87E4EE-2E32-458E-BECB-4DCB27A9ED98}" type="presParOf" srcId="{3F6D8415-5C2E-4699-BB79-11B87B3D07B2}" destId="{4B80ADB3-CE0B-47A4-9A51-43CACA2F7B71}" srcOrd="3" destOrd="0" presId="urn:microsoft.com/office/officeart/2018/5/layout/IconLeafLabelList"/>
    <dgm:cxn modelId="{86D63760-51CA-43A2-8B0B-EC13435CA162}" type="presParOf" srcId="{B124E6A5-FD37-4612-BBB4-456818B8169C}" destId="{8A739633-EFEF-422C-A84A-D9DFCA45455C}" srcOrd="1" destOrd="0" presId="urn:microsoft.com/office/officeart/2018/5/layout/IconLeafLabelList"/>
    <dgm:cxn modelId="{93125DD7-44DF-4D8C-8FC9-EFB3390367DC}" type="presParOf" srcId="{B124E6A5-FD37-4612-BBB4-456818B8169C}" destId="{BF1B6B4B-EA35-407D-8C05-C924A6DEC858}" srcOrd="2" destOrd="0" presId="urn:microsoft.com/office/officeart/2018/5/layout/IconLeafLabelList"/>
    <dgm:cxn modelId="{F0FF8D6B-2185-4895-8175-607C4F1D0CFD}" type="presParOf" srcId="{BF1B6B4B-EA35-407D-8C05-C924A6DEC858}" destId="{9630778B-C48B-436E-A1A9-4F3530788DB4}" srcOrd="0" destOrd="0" presId="urn:microsoft.com/office/officeart/2018/5/layout/IconLeafLabelList"/>
    <dgm:cxn modelId="{0D2671E2-FB63-4E5B-8984-EB973602A479}" type="presParOf" srcId="{BF1B6B4B-EA35-407D-8C05-C924A6DEC858}" destId="{EAD3450D-39AB-47EB-A963-A43290682C2F}" srcOrd="1" destOrd="0" presId="urn:microsoft.com/office/officeart/2018/5/layout/IconLeafLabelList"/>
    <dgm:cxn modelId="{C29702C5-84FE-480E-856A-FD102DB4D552}" type="presParOf" srcId="{BF1B6B4B-EA35-407D-8C05-C924A6DEC858}" destId="{758611A1-A03A-4584-9D9B-4CB4725D0F4C}" srcOrd="2" destOrd="0" presId="urn:microsoft.com/office/officeart/2018/5/layout/IconLeafLabelList"/>
    <dgm:cxn modelId="{CD506B81-54E1-4E8A-96FB-25C0A7B40707}" type="presParOf" srcId="{BF1B6B4B-EA35-407D-8C05-C924A6DEC858}" destId="{57E270EC-0CE1-4C44-B8C4-0B26DCD08DB9}" srcOrd="3" destOrd="0" presId="urn:microsoft.com/office/officeart/2018/5/layout/IconLeafLabelList"/>
    <dgm:cxn modelId="{A113B1BA-AD72-4EF6-8E7F-46D9131773FF}" type="presParOf" srcId="{B124E6A5-FD37-4612-BBB4-456818B8169C}" destId="{41C952B4-6C0F-4C8B-9958-6BE0C3907D80}" srcOrd="3" destOrd="0" presId="urn:microsoft.com/office/officeart/2018/5/layout/IconLeafLabelList"/>
    <dgm:cxn modelId="{CDC4A4A5-383F-4532-B3CB-9BEF460F5A5C}" type="presParOf" srcId="{B124E6A5-FD37-4612-BBB4-456818B8169C}" destId="{DDDC42F2-92AE-4B61-BD07-FF525AFC2928}" srcOrd="4" destOrd="0" presId="urn:microsoft.com/office/officeart/2018/5/layout/IconLeafLabelList"/>
    <dgm:cxn modelId="{23372E11-561F-46A3-8F61-E876A3E56EBC}" type="presParOf" srcId="{DDDC42F2-92AE-4B61-BD07-FF525AFC2928}" destId="{891BA271-F32A-4EF1-BDBA-DF0951169234}" srcOrd="0" destOrd="0" presId="urn:microsoft.com/office/officeart/2018/5/layout/IconLeafLabelList"/>
    <dgm:cxn modelId="{EBF6EAFE-B1D5-4F17-8005-D7D88D334612}" type="presParOf" srcId="{DDDC42F2-92AE-4B61-BD07-FF525AFC2928}" destId="{0B648D13-873B-47C1-B4FB-DA9FF021AD18}" srcOrd="1" destOrd="0" presId="urn:microsoft.com/office/officeart/2018/5/layout/IconLeafLabelList"/>
    <dgm:cxn modelId="{5EF8ACEB-B398-45EB-95E2-777A5A9B2369}" type="presParOf" srcId="{DDDC42F2-92AE-4B61-BD07-FF525AFC2928}" destId="{AEEC8BE3-6056-4ABB-933F-900EDA1670A0}" srcOrd="2" destOrd="0" presId="urn:microsoft.com/office/officeart/2018/5/layout/IconLeafLabelList"/>
    <dgm:cxn modelId="{862ABE0E-E119-41FA-830A-B8E8D5C9701C}" type="presParOf" srcId="{DDDC42F2-92AE-4B61-BD07-FF525AFC2928}" destId="{8EE13FCD-E23F-45E6-B55C-6BC50B3C14C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11E5A-4518-4B4B-8C39-87881E5C7CBE}">
      <dsp:nvSpPr>
        <dsp:cNvPr id="0" name=""/>
        <dsp:cNvSpPr/>
      </dsp:nvSpPr>
      <dsp:spPr>
        <a:xfrm>
          <a:off x="718664"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79322-2F8F-43FF-9968-BCF841373365}">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80ADB3-CE0B-47A4-9A51-43CACA2F7B71}">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Virtual Diagnostics</a:t>
          </a:r>
        </a:p>
      </dsp:txBody>
      <dsp:txXfrm>
        <a:off x="93445" y="3018902"/>
        <a:ext cx="3206250" cy="720000"/>
      </dsp:txXfrm>
    </dsp:sp>
    <dsp:sp modelId="{9630778B-C48B-436E-A1A9-4F3530788DB4}">
      <dsp:nvSpPr>
        <dsp:cNvPr id="0" name=""/>
        <dsp:cNvSpPr/>
      </dsp:nvSpPr>
      <dsp:spPr>
        <a:xfrm>
          <a:off x="4486008"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3450D-39AB-47EB-A963-A43290682C2F}">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270EC-0CE1-4C44-B8C4-0B26DCD08DB9}">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Calibri Light" panose="020F0302020204030204"/>
            </a:rPr>
            <a:t>RF Breakdown</a:t>
          </a:r>
          <a:r>
            <a:rPr lang="en-US" sz="2300" kern="1200"/>
            <a:t> detection &amp; prediction</a:t>
          </a:r>
        </a:p>
      </dsp:txBody>
      <dsp:txXfrm>
        <a:off x="3860789" y="3018902"/>
        <a:ext cx="3206250" cy="720000"/>
      </dsp:txXfrm>
    </dsp:sp>
    <dsp:sp modelId="{891BA271-F32A-4EF1-BDBA-DF0951169234}">
      <dsp:nvSpPr>
        <dsp:cNvPr id="0" name=""/>
        <dsp:cNvSpPr/>
      </dsp:nvSpPr>
      <dsp:spPr>
        <a:xfrm>
          <a:off x="8253352" y="4539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48D13-873B-47C1-B4FB-DA9FF021AD18}">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E13FCD-E23F-45E6-B55C-6BC50B3C14C5}">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Laser pulse shaping</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AF8D7-32AD-48CB-8C17-EA6257724443}" type="datetimeFigureOut">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6BA20-E035-429B-9909-01CB53B6BFB7}" type="slidenum">
              <a:t>‹#›</a:t>
            </a:fld>
            <a:endParaRPr lang="en-US"/>
          </a:p>
        </p:txBody>
      </p:sp>
    </p:spTree>
    <p:extLst>
      <p:ext uri="{BB962C8B-B14F-4D97-AF65-F5344CB8AC3E}">
        <p14:creationId xmlns:p14="http://schemas.microsoft.com/office/powerpoint/2010/main" val="300518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I'm Amelia Pollard, I'm the resident machine learning researcher at </a:t>
            </a:r>
            <a:r>
              <a:rPr lang="en-US" dirty="0" err="1">
                <a:cs typeface="Calibri"/>
              </a:rPr>
              <a:t>ASTeC</a:t>
            </a:r>
            <a:r>
              <a:rPr lang="en-US" dirty="0">
                <a:cs typeface="Calibri"/>
              </a:rPr>
              <a:t>, and I'd first just like to thank you for inviting me to speak here. My talk today concerns the application of machine learning techniques to particle accelerators, and will hopefully engender some ideas for how machine learning can be applied to the </a:t>
            </a:r>
            <a:r>
              <a:rPr lang="en-US" dirty="0" err="1">
                <a:cs typeface="Calibri"/>
              </a:rPr>
              <a:t>LhARA</a:t>
            </a:r>
            <a:r>
              <a:rPr lang="en-US" dirty="0">
                <a:cs typeface="Calibri"/>
              </a:rPr>
              <a:t> project. </a:t>
            </a:r>
            <a:r>
              <a:rPr lang="en-US" dirty="0"/>
              <a:t>I'm going to preface my whole talk with a little disclaimer: I'm not a physicist, I'm a computer scientist. I've gathered a basic understanding of accelerators over the last few years but it's far from complete</a:t>
            </a:r>
            <a:endParaRPr lang="en-US" dirty="0">
              <a:cs typeface="Calibri"/>
            </a:endParaRPr>
          </a:p>
        </p:txBody>
      </p:sp>
      <p:sp>
        <p:nvSpPr>
          <p:cNvPr id="4" name="Slide Number Placeholder 3"/>
          <p:cNvSpPr>
            <a:spLocks noGrp="1"/>
          </p:cNvSpPr>
          <p:nvPr>
            <p:ph type="sldNum" sz="quarter" idx="5"/>
          </p:nvPr>
        </p:nvSpPr>
        <p:spPr/>
        <p:txBody>
          <a:bodyPr/>
          <a:lstStyle/>
          <a:p>
            <a:fld id="{0766BA20-E035-429B-9909-01CB53B6BFB7}" type="slidenum">
              <a:rPr lang="en-US"/>
              <a:t>1</a:t>
            </a:fld>
            <a:endParaRPr lang="en-US"/>
          </a:p>
        </p:txBody>
      </p:sp>
    </p:spTree>
    <p:extLst>
      <p:ext uri="{BB962C8B-B14F-4D97-AF65-F5344CB8AC3E}">
        <p14:creationId xmlns:p14="http://schemas.microsoft.com/office/powerpoint/2010/main" val="411521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Minerva's work did highlight some shortfalls of basic machine learning for predicting the LPS graphs from machine parameters however, and so shortly after, we sought to improve the longitudinal phase space graph prediction to increase accuracy and detail in the resulting graphs. We approached this work using a complex neural network model called a CVAE-GAN, which is able to generate realistic, detailed, LPS graphs for a very wide range of possible accelerator configurations. This work was presented at ICALEPCS 21, a few months later. </a:t>
            </a:r>
          </a:p>
          <a:p>
            <a:endParaRPr lang="en-US">
              <a:cs typeface="Calibri"/>
            </a:endParaRPr>
          </a:p>
          <a:p>
            <a:r>
              <a:rPr lang="en-US" dirty="0">
                <a:cs typeface="Calibri"/>
              </a:rPr>
              <a:t>By using a conditional variational autoencoder model, we were able to achieve some decent results that were a significant improvement over previous work but still lacked important details or contained artifacts as you can see from the images on the left. </a:t>
            </a:r>
            <a:endParaRPr lang="en-US"/>
          </a:p>
          <a:p>
            <a:r>
              <a:rPr lang="en-US" dirty="0"/>
              <a:t>You can see on the right here the network we developed to counter this issue. By combining the CVAE with a discriminator model which is trained solely on its ability to detect generated data versus real data, we significantly improved our results.</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pPr/>
              <a:t>10</a:t>
            </a:fld>
            <a:endParaRPr lang="en-US"/>
          </a:p>
        </p:txBody>
      </p:sp>
    </p:spTree>
    <p:extLst>
      <p:ext uri="{BB962C8B-B14F-4D97-AF65-F5344CB8AC3E}">
        <p14:creationId xmlns:p14="http://schemas.microsoft.com/office/powerpoint/2010/main" val="300091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you see those improved results. In the top right, you see a pair of rows – the ground truth row is made of samples from the dataset, LPS graphs generated by the ASTRA/</a:t>
            </a:r>
            <a:r>
              <a:rPr lang="en-US" dirty="0" err="1"/>
              <a:t>ELegant</a:t>
            </a:r>
            <a:r>
              <a:rPr lang="en-US" dirty="0"/>
              <a:t> simulation. The prediction row is the output of the neural network I just described, after being fed the same accelerator parameters as Elegant. In particular, note the high quality on the fine structure details, which are an almost perfect match to simulation. Each of these images took about 2 </a:t>
            </a:r>
            <a:r>
              <a:rPr lang="en-US" dirty="0" err="1"/>
              <a:t>millliseconds</a:t>
            </a:r>
            <a:r>
              <a:rPr lang="en-US" dirty="0"/>
              <a:t> to generate on a low power PC, while the simulator took approximately 2 minutes to achieve the same.</a:t>
            </a:r>
          </a:p>
          <a:p>
            <a:r>
              <a:rPr lang="en-US" dirty="0">
                <a:cs typeface="Calibri"/>
              </a:rPr>
              <a:t>Because we can now generate these graphs in milliseconds, we can do things like putting the model in a nice graphical interface with slide bars, and drag those slide bars around to see how each parameter effects the output, allowing us to observe the longitudinal phase space of a beam in </a:t>
            </a:r>
            <a:r>
              <a:rPr lang="en-US" dirty="0" err="1">
                <a:cs typeface="Calibri"/>
              </a:rPr>
              <a:t>realtime</a:t>
            </a:r>
            <a:r>
              <a:rPr lang="en-US" dirty="0">
                <a:cs typeface="Calibri"/>
              </a:rPr>
              <a:t> as we vary parameters.</a:t>
            </a:r>
          </a:p>
        </p:txBody>
      </p:sp>
      <p:sp>
        <p:nvSpPr>
          <p:cNvPr id="4" name="Slide Number Placeholder 3"/>
          <p:cNvSpPr>
            <a:spLocks noGrp="1"/>
          </p:cNvSpPr>
          <p:nvPr>
            <p:ph type="sldNum" sz="quarter" idx="5"/>
          </p:nvPr>
        </p:nvSpPr>
        <p:spPr/>
        <p:txBody>
          <a:bodyPr/>
          <a:lstStyle/>
          <a:p>
            <a:fld id="{C0F3BA1D-A00F-DB41-84DA-BE26C4853B35}" type="slidenum">
              <a:rPr lang="en-US" smtClean="0"/>
              <a:pPr/>
              <a:t>11</a:t>
            </a:fld>
            <a:endParaRPr lang="en-US"/>
          </a:p>
        </p:txBody>
      </p:sp>
    </p:spTree>
    <p:extLst>
      <p:ext uri="{BB962C8B-B14F-4D97-AF65-F5344CB8AC3E}">
        <p14:creationId xmlns:p14="http://schemas.microsoft.com/office/powerpoint/2010/main" val="277935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a diagnostic involving a more direct measurement, Joe Wolfenden has been working with MAX 4 on a Coherent Transition Radiation monitor and combining this with a machine learning approach to extract the temporal bunch profile.</a:t>
            </a:r>
            <a:endParaRPr lang="en-US" dirty="0"/>
          </a:p>
          <a:p>
            <a:r>
              <a:rPr lang="en-US" dirty="0">
                <a:cs typeface="Calibri"/>
              </a:rPr>
              <a:t>Using a technique previously used for parasitic bunch length monitoring and augmenting it with a machine learning approach enables the extraction of the temporal bunch profile.</a:t>
            </a:r>
          </a:p>
          <a:p>
            <a:r>
              <a:rPr lang="en-US" dirty="0">
                <a:cs typeface="Calibri"/>
              </a:rPr>
              <a:t>To train the system, </a:t>
            </a:r>
            <a:r>
              <a:rPr lang="en-US" dirty="0"/>
              <a:t>he generated 100k examples from simulations of a double-Gaussian distribution, with six parameters </a:t>
            </a:r>
            <a:r>
              <a:rPr lang="en-US" dirty="0" err="1"/>
              <a:t>randomised</a:t>
            </a:r>
            <a:r>
              <a:rPr lang="en-US" dirty="0"/>
              <a:t> within a range which could be expected from the MAX 4 SPF.  A simulated CTR image was then generated for each.</a:t>
            </a:r>
            <a:endParaRPr lang="en-US" dirty="0">
              <a:cs typeface="Calibri"/>
            </a:endParaRPr>
          </a:p>
          <a:p>
            <a:r>
              <a:rPr lang="en-US" dirty="0"/>
              <a:t>The ML</a:t>
            </a:r>
            <a:r>
              <a:rPr lang="en-US" dirty="0">
                <a:cs typeface="Calibri"/>
              </a:rPr>
              <a:t> model converts a</a:t>
            </a:r>
            <a:r>
              <a:rPr lang="en-US" dirty="0"/>
              <a:t> 1D line profile of the CTR simulated images, to the six double-Gaussian variables, enabling prediction of the temporal bunch profile from the transition radiation monitor.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CAE33C9-6F8B-41E4-A157-000A9F0EC827}" type="slidenum">
              <a:rPr lang="en-US"/>
              <a:t>12</a:t>
            </a:fld>
            <a:endParaRPr lang="en-US"/>
          </a:p>
        </p:txBody>
      </p:sp>
    </p:spTree>
    <p:extLst>
      <p:ext uri="{BB962C8B-B14F-4D97-AF65-F5344CB8AC3E}">
        <p14:creationId xmlns:p14="http://schemas.microsoft.com/office/powerpoint/2010/main" val="205788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Another one by Joe: With the intent to provide virtual screens for areas of the accelerator where it is inconvenient to have a real one, he presented this work at LINAC22 where a pre-interaction point screen was used in combination with machine parameters to predict a post-interaction point screen that could, in theory, be entirely virtual.</a:t>
            </a:r>
          </a:p>
          <a:p>
            <a:r>
              <a:rPr lang="en-US" dirty="0"/>
              <a:t>By using a conditional variational auto encoder </a:t>
            </a:r>
            <a:r>
              <a:rPr lang="en-US" dirty="0" err="1"/>
              <a:t>parameterised</a:t>
            </a:r>
            <a:r>
              <a:rPr lang="en-US" dirty="0"/>
              <a:t> by the quadrupole strengths between the observation point and the prediction point, the model estimates how the beam will be affected by the magnets. </a:t>
            </a:r>
          </a:p>
          <a:p>
            <a:r>
              <a:rPr lang="en-US" dirty="0">
                <a:cs typeface="Calibri" panose="020F0502020204030204"/>
              </a:rPr>
              <a:t>This work was again demonstrated on simulation data, but experiments are already planned for when FEBE comes online. </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CAE33C9-6F8B-41E4-A157-000A9F0EC827}" type="slidenum">
              <a:rPr lang="en-US"/>
              <a:t>13</a:t>
            </a:fld>
            <a:endParaRPr lang="en-US"/>
          </a:p>
        </p:txBody>
      </p:sp>
    </p:spTree>
    <p:extLst>
      <p:ext uri="{BB962C8B-B14F-4D97-AF65-F5344CB8AC3E}">
        <p14:creationId xmlns:p14="http://schemas.microsoft.com/office/powerpoint/2010/main" val="56759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Andy Wolski recently presented work on predicting 4D transverse phase space from observations collected from </a:t>
            </a:r>
            <a:r>
              <a:rPr lang="en-US" dirty="0" err="1">
                <a:cs typeface="Calibri"/>
              </a:rPr>
              <a:t>quadrapole</a:t>
            </a:r>
            <a:r>
              <a:rPr lang="en-US" dirty="0">
                <a:cs typeface="Calibri"/>
              </a:rPr>
              <a:t> scanning. </a:t>
            </a:r>
            <a:endParaRPr lang="en-US">
              <a:cs typeface="Calibri"/>
            </a:endParaRPr>
          </a:p>
          <a:p>
            <a:r>
              <a:rPr lang="en-US" dirty="0">
                <a:cs typeface="Calibri"/>
              </a:rPr>
              <a:t>A dataset was created with 3000</a:t>
            </a:r>
            <a:r>
              <a:rPr lang="en-US" dirty="0"/>
              <a:t> 4D phase space distributions generated by superposing multiple 4D Gaussian distributions with random variations in position, shape and intensity. For each, sinograms are obtained by transforming the distribution using phase space rotations (corresponding to the 32 steps in a quadrupole scan), and then projecting the distribution onto the x–y plane at each step.</a:t>
            </a:r>
            <a:endParaRPr lang="en-US" dirty="0">
              <a:cs typeface="Calibri"/>
            </a:endParaRPr>
          </a:p>
          <a:p>
            <a:r>
              <a:rPr lang="en-US" dirty="0"/>
              <a:t>A</a:t>
            </a:r>
            <a:r>
              <a:rPr lang="en-US" dirty="0">
                <a:cs typeface="Calibri"/>
              </a:rPr>
              <a:t> deep neural net model then learns the relationship from sinogram to 4D phase space. Thus we can quickly and efficiently predict the 4D phase space tomography without significant compute time of the algorithmic approach.</a:t>
            </a:r>
            <a:endParaRPr lang="en-US" dirty="0"/>
          </a:p>
          <a:p>
            <a:pPr marL="171450" indent="-171450">
              <a:buFont typeface="Arial"/>
              <a:buChar char="•"/>
            </a:pPr>
            <a:endParaRPr lang="en-US">
              <a:cs typeface="Calibri"/>
            </a:endParaRPr>
          </a:p>
          <a:p>
            <a:r>
              <a:rPr lang="en-US" dirty="0">
                <a:cs typeface="Calibri"/>
              </a:rPr>
              <a:t>(4d transverse</a:t>
            </a:r>
            <a:r>
              <a:rPr lang="en-US" dirty="0"/>
              <a:t> phase space: x, y, x', y' (transverse dimensions and their rate of change, for immediate </a:t>
            </a:r>
            <a:r>
              <a:rPr lang="en-US" dirty="0" err="1"/>
              <a:t>emmission</a:t>
            </a:r>
            <a:r>
              <a:rPr lang="en-US" dirty="0"/>
              <a:t> and delta of emission)</a:t>
            </a:r>
            <a:endParaRPr lang="en-US" dirty="0">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CAE33C9-6F8B-41E4-A157-000A9F0EC827}" type="slidenum">
              <a:rPr lang="en-US"/>
              <a:t>14</a:t>
            </a:fld>
            <a:endParaRPr lang="en-US"/>
          </a:p>
        </p:txBody>
      </p:sp>
    </p:spTree>
    <p:extLst>
      <p:ext uri="{BB962C8B-B14F-4D97-AF65-F5344CB8AC3E}">
        <p14:creationId xmlns:p14="http://schemas.microsoft.com/office/powerpoint/2010/main" val="12634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this is just a quick overview of how that's done</a:t>
            </a:r>
          </a:p>
        </p:txBody>
      </p:sp>
      <p:sp>
        <p:nvSpPr>
          <p:cNvPr id="4" name="Slide Number Placeholder 3"/>
          <p:cNvSpPr>
            <a:spLocks noGrp="1"/>
          </p:cNvSpPr>
          <p:nvPr>
            <p:ph type="sldNum" sz="quarter" idx="5"/>
          </p:nvPr>
        </p:nvSpPr>
        <p:spPr/>
        <p:txBody>
          <a:bodyPr/>
          <a:lstStyle/>
          <a:p>
            <a:fld id="{0766BA20-E035-429B-9909-01CB53B6BFB7}" type="slidenum">
              <a:rPr lang="en-US"/>
              <a:t>15</a:t>
            </a:fld>
            <a:endParaRPr lang="en-US"/>
          </a:p>
        </p:txBody>
      </p:sp>
    </p:spTree>
    <p:extLst>
      <p:ext uri="{BB962C8B-B14F-4D97-AF65-F5344CB8AC3E}">
        <p14:creationId xmlns:p14="http://schemas.microsoft.com/office/powerpoint/2010/main" val="374784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how this approach performs in comparison to an algebraic reconstruction method, with the ML model producing significantly fewer artifacts and doing so much faster.</a:t>
            </a:r>
          </a:p>
        </p:txBody>
      </p:sp>
      <p:sp>
        <p:nvSpPr>
          <p:cNvPr id="4" name="Slide Number Placeholder 3"/>
          <p:cNvSpPr>
            <a:spLocks noGrp="1"/>
          </p:cNvSpPr>
          <p:nvPr>
            <p:ph type="sldNum" sz="quarter" idx="5"/>
          </p:nvPr>
        </p:nvSpPr>
        <p:spPr/>
        <p:txBody>
          <a:bodyPr/>
          <a:lstStyle/>
          <a:p>
            <a:fld id="{6CAE33C9-6F8B-41E4-A157-000A9F0EC827}" type="slidenum">
              <a:rPr lang="en-US"/>
              <a:t>16</a:t>
            </a:fld>
            <a:endParaRPr lang="en-US"/>
          </a:p>
        </p:txBody>
      </p:sp>
    </p:spTree>
    <p:extLst>
      <p:ext uri="{BB962C8B-B14F-4D97-AF65-F5344CB8AC3E}">
        <p14:creationId xmlns:p14="http://schemas.microsoft.com/office/powerpoint/2010/main" val="38318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Anomaly detection – We haven't done much in the way of this at CLARA, but as you might imagine, detecting deviations from normal </a:t>
            </a:r>
            <a:r>
              <a:rPr lang="en-US" dirty="0" err="1">
                <a:cs typeface="Calibri"/>
              </a:rPr>
              <a:t>behaviour</a:t>
            </a:r>
            <a:r>
              <a:rPr lang="en-US" dirty="0">
                <a:cs typeface="Calibri"/>
              </a:rPr>
              <a:t> before they become a problem can have significant benefits. Machine learning is particularly well suited for this task.</a:t>
            </a:r>
          </a:p>
        </p:txBody>
      </p:sp>
      <p:sp>
        <p:nvSpPr>
          <p:cNvPr id="4" name="Slide Number Placeholder 3"/>
          <p:cNvSpPr>
            <a:spLocks noGrp="1"/>
          </p:cNvSpPr>
          <p:nvPr>
            <p:ph type="sldNum" sz="quarter" idx="5"/>
          </p:nvPr>
        </p:nvSpPr>
        <p:spPr/>
        <p:txBody>
          <a:bodyPr/>
          <a:lstStyle/>
          <a:p>
            <a:fld id="{0766BA20-E035-429B-9909-01CB53B6BFB7}" type="slidenum">
              <a:rPr lang="en-US"/>
              <a:t>17</a:t>
            </a:fld>
            <a:endParaRPr lang="en-US"/>
          </a:p>
        </p:txBody>
      </p:sp>
    </p:spTree>
    <p:extLst>
      <p:ext uri="{BB962C8B-B14F-4D97-AF65-F5344CB8AC3E}">
        <p14:creationId xmlns:p14="http://schemas.microsoft.com/office/powerpoint/2010/main" val="9333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 a collaboration with Tony </a:t>
            </a:r>
            <a:r>
              <a:rPr lang="en-US" dirty="0" err="1"/>
              <a:t>Gilfellon</a:t>
            </a:r>
            <a:r>
              <a:rPr lang="en-US" dirty="0"/>
              <a:t> and </a:t>
            </a:r>
            <a:r>
              <a:rPr lang="en-US" dirty="0" err="1"/>
              <a:t>SciML</a:t>
            </a:r>
            <a:r>
              <a:rPr lang="en-US" dirty="0"/>
              <a:t> on developing a better breakdown detection system using machine learning, with an eye to solving breakdown prediction.</a:t>
            </a:r>
          </a:p>
          <a:p>
            <a:r>
              <a:rPr lang="en-US" dirty="0">
                <a:cs typeface="Calibri"/>
              </a:rPr>
              <a:t>RF systems are prone to occasional EM breakdowns which damage equipment, slow down conditioning, (and are generally to be avoided). The current method for detecting when this has happened is done by masking, and so performs poorly when the RF waveforms are changing for legitimate reasons, for example during conditioning, and fails to capture minor breakdowns which fall under the detection threshold.</a:t>
            </a:r>
            <a:endParaRPr lang="en-US" dirty="0">
              <a:ea typeface="Calibri"/>
              <a:cs typeface="Calibri"/>
            </a:endParaRPr>
          </a:p>
          <a:p>
            <a:r>
              <a:rPr lang="en-US" dirty="0">
                <a:cs typeface="Calibri"/>
              </a:rPr>
              <a:t>For this project, we had two datasets to work with – one for the CLARA 10Hz gun which was collected in-house parasitically, and another for the XBOX test stand at CERN, which was produced by PSI. The model was a simple autoencoder, trained exclusively on healthy non-breakdown signals, with a secondary deep neural network to examine the reconstruction and detect deviations from those healthy signals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pPr/>
              <a:t>18</a:t>
            </a:fld>
            <a:endParaRPr lang="en-US"/>
          </a:p>
        </p:txBody>
      </p:sp>
    </p:spTree>
    <p:extLst>
      <p:ext uri="{BB962C8B-B14F-4D97-AF65-F5344CB8AC3E}">
        <p14:creationId xmlns:p14="http://schemas.microsoft.com/office/powerpoint/2010/main" val="300091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can see, our results on detection are pretty great. Especially so when you factor in that approximately half of the false positives detected were actually true positives that were mislabeled. In fact, we are currently in the process of deploying this on an FPGA with the intent that it can run alongside the masking system in the CLARA phase 2 expansion. Unfortunately we're having some technical difficulties that are somewhat delaying the high-repetition rate deployment, but we have a working proof of concept at 10Hz. Hopefully, once it's proved, we can connect the ML system to our interlocks for better conditioning. </a:t>
            </a:r>
            <a:endParaRPr lang="en-US" dirty="0"/>
          </a:p>
          <a:p>
            <a:endParaRPr lang="en-US">
              <a:cs typeface="Calibri"/>
            </a:endParaRPr>
          </a:p>
          <a:p>
            <a:r>
              <a:rPr lang="en-US" dirty="0">
                <a:cs typeface="Calibri"/>
              </a:rPr>
              <a:t>While we did achieve a 73% accuracy on predicting breakdowns within a 30 second window, we were not confident in the quality of those predictions. The graph in the bottom right is a scatter plot of predictions vs actual time until a shot results in a breakdown, and ideally that would be an x=y straight line, you can see that it's not. Our hypothesis was that too much information was lost by the low frequency of shot capture, where we captured only one shot per second. </a:t>
            </a:r>
          </a:p>
          <a:p>
            <a:r>
              <a:rPr lang="en-US" dirty="0">
                <a:cs typeface="Calibri"/>
              </a:rPr>
              <a:t>In addition to the ML system deployment, we're also deploying another FPGA system which seeks to rectify that by recording every shot over a three month time window in order to establish a stronger dataset for this work.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D577613-D135-4B6D-92EA-22F3136633C2}" type="slidenum">
              <a:rPr lang="en-US"/>
              <a:t>19</a:t>
            </a:fld>
            <a:endParaRPr lang="en-US"/>
          </a:p>
        </p:txBody>
      </p:sp>
    </p:spTree>
    <p:extLst>
      <p:ext uri="{BB962C8B-B14F-4D97-AF65-F5344CB8AC3E}">
        <p14:creationId xmlns:p14="http://schemas.microsoft.com/office/powerpoint/2010/main" val="290318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to start I'm going to give a brief overview of what machine learning actually is, then show you some of the things we've been doing with it at Daresbury. Following that I'll discuss our plans for future work. Finally I'll end with some frequently asked questions, and then open the floor for your questions.</a:t>
            </a:r>
            <a:endParaRPr lang="en-US" dirty="0"/>
          </a:p>
        </p:txBody>
      </p:sp>
      <p:sp>
        <p:nvSpPr>
          <p:cNvPr id="4" name="Slide Number Placeholder 3"/>
          <p:cNvSpPr>
            <a:spLocks noGrp="1"/>
          </p:cNvSpPr>
          <p:nvPr>
            <p:ph type="sldNum" sz="quarter" idx="5"/>
          </p:nvPr>
        </p:nvSpPr>
        <p:spPr/>
        <p:txBody>
          <a:bodyPr/>
          <a:lstStyle/>
          <a:p>
            <a:fld id="{0766BA20-E035-429B-9909-01CB53B6BFB7}" type="slidenum">
              <a:rPr lang="en-US"/>
              <a:t>2</a:t>
            </a:fld>
            <a:endParaRPr lang="en-US"/>
          </a:p>
        </p:txBody>
      </p:sp>
    </p:spTree>
    <p:extLst>
      <p:ext uri="{BB962C8B-B14F-4D97-AF65-F5344CB8AC3E}">
        <p14:creationId xmlns:p14="http://schemas.microsoft.com/office/powerpoint/2010/main" val="393260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finally we come to control systems. Here the idea is that we have some target that we want the machine to reach, and previously that meant operators using intuition and fiddling with the settings to get the desired output. With ML based control systems, we can instead simply tell the ML system what we want, and have it apply the settings required directly – vastly saving on operator time. </a:t>
            </a:r>
          </a:p>
        </p:txBody>
      </p:sp>
      <p:sp>
        <p:nvSpPr>
          <p:cNvPr id="4" name="Slide Number Placeholder 3"/>
          <p:cNvSpPr>
            <a:spLocks noGrp="1"/>
          </p:cNvSpPr>
          <p:nvPr>
            <p:ph type="sldNum" sz="quarter" idx="5"/>
          </p:nvPr>
        </p:nvSpPr>
        <p:spPr/>
        <p:txBody>
          <a:bodyPr/>
          <a:lstStyle/>
          <a:p>
            <a:fld id="{0766BA20-E035-429B-9909-01CB53B6BFB7}" type="slidenum">
              <a:rPr lang="en-US"/>
              <a:t>20</a:t>
            </a:fld>
            <a:endParaRPr lang="en-US"/>
          </a:p>
        </p:txBody>
      </p:sp>
    </p:spTree>
    <p:extLst>
      <p:ext uri="{BB962C8B-B14F-4D97-AF65-F5344CB8AC3E}">
        <p14:creationId xmlns:p14="http://schemas.microsoft.com/office/powerpoint/2010/main" val="356678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Temporal Laser Pulse Shaping. This project is my major focus right now.</a:t>
            </a:r>
            <a:endParaRPr lang="en-US">
              <a:cs typeface="Calibri"/>
            </a:endParaRPr>
          </a:p>
          <a:p>
            <a:r>
              <a:rPr lang="en-US" dirty="0">
                <a:cs typeface="Calibri"/>
              </a:rPr>
              <a:t>Currently, the only control an operator has over the electron bunch from the gun is the total charge. With this project, we sought to change that and enable highly </a:t>
            </a:r>
            <a:r>
              <a:rPr lang="en-US" dirty="0" err="1">
                <a:cs typeface="Calibri"/>
              </a:rPr>
              <a:t>customisable</a:t>
            </a:r>
            <a:r>
              <a:rPr lang="en-US" dirty="0">
                <a:cs typeface="Calibri"/>
              </a:rPr>
              <a:t> bunch profiles by modulating the temporal intensity profile of the </a:t>
            </a:r>
            <a:r>
              <a:rPr lang="en-US" dirty="0" err="1">
                <a:cs typeface="Calibri"/>
              </a:rPr>
              <a:t>photinjector</a:t>
            </a:r>
            <a:r>
              <a:rPr lang="en-US" dirty="0">
                <a:cs typeface="Calibri"/>
              </a:rPr>
              <a:t> laser. We can use an acousto-optic modulator for this purpose, however the algorithms to control these are either slow or inaccurate. We saw an opportunity to apply machine learning to fix this deficiency.</a:t>
            </a:r>
            <a:endParaRPr lang="en-US" dirty="0"/>
          </a:p>
          <a:p>
            <a:r>
              <a:rPr lang="en-US" dirty="0"/>
              <a:t>An AOM manipulates the pulse shape by splitting the incoming laser pulse into its component frequencies, which we can then phase shift with a signal to a transducer attached to an optical crystal, and recombine to form our final pulse. On the top right here you can see an overview diagram of the AOM, and below that, an example of a spectral phase profile with the corresponding temporal intensity profile shown below. This problem is quite ideal for machine learning because calculating the temporal intensity profile from the spectral phase profile is trivial, but the reverse is ill-posed. ML excels at problems like this.</a:t>
            </a:r>
            <a:endParaRPr lang="en-US" dirty="0">
              <a:cs typeface="Calibri"/>
            </a:endParaRPr>
          </a:p>
        </p:txBody>
      </p:sp>
      <p:sp>
        <p:nvSpPr>
          <p:cNvPr id="4" name="Slide Number Placeholder 3"/>
          <p:cNvSpPr>
            <a:spLocks noGrp="1"/>
          </p:cNvSpPr>
          <p:nvPr>
            <p:ph type="sldNum" sz="quarter" idx="5"/>
          </p:nvPr>
        </p:nvSpPr>
        <p:spPr/>
        <p:txBody>
          <a:bodyPr/>
          <a:lstStyle/>
          <a:p>
            <a:fld id="{6CAE33C9-6F8B-41E4-A157-000A9F0EC827}" type="slidenum">
              <a:rPr lang="en-US"/>
              <a:t>21</a:t>
            </a:fld>
            <a:endParaRPr lang="en-US"/>
          </a:p>
        </p:txBody>
      </p:sp>
    </p:spTree>
    <p:extLst>
      <p:ext uri="{BB962C8B-B14F-4D97-AF65-F5344CB8AC3E}">
        <p14:creationId xmlns:p14="http://schemas.microsoft.com/office/powerpoint/2010/main" val="324296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implemented our control solution using a physically informed neural network model, which is a little complex to cover here, so I encourage you to take a look at the papers if you're interested in the finer details. However, the main takeaway is that this model incorporates the physical limits of the AOM and so provides shaping signals which are instantly applicable to the shaper, in contrast with previous methods which generally require many rounds of iteration to achieve results. </a:t>
            </a:r>
            <a:endParaRPr lang="en-US" dirty="0"/>
          </a:p>
          <a:p>
            <a:endParaRPr lang="en-US">
              <a:cs typeface="Calibri"/>
            </a:endParaRPr>
          </a:p>
          <a:p>
            <a:r>
              <a:rPr lang="en-US" dirty="0">
                <a:cs typeface="Calibri"/>
              </a:rPr>
              <a:t>We are currently in the process of deploying this system, and we're quite far along with this. It is now possible for a user to specify an arbitrary temporal pulse profile for the PI laser and have it applied in a fraction of second. </a:t>
            </a:r>
            <a:endParaRPr lang="en-US" dirty="0">
              <a:ea typeface="Calibri"/>
              <a:cs typeface="Calibri"/>
            </a:endParaRPr>
          </a:p>
          <a:p>
            <a:endParaRPr lang="en-US" dirty="0">
              <a:ea typeface="Calibri"/>
              <a:cs typeface="Calibri"/>
            </a:endParaRPr>
          </a:p>
          <a:p>
            <a:r>
              <a:rPr lang="en-US" dirty="0">
                <a:ea typeface="Calibri"/>
                <a:cs typeface="Calibri"/>
              </a:rPr>
              <a:t>Future work on this will involve tying the system in to a bunch shape monitor and having the ML system allow for the specification of arbitrary bunch shapes. I don't entirely understand all the implications of this, but the accelerator physics guys seem pretty excited about it.</a:t>
            </a:r>
          </a:p>
        </p:txBody>
      </p:sp>
      <p:sp>
        <p:nvSpPr>
          <p:cNvPr id="4" name="Slide Number Placeholder 3"/>
          <p:cNvSpPr>
            <a:spLocks noGrp="1"/>
          </p:cNvSpPr>
          <p:nvPr>
            <p:ph type="sldNum" sz="quarter" idx="5"/>
          </p:nvPr>
        </p:nvSpPr>
        <p:spPr/>
        <p:txBody>
          <a:bodyPr/>
          <a:lstStyle/>
          <a:p>
            <a:fld id="{6CAE33C9-6F8B-41E4-A157-000A9F0EC827}" type="slidenum">
              <a:rPr lang="en-US"/>
              <a:t>22</a:t>
            </a:fld>
            <a:endParaRPr lang="en-US"/>
          </a:p>
        </p:txBody>
      </p:sp>
    </p:spTree>
    <p:extLst>
      <p:ext uri="{BB962C8B-B14F-4D97-AF65-F5344CB8AC3E}">
        <p14:creationId xmlns:p14="http://schemas.microsoft.com/office/powerpoint/2010/main" val="137400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an addition to the longitudinal shaping, we also had a year-in-industry student, Ahmed Osman, who developed a machine learning system which interfaced with a digital mirror device to produce high quality 2D shaping and shading of the laser. </a:t>
            </a:r>
          </a:p>
          <a:p>
            <a:r>
              <a:rPr lang="en-US" dirty="0">
                <a:ea typeface="Calibri"/>
                <a:cs typeface="Calibri"/>
              </a:rPr>
              <a:t>This system took as input the pick-off of the laser and the target pattern and produced a </a:t>
            </a:r>
            <a:r>
              <a:rPr lang="en-US" dirty="0" err="1">
                <a:ea typeface="Calibri"/>
                <a:cs typeface="Calibri"/>
              </a:rPr>
              <a:t>contol</a:t>
            </a:r>
            <a:r>
              <a:rPr lang="en-US" dirty="0">
                <a:ea typeface="Calibri"/>
                <a:cs typeface="Calibri"/>
              </a:rPr>
              <a:t> pattern for the DMD which smoothed out noise, corrected for laser breathing, and </a:t>
            </a:r>
            <a:r>
              <a:rPr lang="en-US" dirty="0" err="1">
                <a:ea typeface="Calibri"/>
                <a:cs typeface="Calibri"/>
              </a:rPr>
              <a:t>minimised</a:t>
            </a:r>
            <a:r>
              <a:rPr lang="en-US" dirty="0">
                <a:ea typeface="Calibri"/>
                <a:cs typeface="Calibri"/>
              </a:rPr>
              <a:t> artifacts from edge interference.</a:t>
            </a:r>
          </a:p>
          <a:p>
            <a:endParaRPr lang="en-US" dirty="0">
              <a:ea typeface="Calibri"/>
              <a:cs typeface="Calibri"/>
            </a:endParaRPr>
          </a:p>
          <a:p>
            <a:r>
              <a:rPr lang="en-US" dirty="0">
                <a:ea typeface="Calibri"/>
                <a:cs typeface="Calibri"/>
              </a:rPr>
              <a:t>Once deployment is complete and combined with the temporal shaping, this gives CLARA a rather unique ability to have almost full 3D control of the photo-injector laser at femto-second scales. I say almost because the DMD can only change at 30Khz, which means that we can only change the </a:t>
            </a:r>
            <a:r>
              <a:rPr lang="en-US" dirty="0" err="1">
                <a:ea typeface="Calibri"/>
                <a:cs typeface="Calibri"/>
              </a:rPr>
              <a:t>transvserse</a:t>
            </a:r>
            <a:r>
              <a:rPr lang="en-US" dirty="0">
                <a:ea typeface="Calibri"/>
                <a:cs typeface="Calibri"/>
              </a:rPr>
              <a:t> shape per-shot rather than during shots.</a:t>
            </a:r>
          </a:p>
        </p:txBody>
      </p:sp>
      <p:sp>
        <p:nvSpPr>
          <p:cNvPr id="4" name="Slide Number Placeholder 3"/>
          <p:cNvSpPr>
            <a:spLocks noGrp="1"/>
          </p:cNvSpPr>
          <p:nvPr>
            <p:ph type="sldNum" sz="quarter" idx="5"/>
          </p:nvPr>
        </p:nvSpPr>
        <p:spPr/>
        <p:txBody>
          <a:bodyPr/>
          <a:lstStyle/>
          <a:p>
            <a:fld id="{6CAE33C9-6F8B-41E4-A157-000A9F0EC827}" type="slidenum">
              <a:rPr lang="en-US"/>
              <a:t>23</a:t>
            </a:fld>
            <a:endParaRPr lang="en-US"/>
          </a:p>
        </p:txBody>
      </p:sp>
    </p:spTree>
    <p:extLst>
      <p:ext uri="{BB962C8B-B14F-4D97-AF65-F5344CB8AC3E}">
        <p14:creationId xmlns:p14="http://schemas.microsoft.com/office/powerpoint/2010/main" val="306600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to give a bit of perspective, we've got this lovely project timeline. As you can see, the laser pulse shaping is our most advanced project. It's practically ready for users. </a:t>
            </a:r>
            <a:endParaRPr lang="en-US"/>
          </a:p>
          <a:p>
            <a:r>
              <a:rPr lang="en-US" dirty="0">
                <a:ea typeface="Calibri"/>
                <a:cs typeface="Calibri"/>
              </a:rPr>
              <a:t>RF breakdown detector is not far behind, along with Andy's tomography work. </a:t>
            </a:r>
          </a:p>
          <a:p>
            <a:r>
              <a:rPr lang="en-US" dirty="0">
                <a:ea typeface="Calibri"/>
                <a:cs typeface="Calibri"/>
              </a:rPr>
              <a:t>We've got quite a few more projects lined up, and hopefully should be getting through most of those in a year or two, so look out for our papers on those!</a:t>
            </a:r>
            <a:endParaRPr lang="en-US" dirty="0"/>
          </a:p>
        </p:txBody>
      </p:sp>
      <p:sp>
        <p:nvSpPr>
          <p:cNvPr id="4" name="Slide Number Placeholder 3"/>
          <p:cNvSpPr>
            <a:spLocks noGrp="1"/>
          </p:cNvSpPr>
          <p:nvPr>
            <p:ph type="sldNum" sz="quarter" idx="5"/>
          </p:nvPr>
        </p:nvSpPr>
        <p:spPr/>
        <p:txBody>
          <a:bodyPr/>
          <a:lstStyle/>
          <a:p>
            <a:fld id="{0766BA20-E035-429B-9909-01CB53B6BFB7}" type="slidenum">
              <a:rPr lang="en-US"/>
              <a:t>24</a:t>
            </a:fld>
            <a:endParaRPr lang="en-US"/>
          </a:p>
        </p:txBody>
      </p:sp>
    </p:spTree>
    <p:extLst>
      <p:ext uri="{BB962C8B-B14F-4D97-AF65-F5344CB8AC3E}">
        <p14:creationId xmlns:p14="http://schemas.microsoft.com/office/powerpoint/2010/main" val="1755679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finally, I'll cover a few frequently asked questions:</a:t>
            </a:r>
          </a:p>
          <a:p>
            <a:r>
              <a:rPr lang="en-US" dirty="0">
                <a:cs typeface="Calibri"/>
              </a:rPr>
              <a:t>First – How do I get started? It depends on the problem you're trying to solve, but for a complete beginner I'd recommend following a TensorFlow tutorial on the MNIST numbers for a basic introduction to neural networks, and then perhaps encourage you to look into Bayesian </a:t>
            </a:r>
            <a:r>
              <a:rPr lang="en-US" dirty="0" err="1">
                <a:cs typeface="Calibri"/>
              </a:rPr>
              <a:t>Optimisation</a:t>
            </a:r>
            <a:r>
              <a:rPr lang="en-US" dirty="0">
                <a:cs typeface="Calibri"/>
              </a:rPr>
              <a:t>. These easy simple techniques will get you a long way </a:t>
            </a:r>
            <a:r>
              <a:rPr lang="en-US" dirty="0" err="1">
                <a:cs typeface="Calibri"/>
              </a:rPr>
              <a:t>qith</a:t>
            </a:r>
            <a:r>
              <a:rPr lang="en-US" dirty="0">
                <a:cs typeface="Calibri"/>
              </a:rPr>
              <a:t> very little investment!</a:t>
            </a:r>
            <a:endParaRPr lang="en-US" dirty="0">
              <a:ea typeface="Calibri"/>
              <a:cs typeface="Calibri"/>
            </a:endParaRPr>
          </a:p>
          <a:p>
            <a:r>
              <a:rPr lang="en-US" dirty="0">
                <a:cs typeface="Calibri"/>
              </a:rPr>
              <a:t>Second – how much data do you need? Well there's no easy answer to this. I like to think of it in terms of information – how information dense is the underlying space – how many samples would it take to fully describe that space? As you saw on the first slide, distribution of the data is critically important as well.</a:t>
            </a:r>
            <a:endParaRPr lang="en-US" dirty="0"/>
          </a:p>
          <a:p>
            <a:r>
              <a:rPr lang="en-US" dirty="0">
                <a:cs typeface="Calibri"/>
              </a:rPr>
              <a:t>Third – how do I choose the right architecture? Again I'm sorry to say there is no easy answer here either. In truth, once you've got your data and decided what you want to extract from it, the model you need to start with is the simplest one that meets those constraints. This won't give you your best results, but it does give you a strong starting off point. For me, model architecture tends to be the last thing I </a:t>
            </a:r>
            <a:r>
              <a:rPr lang="en-US" dirty="0" err="1">
                <a:cs typeface="Calibri"/>
              </a:rPr>
              <a:t>optimise</a:t>
            </a:r>
            <a:r>
              <a:rPr lang="en-US" dirty="0">
                <a:cs typeface="Calibri"/>
              </a:rPr>
              <a:t>.</a:t>
            </a:r>
          </a:p>
        </p:txBody>
      </p:sp>
      <p:sp>
        <p:nvSpPr>
          <p:cNvPr id="4" name="Slide Number Placeholder 3"/>
          <p:cNvSpPr>
            <a:spLocks noGrp="1"/>
          </p:cNvSpPr>
          <p:nvPr>
            <p:ph type="sldNum" sz="quarter" idx="5"/>
          </p:nvPr>
        </p:nvSpPr>
        <p:spPr/>
        <p:txBody>
          <a:bodyPr/>
          <a:lstStyle/>
          <a:p>
            <a:fld id="{0766BA20-E035-429B-9909-01CB53B6BFB7}" type="slidenum">
              <a:rPr lang="en-US"/>
              <a:t>25</a:t>
            </a:fld>
            <a:endParaRPr lang="en-US"/>
          </a:p>
        </p:txBody>
      </p:sp>
    </p:spTree>
    <p:extLst>
      <p:ext uri="{BB962C8B-B14F-4D97-AF65-F5344CB8AC3E}">
        <p14:creationId xmlns:p14="http://schemas.microsoft.com/office/powerpoint/2010/main" val="3009930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that's all from me. I hope that's given you some thoughts on how these techniques could be applied to </a:t>
            </a:r>
            <a:r>
              <a:rPr lang="en-US" dirty="0" err="1">
                <a:cs typeface="Calibri"/>
              </a:rPr>
              <a:t>LhARA</a:t>
            </a:r>
            <a:r>
              <a:rPr lang="en-US" dirty="0">
                <a:cs typeface="Calibri"/>
              </a:rPr>
              <a:t>, and I'll take any questions you have!</a:t>
            </a:r>
            <a:endParaRPr lang="en-US" dirty="0"/>
          </a:p>
        </p:txBody>
      </p:sp>
      <p:sp>
        <p:nvSpPr>
          <p:cNvPr id="4" name="Slide Number Placeholder 3"/>
          <p:cNvSpPr>
            <a:spLocks noGrp="1"/>
          </p:cNvSpPr>
          <p:nvPr>
            <p:ph type="sldNum" sz="quarter" idx="5"/>
          </p:nvPr>
        </p:nvSpPr>
        <p:spPr/>
        <p:txBody>
          <a:bodyPr/>
          <a:lstStyle/>
          <a:p>
            <a:fld id="{0766BA20-E035-429B-9909-01CB53B6BFB7}" type="slidenum">
              <a:rPr lang="en-US"/>
              <a:t>26</a:t>
            </a:fld>
            <a:endParaRPr lang="en-US"/>
          </a:p>
        </p:txBody>
      </p:sp>
    </p:spTree>
    <p:extLst>
      <p:ext uri="{BB962C8B-B14F-4D97-AF65-F5344CB8AC3E}">
        <p14:creationId xmlns:p14="http://schemas.microsoft.com/office/powerpoint/2010/main" val="234112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first – what is machine learning?</a:t>
            </a:r>
          </a:p>
          <a:p>
            <a:r>
              <a:rPr lang="en-US" dirty="0">
                <a:cs typeface="Calibri"/>
              </a:rPr>
              <a:t>At it's core, machine learning is about creating models that approximate functions by learning from data. You have some ground truth function </a:t>
            </a:r>
            <a:r>
              <a:rPr lang="en-US" dirty="0" err="1">
                <a:cs typeface="Calibri"/>
              </a:rPr>
              <a:t>parameterised</a:t>
            </a:r>
            <a:r>
              <a:rPr lang="en-US" dirty="0">
                <a:cs typeface="Calibri"/>
              </a:rPr>
              <a:t> by your data's features, and a your machine learning system which takes those features and attempts to approximate that ground truth function.</a:t>
            </a:r>
            <a:r>
              <a:rPr lang="en-US" dirty="0">
                <a:ea typeface="Calibri" panose="020F0502020204030204"/>
                <a:cs typeface="Calibri"/>
              </a:rPr>
              <a:t> How that function approximation is done is what separates the different techniques from each other.</a:t>
            </a:r>
            <a:endParaRPr lang="en-US" dirty="0">
              <a:cs typeface="Calibri"/>
            </a:endParaRPr>
          </a:p>
          <a:p>
            <a:r>
              <a:rPr lang="en-US" dirty="0">
                <a:ea typeface="Calibri" panose="020F0502020204030204"/>
                <a:cs typeface="Calibri"/>
              </a:rPr>
              <a:t>Here I show an animation taken from Ben Mosely's blog on physics informed neural networks, which demonstrates the wonders and pitfalls of this function approximation very nicely. </a:t>
            </a:r>
          </a:p>
          <a:p>
            <a:r>
              <a:rPr lang="en-US" dirty="0">
                <a:ea typeface="Calibri" panose="020F0502020204030204"/>
                <a:cs typeface="Calibri"/>
              </a:rPr>
              <a:t>This is showing the predictions of a neural network as it learns to fit data taken from a ground truth function. The blue line is the output of the neural network, the grey line is the ground truth (which in reality is rarely known), and the yellow spots are the training data.</a:t>
            </a:r>
          </a:p>
          <a:p>
            <a:r>
              <a:rPr lang="en-US" dirty="0">
                <a:ea typeface="Calibri" panose="020F0502020204030204"/>
                <a:cs typeface="Calibri"/>
              </a:rPr>
              <a:t>You can see that the training data covers only a part of the underlying ground truth function, and so the neural network learns to approximate only that section. We would say that this model </a:t>
            </a:r>
            <a:r>
              <a:rPr lang="en-US" dirty="0" err="1">
                <a:ea typeface="Calibri" panose="020F0502020204030204"/>
                <a:cs typeface="Calibri"/>
              </a:rPr>
              <a:t>generalises</a:t>
            </a:r>
            <a:r>
              <a:rPr lang="en-US" dirty="0">
                <a:ea typeface="Calibri" panose="020F0502020204030204"/>
                <a:cs typeface="Calibri"/>
              </a:rPr>
              <a:t> poorly.</a:t>
            </a:r>
          </a:p>
          <a:p>
            <a:r>
              <a:rPr lang="en-US" dirty="0">
                <a:ea typeface="Calibri" panose="020F0502020204030204"/>
                <a:cs typeface="Calibri"/>
              </a:rPr>
              <a:t>To get a more general approximation more training data would be needed, or alternatively you could incorporate more information into the model by using a technique such as a physics informed neural network, where you incorporate physical constraints into your loss function.</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66BA20-E035-429B-9909-01CB53B6BFB7}" type="slidenum">
              <a:rPr lang="en-US"/>
              <a:t>3</a:t>
            </a:fld>
            <a:endParaRPr lang="en-US"/>
          </a:p>
        </p:txBody>
      </p:sp>
    </p:spTree>
    <p:extLst>
      <p:ext uri="{BB962C8B-B14F-4D97-AF65-F5344CB8AC3E}">
        <p14:creationId xmlns:p14="http://schemas.microsoft.com/office/powerpoint/2010/main" val="338469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Machine Learning is a huge field. I just showed an example using a simple neural network, but there's a great many more techniques from clustering to random forests. I'd likely need the full day to just </a:t>
            </a:r>
            <a:r>
              <a:rPr lang="en-US" err="1">
                <a:cs typeface="Calibri"/>
              </a:rPr>
              <a:t>summarise</a:t>
            </a:r>
            <a:r>
              <a:rPr lang="en-US">
                <a:cs typeface="Calibri"/>
              </a:rPr>
              <a:t> them all, and I've only got 20 minutes, so I'm afraid we'll have to skim!</a:t>
            </a:r>
            <a:endParaRPr lang="en-US"/>
          </a:p>
          <a:p>
            <a:endParaRPr lang="en-US">
              <a:cs typeface="Calibri"/>
            </a:endParaRPr>
          </a:p>
          <a:p>
            <a:r>
              <a:rPr lang="en-US">
                <a:cs typeface="Calibri"/>
              </a:rPr>
              <a:t>Fortunately in the applied sciences, and particularly in accelerator work, we are primarily concerned with augmenting control systems, speeding up simulations, and preventing faults. As such we can somewhat narrow the field to a few major areas. For control systems: predictive models, for diagnostics: generative models, and for anomaly detection: auto-regressive models. These aren't small areas of research, each one could easily be the focus of a career, but at least we don't need to know everything.</a:t>
            </a:r>
            <a:endParaRPr lang="en-US">
              <a:ea typeface="Calibri"/>
              <a:cs typeface="Calibri"/>
            </a:endParaRPr>
          </a:p>
          <a:p>
            <a:endParaRPr lang="en-US">
              <a:cs typeface="Calibri"/>
            </a:endParaRPr>
          </a:p>
          <a:p>
            <a:r>
              <a:rPr lang="en-US">
                <a:cs typeface="Calibri"/>
              </a:rPr>
              <a:t>On the topic of knowing everything, there's rather a lot of math under the hood of most of these systems – but thanks to the excellent frameworks that have been created you don't need to know most of it to use it!</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0766BA20-E035-429B-9909-01CB53B6BFB7}" type="slidenum">
              <a:rPr lang="en-US"/>
              <a:t>4</a:t>
            </a:fld>
            <a:endParaRPr lang="en-US"/>
          </a:p>
        </p:txBody>
      </p:sp>
    </p:spTree>
    <p:extLst>
      <p:ext uri="{BB962C8B-B14F-4D97-AF65-F5344CB8AC3E}">
        <p14:creationId xmlns:p14="http://schemas.microsoft.com/office/powerpoint/2010/main" val="784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 probably let you know a little about CLARA. CLARA, the </a:t>
            </a:r>
            <a:r>
              <a:rPr lang="en-US" b="1" dirty="0"/>
              <a:t>Compact Linear Accelerator for Research and Applications, </a:t>
            </a:r>
            <a:r>
              <a:rPr lang="en-US" dirty="0"/>
              <a:t>is an advanced electron accelerator test facility hosted at Daresbury Labatory. It's currently operating at 10Hz at 50 MeV, with a nearly complete project to expand to 250 MeV at 100Hz and incorporate a high power laser system, beamline, and experimental area called FEBE. In addition to its primary goal of demonstrating novel accelerator technologies, it also provides high quality electron beams for user experiments from a wide range of disciplines.</a:t>
            </a:r>
          </a:p>
        </p:txBody>
      </p:sp>
      <p:sp>
        <p:nvSpPr>
          <p:cNvPr id="4" name="Slide Number Placeholder 3"/>
          <p:cNvSpPr>
            <a:spLocks noGrp="1"/>
          </p:cNvSpPr>
          <p:nvPr>
            <p:ph type="sldNum" sz="quarter" idx="5"/>
          </p:nvPr>
        </p:nvSpPr>
        <p:spPr/>
        <p:txBody>
          <a:bodyPr/>
          <a:lstStyle/>
          <a:p>
            <a:fld id="{0766BA20-E035-429B-9909-01CB53B6BFB7}" type="slidenum">
              <a:rPr lang="en-US"/>
              <a:t>5</a:t>
            </a:fld>
            <a:endParaRPr lang="en-US"/>
          </a:p>
        </p:txBody>
      </p:sp>
    </p:spTree>
    <p:extLst>
      <p:ext uri="{BB962C8B-B14F-4D97-AF65-F5344CB8AC3E}">
        <p14:creationId xmlns:p14="http://schemas.microsoft.com/office/powerpoint/2010/main" val="250323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team working on Machine Learning at Daresbury largely consists of me and David Dunning, with occasional collaborations from across the Cockroft Institute. However Machine Learning has been identified as one of </a:t>
            </a:r>
            <a:r>
              <a:rPr lang="en-US" err="1"/>
              <a:t>ASTeC's</a:t>
            </a:r>
            <a:r>
              <a:rPr lang="en-US"/>
              <a:t> key focuses, and discussions are underway to expand our team significantly. </a:t>
            </a:r>
          </a:p>
          <a:p>
            <a:endParaRPr lang="en-US"/>
          </a:p>
          <a:p>
            <a:r>
              <a:rPr lang="en-US"/>
              <a:t>I have only been doing this for a couple of years, but in that time I and others in the Cockroft Institute have researched and implemented a number of projects, which fall into three main categories: virtual diagnostics, RF anomaly detection, and laser pulse shaping</a:t>
            </a:r>
            <a:endParaRPr lang="en-US">
              <a:cs typeface="Calibri"/>
            </a:endParaRPr>
          </a:p>
          <a:p>
            <a:r>
              <a:rPr lang="en-US">
                <a:cs typeface="Calibri"/>
              </a:rPr>
              <a:t>We've presented a number papers on these projects at various conferences, and I'll be giving a brief overview of each of them. </a:t>
            </a:r>
          </a:p>
        </p:txBody>
      </p:sp>
      <p:sp>
        <p:nvSpPr>
          <p:cNvPr id="4" name="Slide Number Placeholder 3"/>
          <p:cNvSpPr>
            <a:spLocks noGrp="1"/>
          </p:cNvSpPr>
          <p:nvPr>
            <p:ph type="sldNum" sz="quarter" idx="5"/>
          </p:nvPr>
        </p:nvSpPr>
        <p:spPr/>
        <p:txBody>
          <a:bodyPr/>
          <a:lstStyle/>
          <a:p>
            <a:fld id="{6CAE33C9-6F8B-41E4-A157-000A9F0EC827}" type="slidenum">
              <a:rPr lang="en-US"/>
              <a:t>6</a:t>
            </a:fld>
            <a:endParaRPr lang="en-US"/>
          </a:p>
        </p:txBody>
      </p:sp>
    </p:spTree>
    <p:extLst>
      <p:ext uri="{BB962C8B-B14F-4D97-AF65-F5344CB8AC3E}">
        <p14:creationId xmlns:p14="http://schemas.microsoft.com/office/powerpoint/2010/main" val="16717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These are the publications I'll be covering, for ease of reading when the slides are sent out.</a:t>
            </a:r>
            <a:endParaRPr lang="en-US"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7</a:t>
            </a:fld>
            <a:endParaRPr lang="en-US"/>
          </a:p>
        </p:txBody>
      </p:sp>
    </p:spTree>
    <p:extLst>
      <p:ext uri="{BB962C8B-B14F-4D97-AF65-F5344CB8AC3E}">
        <p14:creationId xmlns:p14="http://schemas.microsoft.com/office/powerpoint/2010/main" val="146281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virtual diagnostics. Virtual diagnostics as a field is focused on allowing us to observe those properties of the accelerator which are usually hidden, either because measuring them is destructive, requires </a:t>
            </a:r>
            <a:r>
              <a:rPr lang="en-US" dirty="0" err="1"/>
              <a:t>specialised</a:t>
            </a:r>
            <a:r>
              <a:rPr lang="en-US" dirty="0"/>
              <a:t> hardware, or is extremely difficult to measure directly. </a:t>
            </a:r>
            <a:r>
              <a:rPr lang="en-US" dirty="0">
                <a:cs typeface="Calibri"/>
              </a:rPr>
              <a:t>Essentially the idea is that a machine learning system takes some signal that is gathered parasitically, be that the machine parameters entered by the operator or the signals from a sensor, and uses it to predict something that is normally unobservable, such as the phase space distribution of the bunch.</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0766BA20-E035-429B-9909-01CB53B6BFB7}" type="slidenum">
              <a:rPr lang="en-US"/>
              <a:t>8</a:t>
            </a:fld>
            <a:endParaRPr lang="en-US"/>
          </a:p>
        </p:txBody>
      </p:sp>
    </p:spTree>
    <p:extLst>
      <p:ext uri="{BB962C8B-B14F-4D97-AF65-F5344CB8AC3E}">
        <p14:creationId xmlns:p14="http://schemas.microsoft.com/office/powerpoint/2010/main" val="231314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one of </a:t>
            </a:r>
            <a:r>
              <a:rPr lang="en-US" dirty="0" err="1">
                <a:cs typeface="Calibri"/>
              </a:rPr>
              <a:t>ASTeC's</a:t>
            </a:r>
            <a:r>
              <a:rPr lang="en-US" dirty="0">
                <a:cs typeface="Calibri"/>
              </a:rPr>
              <a:t> earliest works on machine learning, a year-in-industry student, Minerva, presented this paper at IPAC 21. The paper explored clustering of longitudinal phase space images to predict machine parameters, and the reverse, predicting </a:t>
            </a:r>
            <a:r>
              <a:rPr lang="en-US" dirty="0"/>
              <a:t>longitudinal phase space </a:t>
            </a:r>
            <a:r>
              <a:rPr lang="en-US" dirty="0">
                <a:cs typeface="Calibri"/>
              </a:rPr>
              <a:t>graphs from machine parameters. You can see here some of the LPS graphs </a:t>
            </a:r>
            <a:r>
              <a:rPr lang="en-US" dirty="0" err="1">
                <a:cs typeface="Calibri"/>
              </a:rPr>
              <a:t>organised</a:t>
            </a:r>
            <a:r>
              <a:rPr lang="en-US" dirty="0">
                <a:cs typeface="Calibri"/>
              </a:rPr>
              <a:t> by the cluster they're in, and on the right there, how those clusters align with measurables for an FEL, in this case electron beam energy. </a:t>
            </a:r>
          </a:p>
          <a:p>
            <a:r>
              <a:rPr lang="en-US" dirty="0">
                <a:cs typeface="Calibri"/>
              </a:rPr>
              <a:t>Such a model allows an operator to target a specific phase space distribution by predicting control parameters that would achieve similar phase space distributions, or even potentially use the difference between the predicted and observed values to find sources of drift in the accelerator. This work used a relatively simple technique, and achieved very strong results, and really speaks to the accessibility and power of basic machine learning. All that was used here was a series of simulation codes to generate the longitudinal phase space graphs, and a simple clustering algorithm to predict machine parameters. </a:t>
            </a:r>
          </a:p>
        </p:txBody>
      </p:sp>
      <p:sp>
        <p:nvSpPr>
          <p:cNvPr id="4" name="Slide Number Placeholder 3"/>
          <p:cNvSpPr>
            <a:spLocks noGrp="1"/>
          </p:cNvSpPr>
          <p:nvPr>
            <p:ph type="sldNum" sz="quarter" idx="5"/>
          </p:nvPr>
        </p:nvSpPr>
        <p:spPr/>
        <p:txBody>
          <a:bodyPr/>
          <a:lstStyle/>
          <a:p>
            <a:fld id="{6CAE33C9-6F8B-41E4-A157-000A9F0EC827}" type="slidenum">
              <a:rPr lang="en-US"/>
              <a:t>9</a:t>
            </a:fld>
            <a:endParaRPr lang="en-US"/>
          </a:p>
        </p:txBody>
      </p:sp>
    </p:spTree>
    <p:extLst>
      <p:ext uri="{BB962C8B-B14F-4D97-AF65-F5344CB8AC3E}">
        <p14:creationId xmlns:p14="http://schemas.microsoft.com/office/powerpoint/2010/main" val="343889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10/24/2023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D379D2-2BB1-4F12-973A-2BEDF3FFF102}"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001A5-AF3F-4570-B119-65EDF78F762E}" type="slidenum">
              <a:rPr lang="en-GB" smtClean="0"/>
              <a:t>‹#›</a:t>
            </a:fld>
            <a:endParaRPr lang="en-GB"/>
          </a:p>
        </p:txBody>
      </p:sp>
    </p:spTree>
    <p:extLst>
      <p:ext uri="{BB962C8B-B14F-4D97-AF65-F5344CB8AC3E}">
        <p14:creationId xmlns:p14="http://schemas.microsoft.com/office/powerpoint/2010/main" val="148051651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D379D2-2BB1-4F12-973A-2BEDF3FFF102}"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8001A5-AF3F-4570-B119-65EDF78F762E}" type="slidenum">
              <a:rPr lang="en-GB" smtClean="0"/>
              <a:t>‹#›</a:t>
            </a:fld>
            <a:endParaRPr lang="en-GB"/>
          </a:p>
        </p:txBody>
      </p:sp>
    </p:spTree>
    <p:extLst>
      <p:ext uri="{BB962C8B-B14F-4D97-AF65-F5344CB8AC3E}">
        <p14:creationId xmlns:p14="http://schemas.microsoft.com/office/powerpoint/2010/main" val="23388035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10/24/2023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99"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379D2-2BB1-4F12-973A-2BEDF3FFF102}" type="datetimeFigureOut">
              <a:rPr lang="en-GB" smtClean="0"/>
              <a:t>24/10/2023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001A5-AF3F-4570-B119-65EDF78F762E}" type="slidenum">
              <a:rPr lang="en-GB" smtClean="0"/>
              <a:t>‹#›</a:t>
            </a:fld>
            <a:endParaRPr lang="en-GB"/>
          </a:p>
        </p:txBody>
      </p:sp>
    </p:spTree>
    <p:extLst>
      <p:ext uri="{BB962C8B-B14F-4D97-AF65-F5344CB8AC3E}">
        <p14:creationId xmlns:p14="http://schemas.microsoft.com/office/powerpoint/2010/main" val="1715751955"/>
      </p:ext>
    </p:extLst>
  </p:cSld>
  <p:clrMap bg1="lt1" tx1="dk1" bg2="lt2" tx2="dk2" accent1="accent1" accent2="accent2" accent3="accent3" accent4="accent4" accent5="accent5" accent6="accent6" hlink="hlink" folHlink="folHlink"/>
  <p:sldLayoutIdLst>
    <p:sldLayoutId id="2147483702" r:id="rId1"/>
    <p:sldLayoutId id="214748370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03/PhysRevAccelBeams.23.032804"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s://doi.org/10.48550/arXiv.2209.00814"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hyperlink" Target="https://doi.org/10.48550/arXiv.2209.00814"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benmoseley.blog/my-research/so-what-is-a-physics-informed-neural-networ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48550/arXiv.2209.0081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27208" y="857251"/>
            <a:ext cx="4747280" cy="3098061"/>
          </a:xfrm>
        </p:spPr>
        <p:txBody>
          <a:bodyPr anchor="b">
            <a:normAutofit/>
          </a:bodyPr>
          <a:lstStyle/>
          <a:p>
            <a:pPr algn="l"/>
            <a:r>
              <a:rPr lang="en-US" sz="4800">
                <a:solidFill>
                  <a:srgbClr val="FFFFFF"/>
                </a:solidFill>
                <a:ea typeface="Calibri Light"/>
                <a:cs typeface="Calibri Light"/>
              </a:rPr>
              <a:t>Machine Learning For Accelerators</a:t>
            </a:r>
            <a:endParaRPr lang="en-US" sz="4800" err="1">
              <a:solidFill>
                <a:srgbClr val="FFFFFF"/>
              </a:solidFill>
              <a:cs typeface="Calibri Light"/>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7208" y="4756265"/>
            <a:ext cx="4393278" cy="1244483"/>
          </a:xfrm>
        </p:spPr>
        <p:txBody>
          <a:bodyPr vert="horz" lIns="91440" tIns="45720" rIns="91440" bIns="45720" rtlCol="0" anchor="t">
            <a:normAutofit/>
          </a:bodyPr>
          <a:lstStyle/>
          <a:p>
            <a:pPr algn="l"/>
            <a:r>
              <a:rPr lang="en-US">
                <a:solidFill>
                  <a:srgbClr val="FFFFFF"/>
                </a:solidFill>
                <a:ea typeface="Calibri"/>
                <a:cs typeface="Calibri"/>
              </a:rPr>
              <a:t>Dr Amelia Pollard</a:t>
            </a:r>
          </a:p>
          <a:p>
            <a:pPr algn="l"/>
            <a:r>
              <a:rPr lang="en-US">
                <a:solidFill>
                  <a:srgbClr val="FFFFFF"/>
                </a:solidFill>
                <a:ea typeface="Calibri"/>
                <a:cs typeface="Calibri"/>
              </a:rPr>
              <a:t>ASTeC/STFC</a:t>
            </a:r>
          </a:p>
        </p:txBody>
      </p:sp>
      <p:sp>
        <p:nvSpPr>
          <p:cNvPr id="56" name="Oval 55">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logo&#10;&#10;Description automatically generated">
            <a:extLst>
              <a:ext uri="{FF2B5EF4-FFF2-40B4-BE49-F238E27FC236}">
                <a16:creationId xmlns:a16="http://schemas.microsoft.com/office/drawing/2014/main" id="{2BA3663E-D3E2-0765-A942-88E42D9CB708}"/>
              </a:ext>
            </a:extLst>
          </p:cNvPr>
          <p:cNvPicPr>
            <a:picLocks noChangeAspect="1"/>
          </p:cNvPicPr>
          <p:nvPr/>
        </p:nvPicPr>
        <p:blipFill>
          <a:blip r:embed="rId3"/>
          <a:stretch>
            <a:fillRect/>
          </a:stretch>
        </p:blipFill>
        <p:spPr>
          <a:xfrm>
            <a:off x="6920559" y="2959655"/>
            <a:ext cx="3737164" cy="95297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67786B-8CF6-7140-A9BE-F2F0A0F1F7F0}"/>
              </a:ext>
            </a:extLst>
          </p:cNvPr>
          <p:cNvSpPr txBox="1"/>
          <p:nvPr/>
        </p:nvSpPr>
        <p:spPr>
          <a:xfrm>
            <a:off x="403341" y="345182"/>
            <a:ext cx="11465319" cy="1446550"/>
          </a:xfrm>
          <a:prstGeom prst="rect">
            <a:avLst/>
          </a:prstGeom>
          <a:noFill/>
        </p:spPr>
        <p:txBody>
          <a:bodyPr wrap="square" lIns="91440" tIns="45720" rIns="91440" bIns="45720" rtlCol="0" anchor="t">
            <a:spAutoFit/>
          </a:bodyPr>
          <a:lstStyle/>
          <a:p>
            <a:r>
              <a:rPr lang="en-US" sz="4400" b="1" spc="-150">
                <a:ea typeface="+mn-lt"/>
                <a:cs typeface="+mn-lt"/>
              </a:rPr>
              <a:t>Learning to Lase: Machine Learning Prediction of FEL Beam Properties</a:t>
            </a:r>
            <a:endParaRPr lang="en-US" b="1"/>
          </a:p>
        </p:txBody>
      </p:sp>
      <p:sp>
        <p:nvSpPr>
          <p:cNvPr id="6" name="TextBox 5">
            <a:extLst>
              <a:ext uri="{FF2B5EF4-FFF2-40B4-BE49-F238E27FC236}">
                <a16:creationId xmlns:a16="http://schemas.microsoft.com/office/drawing/2014/main" id="{F324C67A-C52D-5544-86B0-813208112397}"/>
              </a:ext>
            </a:extLst>
          </p:cNvPr>
          <p:cNvSpPr txBox="1"/>
          <p:nvPr/>
        </p:nvSpPr>
        <p:spPr>
          <a:xfrm rot="16200000">
            <a:off x="10724699" y="5219514"/>
            <a:ext cx="1859272"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Image © STFC John Dawson </a:t>
            </a:r>
          </a:p>
        </p:txBody>
      </p:sp>
      <p:sp>
        <p:nvSpPr>
          <p:cNvPr id="2" name="AutoShape 2" descr="data:image/jpeg;base64,/9j/4AAQSkZJRgABAQEAYABgAAD/2wBDAAgGBgcGBQgHBwcJCQgKDBQNDAsLDBkSEw8UHRofHh0aHBwgJC4nICIsIxwcKDcpLDAxNDQ0Hyc5PTgyPC4zNDL/2wBDAQkJCQwLDBgNDRgyIRwhMjIyMjIyMjIyMjIyMjIyMjIyMjIyMjIyMjIyMjIyMjIyMjIyMjIyMjIyMjIyMjIyMjL/wAARCAH1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rMvdQubW+ZfKiNuLaSUEsdzMu38AOazDrOq7Ps0UcE94zrtaNcLtKb+hYc9uvNAHTVzUeg6fqV9rk09tG1zJKYBK67ig8pMYB4BBOc1et9Su5rnT1aOEQzxMZGBO7eB0A9OtRadqFpDq+pWckwW4kvMqmDz+6T/CgC1H4f0iOJEOmWbFVALG3XJ9+lO/sLSP+gVZf+A6f4VoUUAZ/9haR/wBAqy/8B0/wo/sLSP8AoFWX/gOn+FaFFAGQnhvSkvJpzYWjLIiKIzbrhcZyRx3z+lT/ANhaR/0CrL/wHT/CtCigDP8A7C0j/oFWX/gOn+FH9haR/wBAqy/8B0/wrQooAyLvw1pVzbNElhaQsWU70t1yMEHHTvjH41P/AGFpH/QKsv8AwHT/AArQooAz/wCwtI/6BVl/4Dp/hR/YWkf9Aqy/8B0/wrQooAz/AOwtI/6BVl/4Dp/hVWz8O6ZHLdmSwspA8+5B9nX5F2qMcj1BPHrW1TIzlpOejepPYflQBS/sLSP+gVZf+A6f4Uf2FpH/AECrL/wHT/CtCigDP/sLSP8AoFWX/gOn+FQXHhrSp2gK2FpH5UokIW3X5xgjaeOnP6Vr0UAZ/wDYWkf9Aqy/8B0/wo/sLSP+gVZf+A6f4VoUUAZ/9haR/wBAqy/8B0/wo/sLSP8AoFWX/gOn+FaFFAGXB4c0eCLyxp1q/wAzHLwqTySeuOnPHtUn9haR/wBAqy/8B0/wrQooAz/7C0j/AKBVl/4Dp/hR/YWkf9Aqy/8AAdP8K0KKAMr/AIRvR/tRn/s61yU2bPJXb1znGOvvUv8AYWkf9Aqy/wDAdP8ACtCigDP/ALC0j/oFWX/gOn+FH9haR/0CrL/wHT/CtCigDLuPDmj3FvJCdNtUDqV3RwqrD3Bxwak/sLSP+gVZf+A6f4VoUUAZ/wDYWkf9Aqy/8B0/wo/sLSP+gVZf+A6f4VoUUAZ/9haR/wBAqy/8B0/wqpb+HdMS/vJHsLJ45GQon2dfkwuD2xyeeK26jQ/vZBnoR3J7fpQBT/sLSP8AoFWX/gOn+FH9haR/0CrL/wAB0/wrQooAz/7C0j/oFWX/AIDp/hUNz4b0q4jRVsLSIrIjkrbryFYEjp0OMfjWtRQBn/2FpH/QKsv/AAHT/Cj+wtI/6BVl/wCA6f4VoUUAZ/8AYWkf9Aqy/wDAdP8ACj+wtI/6BVl/4Dp/hWhRQBkWvhrSrdZQ1haS75WkBa3X5QT90cdBU/8AYWkf9Aqy/wDAdP8ACtCigDP/ALC0j/oFWX/gOn+FH9haR/0CrL/wHT/CtCigDJm8N6VLPbyCwtEETlmUW64fKkYPHvn8Km/sLSP+gVZf+A6f4VoUUAZ/9haR/wBAqy/8B0/wo/sLSP8AoFWX/gOn+FaFFAGf/YWkf9Aqy/8AAdP8Kgs/DWlWtnHA9haTMgwZHt1y314rXooAz/7C0j/oFWX/AIDp/hR/YWkf9Aqy/wDAdP8ACtCigDP/ALC0j/oFWX/gOn+FVW8O6YdVilFhZCIQOpj+zrySy4PTHGD+dbVMJ/fqM/wnjJ9R26UAUv7C0j/oFWX/AIDp/hR/YWkf9Aqy/wDAdP8ACtCigDP/ALC0j/oFWX/gOn+FR3Hh3SZ7aWJdOs42kQqHW3XKkjGRx2rUooAzIvD+kRxIh02zYqoBY265Pv0p/wDYWkf9Aqy/8B0/wrQooAz/AOwtI/6BVl/4Dp/hR/YWkf8AQKsv/AdP8K0KKAMhPDelJeTTmwtGWREURm3XC4zkjjvn9BU/9haR/wBAqy/8B0/wrQooAz/7C0j/AKBVl/4Dp/hR/YWkf9Aqy/8AAdP8K0KKAMi88NaVc2zRJYWkLEqd6W65GCD6d8Y/Gp/7C0j/AKBVl/4Dp/hWhRQBn/2FpH/QKsv/AAHT/Cj+wtI/6BVl/wCA6f4VoUUAZ/8AYWkf9Aqy/wDAdP8ACoLfw3pUL3DNYWkglk3qGt1+QYA2jjpxn8a16KAM/wDsLSP+gVZf+A6f4Uf2FpH/AECrL/wHT/CtCigDP/sLSP8AoFWX/gOn+FVL3w7pkr2hjsLKMJOGcfZ1+dcH5eB7jr6Vt1HIcGPnq3qRQBT/ALC0j/oFWX/gOn+FH9haR/0CrL/wHT/CtCigDP8A7C0j/oFWX/gOn+FH9haR/wBAqy/8B0/wrQooAyLTw3pVtb+W9haSnczb3t1zyxOOnbOPwqf+wtI/6BVl/wCA6f4VoUUAZ/8AYWkf9Aqy/wDAdP8ACj+wtI/6BVl/4Dp/hWhRQBkSeGtKe8gnFhaKsSsDGLdcPnHJ47Y/Wp/7C0j/AKBVl/4Dp/hWhRQBn/2FpH/QKsv/AAHT/Cj+wtI/6BVl/wCA6f4VoUUAZz6BpDIyjTLIZGMi3Xj9Ky9Q0DTbHRrXZaQefbS2+2dYwrkh1GSR6810tY3iG8t4rWO1eQCaWaEomDziVaANmiiigBjwxu4d0VmClQSOx6j9BVMaLpotDaiziEBbeUA7+tX6KAIhbwgxERqDEMR8fdHtVLSv+PrVv+vz/wBpR1pVkaT5/wDamrkmP7P9q4GDv3eXHnnpigDXooooAKKKKACiiigAooooAKKKKACiiigApkZy0nOcN/ezjgflT6ZGctJznDf3s44H5UAPooooAKKKKACiiigAooooAKKKKACiiigAooprtsjZ+PlBPJwKABJEkBMbqwBwSpzzTq4LwVqLXniDUSEiiEmXZFYkdeNvb1zXe1dSHJKxMJcyuFFFFQUFFFFABUaH97IM9CON2ccenapKjQ/vZBnOCON2ccenagCSiiigAooooAKKKKACiiigAooooAKKKKACiiigAooooAKKKKACiiigAphP79Rn+E8bvcdqfTCf36jP8J43e47UAPooooAKKKKACiiigAooooAKKKKACiiigAooooAKKKKACiiigAooooAKZIcGPnGW/vY//X9KfTJDgx84y397Gf8AH6UAPooooAKKKKACiiigAooooAKKKKACiiigArN13/kFH/rvD/6NStKsjxF5/wDZ8flGMR/aIfNDA5I8xcY98+tAGvRRRQAUUUUAFZmlf8fWrf8AX5/7SjrTrI0mCEanq9wIk85rrYZMfMVEcfGfSgDXooooAKKKKACiiigAooooAKKKKACiiigApkZy0nOcNjrnHA/Kn0yM5aTno3qPQelAD6KKKACiiigAooooAKKKKACiiigAooooAKp6r5/9k3f2ZVabym2hhweKuVi+KbhINCmDSvG0uEQqM5Pp9KTlyrm7DSu7HmnhSVYvFNg7SeXucqQvAGR0+ley14tpMEcniqyiOzHnKW3ttBPXrXtNdNeaqKM11RhSi4uUX0YUUUVzmwUUyWQRRPIVZgozhRkn6VHaXSXkHmorquSMOMHip5lzcvUdna5PUaHMsgznBHGc44/SpKYh/eyDPQjuPT/PWqEPooooAKKKKACiiigAooooAKKKKACiiigAooooAKKKKACiiigAooooAKYT+/UZ/hPGfcdqfTCf36jP8J4yPUfjQA+iiigAooooAKKKKACiiigAooooAKKKKACiiigAooooAKKKKACiiigApkhwY+cZbHXGf8afTJDgx89W9R/WgB9FFFABRRRQAUUUUAFFFFABRRRQAUUUUAFZuvf8go/9d4f/AEalaVZPiGCGXT45JIkaSK4hMbEZKkyKMj0oA1qKKKACiiigArI0mST+09Xj8lhGLrcJcjBPlx8YznP4YrXrN0r/AI+tW/6/P/aUdAGlRRRQAUUUUAFFFFABRRRQAUUUUAFFFFABTI+sn+97eg9P60+mRjBk929B6D0/rQA+iiigAooooAKKKKACiiigAooooAKKKKACuU8bsfIs0UyZLkkD7uAO/vXV1wfi+8kl1Zbbf+7iXgD1PWuLMKypYeV+un3nRhabnVXlqcnJGE1eymBC5mTcen8Q5Ne0dRkV41fRySJGkKl5DKoUYyCc8Zr2KIMIYwwAYKMgetXl9aVXBQcntdfcTiqahiJW62Y+iiiuoxKmqS+TpV1Ju24jPI7cVy/h/XUs7CO0aN5p3m2xxoOfUkk1ta3q9hb2tzaSXMYuTHgRYyeRxxXAwXEltLDLG3zRtvA968XMcQ8PiYS8vzPQwtJVaMl5nqw5GcYpqf62T6j09Pz/ADpIJPOgjlAxvUNjHrSoP3sh9SOw9P8APWvZTurnnvQfRRRTAKKKKACiiigAooooAKKKKACiiigAooooAKKKKACiiigAooooAKYf9eP90+nqPxp9MI/fqf8AZPYeo/GgB9FFFABRRRQAUUUUAFFFFABRRRQAUUUUAFFFFABRRRQAUUUUAFFFFABTJOqf73t/X+lPpkgyU/3vQf1/pQA+iiigAooooAKKKKACiiigAooooAKKKKACsjxDJIunxqsLOr3EIZwQAn7xeTk5P4ZrXrN13/kFH/rvD/6NSgDSooooAKKy72+u7W+YBIvs4tpJBknczLt/ADmss6tqxT7LCYZ7pnXbIihQAU34wTj9aAOorI0mHGqavP5snN1t8vPyD93Hzj1qna6zezXcBZ4PKMiQPEFO4sVJLA59R0xU9hqFtBqup2sjuJnu8gCNiP8AVJ3Ax2oA3KKZ5yep/I+mf5UCZD3P5H0z/KgB9FMEyHGCecdj3GaQTIcYJ5xj5T36UASUVGJkOME84x8p79KBMhAwTzjHB79KAJKKjEyHoTzj+E9zijzo/U/98n1x/OgCSio/Oj9T/wB8n1x/OgzIOpPGf4T2OKAJKKYZkAOSeM54PbrSGZBnJPGc/Ke3WgCSmRjDScYy3oBngUhmQZyTxnPynt1piSorSZyPmP8AARnAB/H60AT0UwzIOpP5H0z/ACo85PU/kfTP8qAH0UwTIcYJ59j6ZpBMhxgnnGPlPegCSioxMhxgnnGPlPfpQJkOME84x8p79KAJKKjEyHGCecfwnucUCZD3P/fJ9cfzoAkoqPzo/U/98n1x/OgzIOpPf+E+uKAJKKjMyDOSeM/wnscGgzIM5J4zn5T260ASV5rrTC41+48qTzwz8Ed+Og+n9K9FklXy3CsQ2GwcHggV5kLV5dRaAuvmiQjfu4z35ryc2d4xhZvU7sFpJyuUpgxhcK7I2OoOCK9S0m4F1pFrMs4n3RLmQDG4454rzW7tzBPJbyj5lOGBGK7zwtcK3hyzUgrsUx/dPOM8/lzWWSTahOk+jv8Ao/yKzCPvRmuqNuimCZD0J59j6ZoEyEgAnnGOD3Ga9s884XxnNC+tW8Sn97HESw8vHXp83f6Vgck1d8Q3c174kuS0p8mEBIkz93jk496ogkjJPUV8vnLTxOj2SR7GX3VLXuz0fw3cPc6JC8khdxlST14P+FaSDEshxjJHOBzx+tYvhW6hbR0iVGUxnDHacMSfWteOVPMkIzyRzsIz269+a9/By5sPB3vojzK6tVkvMnoqPzo/U/8AfJ9cfzoMyDuf++T64/nXSZElFRmZBnJPGf4T2OKDMgzknjOeD260ASUVGZkGck8Zz8p7daUzIM5J4zn5T2oAfRTDMgzknj2Ppmjzk9T+R9M/yoAfRUfnxgZLYHqQfTP8qBMhxgnnGOD3GaAJKKjEyHGCecY+U9+lAmQ4wTzjHynv0oAkoqMTIcYJ5xjg9+lAmQ9CecfwnucUASUVH50fqf8Avk+uP50edH6n/vk+uP50ASUVGZkHUnjP8J7HFKZkGck8Zzwe3WgB9FRmZBnJPGc/Ke3WgzIM5J4zn5T260ASUwj9+px/CecD1HegzIM5J4z/AAnsM1GZE88HnhSM7Poev0oAnopnnJ6n8j6Z/lQJkOME847H0zQA+ioxMhxgnnGPlPfpQJkOME84x8p79KAJKKYJkIGCecY4PfpSCZDjBPOP4T3OKAJKKj85D3P/AHyfXH86POj9T/3yfXH86AJKKjMyDqT37HscUpmQZyTxn+E9uDQA+iozMgzknjOflPbrQZkGck8Zz8p7daAJKKYZkGck8Zz8p7DNBmQdz+R9M/yoAfRTPOT1P5H0z/KgTIehPPsfTNAD6KYJkOME84x8p780gmQ4wTzjHynv0oAkoqMTIcYJ5xj5T36UCZDjBPOP4T3OKAJKZIMmPjOG9AcUgmQ9z/3yfXFMklQmPqcNn7hOO34c0AT0VGZkHc/98n1xQZkGck8Z/hPY4oAkoqMzIM5J4zn5T260GZBnJPGc/Ke3WgCSiozMgJyTxnPB7c0pmQdSePY+maAH0Uzzk9T+R9M/yoEyHoT+R9M/yoAfRTBMhxgnnGPlPcZpBMhxgnnGPlPfpQBJRUYmQ4wTzjHynv0pRMhxgnnH8J78CgB9ZHiKHzLCOTzZE8u4hO1TgP8AvFGG9RWmJkPQnt2Pc4rJ1++t1s47cs3mSzRbBsbBxKuecYH40AbVFFFADGijdw7IpYAqCR2PUfpVb+ydOFqbUWUAgLbjH5Y2k+uKuUUAVxYWguUuRbRCZF2LJsG4L6A1V0r/AI+tW/6/P/aUdaVZGkmb+09XUonkfash953FvLjyMY6e+aANeiiigAooooAKKKKACiiigAooooAKKKKACmRjDScY+b+7jPA/On0yMYaTjGW9COw/OgB9FFFABRRRQAUUUUAFFFFABRRRQAUUUUAZ2u3TWej3EqqCSu3k468Vy/g63ilvpnlty+0AxyHkKf8AGul142K6czX670Gdig8lsdqwPBMguJrlvPlPkAJ5YGE55yfU1586cp4xPdJetv8AK51Rmo0GurZF4wtpE1BbhljEcgCqR1OOua1fB10JdLe3xhoHP4g8/wCNReMrJpLaK7SPPlna7Z5A7cfWm+CXQ291Hhd4cEnHJGK46SdLMpL+ZG82p4RPsdVRRUc5It5SM5CHGDz0r3DzjyzVTM2valNOymQSFMqMAheh/LFVbYlraM7txI60+6ljljaQRv8Acw6uxLFu+T71Utfts1hNdsd0UUqRsc8gnpx+FeHXwlTGutONrqS+5K3rp/Vz0adeGHVOL2af33O88EyNtu4zu25Vh6D1/HpXUoP3snGMkc7cZ49e9cd4LlYX9zFn5WjDEY7g/wD167FB+9kOOpH8JHb17115VLmwsfn+ZhjVasySiikJAGScAV6Jyi0VU1C7NlbCYIHG8BhnsT29TVoHIB9alSTk49UOztcWmySJFG0kjBEUZLMcACmXFxDaW7zzyCOKMZZm6AVnx61pd/p4lkkVbeaQwATLjcfTB9atIls1FZXUMpBUjII6GlpEVURURQqqMADoBS0hnJ+MtV/s14PMdZbeSN1ktDxv9GJ64B9K6SwuIrvT7e4gIMUkYK49K4Lxk7XHiONDIJIIofuYyFYnn8a6LwZcBtEFsZd0kDldpHKqeR+FS8RTc/YL4kr/AH/5DVKfL7Tpex0dFFFUIKKKKACiikJwCfT0oAXIHWiuJ1XxRDdalDYrbgJDMsjvKSCAMHOOOx712cUqTwpLEwaNwGVh3FU4tRUu4lK7a7D6KKKkYUwj9+px/CedvuO9PphH79Tj+E84PqO9AD6KKKACiiigAooooAKKKKACiiigAooooAKKKKACiiigAooooAKKKKACmSDJj4zhv7ucf4U+mSDJj4zhv7pP/wCqgB9FFFABRRRQAUUUUAFFFFABRRRQAUUUUAFZuu/8go/9d4f/AEalaVZPiEzDT4xHGjRm4h8xmcgqPMXGBjn8xQBrUUUUAFFFFABWbpX/AB9at/1+f+0o60qyNJgjGp6vcYbzDdbCdxxgRx9un40Aa9FFFABRRRQAUUUUAFFFFABRRRQAUUUUAFMjGGk929D6D1/pT6jj+9J/ve/oPX+lAElFFFAET3MMdxHbvKomkBKITywHWs/V9UTTZbZpJyquxVkVQTg/xfQVQ8T63LpiMLe2HnKm77S4G2IE447k57VyOoarLq16txOiqVjCBdv5nPv1rnx1X2FDn69P6Rrhoe0qcp3ekap9uinQuSYeBOVwHH96rmmSebp8L/a1u8g/vlGA3PpXnq6rdQ6cLSGeRFJJJVvXtWtoOvyR6RcWMEO+9txvij28OpPYDk4ya58uxixEfZ/aWv8AX3muLoOk+fodvRWBb6vcSX8cZZR57A/Z5l2PCuOfrk1H4l1RrOe3iV3VcF3CNgt2A+ldFfEwpRlJ9NDKnSlNpLqW5fEllBqhspMrggebkFc1rgggEHIPQivJDySfWu28GXkMmmvZiYyXETFnBB+UHpXHl2OliZTjLpqjfF4ZUVFo6aiiivUOM5rxks5sYismId+GQLyzdual8J2zWemtG9tJE8h81mdcZz2/T9azvGExkvrWzjcqzDoWwpJPH8q2/D+ltpWnmOS6a5kkYuXLEj2A9q4aMObE1KiurWXk+/3HTUlalGHqyfWldtGulSISExn5SccVzHgmT/T7lOPmiDdPQ/8A167KeMTW8kZGd6lcfhXCeF0aLxGsZypVXVhn2/WufGXhjKM110/r7zShaVCpH5nf1na3qEGn6ZM8/mAOjINiFjnB9OlaNYPi+7ltNAk8qISeawiYl9u0HvXrxtfU4XscXodiL+5itpZCdyHB6ZOOBSWWnW6eB9TvZRIblLgqSJCACpGD79a1fCMYbVi5xsijLHJ4Xtmug18wy+ENQksRE8ckLNlBw3qeO9cOTTcqcpyWs5as6cfFKSivso5vwldCPWIgX2rMhXk4yccV3yD97IfUjsfT/PSvM/DEqHVNPYsCCwH416Yn+tk+o9fT/PSsMqTjTnB9JNGmNacoyXVIkrlfH88sHh3Mb4V5VWRf7w9M9q6quE+JFztt7K2aRwkjMzIuMNjpn8TXtUFeojz6rtBmr9pgn8N6ZfQyosUWw7JCcNgYxz39K3bK9iv7cTQ7tucEMMYNeTaeZY7MRvgxhgyjcSDn2ru/CFyGt7lWbYqsNqFvlXPpXjLGRePlTjsz0PYP6spvcf4xuLb7BHY3JmjS4ORMgyqFefmHcVwd3dsbQW5YIJ5A1ywOA4B42jtj2ro/Gt5FexLaeXGk6SECUNkhfw9fSuXu491tjbuII4zjpW0sxhDEUoppq7T0221uzNYSUqU21rZW/wCGPTtF1WLUt62kTfY4URY5myCxx0wfT1rXrl/B0sc1hEllfyS21upSSKaPDq55HPoOa6C9uksrOS4kViqDJCjJrvrcsG29kc1O8kjzjXUSPXbqJWiYrIW+U8jOOtTeGUnPiS3MCxnCkyFiRhe+MdTzWfcv9ovprk43SMSxxyfSrWk3c1lqkEsGSxbYVAzuB7fyr5aji4LHRnDSO33/APBPZqUJPDOMt9z0+io4PNMCeeFEuPmCdM+1SV9MndXPHYUUUUwCs7WJp4rVVtygeV9nzPtPPofWtGuT8Y3FxDLZ+WQEUlwTggsPauXGVPZ0XI2w8OeokcNPfXMWpSXjRpcTJmJDMu4gg8N9a9TimvINKst0aTXTBFdS4T/eI+npXlVyLhD5iNvY9c+vt6VtXuuedtupdOlS/jXFtIJTsXA+VsHqev5VphMTGtSXM1Zba6/O9n8yK9GVObsnd+X+R6NFFOlzO8lxvifHlx7QNnHPPfNT1514d12+XU0aZ2na42xujtjnoDz3r0WnTrwquXJ0dglTlBLm6hTCP36n/ZPY+o/Cn0w/69f90+vqPwrUgfRRRQAUUUUAFFFFABRRRQAUUUUAFFFFABRRRQAUUUUAFFFFABRRRQAVHIMmP2b0J/lUlRydY/8Af9/6f1oAkooooAKKKKACiiigAooooAKKKKACiiigArN13/kFH/rvD/6NStKsjxDBHLp8crht0VxCUwxAyZFHIHB/GgDXooooAKKKKACsjSZs6pq8HlScXW7zNvyH93Hxn1rXrN0r/j61b/r8/wDaUdAGlRRRQAUUUUAFFFFABSEgdT1pa47xRfRXCSSQ2t3ObMApJE5WMs3HGOpFXCHM7Eylyq510U0U6b4ZFkUEjKnIyOtPrE8LXFtPo0f2e4Ercs6kAMhPUED+fetulJcraHF3VwqtfTy21q00MYkZSCV9RnnHvUlzcw2du9xcOEiQZZj2rN1+8ig01GaEziRxtUMR75zWFeXJSlK9jSmuaaiWbG5knmuN00MkWQY9h+ZQezCrcZ+aT/e9T6D1/pXl6aldQTLJDOyMOBjjOPX1611/hnWZb0tBcS73C5BI5OOpJ6fhXDhMwp1HyPf8/wCtjpr4WUPeWx0lV767jsLGa6l+5EhY1KJY2JCupIOCAehrjda8QziK50/Mcu92Tzo/l2D+7juR0NehOpGnB1JbI5YxcpKK3Zx95dT3+rvPNO8u1ODJgbR2BxwcVPuXAPr0pkUIiiWPgqM5GOtESSIp3sX549h6V87mWLhjJc1/h0Xn3f8AwD1cJQlQVrb7+RIW/Olt7u4sLlbiGRIZmBi808hFP8WPamDL8ugGDxzSsqsPmAI9DXHhcR9VrRn23/yN61L21Nx7mjb6hcXd/Gb678xd6gTFQpVR3yOf/wBdVby4kuLmR97OAcIXYngdBUIULnaMZoOAeOBU1cXKrJylrdjhQUEktArQ8MzfZfFNrmQKZ1aMjkB+MjPbIrKxIt0SSDGRwM9DV/TFiGs2Mkz7FSYHfnGK6svrfVcTG7upLX5/5PcxxUPbUXpZxf5f5o9Tooor6k8Y4Dxc0z6nc5IeOKEHHovfr/nmu105YU022FvEIoTEpRAc7QRnFec61dXd/rZeazkMXmAGJPnbYD6dD0r02IqYUKLtUqCFIxgfSscNCUacm3vJ2/I0qyTkkuiQ+vPtNKDxj82wAXDgbcgZ5xivQa8+1Fk0/wAaPLwyrMkpBOMEgE1y5hCLjCcvsyRthZO8orqmeg1yfj6Rf7Gt4HI2zXCgjHPHpXVq6ugdGDKwyCO9cV47ubYz2NoUBuclw5P3V9Px/pXdKfJCU10Tf4HMo80lHu0T+DbEK0ty8bg7QsZI+Ur3+vStzWo1h8OXyQwptWBtsYXjp6CqXhGKVNJZpGyjvlBuzgf0rYv0eXT7lI2Ku0TBWA5BxXLlkeTDw89TbFvmqyPKfDV2tnLa3DxiRY5M7cc//rr1mJtzueRnBwc5HHp2/CvGdLLJbuDncjHg+tewadK01rHIylWaNCVLZI4/IfhSoNrFV4dFK/3jqJOjSl5fkW64Tx9aT3F1Zy74GhiHMW7EnJ5OO46V3debeKS7+LJyHBRIkUjdnBxn8PpXRiKzoUZ1Ful+ehlSpqpUjB9WZgwOgGPSrMNz5QdQgZWB2qex6Zqrzn2pR718PGTTuj6NpPRgfvZPJNIRkY9aVvvcZA9KSi+twOm8DXEdvLdWrhY/MZWjJIG445Hue9bnim+jtNIeNl3PP8iD+v4VwmnFY9WtWfDRq+4Ixwu4dDXU+NbvNvbWiPHuZt7jqy8cY9O9fV08RGeCUm9eX/NLv2PElSccRZLS/wDk/wBTj88474pRI8REkZKupypHUGj6UmDjFfKwlyyUl0Pakrpo9S0yaW40y2mmGJHjBPv71brC8NaqLrTVjmZVkhIiHbcMcVu19th6satKMou589Vg4TcWgooorYzCuG8ZsTqsK4OBF+fNdzXnvim4afWnUhwsa7V3DH1x7V5ecSthrd2jtwCvWuYUqeZEyZIyMcVGRJLFHFMGcIMAl8kew9KnpAOTkk8/lXz1HFTpwcE9N+u/yaPUqUYzkpP0CMn5WwQRz7ivUdLu473ToZoySCuDk5II65ry+u78I3izaWbfGHhY5wMDB6V35PVtXcO5zY+F6al2OhphP79R/snufUfhT6YT+/UZ/hPGT6jtX0x44+iiigAooooAKKKKACiiigAooooAKKKKACiiigAooooAKKKKACiiigAqOQ8x/wC96n+lSVHIcGPnGW9SP/10ASUUUUAFFFFABRRRQAUUUUAFFFFABRRRQAVkeIpvLsI4/KkbzLiEblXIX94pyx7Ctes3Xf8AkFH/AK7w/wDo1KANKiiigAorNu9Rntb1ozbqYFt3l8wvyzLjgD0561nNrWqC2ZEs4pbwSIMRAsoVl3Z6jp06igDo6yNJjk/tPV5POYxm62iLaMA+XHznrVUa9dLeW6vChgk2LuEb5YtwSG+6MHjBOam0+/s4dT1S2luoUna7ysbOAxHlJ0H4GgDbopnmx/31/P2z/LmjzYz0dfz9s/yoAfRTBLGcYkU56c+2f5UCWM4xIpzjHPXPSgB9FMEsZxiRTnGOeuelAljOMOvOMc+vSgDntb8QW8aS2geTbIrRrNA+GWQdRzxmuGuHmysUUrOuSRIrFShzyQOnNdX4suUktpbJobaWKU+ZGyPhlYeuO/WuSFoRZL5iyqHGFJc9O4Hr9a8/E4uNJ3jJ3V/O19L6P7rrdrU6aVBz0a0f49ev4m74TvotKiu4xDvuJpBsfH3mPRSa7Oz1SG4SJZf3Nw5KmF/vAjr+FeZ2U0lm4+zkqsbK3IyNw9a0pdbumkS88xBfIuwOEHzD3FcsMzk5+877brdd/U3eDSjov+H7G34s1e8s7hbazuSjsAzq0QIC89CfXpWFd6/e6nEyXkcQTcHhZOCnbn1BqldXc95Ms11M7v0+YYxk9PaoN6qWPYD+EZ59KzxGPqVP3MIaPv666v8ATYulhoQ/eSlqu39f8OBOSQMfK2Dn+YpyuUkypZSO4pishCgjDMN2G4pSDu64AOCMdfxrypwcXa1kdkZJre5eN5iziWMMkyybzJu5Jxxx7VRAI35ZmdjlnblmPUmnN8kfmH7oOOOufpQCGAIHUZAApqrWVO32WDhTc79UAQjGQw9ye3rVybT3m0G5uIHMbQpvkEi4BGeChp9lYvdDezKEVSSSwOAOvy9a7lreFvDpspphIpg2kxKAWyM8L6mvTynDKdX201s9jjx1Vxh7OPU8r06bziYlLs38APU+tXGBViCMEdc1seD9I0e5vJ7qCa8WWE4iEyhSm4YznuetM1u0tbS/SG2uDKWUb2Y5+Y+pq87wMYVnVp7Pdba+X5k5diHKnyT6GTtO7JYn0FKcDmmSOYpVVhjccDI6mm+TPcy+Taw73kIBZjhU7ZJ7CvLpYKrVqxg+q0/r+u252TxEIQcl0ND+zbz7F9sNu/kEZ3Yz361XRtkivjO1gfyrvLTRYo9C/s+XUJH3BTuDj5CMD5fbNcPcwGCQq8wkkDMrYHPBxk/WunMsFDDRjyO5lhMRKs3zI9Rt5Vntopk+66hhxjrWfqszPJHbIZI0VhLNKr7NiD379OlYHhjxHtuYdHmQ/dZllYgBQBkD+daHizWY7SyFlHh57kEYxkBR1/GvoFWfsFXXa55bgvaOm+9jIgngv/E9kXKRQxNmNoj5YZskjjvmu7rzvwbNAmsul0uZmjJiZ+dgByf/ANdegmWMZzIoxnPPpyaMLFxoxu7318vkFZ3qOw+uC8WRiLxHHMYgQ0KkjPD4J6/yrujLGOrr+ftn+VcV40jB1G1uFZSDEY+D0wc/1FYZlf6rO3l+aNMJ/GidFoNwZ7GIxWyxWxUkYfOGzyK43xbdpfeIRC8EqNargbm4POcgD1rX8I6j5Qe1kICMw2dSSx/pxXP6tfjUvEFxukK7GC7VYFQB7jrmsIYq+Bco3va2nTbtsjWVG2Js9r/f952XhKLZpbv/AH5TwBjpxW7InmRMn94EVS0sWsGnwpbp5SsA2xj82T6+5q4JYzjEi84xz69K7sLT9nRjHsjmrS56jZ5CtnLp95d2M4w8UmMZ4IPQ/jXpHhiV5dEgLkEqoXAJ4A6cVh+M4IPtFtdRtFvkUq+B8zAdDn061e8GXrTadcRyy5WGURoGI+UYGB+dc1Nv6/V80n+SNppfVYeTaOnry27lnudTumuAGmaRlOFzjHTH4Cu58SzuPDl8baSPzBEerds4OMd/6151bsyRLtZlIXHXmss4ly0I9m/yX/BLwCvUfexHcymC3aQAEr2JqRGDxqw7jNV9esbm18tpIGEUihhJ1BPelsZA9pHyCVGDXm4rLnQwMKz3b/BrQ66OL9piZU+iX6lg5yvHB7090K7cgjIzyMU3jcAT1rpvEFosej2Djy3kjXY8gwpxjIGPxrz6dF1Kcpr7K/U6p1FGaj3MGwuZLS/hljYgk7ThQ3B+tWNc1B9R1RmktBA0Q2g55dT0J96zi23B5HPGKklkeaUySOXdurMck1rSxUoYeVK2/wCBE6KlVU77FzRYGuNXto0Kj58ndjoOv1qHUIfs2pXEG0ja5xxjjNafhCOKbWd8n/LJCVz/AHv/ANWaTxTBHFrBeNtyyoHPOeap4drB+0a15hKqnX5F2JPC09ml95VzCpcjckrHhcc/5NdpbX0F5LPHCxZoGCPxxkjPHrXmVq5ScEKjZBBVzhSCOh9q3/D+sQto1xc3OYJI7oBmto9okwOFx6YGK9jKKsVhZuX2flocGOg/bRS6nb0VDDcxTQxyqwAdVYAnnnpTxLGekinp39Tj+deummro4GrD68y1ucXGs3LiR2QOVXec49ce2a9DvL6G0sprguCI0LYHOe3T68V5XcyG6uVklYgyuWI9Sa8nN7yjCF97/gjuwOjlLtb8R7IyY3qRkZGR1FJXQ+IrKKCyspUuJJWKhACOFUD9Oe1c9Xz2JoOhUdNnq0qntIKQV1Xgrd591h8IFGV9T61ytdL4M2rfXLtIF2xdCevPX8K2y3/eof10M8X/AAZHb0wn9+oz/CeN3uO1BljGcuox159s/wAqYZoxOB5q/dPG8ex6fSvsjwCK2ubmW9u4pbUxRRMoikJz5gI5NW64uz1xYfHl9a3CynzdscTl/lVQM9Dxg9c12KzRMAVkQg4xhuuRn+VXUg4tExlcfRTBLGcYkU5xjn16UCWM4xIvOMc9c9KgofRTBLGcYkXnGOfXpVDUdUW18lIWV5ZWGB1G3OCc1E5xhHmkVGLk7I0qKYJoj0kU/j74/nR50f8Az0X8/fH86skfRTDLGOsij8ffH86DLGM5kXjOefTrQA+imGWMZzIvGc89MdaDLGM5kUYznnpjrQA+imGWMZzIoxnPPpyaDLGOrr+ftn+VAD6KZ5sf99fz9s/y5oEsZ6OvPv7Z/lQA+imCWM4xIpzjHPr0oEsZxiRTnGOeuelAD6KYJYzjEi84xz69KBLGcYkU5xjn14FAD6ZIcGPnGW/vYz/j9KBLGeki/n74/nTJJo8p+9UfN/fAz2/HmgCaimGWMdZF/P3x/OgyxjOZFGM559ODQA+imGWMZzIoxnPPp1qK62T20sIuTCWUjejAMuOpH0oArXUl/FPNNGqGJEAjRnADsTySe1X0LFFLrtYjkA5warXEVrNZNbXLiSMLhtx5OByfr3p1rc272sbRSDy9uF3HB4HfPtWUU4zavv8A1/kW2nHYs0UzzY/76/n7Z/lzQJYz0dfz9s/yrUgfRTBLGcYkU5xjn15FAljOMSKc4xz1z0oAfRTBLGcYkXnGOeuelAljOMSLzjHPr0oAfWR4hjkbT42SZkVLiEugUEOPMXg55H4VqCWM9JFP4++P51k6/eWq2SQNcRCaWaHy4y43NiVc4HegDZooooAikt4ZXDyRhmCsgz6HGR+gqouh6elsbdIGWMtvyJXDZxj72c9OMZrQooApDSbFbmO4EAEkYAX5jgY6HGcE++M1DpYBu9WOBn7Z/wC0o606yNJkk/tTV4/JIiF1uEu4YJ8uPjHWgDXooooAKiuHkit5Hii82RVJWMHG4+maLi4itbeSeZtkcY3M2Ogrm7/xYjZhsAVbeFM7rlVGcE464qJVIwaUuu3mUouSbXQ0LjWbF7ck3nlSwgSSJEQx919+a5e/1K7ltltjduqO7Mrs+0kdgxrI1W8iOpTTQRp80pTHIJPGW29h/jTNxkHznzWY8KepX2ryMdPERqpbX7Xu11/D8mzuw6pOF9yxHaS3TyrFLHL5YL99z8ZOD3qT7HKtlG9zJ8ksZeGFWO4c8E+g70W0IKNNFGxt0C7puVIznKj/ABrpItHvbqf7JMqiwQZjkI+fYRwoYc5rmhTVR25Pe013S+Xyf6q9zaUnFfFpr/VzjX+98vAHrQCVYMp+Ycg+lafimzt9N1i3SNsho+Qz5JHqf5VixSRPlY1Yc8gg/pWFXAVqXTpe9tN3/lp36FwxVOZYZ5Z5S8pUu5yT796qy+a1xFFDGxLuUwerH1WtKCykmvEs08qR34BWQED8fWujGiRahb2sgY3KhjHDcQjaYfVmB+8QRXbldCTruc1t5bOz3MMZUSpKMXuU59Gi8ryZEh05oMBJZQT5qkZ692HOcVz8kymXaXVm4wAMcY44r1J7JZpUad/OjVMeW6Ajd/e+tcnc+H2upY7JrK2gJleQTiTcR6AdD07GuvF4KnVbm016dX0+RhQxE4JRT+/scxFKqyhgUfuoIyDVrTraaSeJIWxJnAKjBx3xWk/gi48tppJ4oTDGWAU5Abritrw9aRCVBPNILyNFcRqcLs7EeoJrhhgKt4qLdr3s91brp5fidMsTCzbWvcl0O3vLO9+ziL/Q9hdHkjw+D0BPqK6OopZxC0SlHbzG2gqucfX0FS17VGmqa5U7nn1JOTu0GB6VgeIdH/tBrdoYMyb8O64GF9/Wt+inXoxrQcJ7Cp1HTlzROF8X2d7Y+H7JYjCYbd/3mxcFiemAaXSfCTXUNney3X7lwGe32nDqeqnmuwvuLN3Fr9qZPmWLj5iPrVhCSikrtJH3fStI06cVGSjrHRPyJcpO6b0YiIsaKiqAqjAA7CuP8Y2EUTRXkexGf5WUL94+tdlXP+MRKNDaSOTCow3pjO4E/pXLjqPtqEo2uzbDVPZ1EzgVup7C8tbyKJJTA+4qev4VZ1HULnVJo7i4cGWNdqlVA4PtVMlxGCMb/T1qOSGQR5ic+aSOWP6V4tLFzdGFHn5bN6/5+W/+Wh6E6EVUlU5b3X9W8zs/BNtbyh75bgNcKpjaHbgxgnPJ6npXZVx/gIBrW7kMUyybwru7DBI7AV2FfRwi4wjFq1ktNzyW7ybvcK5PxuFENkfLctvYBx90cdD9cfpXWVzHjlymkW7bWK/aVDEduD1rLFU3UoTiuzLoy5akZPuYOgSLDdzyuu5Ut5CwzgnjsfWsXS4FupIobdCplfA38kZPr3qTJAODjNXtCUf21ZgYAEg618xRxPNQWFtvJPf5HsTpWqut2R6VEnlxImS21QMnqcU+iivrkrHhnOeMrYy6XFOqZMMnJ9FIwf1xVPwTdqftdkRhlIlBz1B4/p+tbXiRBJoF2C2MKD9cEcVyPhWfyPEMS4Y+ejR8Hgcbsn8v1ryqklDMY/3lY7Ypywr8mdV4qkaPw5dlYw+4BSCOgJ61wVi0K3kDXCbogw3qfSum8d3ISOxt/MZS7s5UA4YAf/XrP8LWMd7fTK7MoRA2VHJ59e1YZnGVXEU6UfXy/rQ0wclClKb/AK/q5qeMtIfVdIjubQyuY1yIkGd4OMcV5ksl1p87ROrIyHDRuMYNe8jgYrx3xpYzWfia4Mr7xcfvUbHY9vwr6agoVoOjVSaPHquVOXtIOzLvhq2bU72SZ5YUSDYr+Yfl5Pb616Hq+nLeac8cUamVExHkdPYVzPw5s0Oj3U0iKwlmwATn7o9PrXcVw1cHSjKUIq0WrHTTrzcYyk9Tye4ha2uJIHxvjba2D3qI46ntW74sh8rXGbCgSIG+X8uawiquNrNtVuC3oD3r4urR5K7pedj6CE+amp+R23gtLYaV5qspuZSxcZ5ABIHFJ40ti1lb3I/5ZvtPHr/+qr3hjSP7I0lIWnjuGySsiDjaTkAH0p3ihGfw/clcfIAx4zwDX1uKw8fq86UV6WPDo1X7WM5M87ptlJJbwGESN5OclAcZPfPv7+1KORQAcc18nTryp0pU1s7fhc9ydKMpxm+l/wAT0Tw5q0Op2AWNSrwKquMcD0579K2a4fwZcyretaqqCN1Lv68dMV3FfW4Ksq1JNdNDw8RTcJ2ZBeM8dlO8S7pFjJUD1xXmmkpd3XiK1a1ELTxEyskvA9O31ru/E8/2fw7dsJfKZlCK2cck9K5Pwda+f4ie4xKPs8WCVYbST2PepnC+MpvspP8AL/McZWoSXdo7HXFeTSJYUid3lwgCAHBPc57V51cW7W0xiZ43I/ijbcPzr1eqk2m2U8DQvbRbG64UD8frXPj8veJfMnZo1w2KVFWaPL5FaOJZWU7GbarY4J9K1PD2oGw1WMsxEUvySADOfT9a1/Gumpb+ElFrHtFtKr7geQOhPv1FclZzYEEwZuMNuHWvNxOClgI0q8XrfX1/4Y66WIWJc6bR67TCf36jP8JOMj27UQyLNBHKhJV1DDPoaiuLiO1zLK21FQk9PUfjX0vMrc3Q8mzvY8j8SSg+KNQFvIXV5cMY/wBRmvQ/Bl2tzoCRguxt2MZLDHTp+leaXnnvql5MgCoZ/MO1Rkc9B+ddj4M1ofbv7IjtVCsGlaXdgk/StJ11Vmo03dct/wAt/k9DONNwi3JWd/8APY7uiiioLGSSRwxmSRlRB1ZjgCuU8WXqLd2sSOj7Ms6Hkfj+FdLfXEFvADcLujdgmMZHNeb6nc/bNTuJwMKznH0HAryM2ruFLkT3sd2Bpc0+Zno2m3kN/YxzwghDxgjGMVbrA8IzRyaKI1PzRuQ49M81v16OGm6lGM5btI5asVGo4ruFFFQPdKl5HbGOUtIpYOF+UY7E+tbGZPRRRQAUUUUAFFFFABRRRQAUUUUAFRyHBj5xlsdQM1JTJDgpz1b1H9aAH0UUUAFV727jsbOS5kUsEGdq9WPoKsVXvrKO/tWt5S6o2DlDgilK9vd3GrX1M/8AtK3v9HluJIZxGjAOIzkgjGcEener/wBvsxAZTcxCNcZYsBjNZ920VpbzWj20kVqibhKjgeY3XHrk96w9TsoL7T7a3azVLtUeRY4Jwuz5flLZ65rClK9fkvpbtrpf5f1oaTVqXNY7Tg80tY3hm7uL3R4ZZVHlhFWNt+5mwMNu98itmumS5XYxTurhRRRSGFFFFABWZrwH9lk4H+vh/wDRqVp1leIGZdLXahbNxAGOQNo81eaANWiiigAooooAKzdK/wCPrVv+vz/2lHWlWRpMONU1efzJObrZs3fIP3cfOPX3oA16KKhu3mitJXt4/MlVSUTPU0m7K4JXZk6vb3t3e7Fv/slnHAzyFSCWOe464GK4hIoZLmZrW48+1UqFkMbKHPBIJ7Cuvhs9Yvr61vpWS12xbXGOWzzgj/GtCDTHcMbxlAZGjMMHyxlc8HH97HeuWrRjiYNuNpLZv17d/P8AM2hUdKSSd11OLd7GO6ja9id7FVdhJbqW5JHU4zx71ei8OzbmGlGPyHg8xLt1OX39VBzx27V2kFrBbweRFEqx91A4NLNbRT25gdcRkYwpx/KtaNGNKnZL3rW8n/WxFSbnLfS5n6BYSWOjRQXMKrN1kG7dk/WtRshTtAJxwKAAAAOgpa0jFRVkS227s5rWNF0+a2uNY1G1c3C2xWRI3zj3HuK4z7LLa3kCyxSm0kTzRkfvHXb97joMmvTNSLG28gRTsJz5RaHGYwf4uewrNvIL1b2CMpNJYxokX7vaWkJPJbuFAHNXOKqUuSa5vWxMXyVOaOnoO8P6LDY2UcktvD9oLFw45Iz7/wCFaMNm8V/NcNcuyOAqQ4wqev1zUayXK6qlrFbhLGOHLOV4J7BfpV+s4UlCCj2sXKblJsKhWKN5S7IGZGO1iBkcDpipWUMpU9CMGobWBLaIxRghFOBn6Dv3/Gqert0EZ+naLJp15NOL6WVZnZ5EdQdxPTn2HFawUA5AGcY6UtFU227slJLYKKKKQwooooAKKKKACq2oWyXen3EEmdroQcdRVmkJwCcE47Ck0mrME7ankboQ3OQynuMU+ybybmPzIBOjOF8pQcsD/X3rR1wrLqMkywTQPINzpPwQfatDwfFKNTLC3DxeWS0uR+7J9Pc18th8PJ4j2HRP8Ez2qtVKl7TuvzOxsrO3srcR20IiU8kDrn39TViiivqjxQrC8Ywmbwxd7U3NGBIvzYxg9f8A61btYni+Ez+Fr5QjOQm7CnB4IOauGslcmXws86hlWaJZFzg+oroPCdqZ9XEjxGRIwTuHRT2J/WuY01t1mo44OOldp4NeUzyRJKFjHzumzluw5r5OnQjSzB0uikz25VHPCqfVo7OiiivqTxitfwJc2E8MgBVkPWvM9PuobHVrO4njLBZRnHbtmvU5FDxsjDIYEEV5PKvlzSKARscgevBrxM1l7KrTqrpc9HBR54TgdL41mhlls1THnICx55APYirXglWEN2xj+VmGH+nUVxUbSSl5ZyWkZidzdT6V6L4Wgii0aOSONkeQ5ck53H1pUZOtmLknpH/hgmvZ4RLubdZWtaHBrEaM7NFPED5cqAZGRgjmtWivdTcXdHmtJqzMLwlpq6Zooi8iWGRpGLiYDcecA8e2K3aKKcpOTuwSsrHLeNLYNaQXIVco21mzzg9B+dc9oEaS61bpJF5sbEhl27hyO/tXaeIrCK80mZ5Ad8KM6HnggegrA8AkXP2y7UkKMRgY69814lfAVZ4xVor3dLv0+49CniYRw7pt6nZxxpFGscahEUYVVGABUd3EZ7OeFSFaSNlBPbIqaivZOA8ctN3kAM24qSpP0NT0yaPZrWpAoImFw37tWyBzTjnsM18fmVJU8XOMe9+2+p72Dm5UItm14WcJr8OSAGVhz34r0OvLNOYJqdqx6CVc84716nXr5JO9GUezOHMI2qJ+RieLHVfD04cRkOVXEgznnt71j+A5EBv4XYNOGVuF6J2Ga0fGmDoiKcczqcHv1pfB3lNozOkIR/NZXbu5GOf1rtU74xx3tH7tTmcbUL+f6HQ0UUV2GBzfjm2kufDEwjWRijq5Ceg9favPdPlMtqCTlgcHivWNYtJL/R7u0i2+ZLGVXd0zXlFpbS2Ymtp4yksUhVxnvXBnCjLA3e6kvxOnANrE6bNHquhsH0S0K9PLA6GprxzHDI4CEiJiN5AX8areH7gXGiWx3qzKuxtvbHb8sVT8SXQWCW08hpGeBnzgYABH41rCdsMpL+X9CJRvWcX3PO4pJWuJRLHt5yCOhrb8MT2tp4jiecLvnXykY9Q3bH16VkgHcTk4PQVJbRxy6rYI6sd1zGMgf7Q79q8DBV+bGxlFct9Hb08/x/A9PEU7Ydp6211PWqKKK+pPGMDxJqMVobaKRDKrMWkjwOV6Zrg22722Z25+XPXFdf41IEdr8/JLfKAP59a44kDGSOa+TzWcpYhxfT/JHt4KKVJM7TwXchrS4tj1Rw447H/9VdTXFeCVP267YEY8tQR+Jx/Wu1r3stlzYWB5uLVq0grn57uey8YwpNcKLa7iEcUWSSXHfHb610FeZ6jcLH8T4ZGuiUSVAS/AQY5Ue1epRjzNryOKpKyR6ZRRRWJoFFFFABRWZNcadda1FZSSE3tuPORASPb8fpWnTasJO4UUUUhhRRRQAUyTqn+97f1/pT6ZIMmPjo3oP60APooooAKhguoLkyiGQOYnKPj+Fh2qasltRSL7NcziSzjllaNopIx8zdiSOg460a20Vw9TP1i6dzML1UjtIpPliYDzJsD+E54HvWFez6Xc2fmwW7RzCX94HkBkjCgYwOhB9Cak8SeW17I4PluJMeWTkuCM789h7VizW81uWMsckbtAZIyn3mHt2IryaWI5sU48qeq1d3Z/p+nmds6VqKd3ttoejaFHpsWn7dKK/Z95JwSfm79a064/wHPLPaXBbUWuVQgeUY8bCec5712FezUVptHBB3iFFFFQUFFFFABWbrv/ACCj/wBd4f8A0alaVZHiKHzLCOTzJF8u4hO1WwG/eKPmHcUAa9FFFABRRRQAVkaTPGdT1e3+bzBdbz8hxgxx98Yz7ZzWvWbpX/H1q3/X5/7SjoA0qpadfm/W4JhMfkztFyfvY71dop6WAq2cZja4zE0e6UkZfdu9x6fSrVFFRGPKrDbu7hRRRVCCiiigAqKW3SWWKRt26MkrhiOoxzUtFJpPRjTa2IreBLaFYo921em45NS0UUJJKyE3d3YUyMYaTjGWz0AzwPzp9MjGGk4xlv7uM8D86YD6KKKACiiigAooooAKKKKACiiigDlvFdmLm7sypkeQ/K0cYydvcgV0drbQ2sCRwxhFCgdOfxqTYpcOVG4DAbHIp1c9PDxhVlV6yNZ1XKEYdgoooroMgqvf26Xen3FvJnZJGynB55FWKO1CdmB4jpbbTLDx8pzn17V6X4OhMemSOVILyZyR1GK5d/C723jHyJ5XW1uCWSfZ95jn5eOM5rutE05tM08QPgvuJJBzn0/SuOthLZh9Yj8Mlf57G9OvfC+ye6f4GjRRRXYYBXmOtQPbavdRuOS5YY7g8ivTq4DxbEU1wvziSNSM+3FeRnML0FLszvy+Vqjj3RhL1Xgdehr0/S7MWOnxwhFRvvMqEkZPpmvO9LRpNUtkTbuMg+8Mj8q9RrnySmveqfI0zGb92IUUUV755gUUUUAIQCCCMg9RWbpOjRaRNeeRtWGeQOsSjATjmtOimm0rCsr3CiiikM8i1rePGt6GjVCWPGMcYHP40kj7ELYyfSuj8VNDJrElvFFFNelFYERENCgySS3fNcvdPtTarlXP3TjrXjZth5V8ZTUVe8V+H42O/A1VTw87vZ/mWYs+dGV6hxgevNesrkqNww2OQK8iBO3OecZr1TTiTptsWYsTEuSTkniscklZzh6GmYr4ZHPeN3YW9oof5S5JTb1465/pW1oVubXRraMuHyu4ELjg8/1rlvGd2JNThtVY/uo9xAbjJ9q67SkMek2qs24+Upz+Fd1PXHT02S/rzOaWmGj6suUUUV6JyhXl+tWjWXiG+VmU+c/nLtJPB9fevUK838Ywvp+vxuEjFvdcjHBDd/6Vy46lKthpwjq9/u1NsPNQrRlL+rnQ+CpENjcRg/vBJkjPbHFU9ft7+KzMkszeSJHyJGBYgngAjt7U7wi8y2d+IIlaQDKFuhbHAJrB1PUrzULpzd4BRvlRTkL9K8v2vLlqfy7df62O3kvi2UqUEh0ILLhgcqeRg9qQcmggjIPUV4EJOElNbo9OUVJOL6nrSOJI1cdGAIp1VNLkMulWrlgxMS5IOc8Vbr7uL5opnzTVnY43xts+0WmP9ZtOfpmuI1GbykjGFOWyQe9df4xJ/taP5WA8oYJPB+lclcQyT3UUUYTdKdil+xrwKajPNHzK9unov6f5HpzbjgtH/VzrfBkrjVJIwRtkhyw+hGP5mu6rzzwms9trkMLBdwRo5MHIwPQ/gK9DrvytctFw/lbRzYx3mpd0grxXxDMLjxZfO0hCicgMc8AV7SSACT0FeN3EMN5dSTcnMjMCBjPzV6E8ZDCR553s9Lrocqw8q75Y9NT1Lw/cyXeiW800vmyEYZsYrTrkvBMvyXUAQ8EMWzwO2MV1tYYSu69GNR7s0r0/Z1HFBSE4BJ7UtV728gsLR7m5lEUSdXI6V0pXMjzybxJBaeNrjUoY82vlhZMLhn4689816JZ3SXtnDcxghJUDgHrzXkDRrPe3c7SRTM0jMsiDhs98f0r1TQLr7ZoNlOSpZohu2jAyODx2pyrwqVJU4/YsvwFGnKMFJ/auaVFFFIYUUVHO7xwO8cRlcDhAcZpN2VwSuSUyQZMfGcNnoDinAkqCRgkdPSmSDJj4zhv7ucf4fWmBJRSO6xoXdgqqMkk8CmxTRTpvikV1zjKnIpXV7Ds7XGx3EMsskUcqtJEQHUHlc9M1l615Cg/2iVmsZE2rbGPOZBznd26VqPAu2UxgRySDBkQDdnHB/CuM8ReZcaFbzNNctBH8somG0sQcZIHqacp8keZJv03Eo8z5TM1a7h1G5iniRYQYwpUk/LjtTLjVJGAiltI2jt4BHFuPybv73rmqbyLKwkRFQH+EAgD86SXYW2KzMoXBz2PtXyVHETjVnPr/AMHse5UpRcIx6HVeAJ1+yXlq4UXCy+Y2D94EDBx6cV2Nec+DYi3iUu8ibooSAN2GYH2716NX1dOXPTjPultt8jxJLlk49mFFFFUIKKKKACsjxDPHFp8cbbt0txCFwhIyJFPJAwPxrXrN13/kFH/rvD/6NSgDSooooAKKz7nUzbXrQNbSGNYHmMuRg7cfKB1J5qhJ4huIrUltOJuvMRBCjlwQy7gchSenXigDfrI0lZv7T1djInk/asBNnzBvLj53Z6e2KZDrxl1K3tPs64lQMWWXJ5GeBjlRjBPBz2qTTJolvtVjaRA5vOFLDJ/dR9qANaik3L6j86Ny+o/OgBaKTcv94fnRuX+8PzoAWik3L/eH50bl/vD86AFopNy/3h+dG5f7w/OgBaKTcv8AeH50bl/vD86AFopNy/3h+dG5f7w/OgBaZGMNJxjLf3cZ4H507cv94fnUaFQ0nIHzemOwoAlopNy+o/OjcvqPzoAWik3L/eH50bl/vD86AFopNy/3h+dG5f7w/OgBaKTcv94fnRuX+8PzoAWik3L/AHh+dG5f7w/OgBaKTcv94fnRuX+8PzoAWik3L/eH50bl/vD86AFopNy/3h+dG5f7w/OgBcA9R0opNy/3h+dG5f7w/OgBaKTcv94fnRuX+8PzoAWuM8Z24E0NyBgt8hO3GeM9e9dluX+8PzrI1uytr7T7nz5Agj/eK44wQPfg+lcuNo+2oSgtzbD1PZ1FJnH+HY1l1y3DFhhsghc8jnn0r0iuJ8GbBf3AK7XEYyS3UZ9K7Xcv94fnXLlFPkw9+5tjp81W3YWik3L/AHh+dG5f7w/OvUOMWik3L/eH50bl/vD86AFopNy/3h+dG5fUfnQAtFJuX1H50bl/vD86AGGGIzeaY0Mm3bv2849M+lUH0Gwks7m0aI+TcHLLn7p/2fStLcv94fnRuX+8PzpWXMpdUO7s10Z5zr+ipo93GsHFu6YQck5Hck967Pw9di70aBhHs2DyyMccelc944eMXWn7WzIwYbR2X1/OpvC+ptHDHZ5ifO9tpkw49AB3yc15cIunmEktpRudkpKWFXk7GRrsr3XieeKWKNPLdY8xnJYdifevRVUKiqoAAGAB2rzae4kn8R/aJ4NkjTpuiznGCOK9J3L/AHh+daYOcamIrTj3S+5E14yjSpxfmLRSbl/vD86Ny/3h+deicgtcR8RYYvs+n3JK+ZHNt2nup/wrtty/3h+dc340smvNH3xxxuYSXdjjKqBk4z+FXBJys+pMtFcw/DurW+ltdtdM3ktFnA7kdseprFbyjK7QJsiZiyLnoD9agmlCWhdscgYJXOD61ImdoyQc859a+PqVH9RjB/zPv0X3dT3oxX1lyXZf1+BLFE80gjjGWPTiiWJ43dWB+VipOO9dH4e0y2ukiuJlRUwU+aQhmb2x0ql4i0w6feBkJaCXlWJzz3z71lPBzjh/a9LlxrxdXkOw8PMW0CzJxnZ2Hua06xPC1ykuhQoCA0RKEZ981tbl/vD86+rwslKhBrsjxKytUkvM898VSvJrkqtJuVAAoH8PHSrHhOysbtobqe2leV3k8slcx4XHX0OelZ/ip44tcnKu2GZcnHQkVqeGbeS5sDNZSSQyx3KszuSI5VHBXA6/415+XUm8VUqSXez6LWx1Yqa9jCEX20CD/iWeNWiiREjkfYAx4CsAePxrt64jUsw+NoJBH8ryR4LjIbPBI+n867bcv94fnW+AjyOpDtJmeJfNyS8iK7kSKzmkkbaioSW9BivJo8mMHjnnjpXqWqvGNJu977V8l8kH2xXlkA2wRjGMKBiuTPGvZw9TfLvjl6HQ+FLxLXVxHIyqs67Bn+92Fd/Xl2li3OqW32r/AFPmDOTjHofzr1Dcv94fnWuTTvh3HsyMwjarfuhaoa09umjXRul3Q+WQVz19APfNXty/3h+dc94xvY7fQ5ImzvlOFIXIGMGvUlLlXMcSV3Y4BFxGdi7Gxxu5xXoPgt9/hm3HlLGyM6MB3IJyfxrgUJZQSME9q6/wV5wsJ0iZAouyX35OVKg8ehrw8oqv2lWD30f3O2/zPRx0Fywkv6/qx19FJuX+8Pzo3L/eH517x5otZkNyq3clpAJX8xTKk7HcmfTPtWjuXHLDH1rj7zWDb63DHpLM0eArRAfI3P8ACPWuTFVlS5W31t5m9Gm53SOvhEghQTMrSAfMVGATRIMmPjOG/u5x/h9aUOCAcgZHTNMkKkx8g4b0z/8AqrqWxgxLqSKK1kaZkWPacl+lYdtrSWuhJOls8srF1CwQkKWHrjp2qTxP+90549uFQeZ5hGVyDjb65rm9K1yGw+yR3UssVvE7N+7JJkY9AR6VwvE2xsaTWlvvZ0+yvh3NPqdfdajPbWVvm3DXtwAqR5OwPjoT2Fch4o+xWd3b2sVr0jbzFDMBuPKjd0681qeIdSuptVttPslbeFE2UfDEHIPHtXOapc3VxdXDSMgE5UmMp8y7eO/f3rrrVHSjJzVl/Xn03/AwpwU2lHcpjdj5sbu+KTKb8Ftv1HU07FNcqMFsdeCe1fFUpLnu18j6GafLoy3pE7LrloltxdyMFViQNqZyw/EV6nnPSvIdM8+01M6jbyQh4wz/ALw/KyY5H1PQV6hpCpFpVuFh+z7l3GIvuKk8kZr7HBKCwsVGV7afPdr5bHgYhy9tJtWv/X4l6ik3L/eH50bl/vD866DMWik3L/eH50bl/vD86AFrJ8QrMdPjMciLGLiHzFZMlh5i9Dnj9a1dy/3h+dZevSxjTQhkUM08O1d3J/erQBHrLpbTRSzXlxBHJ8mRMI40IBPJx1PSrek5bT45vMuHEoDgTnLLkdM1DqFwbe5VpBdxQhc+dEu9M+jLgn8qv2z77aNxMs2Vz5ijhvcUIGNmtIbiQPKpYhGjxngq2M/yFUo9Ct4bZoo57pGZgxlEx38DAGfQDjFalFAGYmhWUd3HcIJBsIYR7/kLAYDEevPWodOs7WXUdUnktoXmW8wsjRgsP3UffrWzWRpLy/2pq8ZhxCLrIl39W8uPjH9aANXy0/uL+Xtj+VHlp/cX8vbH8qdRQA0RoOiKMdOPwoEcYxhFGMY49OlOooAb5cYxhF4xjj06UeWgxhF4xjj06U6igBvlxjoi/l+NJ5cf9xfy98/zp9FADPKj/uL+Xvn+dKY4z1Rfy/GnUUAN8tDnKLznPHr1o8uM5yi85zx69adRQA0xxnOUU5znj161GkUe6TKLyxz8vsB3qao4/vSf73v6D1/pQA7y0PVF/L2x/Kjy0/uL+Xtj+VOooAaI0HRF49vwoEaDGEUYxjj06U6igBvlxjGEXjGOPTpR5cYxhF4xjj06U6igBvlxjoi8Y7elHlx/3F/L3z/OnUUAM8qP+4v5e+f50vlxnqi/l75/nTqKAG+XGeqLznt69aPLjOcovOc8evWnUUANMcZzlF5znj160GOM5yinPXinUUAN8tD1Rfy9sfyo8tP7i/l7Y/lTqKAG+Wg6Iv5e2P5UCNBjCKMdOKdRQA0RxjGEXjGOPTpR5cYxhF4xjj06U6igBojjHRF4x29OlVLmyhure6t2hjKyJtwynB44/X0q7Uaf62T6j19P89KAMrRNCTS4y7kGaRFEijlQR6Z5rX8uM9UX8vfP86dRUwhGC5YqyHKTk7saY4z1Rec9vWgxxnOUXnOePXrTqKoQ3y4znKLznPHr1oMaHOUU5znj1606igBpjQ9UXn2/Cjy0/uL+Xtj+VOooAb5aDoi/l7Y/lQI0GMIox04p1FADRGgxhFGMY49OlHlxjGEXjGOPTpTqKAOb8YWsZ0qOZYvnicAMo6A+vtXDT3MqW0CRQIzxTeaHzg9On0r0PxUhfw/cYVm2lWwv1GfwrzqRPMTG4j3FeHja0sLjYVo9j0cPTVbDypvuaGiSrFrFnIIXdPM4QncwyDjnuQcV6Z5cf9xfy98/zrz3wtbPNr1u6/chVmYdumB/OvRa6crvKk6jfxNsxxllNR7Ib5cZ6ov5fjR5aHOUXnOePXrTqK9M5BvlxnOUXnOePXrVXUrKK9065t2T/WxsMqBnJFXKKadncHqeMJGZbFImGADhhnsDVnARMKOAOBUtzbi0vbq3UhvLmYZAwOuaZsZzsXJZuBg9Sa+Nxjk68qS25np6s96gkqSn1sjr7LTLa3+wCaJZjMymNlcgjjJJH6VJ4vscWi3ayOApVDEPud+cevatrT7COK1snkh23EMIQFjkrxyOKqeJLVG0e9ny+8RDjJxgMD09a+hlhHGhOnFLX/L/ADPLVe9SM29in4NlgfT5IQuZkk3sSvr05rpPLjGMIvGMcenSuQ8FXP7y6tiQAQHHqe1djV5dNTwsH5fkTio8taR5L4nKQahdIVCr5/3AcjrnB9q9M0p4rnTLeZbXyFZBiNlAwB0/DuK821iIan4gEMjbPPu9u4c7Rn9a9Tt4UtreOCMYSNQoHsKvAKCw149ZSf4k4nm9tr0SOM8TSfYvENrOWDJGFkCAY2gNkj8a7NFikjV1RdrDIyvrzXHeOI/39tISuDGy4710WgX66jotvMqyAhQjeYMEkDBNZ4WNq1a3dfii6zvTp+j/ADIvEsMD+H7sSbkXZ1jHOc5/LPWvO/rXo3iVmXw9d7c5K44Ge9cPpcKXF9DG+7hsgAA5A5xivNzlOdWnBP8Aps68A+WEpGdHOGUSxjftOcepB6V6zAY7i3jm8tf3i7scHqOa8qlDC5uQxUs0jN8qbeD0GO1ek+H5PN0Cxfy1jzEBtU5AxxXTlkY06lWnDVJq34mOMblGE5btGgY4znKKc9eK5Dxs5D2sAkTy2y7RbRnI4DZ/SuxrjfG05+0Wlv5QxtLmTjPpiuzHSccNNp20MMMk60Uzla0tEuBBf24y7AzgmIdCSMZ+tZTybGUA8k8jGeKljJWVCOoYY/Ovkoe0ouNTv+Nn/mj25ctS8ex6wI0GMIoxjHHpR5cYxhF4xjj06UqklQSMEjkelLX3B86Vb37PBYzPKn7tU52rzjtjFeYeYVl8yMkFWyp7+1eg+JL9bLS3UOyTTArHgfnz9K87r5zO5P2kI+Vz1suXuSZ6hpzLcadbzEKzPGpLbQMnr/OppIo8x/u1+9/d/Ht71l+FpA+gwgE5QlTk571rS9Y/9/3/AKf1r3cPPnoxl3SPNqx5ZteZzHjFIjawuk0YdHKmMHk561xUzBTA7RiVElUmI/x89PzxWprg269e4x/rMnkeg9KybqMy27ov3iOOa+fqV1HM1N6JNHqQpt4NxWt0zYm128XX3t7+3gs1nQK8iAF4o8fwsOvNYupSfadflljln8qRt8byr8zcAcn0rOjWd2KxlWx8hxyQPWr9pA8TzF2Lbm4z396+hzLGQoU6kU1e1kuvn0f9ep5OEw8qk4tp2ve5ZJxxkDdxzQyh1KsMg9QarXUipJCCCxL9A2KtV8fVpOlSp1E/iv8Agz34TU5zg1t/kV3TELeb+9UHJBJHH4V6zp6W5062a3UGIxqUJHOMYHXnpXk90yC2beSAeM98133gW8+1eGok2FTAxiOWznHOf1r6XKHOeFlKX83y2PIxyjGukux0YjjGMIox04oEcYxhF4xjj06U6ivQOUb5cYxhF4xjj06UeWg6IvGO3p0p1FADRHGOiL+X41k6/a27WCzGCIyxzQ7HKDcuZVzg9q2KyvEDONLXam4G4gDHONo8xefegCt4iZbcQzywSXMbMEMbM3lIPUqoO78QenatezlM1lDKYTCWQHyyPu+1cv4mtlm1RGj0u9luREMXKqWhxk/KQA3P/AfxrptPG3T7ddgTEY+UIUxx/dPI+hoWwPcs0UUUAFZulf8AH1q3/X5/7SjrSrI0mN/7T1eTznMZutoiwNoPlx85xnP44oA16KKKACiiigAooooAKKKKACiiigAooooAKZGctJ7N6k9h6/0p9MjOWk5zhvUnsPyoAfRRRQAUUUUAFFFFABRRRQAUUUUAFFFFABRRRQAUUUUAFFFFABRRRQAVGh/eyD0I7n0/z0qSo0P72QZ6EfxE9vTtQBJRRRQAUUUUAFFFFABRRRQAUUUUAFFFFAGT4lS4k8PXi2u4ybM4XqRnkflmvOAQVBHQ9K9Vv4mn0+4iUEs8bAAHGTj1ryoBgoDrtYcMPQ14OeLSD9f0PTy56yXodD4P8/8Atg+WQIfLPmZHX0xXeVxfgoQG6uSVH2gKNp/2e9dpXdldvqsbHNjL+2dwooor0DlCiiigDy7V0RNd1GNW3ATEk+5AP9azbrdsVYywkZ1AC/ePPb3rf8VxlPEczFFG+JCCvfqOfetXwzo9rParcT4kLNvVMkbCp4NfPRo82avsnd/g/wAz1HO2C82rHWQgiGMHOQoznrVLXJRDol4S20tCyqf9ojArQqK5iSe1lik+46FTj0Ir6F6nlrQ4nwXIg1KQN5eWi+Usefwrt52RbeRpPuBTu+leYaTfjT9QtrrdGIwwV2cZAU9T9a9BubuQW91LIkP2LyA0UjP98kdCO3avNyx8uFfTlbOvF61l52OG0K2t7vxFbwrNLCqlpIwp5YDsTXpdcD4NV212VwkZRYPmJPKknjA/Cu+rbL7/AFWF+t397Znire2lb+tDkvHG0RWRxzufn8BVrwbqEF1ocSKdsoZvkaTcSAeo74pvjRWOmwMFUqJeSRyOOKxfAl9ZW1pJFMP9J+0GNCE5w3ofTIoouEK9Zydvh/VBUUpU6aXn+h0HjDb/AGGQZWRjIAoU43e1YOi6RNf2qTwlVMcoBbcQT6/oetafjiQizs4gxy024gDqADV/wpEkehRMvWRmZvrnH9K5cRRVbGqEtuW/4m9Ko6eHclvc5bxHpUWl3saxSu6yqWPmNubOfX0rqfCbo3h+ELn5GZWyc85ql41hVrK3m/jSTaPl7Eev4UzwPKn2W8gDkssu/aT0BHb8qqlaOY1F3Sf5Ez1wsX2Z1RIAyTgDqa878TXsF5rLNbXBmjRADj7oPop716KQCMEZBryOYxNqV8bfAhMx2qq7QPoPSrzVr6rK67E4K/tkLZ21/Jps16WjSKR/LHzDjB6Ef56UmSORW1p8FtqMItI4xE8UJd53yQW9fQCsZvvMM55PPrXgY+SqNTgko9Lf0mephouKcZPU9Tsd39n25d2djGpLN1PFWKy/D119q0WBvmyg2HccnitSvq6ElOlGS6pHiVE4zaZh+KxG2hyB5ArBgygtjPP6152ZQJincAGug8Z3CSa/DCYiskUWQ/PzA/pwa5iV3+0IyhzGFyxVcjJ6V4+YYd1cVyW+zf8ANnfhavJQ5vP/ACO48FuTJcL8wAUdF4P1PrXVTsVVSMZzxliB0PpXI+C7hxcXFvx5bKH5POf/ANX8qva9qM8cUlrdwosMrMoaKUl9u35SV9CeK7Mrd8Imulznxv8AHafkcjqFzJeX808qxh2b5hGcrxxwe9VTwPlO7jvTWyITlc8dB3qCymM0THZtUNha+dlTlVhUxHZ/meqpKEo0vIZZxsHkcoELnkAdKuBQCcd6MckjqaWoxOIdeo57Xt+BdGkqcFEyb64SS48rGEBwxHU1qrjaMdMcVz9yGF1ICMNu7VtWZJt13Z3fxZ65r3s6wsaeDocj0S/PW55eX1nPEVOZav8AQi1JZGtcIMjOWx6V3fgC5D6M1qoULARzk5Jbk/h6VxsozE3JHHUV2fgC/ku9EeKRAPs8mxXCgAjrj6itskq82DlTt8L/ADM8xhbEKXdfkdZRRRXpHKFMmZ1hdo1DyBSVUnqafUbTxLcLAXAlcFlX1ApSatuNCWzyyW0bzxiOUqCyA5wapa7/AMgo/wDXeH/0alaVZfiBWbS1Icri4gJAA+YeavFCVlYHuSahHZwRyX1yZEVVAZkZumcDgfWpbBrQpKLSTeA/zncTyQD39sVT16e5it4VgB2u/wA5WNHIAGejEDtUuiEyWXnyWZtp5SHl4GHbA+YYJGDTQmaVFFFABWRpNxCdT1e3Ei+ct1vMeeQpjjGcela9Zulf8fWrf9fn/tKOgDSooooAKKKKACiiigAooooAKKKKACiiigApkZy0nOcN/ezjgflT6ZGctJznDf3s44H5UAPooooAKKKKACiiigAooooAKKKKACiiigAooooAKKKKACiiigAooooAKjQ/vZBnOCON2ccenapKjQ/vZBnOCON2ccenagCSiiigAooooAKKKKACiiigAooooAKKKKAEb7jdenavJCHV3Em8NuJ+frjPevXK86k0q6t5b2+uyq77t1VLj/loOoI9R/hXBmlFVMM32af6HTg6jhWS7nQeC7eFdLkuFwZZZDuOc4A6D2rpazdCtBZ6VGgdHLkuWTpz6VpV04ZNUYpq2iMqtvaO3cKKKK2MwooooA4nxnZMt/DfbvlePysehBz/AFrd8NxPDpFqrtyyM4XPQE8cd/r71W8YxM+kxuAMJKCcnHXitizDJDbI5AYQjKg4GeO1ebTpv6/Ob7L+vwOucv8AZoxXd/1+JapGBKkDqRS0V6RyHjt001pDKHGJo2Ktg9CDgmuy1TVoR4atbO+Ie6uIVOUP3WxlSa53XbBrHULy3wGDsXQZJ4bkdaqyzyXGn2dk6qVtuUkJ+YHuPcdfpXj0K9GjCtSk0vel91nbT+rnfVp1Kkqc1rovzOo8Dyn7ZfRELyiMOee/6V2lcd4GRGa/lAyylU3enUkfyrsa78FFxw0E1bRHNiHerJ+Zg+Lk3aGTkDbKp+tcR4bujo2rNIAZRLnfGP7ueo9xXdeKwh0GUsOQylee+a8+R3Sddp2qQQzDqBXl43E1KGKag7XSvt0v3OzD0o1KKcls/wDLsdL4xnaWe1AZChTeg2kHB9TXTaFH5WiWi4AzGDwPXmuA1C9N5FaqXdjChB3Y6k9B7dK9G05WTTbZWJLCJc5+lXgKirYqdRdkTiYOnRjB9yh4oiEmgTnBJQqwx9f/AK9YnglyLy8QlcGNSPXqf0rp9XR5NIu0jxuMTAZGe1cT4YultdZQv5YR1Kl36r6Y+pq8Q408fTm9E01+ZNJOeFlFdGd1fvPHYTSW5QSohYFxkcV5UjtP+9Zt7yHcTjGcn0r03XZlh0S7d+QYyAM4yTxXnVjD5t5bxZA3SKMk4HWsM5ndwpLr/X9ammXxtzT7Hb6VoS2Wjzx3A8yWZSWMfBxjhQa88u5Daav9j6p1ySCeeRn3r2HA247YxXk3iKyt7XxDcPbrvXzRgdk9QB9a7auFw0KahNdGl69P1OeFarKXNF9U36HaeC1T7BO4J3+ZhuvpxXTVyPgmUD7XCWGSQwXv6V11VljTwsLf1qLGK1aR5p4oujP4qlQLGBFGEYrJkn6jsfas21umU3tlNPFHDcQkg9wy8p+opl3GF1/VliffH5zDe/Ofxrc0KxuW0SW6ubmCG3DLIjxoJHCqcEYA6Gt6dGMsfObtaKivvRlKo1hYxW7bf4lLw/qTafdW900Xnbl2sAOee496bq1xJearJqJLQtMgj8gDkqOcn2PH41G/7u+lW3kaPbKyh3GCPf2qtIha5DmQsVyP96vGpYv2EZ0Xpdyuv0/4Z7I9CdD2jjUWuwy6fbaSMQfu1V0kJ5b4LF/4vQVLf28k8WI9xKgsUHcDqaseHoo302/L20jyHaYZQPlUjlh9SK6MNhk8oqST3d/u6GVas1j4JrZfmSUo6/jQBk1c0i1e81SCJM/eDMwXO0Dua+bhBzkorqevKSim2c1rACavcBcDaw6DHOBWha2d7DIxnJdWiWUYbdwRnPtxVnVNLutX8c3djECJHk5ZsfKmBz9MVasfDuo2M94ly6RYXyxIzYEg64Hc1+gZlCDwLh1UVbS76Hy2ElJYlS6XKM2/yW8sZfHArq/h0s0en3kUi4UTAg+5HP8ASuX610/gObE2oW7qQ5ZZFIzgr0+ma+eyKs1z0dLPXz6f8E9XMqa92fy8jtaKKK9480ZNKsEEkz7tqKWO0ZOB7UkMiXEMc6A4dQy7lwcGpKz7Ge4l1HUI5XJjjdRGNmMDHr3qXKKaT6jSbu0aFZPiG4hi0+OKSRVkluIRGpPLESKeK1qzdd/5BR/67w/+jUqhE97YJeiM+dLDJESUkiIDDIweoI/SprW2jtLWO3iBEcahVycnFS0UAFFUZ9Uit7xrZ45flhaZpAvygLjjPc89KoS+JooLMzTWk0cgkWMQsy5O4bgc5x0oA3ayNJ8/+1NXyI/s/wBq4OTv3eXHn2xTxq0puLWMWDtHcAFZFlQgcZPGc4FO0r/j61b/AK/P/aUdAGlRRRQAUUUUAFFFFABRRRQAUUUUAFFFFABTIzlpOc4b1BxwKfTI+snX73t6D0/rQA+iiigAooooAKKKKACiiigAooooAKKKKACiiigAooooAKKKKACiiigAqNDmWQZ6EcZHHFSUxP8AWSdeo7j0/wA9aAH0UUUAFFFFABRRRQAUUUUAFFFFABRRRQAVXvbGC/g8m4Tcm4Nj6VYopSipLlkroabTuhqIsaKiKFVRgADpTqKKYgooooAKKKKAKGrWkN7aLbzz+UruMdPmPYc1ZjUxtHGXLbY8ZJHOMc4qR40k270VtpyMjOD60hP79R/sn09vxqFBKbn1ZTk+VRH0UUVZJwnjCBo9XWYkbZYxj8Otc73966zxtFie0l+blWX2rlK+OzFcuKmj38I70YnYeBUQWl8ymTcZhvBHyg47e+OtdZXP+DSp0BWByxlfcMYwc9PftXQV9dSTVOKfRL8jwpu8m13Zm6/D5+h3S7iMJu4Gc45rzWvUdUjEulXSEgAxNkkZA4ry6vnc7jarF+R6uXP3GvMUKzOqqMljgCvVrZDHaxIyhSqAFR0HFeX2SLJf26MQoaRQSTjHNeqjgYrfI4q05ehnmLd4oa6h42QgEMCOa8ujRYNRMcylgjshCHGT04Jr1OvLtUjaLVbpG4IlY/mc1WdK0YT7MnL3dyibGvXhGmWtlEZzEvDSSdH+h71Q8PRiXXbYNGzgNu47e59qrXN7NcW8MMk7SJHyEIwFrV8HK51h2VCVEZDH+7Xmwn9YxcH00OuUfZUJfM7yvOvFumvpt6t1vDw3Mp78oTzz+tei1xPjGw/tBL2ZFaKeziVwMg+cuc5x1GOa+rnhaeI92f8AT2PFjWlS96I7wVIou7mM43MgK8e/PNdbesyWM7JH5jCNiEzjdx0rhfB1+sF2WlkVI5Ictx1ORj+ddhr1zLaaHdzQbvOCER7VycnpxXDlOlFU3um1+J0Y7+Jz9GjyXT8GObaDyx4r0XwZZ2Y0tbyGB47h1EcrMCASvXaPTNee6K9yZSbdA1z5mV4yWb6V69psCW+nQRpB5A25MWfuk8kfnXXTi44jEPvJfgv+CYSadKkuyf5nnmuWhtdXuITcNKx+cyEAHn+tZ/QAZ/E1seJraC31uYwRSJvw0m7O1mPdax+jdOvU18rj1y4qcfO/3q57WFd6MWTHz9PWy1SNBLGZWiaIdWGMEEdwc10+gaP9h0HULVZBLdStukto5P8AUk9F+uOv0qx4f0qC80KJriMiRXkMUgJDJuGMitTRNGXR4JVM7XE8rbpJ3XDP6Z+lfU4RR+oRpbXX5njV3L6y5+ZzGgabL/wkDx3EChY1YSIw4wRgYB7V0ekaEukXVzIkm9JQAoI5WtGO0iju5bkAmWUAEk5wB2HoKnrmwuAhRSvq0218/wDgG1bEyqPTZpHN6neWOl6zvtUjm1e82xBGf7oxwT6CteTT4bsLLcwp9p8ryy6/w564/GozodgdaGrGH/Swm3dnj649a0a9ObjJWOOKadzym7tpLS6kgkBDIxHI6j1rd8B3U32u9sgN8CgSGQjkMcDH0xVfxRa3UWqtPcbSsv3GXuB2+tHgyOR/EEz72ESQZ27sck46d6+byyPssZOlbvv/AF2PWxj56EZnoNFFFfQnlhVOxS7DXEl06nfIfLVDkBB0/Gmy3jjV4rECLZJCznJO7IOOnpUtjbta2aQtsyufuAgdaUk+ZaDVrPUs1keIvP8AsEflCPy/tEPm7ic48xcbffPrWvWbrv8AyCj/ANd4f/RqUxGlRRRQBWuLKK6kDyFuI3jwD1DYz/KqcWimCFhHf3AnLA+eQhbAG0DGMdPbNatFAFS306K2ljkQsTHH5agn1OSfqazrDTrOfVdTu5YFadLvCuc5A8pP8TW5WRpMrf2nq8XkyBRdbvN42n93Hx1zn8KANTyY/wC6P8jH8qPJjHRR/kY/lT6KAIxDGMYQcYx+Ax/KgQxjGEHGMfh0qSigCMQxjGEHGMfh0oEMYAAQcYx+HSpKKAIxDGOiDjH6HI/WjyI/7g/yc/zqSigCPyI/7g/yc/zoMMZ6oOc/qc/zqSigCMwxkHKDnOfx60GGM5yg5zn8etSUUARmGM5yg5zn8etMWGMtJlByxz07gDt/Wp6ZGMNJx1b0HoKAAwxnqo/yMfyo8mP+6P8AIx/Kn0UAMEMYxhBx/hj+VIIYxjCDjGPw6VJRQBGIYxjCDjGPw6UCGMYwg4xj8OlSUUARiGMYwg4x+hyKBDGOiD/Jz/OpKKAI/Ij/ALg/yc/zoMMZ6oO/6nP86kooAjMMZzlBznP4nJoMMZzlBznP49akooAjMMZzlBznP49aDDGc5Qc5z+IwakooAYYYz1Uc/wCGP5UeTH/dH+Rj+VPooAYIYx0Ucf4Y/lSCGMYwg4xj8BgVJRQBGIYxjCDjGPw6UCGMYwg4xj8OlSUUARiGMYwg4xj8DkUxIYxJJhPT07c/Xr61PTEH72Q46kdh6f560AJ5Ef8AcH+Tn+dBhjPVB/k5/nUlFAEZhjOcoOc/qcmgwxnOUHOc/j1qSigCMwxnOUHOc/j1oMMZzlBznP48GpKKAGGGM5yg5/wx/KjyY/7o/wAjH8qfRQAwQxjoo/yMfyoEMYxhBxjH4DFPooAjEMYxhBxjH4dKBDGMYQcYx+HSpKKAIxDGMYQcYx+HIoEMY6IOMfoc/wA6kooAj8iP+4P8nP8AOjyI/wC4P8nP86kooAjMMZ6oOc/qcn9aDDGQcoOc5/HrUlFAEZhjOcoOc5/HrQYYznKDnOfx61JRQAwwxnOUHOc/iMfyphhjMw+T+E+nsPr0qamEfv1OP4Tzgeo/GgA8mMfwj/Ix/KgQxjGEHGMflj+VPooA5nxjCq6XCyRn5ZACR0AxgVxNeh+KIzJoM2GC7SG5PXnpXAQIZJ4lCF9zAbRxu56V8rnEH9Z9Uj2sDL9z6M9H0ay+y6TbRSjMioCT+o/LNXRDGMYQcY/Q5H605BhFGMYHT0p1fURVopHjN3dytdWazWksKYRnQqGIzjv/ADrzO6tZLOTy5QA2SpGehHWvVa4fx/bXEUcOoxrD5EfyuDwxYnrXDjsveLty/Ejpw+K9he+xj6TCLjV7SInAaUc4z05/pXphhjOcoOc5/Hk15t4aC3es2RB+UnefwHSvTawyenKFKSkrO/5GmPmpTTXYjMMZzlBznP49a8/8UQrDr82wYDqrn6nr/KvRK4bxmiJqsDDh5Ist74PFaZvDmwzfZonAytWt3OcrqfBluzy3UrDMQULz6n/61ctXo3hu2NtokIbOZMyEEYxmvGyik54lS7anfjp8tK3c0/Jj/uj/ACMfyrP1TTbeWwu3RBHO0DIJkXLgAHHufpWnVa+maC2LJDNKSQuIhlhnjP4V9am09Dw3a2p5j4cfbPbPtMhjBO3kZIBOP0rd8dTEabaGJlRlUSyRbsHGMD8smue02ZrW9EoJ3RXBJz1JDelWvGGqxanbWx8tob5iVeA8kR5+Un0Oa4cqssXWi9LSbtodONu6EH5IXwnax3WqWW35MfvCQOu3tXpghjGMIOMfocivOPCin+17IPuBA7D2/lXpdZ5dLmVR/wB5lYpWcV5I43xlC6tbuLdFhUFRKG5yeduPTvXK16VrunR6ppM1s7BHI/duTja3auAfSLmzubewkGJnVfvMOp968/N8G+b26e7St8jrwNdW9k1td3PQtMt4hpNooUECFR+gP86tmGM5yg5zn8Tk0sMYhgjiXoihR+FPr34q0Ujy27sjMMZzlBznP49aDDGc5Qc5z+PWpKKoRGYYznKDnOfx4NKYYz1Qc/4Y/lT6KAOU8ZwKLe1kXYMOQR3PA6flWL4UiV/EK73YfISgUd+4J9OtbvjVGNnbOEJVZCC3pxXJWU7299BKkhjKuMtzwO9fOYifs8xv6bnrUo8+Et6nqIhjGMIOMY/AYoEMYxhBxjH4dKerBlDDoRkUMQqlj0Aya+jPJMz7Ai6y17MqCKKFUhYtjbzzVm1sIrVHVXkkDPvBkbO3nIA9hXOatcXes/ZkUxWenySgrLK+Gk6Y+XqDnNdao2oq5zgYzUpSi3F7evrp8h3i1dDBDGOiDjH6HP8AOsjX7G1azjuGhUzRTReW/dcyrmtusnxDKyafGghkcPcQguuMJ+8Xk5OfyzVCNaiiigAooooAKzdK/wCPrVv+vz/2lHWlWRpMTf2nq8vnSFTdbfK42j93Hz0zn8aANeiiigAooooAKKKKACiiigAooooAKKKKACmRjDScYy3pjPA/On0yMYaTjGW/u4zwPzoAfRRRQAUUUUAFFFFABRRRQAUUUUAFFFFABRRRQAUUUUAFFFFABRRRQAVGgxLIcYyRztxnj171JUaD97IcYyRztxnj170ASUUUUAFFFFABRRRQAUUUUAFFFFABRRRQAUUUUAFFFFABRRRQAUUUUAFMI/fqcfwnnHuO9PphH79Tj+E87fcd6AH0UUUARXCu1u4jVGfHyh/u57ZrNfTFtjBNZ2cKzmRfNKjoDy2M1r0VnOmp7lRm47BRRRWhIVzXj1C/hS4Ii37XVic/d5610tc546bb4TuuGOSo4Ge/f0FaUv4i9SKnws5f4cmSTVZyzKI44cAEDJJPavS64b4bWbpp9zdts2SSbFG35hgevpzXc0Vko1Gkkl5BTbcE2FcJ48fZqWm7c7mVw2Rxj/Gu7rh/iVahtMtbsKd0cuzdnoCP/rVn7GNZOlL7SaK53TamuhzEjMq/ICXYhUCjJyeletwB1t41kbdIFAY4xk454rxi3meW80yFgyq0seWzgn5gODXtfauHL8G8NR97dt/ctP8AM6cViFWqabJL8dQoooruOc8q1GybT9a1C32kJ5u9CTnIbmodXvkv72xieFo2todu5wMydMH6dcVqeJLaS11spJcyXDPEG3OBkcnA4rDkjDXYlYliV2degrwqtdUMZXUvtR0t6L/gnpQpOpQpW6P9ToPCysddhKhuFYtgjgV6HXDeDEJ1SVtgIWL7x7c9q7mujJ42w9+7Zlj3erbyI5oIrhNkqB1yDg+orH1XRDfatZ3SgbUbEvOcgcjittmCqWYgKBkk9qi8yOeOGWJlkjZgVZRuGPX/AOvXoVaEKsbTXb8DlhUlB3iyaiiitSAooooAKKKKAMPxYCdDc4JAdc4PvXnynEqlsbQQeec/hXo/iSBZ9CuM5zGN4x6ivOVYq6sOqnPSvms293FKT7Hr4HWi15nqWm4/s23xjHljGCT/AD5qW5uYrO2kuJ22RRqWZvQVV0vU4NRtw0TNvVRvBXHNXJQpicOqsu05DdCPevoaMouEXF3R5VRNSaejOIjZpfFEKRyedFcMJA9yQTt+8Ctd1XH2tvHa+KHv7ixltYfJLq3303HAPTp7V2AORkd6VKMVdrd67W9NBzbej6BWbrv/ACCj/wBd4f8A0alaVZfiBS2lqQ7LtuICQMfN+9Xg+1akGpRRRQAUUUUAFZWlSJ9v1aLevmC73Fc848uPnFatZWlRR/b9Wl2L5hu9pfHJHlx8Z9KANWiiigAooooAKKKKACiiigAooooAKKKKACmRjDScYy393GeB+dPpkYw0nHVvQjsPzoAfRRRQAUUUUAFFFFABRRRQAUUUUAFFFFABRRRQAUUUUAFFFFABRRRQAVGg/eyHHUjnbjPHr3qSo0H72Q46kdj6frQBJRRRQAUUUUAFFFFABRRRQAUUUUAFFFFABRRRQAUUUUAFFFFABRRRQAUwj9+px/CedvuO9PphH79Tj+E84PqO/SgB9FFFACEhVLE4AGTTYZo7iFZYmDRsMqR3p9IAAMAAAdhS1uPSwtFFFMQVn65bfbNDvbcKzF4mAVSMk9q0KQgEEEZB4INNOzuJq6scv4Csza6AWcyb5JW3KzZUY4+WuppkMMVvCsMMaxxqMKqjAFPpzlzSchRXKrBWR4m07+09AurdYfOl27olzj5h0rXopRbi7obV1Y808JaDI/iP/TFU/wBnrhkLgkOenFel00IiszKqhm6kDk06nJp7bAlbcKKKKkZxnjewPn2eoq6jGYXXu2eQfw5rlNv7zd7Yrv8AxbYPeaYkiSRp9nfzD5meRjoPeuCr5vOk41oyXVW/E9bL7Om12Z1fgkfvro5X7o4zzXY1z3hCAx6U8hx+8kOMD0966GvWy2DhhYpnFi5c1aQjAMpVgCCMEHvUXlRxRwxxRqsaMAqqnC/l0qao5Bkx8dG9Ca7jmJKKKKACiiigAooooAqanu/su62AlvKbAA9q8tPTPXivV7tUezmWQ4Qodxz2xXlJHUA/Q187natUg/U9XL/hkjufDGor/ZMKXMkasZPKiX+I49a2NURZNLukdEkUxnKu+1Tx3PauS8MT3P2hVFus8aMFJPWEHuK7K6WJ7WVJwDEykMDjkHtzXqZbW56Kb6HHi6fLUaXU4/w7qmqX0zwW8BitVQRx+cdyoV+9zjnrXbDOOetcZ4Mjjmubi5tYnS3Q+WTI5LM38q7OuuN3KTtZbJeSMH8KV7hWZr7Kul4LAbp4AMnqfNWtOszX1VtLyyg7biAjI6HzV5qyTTooooAKKpy6naw3htXciRYmmb5ThVGM5PTPPSqT+JbGOya5kSdAsixmN0CtlhkHk4wRz1oA2ayNJeb+09XQxKIRdZEm/kt5cfG3H65p41+yN/BZ/vBNMoIGB8uRkA8/yyKdpX/H1q3/AF+f+0o6ANKiiigAooooAKKKKACiiigAooooAKKKKACmR/ek/wB70PoPX+lPqOP70n+97+g9f6UASUUUUAFFFFABRRRQAUUUUAFFFFABRRRQAUUUUAFFFFABRRRQAUUUUAFRp/rZPqOx9P8APSpKjT/WyfUevp/npQBJRRRQAUUUUAFFFFABRRRQAUUUUAFFFFABRRRQAUUUUAFFFFABRRRQAUw/69T/ALJ7H1H4U+mH/Xr/ALp9fUfhQA+iiigAooooAKKKKACiiigAooooAKKKKACiiigAooooArahYw6lYTWk6hkkXHI6Hsfwry50McjRkklCV5GOntXrVcHq2n+b4tFunyCdlbP8yPyNeNnNJzpwa72+878vmoylft+R1+jxeTo9om0riJSQfUjmrtIBhQPQUtevCPJFR7HFJ80mwqOTrH/v+h/p/WpKjk6x/wC/7/0/rVEklFFFABRRRQAUUUUAIQCCD0NeV3saxX1xGv3VkYD869VrzTxBEE1y6Xer5fdwMYz2rxM7jenCXmejlz96SF0m8mtrhfLmaJWkTew6AZ7jvXaeIXddKlUWyzRsh3EkDb6GuBsYHuLuGBF3FmAxuxn8a7LxHcy2+nNCGgEbFViLfMTjlsj8K58um/q9RSdl3+81xUf3sWlqZXhSWa11N7WKwby5OZJS2AuPTsa7eua8I3Ja1ki+zMivK0iuv3e3HtXS17WEcXSTjsedWTU3cKyPETzLp8axxK6NcQ+YxfBQeYvIGOf0rXrN13/kFH/rvD/6NSukyNKiiigCpdWK3UoZnKjyniIA67sc/hiqCaHOsRLXkUlzvVhJJbBlAVdo+XPXHfNbVFAGNDoAguFZJx5WVd1MQ3Mw7hs8D2wabp9lFLqmp3DPOHW7wAs7qv8Aqk6qDg9fStusjSZgdT1eDZJuF1v3bDt/1cfG7pn2oA1PKX1b/vo+mKPKUd2/76Ppin0UAMESjHL8Y/iPpigRKMcvxj+I9qfRQAwRKMcvxj+I9qBEoxy/GP4j2p9FADBEo7v2/iPY5o8pfV/++z65p9FADPKX1f8A77PrmgxKe79/4j3OafRQAwxKc8vzn+I96DEpzy/Of4j3p9FADDEpzy/Of4j3piortJkt94jh29B/nipqZGctJznDf3s9h+VAB5Snu3/fR9MUeUvq3/fR9MU+igBgiUY5fj/aPpigRKMcvxj+I9qfRQAwRKMcvxj+I9qBEoxy/GP4j2p9FADBEo7vxj+I9jmjylHd/wDvs+uafRQAzyl9X/77PrmgxKe79/4j65p9FADDEpzy/Of4j3oMSnPL85/iPen0UAMMSnPL85/iPegxKc8vznox70+igBhiU92/76Ppijyl9W/76Ppin0UAMESju/8A30fTFAiUY5fjHVj2p9FADBEoxy/GP4j2oESjHL8Y/iPan0UAMESjHL8Y/iPao0jXzJBubjH8bH3qeo0P72QZ6Ecbs449O1AC+Uvq/wD32fXNBiU93/76Prmn0UAMMSnPL85/iPc5oMSnPL85/iPen0UAMMSnPL85/iPegxKc8vznox70+igBhiU55fn/AGj6Yo8pfVv++j6Yp9FADPKUd2/76PpigRKMcvxj+I+mKfRQAwRKMcvxj+I9qBEoxy/GP4j2p9FADBEoxy/GP4j2oESju/b+I+uafRQAzyl9X/77Prmjyl9X/wC+z65p9FADDEp7v3/iPc5oMSnPL85/iPen0UAMMSnPL85/iPegxKc8vzn+I96fRQAwxKc8tzn+I+mKYY188Dc33Sfvt7Dp0qamE/v1Gf4Txu9x2oAPKX1b/vo+mKBEoxy/H+0fTFPooAYIlGOX4x/Ee1AiUY5fjH8R7U+igBgiUY5fjH8R7UCJR3fjH8R7HNPooAZ5S+r/APfZ9c0eUvq//fZ9c0+igBhiU937/wAR9c0GJTnl+c/xHvT6KAGGJTnl+c/xHvQYlOeX5z/Ee9PooAYYlOeX5z/Ee4xQYlPdv++j6Yp9FADPKX1b/vo+mKBEo7vx/tH0xT6KAGCJRjl+MdWPasyfSml161vQF8uGPaSzEnPb+da1FZ1KcaiSl0d/uKjNxd0MESjHL8Y/iPagRKMcvxj+I9qfRWhIwRKO7/8AfR9c1HJGoMfzNy399h71PTJDgx84y397H/66AAxKe7/99H1zQYlOeX5z/Ee9PooAYYlOeX5z/Ee9BiU55fnP8R70+igBhiU55fnPRj3oMSnu/wD30fTFPooAZ5S+rf8AfR9MVw3i9EXVo9i4PlDccn5q7yuT8a2uY7a7AJ2nyz6DuK87NYuWFlbodWCaVZXORQ7XU5Iwc8HFburzKba3ijtsxRpvcruYK568/Q5rAra1kW50uyMU12ssh5jmfgKODkY5rw8vaSnzWtbXoelik2423Ol0C1gtRJBbK0kWFc3SyfLI3PGAeMVtCJRjl+MfxHtWboRjSwiigQGLyw/nqoVXY9ePWtWvqqXJyLkVkeLPm5nzO7GCJR3ft/EfXNY+vWMX2UXO+fes0OF899n+tXqucHr6Vt1keIZhHp8cZSQmS4hAKoSB+8U8nt+NWSa9FFFABRRRQAVm6V/x9at/1+f+0o60qyNJSX+1NXkM2YTdYEWzo3lx85/pQBr0UUUAFFFFABRRRQAUUUUAFFFFABRRRQAUyM5aTnOG/vZxwPyp9MjOWk5zhv72ccD8qAH0UUUAFFFFABRRRQAUUUUAFFFFABRRRQAUUUUAFFFFABRRRQAUUUUAFRof3sgznBHG7OOPTtUlRocyyDOcEcbs449O1AElFFFABRRRQAUUUUAFFFFABRRRQAUUUUAFFFFABRRRQAUUUUAFFFFABTCf36jP8J43e47U+mE/v1Gf4Txn3HagB9FFFABRRRQAUUUUAFFFFABRRRQAUUUUAFFFFABRRRQAUUUUAFFFFABUchwY+cZb+9jP+P0qSo5Dgx84y397Gf8AGgCSiiigAooooAKKKKACue8aFxoBKIGxKuc9h0zXQ1meIYpJtAvY4kZ5DGdoUZOfYVM4KcXB9RxlytS7Hmozjk1LLPHKif6wNGMMxbr/APWxUKt8o4PpyKt2lzFb31vI5RVBAYMM7uuRj3FfHUKb53GWj/4Op79SS5U1/Wh6FodzbXWlQm0D+Ug2DcMHIrRqnpSoul24jjjjQoCqxD5QDzxVyvsKduVWPBluwrN13/kFH/rvD/6NStKsrxArnS12vtAuICwxncPMXj2qyTVooooAKKKKACsrSpojqGrwiRPNF1uKbhuA8uPnHpWrWXpSL9t1Z9o3G7xuxzjy46ANSiiigAooooAKKKKACiiigAooooAKKKKACmRnLSc5w3qD2FPpkfWT/e9vQen9aAH0UUUAFFFFABRRRQAUUUUAFFFFABRRRQAUUUUAFFFFABRRRQAUUUUAFRocyyDPQjjI44qSmJ/rZPqPT0/P86AH0UUUAFFFFABRRRQAUUUUAFFFFABRRRQAUUUUAFFFFABRRRQAUUUUAFMJ/fqM/wAJ4yPUdutPph/16j/ZPp6j8aAH0UUUAFFFFABRRRQAUUUUAFFFFABRRRQAUUUUAFFFFABRRRQAUUUUAFMkODHzjLeoFPpknVP972/r/SgB9FFFABRRRQAUUUUAFQ3SPJZzJGQHZGCknocVNSMNyMM4yMZoQHjNirxwMHbdtYjHoR15rQgZjdRbbdZ2JCeVj72T/OsyFTa6jd20kyuEcgN2Y56iug0FWOrwbDtG1i8vGIuMA8+9fP4uhOOZtd3fsmt7dPn3PToVIywa8lbvrseh2cTwWcUTlSyKB8owKnpsYKxqrMXIABY9/enV78VZWPNe4Vl6+6rpYDMAWuIAuT1PmrwK1KzNeAOl8gHE8JGe371aYjTooooAKKrPf2sd19medBMIzKUzyEHUn0HNVv7e042puRO3lhwmPKfdkjI+XGeRz0oA0qyNJkf+09Xi8lwgutwlyNpPlx8dc5/DFWhqtmbqO1DyGaRQ4XyX4B6ZOPl/HFRaV/x9at/1+f8AtKOgDSooooAKKKKACiiigAooooAKKKKACiiigApkfWT/AHvb0Hp/Wn0yMYaTjGW9AOwoAfRRRQAUUUUAFFFFABRRRQAUUUUAFFFFABRRRQAUUUUAFFFFABRRRQAUxP8AWyfUenp+f50+o0GJZDjqR2HpQBJRRRQAUUUUAFFFFABRRRQAUUUUAFFFFABRRRQAUUUUAFFFFABRRRQAUw/69f8AdPp6j8afTCP36nH8J5wPUfjQA+iiigAooooAKKKKACiiigAooooAKKKKACiiigAooooAKKKKACiiigApknVP972/r/Sn0yQZMfGcN6A0APooooAKKKKACiiigAooooA8U1Ux2nii+AjxGszAL6Zrb0aB7rWLWMKxXIZtvOVzzkelVfGIWPxpIcKudjH5s846+1bHhf7U/iCF0csoRg+R0X6/WuPM6UKmJovXma/D+t/I3wc5Ro1FpZM9CooorsMArJ8QyOmnxosLur3EIZ1Iwn7xeTk5/LNa1Zuu/wDIKP8A13h/9GpQBpUUUUAUbzT/ALVPvDKgMMkTYHJLbcH8MVmf2FdSW7NcCxuJzIjBJEbysKu0ceveuhooAwY9BkjvYZf9GOwLun2nzRt/hU9Avb6U7T7NpdV1OcXlzGFu8eUjDYf3SdeM/rW5WRpNxEdU1e2Dfvlut5XB6GOMdelAGp5Z/wCej/mPTH/16PLP/PR/zHpj/wCvT6KAGCMjH7xzjHUj0xQIyMfvHOMdSOcU+igCMRkY/eOcY7jnH+NKIyAP3jnGO45xT6KAGCMj/lo56dx65pPLP/PR/wAx65/+tUlFAEfln/no/wCY9c//AFqDGT/y0cde49c1JRQAwxk5/eOM57jvSGMnP7xxnPccZ/wqSigCMxk5/eOM56EcZpiRHdJ87rlj0AHYD8anpkYw0nGMt/dxngfnQAGM/wDPR/zHpj/69Hln/no/5j0x/wDXp9FADBGRj945x6kemKBGRj945xjqRzin0UARiMjH7xzjHcc4/wAaBGRj945xjuOcVJRQBGIyMfvHOMdx2NAjP/PR/wAx65/+tUlFAEfln/no/wCY9c//AFqUxk/8tHHXuPXP/wBan0UARmMnP7xxnPcd6DGTn944znuOM/4VJRQBGYyc/vHGc9xxmlMZOf3jjOehHHFPooAYYyf+Wjj8R6Y/+vR5Z/56P+Y9Mf8A16fRQAwRkf8ALRz+I9Mf/XoEZGP3jnGOpHPFPooAjEZGP3jnGO45xQIyMfvHOMdxzj/GpKKAIxGRj945xjuOxpkcREknzv1HOAM/j39KnqNB+9kOMZI524zx696ADyz/AM9H/Meuf/rUGM/89H/Meuf/AK1SUUARmMnP7xxnPcdzSmMnP7xxnPccZp9FADDGTn944znuOM0GMnP7xxnPQjjNPooAYYyc/vHGfQj0xR5Z/wCej/mPTH/16fRQAwRn/no/5j0x/wDXoEZGP3jnGOpHpT6KAGCMjH7xzjHUjnFIIyMfvHOMdxzj/GpKKAGCMjH7xzjHcdqBGR/y0c9O49c0+igCPyz/AM9H/Meuf/rUeWf+ej/mPXP/ANapKKAIzGT/AMtHHXuPXNKYyc/vHGc9x3p9FAEZjJz+8cZz3HGf8KDGTn944znoRxmpKKAGGMnP7xxnPQj0xUZiJnB3v9084HsOv61PTCP36nH8J52+470AHln/AJ6P+Y9Mf/XoEZGP3jnGOpHpin0UAMEZGP3jnGOpHOKQRkY/eOcY7jnH+NSUUAMEZGP3jnGO47UgjIx+8c9O49akooAj8s/89H/Meuf/AK1Hln/no/5j1z/9apKKAIzGT/y0cdehHrn/AOtSmMnP7xxnPcd6fRQBGYyc/vHGc9xxn/ClMZOf3jjOehHGafRQAwxk5/eOM56EccUGMn/lo/5+2P8A69PooAZ5Z/56P+Y9Mf8A16BGR/y0c/iPTH/16fRQAwRkY/eOcY6kc0CMjH7xzjHcc4p9FADBGRj945xjuOcUgjIx+8c4x3HY1JRQBGIyP+Wjn8R65/8ArUySIkx/O5w3oDjv+HpU9RyDJj4zhv7ucf4fWgAMZP8Ay0cfiPXP/wBagxk5/eOM57juakooAYYyc/vHGc9xxmgxk5/eOM57jjNPooAYYyc/vHGc9COKDGT/AMtHH4j0x/8AXp9FADPLP/PR/wAx6Y/+vQIyP+Wjn8R6Y/8Ar0+igDzDx/bBNdikkRlV4FUTscgkH271oeCXkfUuDMqNFkhfu8dM0/4i6ZLMLS9hCkLmN+eT3HHfvUngUQzXdxOAu5YlC5b5gCefwqcV70qDttzfkOjoqi9DtBGRj945xjuOcf40ojIx+8c4x3Han0VQiMRkf8tHPTqR65/+tWTr9qzWcc32qcCOaLMYI2vmVevGf1rarI8RXEUVhHE7Yea4hVBgnJEimgDXooooAKKKKACs3Sv+PrVv+vz/ANpR1pVkaSJ/7T1clo/s/wBq4Xad27y4885xj8KANeiiigAooooAKKKKACiiigAooooAKKKKACmRjDScYy393HYfnT6ZGMNJx1b0I7CgB9FFFABRRRQAUUUUAFFFFABRRRQAUUUUAFFFFABRRRQAUUUUAFFFFABUaD97IcdSOduM8evepKjQfvZDjqR2Pp+v4UASUUUUAFFFFABRRRQAUUUUAFFFFABRRRQAUUUUAFFFFABRRRQAUUUUAFMI/fqcfwnnb7jvT6YR+/U4/hPY+o79KAH0UUUAFFFFABRRRQAUUUUAFFFFABRRRQAUUUUAFFFFABRRRQAUUUUAFMkGTHxnDf3c/wD6qfUcgyY+OjehP8qAJKKKKACiiigAooooAKKKKAMvxDYLqGi3EZfy3RTIkgGSpHNYXgCxEVndXgWRVmYBNy4BAHUD65rsaQAKoVQAB0ArRVGoOBDgnLmFooorMsKzdd/5BR/67w/+jUrSrI8Qif8As+Py2jEYuIfMDKSSPMXGDnjn1zQBr0UUUAFFFFABWZpRH2vVhnn7Z/7SjrTrJ0mCEalq9wIk843WwybRuKiOPjPpQBrUUUUAFFFFABRRRQAUUUUAFFFFABRRRQAVHH96T/e9/Qev9Kkpkf3pP971PoPX+lAD6KKKACiiigAooooAKKKKACiiigAooooAKKKKACiiigAooooAKKKKACo0/wBbJ9R6+n+elSVGn+tk+o7n0/z0oAkooooAKKKKACiiigAooooAKKKKACiiigAooooAKKKKACiiigAooooAKYf9ev8Aun19R+FPph/16/7p7n1H4UAPooooAKKKKACiiigAooooAKKKKACiiigAooooAKKKKACiiigAooooAKjk6x/7/v8A0/rUlRydY/8Af9T/AE/rQBJRRRQAUUUUAFFFFABRRRQAUUUUAFFFFABWbr3/ACCj/wBd4f8A0alaVZfiBEfSwXVWKXEDLkdD5q8igDUooooAKKia4hSYQtKgkKlwhbnaOpx6c1XGsacbQ3QvYTAG2GQPxu9KALtZGkzA6pq8HlyZF1v37fkP7uPjPr7Voi6tyISJk/ff6vn7/GePXiqelf8AH1q3/X5/7SjoA0qKKKACiiigAooooAKKKKACiiigAooooAKZGctJz0b1J7Cn0yM5aTnOG/vZxwPyoAfRRRQAUUUUAFFFFABRRRQAUUUUAFFFFABRRRQAUUUUAFFFFABRRRQAVGh/eyDPQjufT9KkqND+9kGehHG7OOPTtQBJRRRQAUUUUAFFFFABRRRQAUUUUAFFFFABRRRQAUUUUAFFFFABRRRQAUwn9+oz/Ce59R26U+mE/v1Gf4Txu9x2oAfRRRQAUUUUAFFFFABRRRQAUUUUAFFFFABRRRQAUUUUAFFFFABRRRQAVHIcGPnq3qRUlMkODHzjLf3sf/r+lAD6KKKACiiigAooooAKKKKACiiigAooooAKyvED7NLUbWO64gX5RnH7xeT6CtWs3Xf+QUf+u8P/AKNSgDSooooAzb3TPtN2Zo1jVnt5Incj5ju24/Dg1mHRbuW3Z7m0t5JPMQiBLhkX5U2g7gPxxiulooAwBod59vsrtr8sYcBkZAQq4OQpIzzkZ9cVHLZ6/b6lfS2LQmCeTzEVnAGdirz8pPUZ4NdHRQBlJc60EUPplszAckXhGT/3xTvtWs/9Au2/8DD/APEVp0UAZn2rWf8AoF23/gYf/iKPtWs/9Au2/wDAw/8AxFadFAGQtxrwuJGbT7UxFVCILs5U85OdnOePyqT7VrP/AEC7b/wMP/xFadFAGZ9q1n/oF23/AIGH/wCIo+1az/0C7b/wMP8A8RWnRQBjz3GvPCVg0+0jkyMM10WGMjPGz0yKl+1az/0C7b/wMP8A8RWnRQBmfatZ/wCgXbf+Bh/+Io+1az/0C7b/AMDD/wDEVp0UAZn2rWf+gXbf+Bh/+IqGCXXo3nMljbyCSTcg+2H5FwBt+56gn8aNR1CT7E52XFkokRXndVG1S2CQcn8z0qNNQQeHGmudSMIG7FyNu9kDkKw7ZIxzjvQBa+1az/0C7b/wMP8A8RR9q1n/AKBdt/4GH/4inaJKZtOVzdfaFLHa5dWYDPAYrxmtGgDM+1az/wBAu2/8DD/8RUUtxrzGLytPtEAfLg3RO5cHgfJxzjn2rYooAzPtWs/9Au2/8DD/APEUfatZ/wCgXbf+Bh/+IrTooAzPtWs/9Au2/wDAw/8AxFH2rWf+gXbf+Bh/+IrTooAyILjXkixPp9rI+5juW7IGMnAxs7DA/CpPtWs/9Au2/wDAw/8AxFadFAGZ9q1n/oF23/gYf/iKPtWs/wDQLtv/AAMP/wARWnRQBj/aNe+1F/7PtPI2YEf2o53Z652enapftWs/9Au2/wDAw/8AxFadFAGZ9q1n/oF23/gYf/iKPtWs/wDQLtv/AAMP/wARWnRQBkT3GvPbyLBp9rHKVIR2uyQp7HGzmpPtWs/9Au2/8DD/APEVp0UAZn2rWf8AoF23/gYf/iKPtWs/9Au2/wDAw/8AxFadFAGZ9q1n/oF23/gYf/iKgik15Lm4kext3jkKmOP7Wf3eBg/wdzzUmpahMljdeXDcW5jH+uZBgDOCRye3PSjR7l57GRRdiciR1gmfBMijo3H3uvUUAP8AtWs/9Au2/wDAw/8AxFH2rWf+gXbf+Bh/+IqTR5J5NNQ3ExmlDurSFQucMR0HSr9AGZ9q1n/oF23/AIGH/wCIqOa415lUQ6faowdSSbsnK55H3O4yK16KAMz7VrP/AEC7b/wMP/xFH2rWf+gXbf8AgYf/AIitOigDM+1az/0C7b/wMP8A8RR9q1n/AKBdt/4GH/4itOigDHhuNeUP52n2jkuSu26IwvYfc7etS/atZ/6Bdt/4GH/4itOigDM+1az/ANAu2/8AAw//ABFH2rWf+gXbf+Bh/wDiK06KAMiS414ywmPT7VUViZFN2SWGDgD5OOcH8Kk+1az/ANAu2/8AAw//ABFadFAGZ9q1n/oF23/gYf8A4ij7VrP/AEC7b/wMP/xFadFAGZ9q1n/oF23/AIGH/wCIqK3uNeS3RbjT7SSUD5nW6Kgn6bK2KKAMz7VrP/QLtv8AwMP/AMRR9q1n/oF23/gYf/iK06KAMz7VrP8A0C7b/wADD/8AEVCZdeN6kwsbcQrGymL7YeWJBDfc7AEfjUmuXBgt4AbtrSF5Qss6kAoMHueBz3qnNqEraFYvPeG2aUp9omGFZFOeeeFzjqaAL32rWf8AoF23/gYf/iKPtWs/9Au2/wDAw/8AxFTaRPLcaTbTTktIyZLEY3ehxV2hgZn2rWf+gXbf+Bh/+IpktzrjQyLFptqkhUhGN2SFPY42c1rUUAZSXOthFD6ZbMwHJF4Rk/8AfFO+1az/ANAu2/8AAw//ABFadFAGZ9q1n/oF23/gYf8A4ij7VrP/AEC7b/wMP/xFadFAGQtxrwuJGbT7UxFVCILs5U85OdnOePyqT7VrP/QLtv8AwMP/AMRWnRQBmfatZ/6Bdt/4GH/4ij7VrP8A0C7b/wADD/8AEVp0UAY9xca88JWDT7SOTIwzXRYYzzxs9M1L9q1n/oF23/gYf/iK06KAMz7VrP8A0C7b/wADD/8AEUfatZ/6Bdt/4GH/AOIrTooAzPtWs/8AQLtv/Aw//EVHFca8rSmXT7V1Z8xgXZG1cDg/Jzzk59616KAMz7VrP/QLtv8AwMP/AMRR9q1n/oF23/gYf/iK06KAMz7VrP8A0C7b/wADD/8AEVBcS69K0BisbeIJKHcfaz864Py/c9x+VXdWmkt9KuZYWKuqZDAZ2+px7Dmquj3RmtZkW8FwBKyW8zkEyKAOcj72CTyKAJPtWs/9Au2/8DD/APEUfatZ/wCgXbf+Bh/+IqTSHnexP2mYzSrLIpfaFzhyBwOlX6AMz7VrP/QLtv8AwMP/AMRR9q1n/oF23/gYf/iK06KAMiC415IsT6fayPuY7luyBjJwMbOwwPwqT7VrP/QLtv8AwMP/AMRWnRQBmfatZ/6Bdt/4GH/4ij7VrP8A0C7b/wADD/8AEVp0UAY73GvG4jZNPtBEA29DdEljxjB2cY5/OpftWs/9Au2/8DD/APEVp0UAZn2rWf8AoF23/gYf/iKPtWs/9Au2/wDAw/8AxFadFAGW11rRUhdMtgccH7Yf/iKz7m28Q30drFMlvEqNGZ9koYSFWVicbMjp0BrpKKACiiigAooooAKKKKACiiigAooooAKKKKACiiigAooooAKKKKAEIBGCMg9jQUUjBUY6YxS0UAIqqowoAHoBS0UUAFFFFABRRRQAUUUUAFFFFABRRRQAUUUUAFFFFABRRRQAUUUUAHUYNIFAAAAGOmB0paKACiiigAooooAKKKKACiiigAooqgt/M11qEJg2rbKpRyQQ5K56UAlcv0VjrrZjdY5raWTaiGWaMAKGYZAAJzT9O1Y6jOpRQkRRsocFlYEDkg46HpRbWwXNWiiigAooooAKKKKACiiigBCAwwwBHoaCqkEFQQeuRS0UAFFFFABRRRQAUUUUAFFFFABRRRQAUUUUAFFFFABRRRQAUUUUAFFFFABSBVAACgY6YHSlooAKKKKACiiigAooooAKKKKACiiigAooooAKKKKAEozRRQAZozRRQAZozRRQAZozRRQAZozRRQAZozRRQAZozRRQAZozRRQAZozRRQAZozRRQAZozRRQAZozRRQAZozRRQAZozRRQAZozRRQAZozRRQAZozRRQAZozRRQAZozRRQAZozRRQAZozRRQAZozRRQAZozRRQAZozRRQAZozRRQAZqA2cBlmlEYWWZAjuOpA6fzoooAqR6JZrcrcyr506oqB3xwAMdvrU1tplvZzh7dfLUIVCDpknJOepPA70UUAXM0ZoooAM0ZoooAM0ZoooAM0ZoooAM0ZoooAM0ZoooAM0ZoooAM0ZoooAM0ZoooAM0ZoooAM0ZoooAM0ZoooAM0ZoooAM0ZoooAM0ZoooAM0ZoooAM0ZoooAM0ZoooAM0ZoooAM0ZoooAM0ZoooAM0ZoooAM0UUUAf//Z"/>
          <p:cNvSpPr>
            <a:spLocks noChangeAspect="1" noChangeArrowheads="1"/>
          </p:cNvSpPr>
          <p:nvPr/>
        </p:nvSpPr>
        <p:spPr bwMode="auto">
          <a:xfrm>
            <a:off x="155574" y="-144463"/>
            <a:ext cx="1933201" cy="19332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9190FF01-9E83-6DF3-60E1-5E9EE244963D}"/>
              </a:ext>
            </a:extLst>
          </p:cNvPr>
          <p:cNvSpPr/>
          <p:nvPr/>
        </p:nvSpPr>
        <p:spPr>
          <a:xfrm>
            <a:off x="158551" y="4434392"/>
            <a:ext cx="5335597" cy="120032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626262"/>
                </a:solidFill>
                <a:latin typeface="Arial"/>
                <a:cs typeface="Arial"/>
              </a:rPr>
              <a:t>Combining a conditional variational autoencoder with a generative adversarial network to build a CVAE-GAN by affixing a discriminator to a CVAE model and training the model adversarially.</a:t>
            </a:r>
            <a:endParaRPr lang="en-US"/>
          </a:p>
        </p:txBody>
      </p:sp>
      <p:pic>
        <p:nvPicPr>
          <p:cNvPr id="7" name="Picture 6" descr="Chart&#10;&#10;Description automatically generated">
            <a:extLst>
              <a:ext uri="{FF2B5EF4-FFF2-40B4-BE49-F238E27FC236}">
                <a16:creationId xmlns:a16="http://schemas.microsoft.com/office/drawing/2014/main" id="{FAE9F5BD-21CA-76C4-9171-8594ECFE7BFA}"/>
              </a:ext>
            </a:extLst>
          </p:cNvPr>
          <p:cNvPicPr>
            <a:picLocks noChangeAspect="1"/>
          </p:cNvPicPr>
          <p:nvPr/>
        </p:nvPicPr>
        <p:blipFill>
          <a:blip r:embed="rId3"/>
          <a:stretch>
            <a:fillRect/>
          </a:stretch>
        </p:blipFill>
        <p:spPr>
          <a:xfrm>
            <a:off x="5759366" y="3670192"/>
            <a:ext cx="6259416" cy="2339910"/>
          </a:xfrm>
          <a:prstGeom prst="rect">
            <a:avLst/>
          </a:prstGeom>
        </p:spPr>
      </p:pic>
      <p:sp>
        <p:nvSpPr>
          <p:cNvPr id="10" name="Left Brace 9">
            <a:extLst>
              <a:ext uri="{FF2B5EF4-FFF2-40B4-BE49-F238E27FC236}">
                <a16:creationId xmlns:a16="http://schemas.microsoft.com/office/drawing/2014/main" id="{24EDDC9C-DC97-5C84-AB19-1E9D265B02B0}"/>
              </a:ext>
            </a:extLst>
          </p:cNvPr>
          <p:cNvSpPr/>
          <p:nvPr/>
        </p:nvSpPr>
        <p:spPr>
          <a:xfrm rot="5400000">
            <a:off x="6433543" y="2790091"/>
            <a:ext cx="146891" cy="14872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1" name="Left Brace 10">
            <a:extLst>
              <a:ext uri="{FF2B5EF4-FFF2-40B4-BE49-F238E27FC236}">
                <a16:creationId xmlns:a16="http://schemas.microsoft.com/office/drawing/2014/main" id="{2B7DDF7C-CB09-80C2-7761-AC7AFAE989CC}"/>
              </a:ext>
            </a:extLst>
          </p:cNvPr>
          <p:cNvSpPr/>
          <p:nvPr/>
        </p:nvSpPr>
        <p:spPr>
          <a:xfrm rot="5400000">
            <a:off x="8389035" y="2790090"/>
            <a:ext cx="146891" cy="14872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2" name="Left Brace 11">
            <a:extLst>
              <a:ext uri="{FF2B5EF4-FFF2-40B4-BE49-F238E27FC236}">
                <a16:creationId xmlns:a16="http://schemas.microsoft.com/office/drawing/2014/main" id="{D09FE0F8-1D81-EBE5-A17F-20EBF2DC4AED}"/>
              </a:ext>
            </a:extLst>
          </p:cNvPr>
          <p:cNvSpPr/>
          <p:nvPr/>
        </p:nvSpPr>
        <p:spPr>
          <a:xfrm rot="16200000">
            <a:off x="10583229" y="3992766"/>
            <a:ext cx="137710" cy="27083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E6F58FB1-0DC5-69C0-C039-3BC5FD8733FE}"/>
              </a:ext>
            </a:extLst>
          </p:cNvPr>
          <p:cNvSpPr/>
          <p:nvPr/>
        </p:nvSpPr>
        <p:spPr>
          <a:xfrm>
            <a:off x="6104601" y="3157125"/>
            <a:ext cx="840486" cy="27699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rgbClr val="626262"/>
                </a:solidFill>
                <a:latin typeface="Arial"/>
                <a:cs typeface="Arial"/>
              </a:rPr>
              <a:t>Encoder</a:t>
            </a:r>
            <a:endParaRPr lang="en-US" sz="1200"/>
          </a:p>
        </p:txBody>
      </p:sp>
      <p:sp>
        <p:nvSpPr>
          <p:cNvPr id="14" name="Rectangle 13">
            <a:extLst>
              <a:ext uri="{FF2B5EF4-FFF2-40B4-BE49-F238E27FC236}">
                <a16:creationId xmlns:a16="http://schemas.microsoft.com/office/drawing/2014/main" id="{216004B5-BCE8-40E7-B9C2-26E9D3846B86}"/>
              </a:ext>
            </a:extLst>
          </p:cNvPr>
          <p:cNvSpPr/>
          <p:nvPr/>
        </p:nvSpPr>
        <p:spPr>
          <a:xfrm>
            <a:off x="8096815" y="3157123"/>
            <a:ext cx="840486" cy="27699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rgbClr val="626262"/>
                </a:solidFill>
                <a:latin typeface="Arial"/>
                <a:cs typeface="Arial"/>
              </a:rPr>
              <a:t>Decoder</a:t>
            </a:r>
            <a:endParaRPr lang="en-US" sz="1200"/>
          </a:p>
        </p:txBody>
      </p:sp>
      <p:sp>
        <p:nvSpPr>
          <p:cNvPr id="15" name="Rectangle 14">
            <a:extLst>
              <a:ext uri="{FF2B5EF4-FFF2-40B4-BE49-F238E27FC236}">
                <a16:creationId xmlns:a16="http://schemas.microsoft.com/office/drawing/2014/main" id="{64BEA69F-E264-D5C9-7DC7-BE7F8DAF11D9}"/>
              </a:ext>
            </a:extLst>
          </p:cNvPr>
          <p:cNvSpPr/>
          <p:nvPr/>
        </p:nvSpPr>
        <p:spPr>
          <a:xfrm>
            <a:off x="10114091" y="5411853"/>
            <a:ext cx="1079184" cy="27699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rgbClr val="626262"/>
                </a:solidFill>
                <a:latin typeface="Arial"/>
                <a:cs typeface="Arial"/>
              </a:rPr>
              <a:t>Discriminator</a:t>
            </a:r>
            <a:endParaRPr lang="en-US"/>
          </a:p>
        </p:txBody>
      </p:sp>
      <p:sp>
        <p:nvSpPr>
          <p:cNvPr id="16" name="Rectangle 15">
            <a:extLst>
              <a:ext uri="{FF2B5EF4-FFF2-40B4-BE49-F238E27FC236}">
                <a16:creationId xmlns:a16="http://schemas.microsoft.com/office/drawing/2014/main" id="{3D4CB492-4131-EF49-3B99-8978BBF2B0DD}"/>
              </a:ext>
            </a:extLst>
          </p:cNvPr>
          <p:cNvSpPr/>
          <p:nvPr/>
        </p:nvSpPr>
        <p:spPr>
          <a:xfrm>
            <a:off x="5643364" y="2218777"/>
            <a:ext cx="6192847" cy="64633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626262"/>
                </a:solidFill>
                <a:latin typeface="Arial"/>
                <a:cs typeface="Arial"/>
              </a:rPr>
              <a:t>Adversarial training leads to the generation of images which are almost indistinguishable from simulation.</a:t>
            </a:r>
            <a:endParaRPr lang="en-US"/>
          </a:p>
        </p:txBody>
      </p:sp>
      <p:sp>
        <p:nvSpPr>
          <p:cNvPr id="26" name="TextBox 3">
            <a:extLst>
              <a:ext uri="{FF2B5EF4-FFF2-40B4-BE49-F238E27FC236}">
                <a16:creationId xmlns:a16="http://schemas.microsoft.com/office/drawing/2014/main" id="{CB1880F4-4477-AD67-087A-8A755F81FB53}"/>
              </a:ext>
            </a:extLst>
          </p:cNvPr>
          <p:cNvSpPr txBox="1"/>
          <p:nvPr/>
        </p:nvSpPr>
        <p:spPr>
          <a:xfrm>
            <a:off x="1087396" y="2311878"/>
            <a:ext cx="423965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DNN autoencoder model produces better images, but blurred</a:t>
            </a:r>
            <a:endParaRPr lang="en-US"/>
          </a:p>
        </p:txBody>
      </p:sp>
      <p:pic>
        <p:nvPicPr>
          <p:cNvPr id="27" name="Picture 26" descr="Background pattern&#10;&#10;Description automatically generated">
            <a:extLst>
              <a:ext uri="{FF2B5EF4-FFF2-40B4-BE49-F238E27FC236}">
                <a16:creationId xmlns:a16="http://schemas.microsoft.com/office/drawing/2014/main" id="{2807C1BA-6947-D513-6F4B-620EC05FFC2D}"/>
              </a:ext>
            </a:extLst>
          </p:cNvPr>
          <p:cNvPicPr>
            <a:picLocks noChangeAspect="1"/>
          </p:cNvPicPr>
          <p:nvPr/>
        </p:nvPicPr>
        <p:blipFill rotWithShape="1">
          <a:blip r:embed="rId4">
            <a:extLst>
              <a:ext uri="{28A0092B-C50C-407E-A947-70E740481C1C}">
                <a14:useLocalDpi xmlns:a14="http://schemas.microsoft.com/office/drawing/2010/main" val="0"/>
              </a:ext>
            </a:extLst>
          </a:blip>
          <a:srcRect l="-1658" r="1531" b="71719"/>
          <a:stretch/>
        </p:blipFill>
        <p:spPr>
          <a:xfrm>
            <a:off x="1055604" y="2958201"/>
            <a:ext cx="4295342" cy="1165482"/>
          </a:xfrm>
          <a:prstGeom prst="rect">
            <a:avLst/>
          </a:prstGeom>
        </p:spPr>
      </p:pic>
      <p:sp>
        <p:nvSpPr>
          <p:cNvPr id="30" name="TextBox 7">
            <a:extLst>
              <a:ext uri="{FF2B5EF4-FFF2-40B4-BE49-F238E27FC236}">
                <a16:creationId xmlns:a16="http://schemas.microsoft.com/office/drawing/2014/main" id="{7FC3D85D-48E5-E4ED-3B88-15A53CE76CA0}"/>
              </a:ext>
            </a:extLst>
          </p:cNvPr>
          <p:cNvSpPr txBox="1"/>
          <p:nvPr/>
        </p:nvSpPr>
        <p:spPr>
          <a:xfrm>
            <a:off x="49976" y="3110599"/>
            <a:ext cx="12559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171630"/>
                </a:solidFill>
              </a:rPr>
              <a:t>Ground Truth</a:t>
            </a:r>
            <a:endParaRPr lang="en-US" sz="1400">
              <a:solidFill>
                <a:srgbClr val="171630"/>
              </a:solidFill>
            </a:endParaRPr>
          </a:p>
        </p:txBody>
      </p:sp>
      <p:sp>
        <p:nvSpPr>
          <p:cNvPr id="31" name="TextBox 8">
            <a:extLst>
              <a:ext uri="{FF2B5EF4-FFF2-40B4-BE49-F238E27FC236}">
                <a16:creationId xmlns:a16="http://schemas.microsoft.com/office/drawing/2014/main" id="{A6BB6802-086A-4379-BCDC-5227DA33AC94}"/>
              </a:ext>
            </a:extLst>
          </p:cNvPr>
          <p:cNvSpPr txBox="1"/>
          <p:nvPr/>
        </p:nvSpPr>
        <p:spPr>
          <a:xfrm>
            <a:off x="297855" y="3670623"/>
            <a:ext cx="1044767"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171630"/>
                </a:solidFill>
              </a:rPr>
              <a:t>Prediction</a:t>
            </a:r>
            <a:endParaRPr lang="en-GB" sz="1400">
              <a:solidFill>
                <a:srgbClr val="171630"/>
              </a:solidFill>
              <a:cs typeface="Calibri"/>
            </a:endParaRPr>
          </a:p>
        </p:txBody>
      </p:sp>
      <p:sp>
        <p:nvSpPr>
          <p:cNvPr id="32" name="TextBox 31">
            <a:extLst>
              <a:ext uri="{FF2B5EF4-FFF2-40B4-BE49-F238E27FC236}">
                <a16:creationId xmlns:a16="http://schemas.microsoft.com/office/drawing/2014/main" id="{D6711FDA-8747-421F-592B-C700B50BD201}"/>
              </a:ext>
            </a:extLst>
          </p:cNvPr>
          <p:cNvSpPr txBox="1"/>
          <p:nvPr/>
        </p:nvSpPr>
        <p:spPr>
          <a:xfrm>
            <a:off x="993775" y="1628775"/>
            <a:ext cx="104028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Pollard, A. E., D. J. Dunning, and M. Maheshwari. "Learning to Lase: Machine Learning Prediction of FEL Beam Properties." </a:t>
            </a:r>
            <a:r>
              <a:rPr lang="en-US" sz="1600" i="1">
                <a:cs typeface="Calibri"/>
              </a:rPr>
              <a:t>Proc. ICALEPCS'21</a:t>
            </a:r>
            <a:r>
              <a:rPr lang="en-US" sz="1600">
                <a:cs typeface="Calibri"/>
              </a:rPr>
              <a:t> (2021).</a:t>
            </a:r>
            <a:endParaRPr lang="en-US"/>
          </a:p>
        </p:txBody>
      </p:sp>
    </p:spTree>
    <p:extLst>
      <p:ext uri="{BB962C8B-B14F-4D97-AF65-F5344CB8AC3E}">
        <p14:creationId xmlns:p14="http://schemas.microsoft.com/office/powerpoint/2010/main" val="294009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8DC7F5-099C-FD4D-905A-DC79A38901EC}"/>
              </a:ext>
            </a:extLst>
          </p:cNvPr>
          <p:cNvSpPr/>
          <p:nvPr/>
        </p:nvSpPr>
        <p:spPr>
          <a:xfrm>
            <a:off x="403341" y="1016972"/>
            <a:ext cx="3758088" cy="923330"/>
          </a:xfrm>
          <a:prstGeom prst="rect">
            <a:avLst/>
          </a:prstGeom>
        </p:spPr>
        <p:txBody>
          <a:bodyPr wrap="square" lIns="91440" tIns="45720" rIns="91440" bIns="45720" anchor="t">
            <a:spAutoFit/>
          </a:bodyPr>
          <a:lstStyle/>
          <a:p>
            <a:r>
              <a:rPr lang="en-GB">
                <a:solidFill>
                  <a:srgbClr val="626262"/>
                </a:solidFill>
                <a:latin typeface="Arial"/>
                <a:cs typeface="Arial"/>
              </a:rPr>
              <a:t>Real time generation of LPS graphs matching simulation. Milliseconds instead of minutes!</a:t>
            </a:r>
          </a:p>
        </p:txBody>
      </p:sp>
      <p:sp>
        <p:nvSpPr>
          <p:cNvPr id="9" name="TextBox 8">
            <a:extLst>
              <a:ext uri="{FF2B5EF4-FFF2-40B4-BE49-F238E27FC236}">
                <a16:creationId xmlns:a16="http://schemas.microsoft.com/office/drawing/2014/main" id="{DE67786B-8CF6-7140-A9BE-F2F0A0F1F7F0}"/>
              </a:ext>
            </a:extLst>
          </p:cNvPr>
          <p:cNvSpPr txBox="1"/>
          <p:nvPr/>
        </p:nvSpPr>
        <p:spPr>
          <a:xfrm>
            <a:off x="403341" y="345182"/>
            <a:ext cx="6356456" cy="769441"/>
          </a:xfrm>
          <a:prstGeom prst="rect">
            <a:avLst/>
          </a:prstGeom>
          <a:noFill/>
        </p:spPr>
        <p:txBody>
          <a:bodyPr wrap="square" lIns="91440" tIns="45720" rIns="91440" bIns="45720" rtlCol="0" anchor="t">
            <a:spAutoFit/>
          </a:bodyPr>
          <a:lstStyle/>
          <a:p>
            <a:r>
              <a:rPr lang="en-US" sz="4400" b="1" spc="-150">
                <a:solidFill>
                  <a:srgbClr val="2E2D62"/>
                </a:solidFill>
                <a:latin typeface="Arial"/>
                <a:cs typeface="Arial"/>
              </a:rPr>
              <a:t>Results</a:t>
            </a:r>
            <a:endParaRPr lang="en-US">
              <a:solidFill>
                <a:srgbClr val="2E2C61"/>
              </a:solidFill>
              <a:latin typeface="Calibri" panose="020F0502020204030204"/>
              <a:cs typeface="Calibri" panose="020F0502020204030204"/>
            </a:endParaRPr>
          </a:p>
        </p:txBody>
      </p:sp>
      <p:sp>
        <p:nvSpPr>
          <p:cNvPr id="6" name="TextBox 5">
            <a:extLst>
              <a:ext uri="{FF2B5EF4-FFF2-40B4-BE49-F238E27FC236}">
                <a16:creationId xmlns:a16="http://schemas.microsoft.com/office/drawing/2014/main" id="{F324C67A-C52D-5544-86B0-813208112397}"/>
              </a:ext>
            </a:extLst>
          </p:cNvPr>
          <p:cNvSpPr txBox="1"/>
          <p:nvPr/>
        </p:nvSpPr>
        <p:spPr>
          <a:xfrm rot="16200000">
            <a:off x="10716762" y="4838514"/>
            <a:ext cx="1859272"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Image © STFC John Dawson </a:t>
            </a:r>
          </a:p>
        </p:txBody>
      </p:sp>
      <p:sp>
        <p:nvSpPr>
          <p:cNvPr id="2" name="AutoShape 2" descr="data:image/jpeg;base64,/9j/4AAQSkZJRgABAQEAYABgAAD/2wBDAAgGBgcGBQgHBwcJCQgKDBQNDAsLDBkSEw8UHRofHh0aHBwgJC4nICIsIxwcKDcpLDAxNDQ0Hyc5PTgyPC4zNDL/2wBDAQkJCQwLDBgNDRgyIRwhMjIyMjIyMjIyMjIyMjIyMjIyMjIyMjIyMjIyMjIyMjIyMjIyMjIyMjIyMjIyMjIyMjL/wAARCAH1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rMvdQubW+ZfKiNuLaSUEsdzMu38AOazDrOq7Ps0UcE94zrtaNcLtKb+hYc9uvNAHTVzUeg6fqV9rk09tG1zJKYBK67ig8pMYB4BBOc1et9Su5rnT1aOEQzxMZGBO7eB0A9OtRadqFpDq+pWckwW4kvMqmDz+6T/CgC1H4f0iOJEOmWbFVALG3XJ9+lO/sLSP+gVZf+A6f4VoUUAZ/9haR/wBAqy/8B0/wo/sLSP8AoFWX/gOn+FaFFAGQnhvSkvJpzYWjLIiKIzbrhcZyRx3z+lT/ANhaR/0CrL/wHT/CtCigDP8A7C0j/oFWX/gOn+FH9haR/wBAqy/8B0/wrQooAyLvw1pVzbNElhaQsWU70t1yMEHHTvjH41P/AGFpH/QKsv8AwHT/AArQooAz/wCwtI/6BVl/4Dp/hR/YWkf9Aqy/8B0/wrQooAz/AOwtI/6BVl/4Dp/hVWz8O6ZHLdmSwspA8+5B9nX5F2qMcj1BPHrW1TIzlpOejepPYflQBS/sLSP+gVZf+A6f4Uf2FpH/AECrL/wHT/CtCigDP/sLSP8AoFWX/gOn+FQXHhrSp2gK2FpH5UokIW3X5xgjaeOnP6Vr0UAZ/wDYWkf9Aqy/8B0/wo/sLSP+gVZf+A6f4VoUUAZ/9haR/wBAqy/8B0/wo/sLSP8AoFWX/gOn+FaFFAGXB4c0eCLyxp1q/wAzHLwqTySeuOnPHtUn9haR/wBAqy/8B0/wrQooAz/7C0j/AKBVl/4Dp/hR/YWkf9Aqy/8AAdP8K0KKAMr/AIRvR/tRn/s61yU2bPJXb1znGOvvUv8AYWkf9Aqy/wDAdP8ACtCigDP/ALC0j/oFWX/gOn+FH9haR/0CrL/wHT/CtCigDLuPDmj3FvJCdNtUDqV3RwqrD3Bxwak/sLSP+gVZf+A6f4VoUUAZ/wDYWkf9Aqy/8B0/wo/sLSP+gVZf+A6f4VoUUAZ/9haR/wBAqy/8B0/wqpb+HdMS/vJHsLJ45GQon2dfkwuD2xyeeK26jQ/vZBnoR3J7fpQBT/sLSP8AoFWX/gOn+FH9haR/0CrL/wAB0/wrQooAz/7C0j/oFWX/AIDp/hUNz4b0q4jRVsLSIrIjkrbryFYEjp0OMfjWtRQBn/2FpH/QKsv/AAHT/Cj+wtI/6BVl/wCA6f4VoUUAZ/8AYWkf9Aqy/wDAdP8ACj+wtI/6BVl/4Dp/hWhRQBkWvhrSrdZQ1haS75WkBa3X5QT90cdBU/8AYWkf9Aqy/wDAdP8ACtCigDP/ALC0j/oFWX/gOn+FH9haR/0CrL/wHT/CtCigDJm8N6VLPbyCwtEETlmUW64fKkYPHvn8Km/sLSP+gVZf+A6f4VoUUAZ/9haR/wBAqy/8B0/wo/sLSP8AoFWX/gOn+FaFFAGf/YWkf9Aqy/8AAdP8Kgs/DWlWtnHA9haTMgwZHt1y314rXooAz/7C0j/oFWX/AIDp/hR/YWkf9Aqy/wDAdP8ACtCigDP/ALC0j/oFWX/gOn+FVW8O6YdVilFhZCIQOpj+zrySy4PTHGD+dbVMJ/fqM/wnjJ9R26UAUv7C0j/oFWX/AIDp/hR/YWkf9Aqy/wDAdP8ACtCigDP/ALC0j/oFWX/gOn+FR3Hh3SZ7aWJdOs42kQqHW3XKkjGRx2rUooAzIvD+kRxIh02zYqoBY265Pv0p/wDYWkf9Aqy/8B0/wrQooAz/AOwtI/6BVl/4Dp/hR/YWkf8AQKsv/AdP8K0KKAMhPDelJeTTmwtGWREURm3XC4zkjjvn9BU/9haR/wBAqy/8B0/wrQooAz/7C0j/AKBVl/4Dp/hR/YWkf9Aqy/8AAdP8K0KKAMi88NaVc2zRJYWkLEqd6W65GCD6d8Y/Gp/7C0j/AKBVl/4Dp/hWhRQBn/2FpH/QKsv/AAHT/Cj+wtI/6BVl/wCA6f4VoUUAZ/8AYWkf9Aqy/wDAdP8ACoLfw3pUL3DNYWkglk3qGt1+QYA2jjpxn8a16KAM/wDsLSP+gVZf+A6f4Uf2FpH/AECrL/wHT/CtCigDP/sLSP8AoFWX/gOn+FVL3w7pkr2hjsLKMJOGcfZ1+dcH5eB7jr6Vt1HIcGPnq3qRQBT/ALC0j/oFWX/gOn+FH9haR/0CrL/wHT/CtCigDP8A7C0j/oFWX/gOn+FH9haR/wBAqy/8B0/wrQooAyLTw3pVtb+W9haSnczb3t1zyxOOnbOPwqf+wtI/6BVl/wCA6f4VoUUAZ/8AYWkf9Aqy/wDAdP8ACj+wtI/6BVl/4Dp/hWhRQBkSeGtKe8gnFhaKsSsDGLdcPnHJ47Y/Wp/7C0j/AKBVl/4Dp/hWhRQBn/2FpH/QKsv/AAHT/Cj+wtI/6BVl/wCA6f4VoUUAZz6BpDIyjTLIZGMi3Xj9Ky9Q0DTbHRrXZaQefbS2+2dYwrkh1GSR6810tY3iG8t4rWO1eQCaWaEomDziVaANmiiigBjwxu4d0VmClQSOx6j9BVMaLpotDaiziEBbeUA7+tX6KAIhbwgxERqDEMR8fdHtVLSv+PrVv+vz/wBpR1pVkaT5/wDamrkmP7P9q4GDv3eXHnnpigDXooooAKKKKACiiigAooooAKKKKACiiigApkZy0nOcN/ezjgflT6ZGctJznDf3s44H5UAPooooAKKKKACiiigAooooAKKKKACiiigAooprtsjZ+PlBPJwKABJEkBMbqwBwSpzzTq4LwVqLXniDUSEiiEmXZFYkdeNvb1zXe1dSHJKxMJcyuFFFFQUFFFFABUaH97IM9CON2ccenapKjQ/vZBnOCON2ccenagCSiiigAooooAKKKKACiiigAooooAKKKKACiiigAooooAKKKKACiiigAphP79Rn+E8bvcdqfTCf36jP8J43e47UAPooooAKKKKACiiigAooooAKKKKACiiigAooooAKKKKACiiigAooooAKZIcGPnGW/vY//X9KfTJDgx84y397Gf8AH6UAPooooAKKKKACiiigAooooAKKKKACiiigArN13/kFH/rvD/6NStKsjxF5/wDZ8flGMR/aIfNDA5I8xcY98+tAGvRRRQAUUUUAFZmlf8fWrf8AX5/7SjrTrI0mCEanq9wIk85rrYZMfMVEcfGfSgDXooooAKKKKACiiigAooooAKKKKACiiigApkZy0nOcNjrnHA/Kn0yM5aTno3qPQelAD6KKKACiiigAooooAKKKKACiiigAooooAKp6r5/9k3f2ZVabym2hhweKuVi+KbhINCmDSvG0uEQqM5Pp9KTlyrm7DSu7HmnhSVYvFNg7SeXucqQvAGR0+ley14tpMEcniqyiOzHnKW3ttBPXrXtNdNeaqKM11RhSi4uUX0YUUUVzmwUUyWQRRPIVZgozhRkn6VHaXSXkHmorquSMOMHip5lzcvUdna5PUaHMsgznBHGc44/SpKYh/eyDPQjuPT/PWqEPooooAKKKKACiiigAooooAKKKKACiiigAooooAKKKKACiiigAooooAKYT+/UZ/hPGfcdqfTCf36jP8J4yPUfjQA+iiigAooooAKKKKACiiigAooooAKKKKACiiigAooooAKKKKACiiigApkhwY+cZbHXGf8afTJDgx89W9R/WgB9FFFABRRRQAUUUUAFFFFABRRRQAUUUUAFZuvf8go/9d4f/AEalaVZPiGCGXT45JIkaSK4hMbEZKkyKMj0oA1qKKKACiiigArI0mST+09Xj8lhGLrcJcjBPlx8YznP4YrXrN0r/AI+tW/6/P/aUdAGlRRRQAUUUUAFFFFABRRRQAUUUUAFFFFABTI+sn+97eg9P60+mRjBk929B6D0/rQA+iiigAooooAKKKKACiiigAooooAKKKKACuU8bsfIs0UyZLkkD7uAO/vXV1wfi+8kl1Zbbf+7iXgD1PWuLMKypYeV+un3nRhabnVXlqcnJGE1eymBC5mTcen8Q5Ne0dRkV41fRySJGkKl5DKoUYyCc8Zr2KIMIYwwAYKMgetXl9aVXBQcntdfcTiqahiJW62Y+iiiuoxKmqS+TpV1Ju24jPI7cVy/h/XUs7CO0aN5p3m2xxoOfUkk1ta3q9hb2tzaSXMYuTHgRYyeRxxXAwXEltLDLG3zRtvA968XMcQ8PiYS8vzPQwtJVaMl5nqw5GcYpqf62T6j09Pz/ADpIJPOgjlAxvUNjHrSoP3sh9SOw9P8APWvZTurnnvQfRRRTAKKKKACiiigAooooAKKKKACiiigAooooAKKKKACiiigAooooAKYf9eP90+nqPxp9MI/fqf8AZPYeo/GgB9FFFABRRRQAUUUUAFFFFABRRRQAUUUUAFFFFABRRRQAUUUUAFFFFABTJOqf73t/X+lPpkgyU/3vQf1/pQA+iiigAooooAKKKKACiiigAooooAKKKKACsjxDJIunxqsLOr3EIZwQAn7xeTk5P4ZrXrN13/kFH/rvD/6NSgDSooooAKKy72+u7W+YBIvs4tpJBknczLt/ADmss6tqxT7LCYZ7pnXbIihQAU34wTj9aAOorI0mHGqavP5snN1t8vPyD93Hzj1qna6zezXcBZ4PKMiQPEFO4sVJLA59R0xU9hqFtBqup2sjuJnu8gCNiP8AVJ3Ax2oA3KKZ5yep/I+mf5UCZD3P5H0z/KgB9FMEyHGCecdj3GaQTIcYJ5xj5T36UASUVGJkOME84x8p79KBMhAwTzjHB79KAJKKjEyHoTzj+E9zijzo/U/98n1x/OgCSio/Oj9T/wB8n1x/OgzIOpPGf4T2OKAJKKYZkAOSeM54PbrSGZBnJPGc/Ke3WgCSmRjDScYy3oBngUhmQZyTxnPynt1piSorSZyPmP8AARnAB/H60AT0UwzIOpP5H0z/ACo85PU/kfTP8qAH0UwTIcYJ59j6ZpBMhxgnnGPlPegCSioxMhxgnnGPlPfpQJkOME84x8p79KAJKKjEyHGCecfwnucUCZD3P/fJ9cfzoAkoqPzo/U/98n1x/OgzIOpPf+E+uKAJKKjMyDOSeM/wnscGgzIM5J4zn5T260ASV5rrTC41+48qTzwz8Ed+Og+n9K9FklXy3CsQ2GwcHggV5kLV5dRaAuvmiQjfu4z35ryc2d4xhZvU7sFpJyuUpgxhcK7I2OoOCK9S0m4F1pFrMs4n3RLmQDG4454rzW7tzBPJbyj5lOGBGK7zwtcK3hyzUgrsUx/dPOM8/lzWWSTahOk+jv8Ao/yKzCPvRmuqNuimCZD0J59j6ZoEyEgAnnGOD3Ga9s884XxnNC+tW8Sn97HESw8vHXp83f6Vgck1d8Q3c174kuS0p8mEBIkz93jk496ogkjJPUV8vnLTxOj2SR7GX3VLXuz0fw3cPc6JC8khdxlST14P+FaSDEshxjJHOBzx+tYvhW6hbR0iVGUxnDHacMSfWteOVPMkIzyRzsIz269+a9/By5sPB3vojzK6tVkvMnoqPzo/U/8AfJ9cfzoMyDuf++T64/nXSZElFRmZBnJPGf4T2OKDMgzknjOeD260ASUVGZkGck8Zz8p7daUzIM5J4zn5T2oAfRTDMgzknj2Ppmjzk9T+R9M/yoAfRUfnxgZLYHqQfTP8qBMhxgnnGOD3GaAJKKjEyHGCecY+U9+lAmQ4wTzjHynv0oAkoqMTIcYJ5xjg9+lAmQ9CecfwnucUASUVH50fqf8Avk+uP50edH6n/vk+uP50ASUVGZkHUnjP8J7HFKZkGck8Zzwe3WgB9FRmZBnJPGc/Ke3WgzIM5J4zn5T260ASUwj9+px/CecD1HegzIM5J4z/AAnsM1GZE88HnhSM7Poev0oAnopnnJ6n8j6Z/lQJkOME847H0zQA+ioxMhxgnnGPlPfpQJkOME84x8p79KAJKKYJkIGCecY4PfpSCZDjBPOP4T3OKAJKKj85D3P/AHyfXH86POj9T/3yfXH86AJKKjMyDqT37HscUpmQZyTxn+E9uDQA+iozMgzknjOflPbrQZkGck8Zz8p7daAJKKYZkGck8Zz8p7DNBmQdz+R9M/yoAfRTPOT1P5H0z/KgTIehPPsfTNAD6KYJkOME84x8p780gmQ4wTzjHynv0oAkoqMTIcYJ5xj5T36UCZDjBPOP4T3OKAJKZIMmPjOG9AcUgmQ9z/3yfXFMklQmPqcNn7hOO34c0AT0VGZkHc/98n1xQZkGck8Z/hPY4oAkoqMzIM5J4zn5T260GZBnJPGc/Ke3WgCSiozMgJyTxnPB7c0pmQdSePY+maAH0Uzzk9T+R9M/yoEyHoT+R9M/yoAfRTBMhxgnnGPlPcZpBMhxgnnGPlPfpQBJRUYmQ4wTzjHynv0pRMhxgnnH8J78CgB9ZHiKHzLCOTzZE8u4hO1TgP8AvFGG9RWmJkPQnt2Pc4rJ1++t1s47cs3mSzRbBsbBxKuecYH40AbVFFFADGijdw7IpYAqCR2PUfpVb+ydOFqbUWUAgLbjH5Y2k+uKuUUAVxYWguUuRbRCZF2LJsG4L6A1V0r/AI+tW/6/P/aUdaVZGkmb+09XUonkfash953FvLjyMY6e+aANeiiigAooooAKKKKACiiigAooooAKKKKACmRjDScY+b+7jPA/On0yMYaTjGW9COw/OgB9FFFABRRRQAUUUUAFFFFABRRRQAUUUUAZ2u3TWej3EqqCSu3k468Vy/g63ilvpnlty+0AxyHkKf8AGul142K6czX670Gdig8lsdqwPBMguJrlvPlPkAJ5YGE55yfU1586cp4xPdJetv8AK51Rmo0GurZF4wtpE1BbhljEcgCqR1OOua1fB10JdLe3xhoHP4g8/wCNReMrJpLaK7SPPlna7Z5A7cfWm+CXQ291Hhd4cEnHJGK46SdLMpL+ZG82p4RPsdVRRUc5It5SM5CHGDz0r3DzjyzVTM2valNOymQSFMqMAheh/LFVbYlraM7txI60+6ljljaQRv8Acw6uxLFu+T71Utfts1hNdsd0UUqRsc8gnpx+FeHXwlTGutONrqS+5K3rp/Vz0adeGHVOL2af33O88EyNtu4zu25Vh6D1/HpXUoP3snGMkc7cZ49e9cd4LlYX9zFn5WjDEY7g/wD167FB+9kOOpH8JHb17115VLmwsfn+ZhjVasySiikJAGScAV6Jyi0VU1C7NlbCYIHG8BhnsT29TVoHIB9alSTk49UOztcWmySJFG0kjBEUZLMcACmXFxDaW7zzyCOKMZZm6AVnx61pd/p4lkkVbeaQwATLjcfTB9atIls1FZXUMpBUjII6GlpEVURURQqqMADoBS0hnJ+MtV/s14PMdZbeSN1ktDxv9GJ64B9K6SwuIrvT7e4gIMUkYK49K4Lxk7XHiONDIJIIofuYyFYnn8a6LwZcBtEFsZd0kDldpHKqeR+FS8RTc/YL4kr/AH/5DVKfL7Tpex0dFFFUIKKKKACiikJwCfT0oAXIHWiuJ1XxRDdalDYrbgJDMsjvKSCAMHOOOx712cUqTwpLEwaNwGVh3FU4tRUu4lK7a7D6KKKkYUwj9+px/CedvuO9PphH79Tj+E84PqO9AD6KKKACiiigAooooAKKKKACiiigAooooAKKKKACiiigAooooAKKKKACmSDJj4zhv7ucf4U+mSDJj4zhv7pP/wCqgB9FFFABRRRQAUUUUAFFFFABRRRQAUUUUAFZuu/8go/9d4f/AEalaVZPiEzDT4xHGjRm4h8xmcgqPMXGBjn8xQBrUUUUAFFFFABWbpX/AB9at/1+f+0o60qyNJgjGp6vcYbzDdbCdxxgRx9un40Aa9FFFABRRRQAUUUUAFFFFABRRRQAUUUUAFMjGGk929D6D1/pT6jj+9J/ve/oPX+lAElFFFAET3MMdxHbvKomkBKITywHWs/V9UTTZbZpJyquxVkVQTg/xfQVQ8T63LpiMLe2HnKm77S4G2IE447k57VyOoarLq16txOiqVjCBdv5nPv1rnx1X2FDn69P6Rrhoe0qcp3ekap9uinQuSYeBOVwHH96rmmSebp8L/a1u8g/vlGA3PpXnq6rdQ6cLSGeRFJJJVvXtWtoOvyR6RcWMEO+9txvij28OpPYDk4ya58uxixEfZ/aWv8AX3muLoOk+fodvRWBb6vcSX8cZZR57A/Z5l2PCuOfrk1H4l1RrOe3iV3VcF3CNgt2A+ldFfEwpRlJ9NDKnSlNpLqW5fEllBqhspMrggebkFc1rgggEHIPQivJDySfWu28GXkMmmvZiYyXETFnBB+UHpXHl2OliZTjLpqjfF4ZUVFo6aiiivUOM5rxks5sYismId+GQLyzdual8J2zWemtG9tJE8h81mdcZz2/T9azvGExkvrWzjcqzDoWwpJPH8q2/D+ltpWnmOS6a5kkYuXLEj2A9q4aMObE1KiurWXk+/3HTUlalGHqyfWldtGulSISExn5SccVzHgmT/T7lOPmiDdPQ/8A167KeMTW8kZGd6lcfhXCeF0aLxGsZypVXVhn2/WufGXhjKM110/r7zShaVCpH5nf1na3qEGn6ZM8/mAOjINiFjnB9OlaNYPi+7ltNAk8qISeawiYl9u0HvXrxtfU4XscXodiL+5itpZCdyHB6ZOOBSWWnW6eB9TvZRIblLgqSJCACpGD79a1fCMYbVi5xsijLHJ4Xtmug18wy+ENQksRE8ckLNlBw3qeO9cOTTcqcpyWs5as6cfFKSivso5vwldCPWIgX2rMhXk4yccV3yD97IfUjsfT/PSvM/DEqHVNPYsCCwH416Yn+tk+o9fT/PSsMqTjTnB9JNGmNacoyXVIkrlfH88sHh3Mb4V5VWRf7w9M9q6quE+JFztt7K2aRwkjMzIuMNjpn8TXtUFeojz6rtBmr9pgn8N6ZfQyosUWw7JCcNgYxz39K3bK9iv7cTQ7tucEMMYNeTaeZY7MRvgxhgyjcSDn2ru/CFyGt7lWbYqsNqFvlXPpXjLGRePlTjsz0PYP6spvcf4xuLb7BHY3JmjS4ORMgyqFefmHcVwd3dsbQW5YIJ5A1ywOA4B42jtj2ro/Gt5FexLaeXGk6SECUNkhfw9fSuXu491tjbuII4zjpW0sxhDEUoppq7T0221uzNYSUqU21rZW/wCGPTtF1WLUt62kTfY4URY5myCxx0wfT1rXrl/B0sc1hEllfyS21upSSKaPDq55HPoOa6C9uksrOS4kViqDJCjJrvrcsG29kc1O8kjzjXUSPXbqJWiYrIW+U8jOOtTeGUnPiS3MCxnCkyFiRhe+MdTzWfcv9ovprk43SMSxxyfSrWk3c1lqkEsGSxbYVAzuB7fyr5aji4LHRnDSO33/APBPZqUJPDOMt9z0+io4PNMCeeFEuPmCdM+1SV9MndXPHYUUUUwCs7WJp4rVVtygeV9nzPtPPofWtGuT8Y3FxDLZ+WQEUlwTggsPauXGVPZ0XI2w8OeokcNPfXMWpSXjRpcTJmJDMu4gg8N9a9TimvINKst0aTXTBFdS4T/eI+npXlVyLhD5iNvY9c+vt6VtXuuedtupdOlS/jXFtIJTsXA+VsHqev5VphMTGtSXM1Zba6/O9n8yK9GVObsnd+X+R6NFFOlzO8lxvifHlx7QNnHPPfNT1514d12+XU0aZ2na42xujtjnoDz3r0WnTrwquXJ0dglTlBLm6hTCP36n/ZPY+o/Cn0w/69f90+vqPwrUgfRRRQAUUUUAFFFFABRRRQAUUUUAFFFFABRRRQAUUUUAFFFFABRRRQAVHIMmP2b0J/lUlRydY/8Af9/6f1oAkooooAKKKKACiiigAooooAKKKKACiiigArN13/kFH/rvD/6NStKsjxDBHLp8crht0VxCUwxAyZFHIHB/GgDXooooAKKKKACsjSZs6pq8HlScXW7zNvyH93Hxn1rXrN0r/j61b/r8/wDaUdAGlRRRQAUUUUAFFFFABSEgdT1pa47xRfRXCSSQ2t3ObMApJE5WMs3HGOpFXCHM7Eylyq510U0U6b4ZFkUEjKnIyOtPrE8LXFtPo0f2e4Ercs6kAMhPUED+fetulJcraHF3VwqtfTy21q00MYkZSCV9RnnHvUlzcw2du9xcOEiQZZj2rN1+8ig01GaEziRxtUMR75zWFeXJSlK9jSmuaaiWbG5knmuN00MkWQY9h+ZQezCrcZ+aT/e9T6D1/pXl6aldQTLJDOyMOBjjOPX1611/hnWZb0tBcS73C5BI5OOpJ6fhXDhMwp1HyPf8/wCtjpr4WUPeWx0lV767jsLGa6l+5EhY1KJY2JCupIOCAehrjda8QziK50/Mcu92Tzo/l2D+7juR0NehOpGnB1JbI5YxcpKK3Zx95dT3+rvPNO8u1ODJgbR2BxwcVPuXAPr0pkUIiiWPgqM5GOtESSIp3sX549h6V87mWLhjJc1/h0Xn3f8AwD1cJQlQVrb7+RIW/Olt7u4sLlbiGRIZmBi808hFP8WPamDL8ugGDxzSsqsPmAI9DXHhcR9VrRn23/yN61L21Nx7mjb6hcXd/Gb678xd6gTFQpVR3yOf/wBdVby4kuLmR97OAcIXYngdBUIULnaMZoOAeOBU1cXKrJylrdjhQUEktArQ8MzfZfFNrmQKZ1aMjkB+MjPbIrKxIt0SSDGRwM9DV/TFiGs2Mkz7FSYHfnGK6svrfVcTG7upLX5/5PcxxUPbUXpZxf5f5o9Tooor6k8Y4Dxc0z6nc5IeOKEHHovfr/nmu105YU022FvEIoTEpRAc7QRnFec61dXd/rZeazkMXmAGJPnbYD6dD0r02IqYUKLtUqCFIxgfSscNCUacm3vJ2/I0qyTkkuiQ+vPtNKDxj82wAXDgbcgZ5xivQa8+1Fk0/wAaPLwyrMkpBOMEgE1y5hCLjCcvsyRthZO8orqmeg1yfj6Rf7Gt4HI2zXCgjHPHpXVq6ugdGDKwyCO9cV47ubYz2NoUBuclw5P3V9Px/pXdKfJCU10Tf4HMo80lHu0T+DbEK0ty8bg7QsZI+Ur3+vStzWo1h8OXyQwptWBtsYXjp6CqXhGKVNJZpGyjvlBuzgf0rYv0eXT7lI2Ku0TBWA5BxXLlkeTDw89TbFvmqyPKfDV2tnLa3DxiRY5M7cc//rr1mJtzueRnBwc5HHp2/CvGdLLJbuDncjHg+tewadK01rHIylWaNCVLZI4/IfhSoNrFV4dFK/3jqJOjSl5fkW64Tx9aT3F1Zy74GhiHMW7EnJ5OO46V3debeKS7+LJyHBRIkUjdnBxn8PpXRiKzoUZ1Ful+ehlSpqpUjB9WZgwOgGPSrMNz5QdQgZWB2qex6Zqrzn2pR718PGTTuj6NpPRgfvZPJNIRkY9aVvvcZA9KSi+twOm8DXEdvLdWrhY/MZWjJIG445Hue9bnim+jtNIeNl3PP8iD+v4VwmnFY9WtWfDRq+4Ixwu4dDXU+NbvNvbWiPHuZt7jqy8cY9O9fV08RGeCUm9eX/NLv2PElSccRZLS/wDk/wBTj88474pRI8REkZKupypHUGj6UmDjFfKwlyyUl0Pakrpo9S0yaW40y2mmGJHjBPv71brC8NaqLrTVjmZVkhIiHbcMcVu19th6satKMou589Vg4TcWgooorYzCuG8ZsTqsK4OBF+fNdzXnvim4afWnUhwsa7V3DH1x7V5ecSthrd2jtwCvWuYUqeZEyZIyMcVGRJLFHFMGcIMAl8kew9KnpAOTkk8/lXz1HFTpwcE9N+u/yaPUqUYzkpP0CMn5WwQRz7ivUdLu473ToZoySCuDk5II65ry+u78I3izaWbfGHhY5wMDB6V35PVtXcO5zY+F6al2OhphP79R/snufUfhT6YT+/UZ/hPGT6jtX0x44+iiigAooooAKKKKACiiigAooooAKKKKACiiigAooooAKKKKACiiigAqOQ8x/wC96n+lSVHIcGPnGW9SP/10ASUUUUAFFFFABRRRQAUUUUAFFFFABRRRQAVkeIpvLsI4/KkbzLiEblXIX94pyx7Ctes3Xf8AkFH/AK7w/wDo1KANKiiigAorNu9Rntb1ozbqYFt3l8wvyzLjgD0561nNrWqC2ZEs4pbwSIMRAsoVl3Z6jp06igDo6yNJjk/tPV5POYxm62iLaMA+XHznrVUa9dLeW6vChgk2LuEb5YtwSG+6MHjBOam0+/s4dT1S2luoUna7ysbOAxHlJ0H4GgDbopnmx/31/P2z/LmjzYz0dfz9s/yoAfRTBLGcYkU56c+2f5UCWM4xIpzjHPXPSgB9FMEsZxiRTnGOeuelAljOMOvOMc+vSgDntb8QW8aS2geTbIrRrNA+GWQdRzxmuGuHmysUUrOuSRIrFShzyQOnNdX4suUktpbJobaWKU+ZGyPhlYeuO/WuSFoRZL5iyqHGFJc9O4Hr9a8/E4uNJ3jJ3V/O19L6P7rrdrU6aVBz0a0f49ev4m74TvotKiu4xDvuJpBsfH3mPRSa7Oz1SG4SJZf3Nw5KmF/vAjr+FeZ2U0lm4+zkqsbK3IyNw9a0pdbumkS88xBfIuwOEHzD3FcsMzk5+877brdd/U3eDSjov+H7G34s1e8s7hbazuSjsAzq0QIC89CfXpWFd6/e6nEyXkcQTcHhZOCnbn1BqldXc95Ms11M7v0+YYxk9PaoN6qWPYD+EZ59KzxGPqVP3MIaPv666v8ATYulhoQ/eSlqu39f8OBOSQMfK2Dn+YpyuUkypZSO4pishCgjDMN2G4pSDu64AOCMdfxrypwcXa1kdkZJre5eN5iziWMMkyybzJu5Jxxx7VRAI35ZmdjlnblmPUmnN8kfmH7oOOOufpQCGAIHUZAApqrWVO32WDhTc79UAQjGQw9ye3rVybT3m0G5uIHMbQpvkEi4BGeChp9lYvdDezKEVSSSwOAOvy9a7lreFvDpspphIpg2kxKAWyM8L6mvTynDKdX201s9jjx1Vxh7OPU8r06bziYlLs38APU+tXGBViCMEdc1seD9I0e5vJ7qCa8WWE4iEyhSm4YznuetM1u0tbS/SG2uDKWUb2Y5+Y+pq87wMYVnVp7Pdba+X5k5diHKnyT6GTtO7JYn0FKcDmmSOYpVVhjccDI6mm+TPcy+Taw73kIBZjhU7ZJ7CvLpYKrVqxg+q0/r+u252TxEIQcl0ND+zbz7F9sNu/kEZ3Yz361XRtkivjO1gfyrvLTRYo9C/s+XUJH3BTuDj5CMD5fbNcPcwGCQq8wkkDMrYHPBxk/WunMsFDDRjyO5lhMRKs3zI9Rt5Vntopk+66hhxjrWfqszPJHbIZI0VhLNKr7NiD379OlYHhjxHtuYdHmQ/dZllYgBQBkD+daHizWY7SyFlHh57kEYxkBR1/GvoFWfsFXXa55bgvaOm+9jIgngv/E9kXKRQxNmNoj5YZskjjvmu7rzvwbNAmsul0uZmjJiZ+dgByf/ANdegmWMZzIoxnPPpyaMLFxoxu7318vkFZ3qOw+uC8WRiLxHHMYgQ0KkjPD4J6/yrujLGOrr+ftn+VcV40jB1G1uFZSDEY+D0wc/1FYZlf6rO3l+aNMJ/GidFoNwZ7GIxWyxWxUkYfOGzyK43xbdpfeIRC8EqNargbm4POcgD1rX8I6j5Qe1kICMw2dSSx/pxXP6tfjUvEFxukK7GC7VYFQB7jrmsIYq+Bco3va2nTbtsjWVG2Js9r/f952XhKLZpbv/AH5TwBjpxW7InmRMn94EVS0sWsGnwpbp5SsA2xj82T6+5q4JYzjEi84xz69K7sLT9nRjHsjmrS56jZ5CtnLp95d2M4w8UmMZ4IPQ/jXpHhiV5dEgLkEqoXAJ4A6cVh+M4IPtFtdRtFvkUq+B8zAdDn061e8GXrTadcRyy5WGURoGI+UYGB+dc1Nv6/V80n+SNppfVYeTaOnry27lnudTumuAGmaRlOFzjHTH4Cu58SzuPDl8baSPzBEerds4OMd/6151bsyRLtZlIXHXmss4ly0I9m/yX/BLwCvUfexHcymC3aQAEr2JqRGDxqw7jNV9esbm18tpIGEUihhJ1BPelsZA9pHyCVGDXm4rLnQwMKz3b/BrQ66OL9piZU+iX6lg5yvHB7090K7cgjIzyMU3jcAT1rpvEFosej2Djy3kjXY8gwpxjIGPxrz6dF1Kcpr7K/U6p1FGaj3MGwuZLS/hljYgk7ThQ3B+tWNc1B9R1RmktBA0Q2g55dT0J96zi23B5HPGKklkeaUySOXdurMck1rSxUoYeVK2/wCBE6KlVU77FzRYGuNXto0Kj58ndjoOv1qHUIfs2pXEG0ja5xxjjNafhCOKbWd8n/LJCVz/AHv/ANWaTxTBHFrBeNtyyoHPOeap4drB+0a15hKqnX5F2JPC09ml95VzCpcjckrHhcc/5NdpbX0F5LPHCxZoGCPxxkjPHrXmVq5ScEKjZBBVzhSCOh9q3/D+sQto1xc3OYJI7oBmto9okwOFx6YGK9jKKsVhZuX2flocGOg/bRS6nb0VDDcxTQxyqwAdVYAnnnpTxLGekinp39Tj+deummro4GrD68y1ucXGs3LiR2QOVXec49ce2a9DvL6G0sprguCI0LYHOe3T68V5XcyG6uVklYgyuWI9Sa8nN7yjCF97/gjuwOjlLtb8R7IyY3qRkZGR1FJXQ+IrKKCyspUuJJWKhACOFUD9Oe1c9Xz2JoOhUdNnq0qntIKQV1Xgrd591h8IFGV9T61ytdL4M2rfXLtIF2xdCevPX8K2y3/eof10M8X/AAZHb0wn9+oz/CeN3uO1BljGcuox159s/wAqYZoxOB5q/dPG8ex6fSvsjwCK2ubmW9u4pbUxRRMoikJz5gI5NW64uz1xYfHl9a3CynzdscTl/lVQM9Dxg9c12KzRMAVkQg4xhuuRn+VXUg4tExlcfRTBLGcYkU5xjn16UCWM4xIvOMc9c9KgofRTBLGcYkXnGOfXpVDUdUW18lIWV5ZWGB1G3OCc1E5xhHmkVGLk7I0qKYJoj0kU/j74/nR50f8Az0X8/fH86skfRTDLGOsij8ffH86DLGM5kXjOefTrQA+imGWMZzIvGc89MdaDLGM5kUYznnpjrQA+imGWMZzIoxnPPpyaDLGOrr+ftn+VAD6KZ5sf99fz9s/y5oEsZ6OvPv7Z/lQA+imCWM4xIpzjHPr0oEsZxiRTnGOeuelAD6KYJYzjEi84xz69KBLGcYkU5xjn14FAD6ZIcGPnGW/vYz/j9KBLGeki/n74/nTJJo8p+9UfN/fAz2/HmgCaimGWMdZF/P3x/OgyxjOZFGM559ODQA+imGWMZzIoxnPPp1qK62T20sIuTCWUjejAMuOpH0oArXUl/FPNNGqGJEAjRnADsTySe1X0LFFLrtYjkA5warXEVrNZNbXLiSMLhtx5OByfr3p1rc272sbRSDy9uF3HB4HfPtWUU4zavv8A1/kW2nHYs0UzzY/76/n7Z/lzQJYz0dfz9s/yrUgfRTBLGcYkU5xjn15FAljOMSKc4xz1z0oAfRTBLGcYkXnGOeuelAljOMSLzjHPr0oAfWR4hjkbT42SZkVLiEugUEOPMXg55H4VqCWM9JFP4++P51k6/eWq2SQNcRCaWaHy4y43NiVc4HegDZooooAikt4ZXDyRhmCsgz6HGR+gqouh6elsbdIGWMtvyJXDZxj72c9OMZrQooApDSbFbmO4EAEkYAX5jgY6HGcE++M1DpYBu9WOBn7Z/wC0o606yNJkk/tTV4/JIiF1uEu4YJ8uPjHWgDXooooAKiuHkit5Hii82RVJWMHG4+maLi4itbeSeZtkcY3M2Ogrm7/xYjZhsAVbeFM7rlVGcE464qJVIwaUuu3mUouSbXQ0LjWbF7ck3nlSwgSSJEQx919+a5e/1K7ltltjduqO7Mrs+0kdgxrI1W8iOpTTQRp80pTHIJPGW29h/jTNxkHznzWY8KepX2ryMdPERqpbX7Xu11/D8mzuw6pOF9yxHaS3TyrFLHL5YL99z8ZOD3qT7HKtlG9zJ8ksZeGFWO4c8E+g70W0IKNNFGxt0C7puVIznKj/ABrpItHvbqf7JMqiwQZjkI+fYRwoYc5rmhTVR25Pe013S+Xyf6q9zaUnFfFpr/VzjX+98vAHrQCVYMp+Ycg+lafimzt9N1i3SNsho+Qz5JHqf5VixSRPlY1Yc8gg/pWFXAVqXTpe9tN3/lp36FwxVOZYZ5Z5S8pUu5yT796qy+a1xFFDGxLuUwerH1WtKCykmvEs08qR34BWQED8fWujGiRahb2sgY3KhjHDcQjaYfVmB+8QRXbldCTruc1t5bOz3MMZUSpKMXuU59Gi8ryZEh05oMBJZQT5qkZ692HOcVz8kymXaXVm4wAMcY44r1J7JZpUad/OjVMeW6Ajd/e+tcnc+H2upY7JrK2gJleQTiTcR6AdD07GuvF4KnVbm016dX0+RhQxE4JRT+/scxFKqyhgUfuoIyDVrTraaSeJIWxJnAKjBx3xWk/gi48tppJ4oTDGWAU5Abritrw9aRCVBPNILyNFcRqcLs7EeoJrhhgKt4qLdr3s91brp5fidMsTCzbWvcl0O3vLO9+ziL/Q9hdHkjw+D0BPqK6OopZxC0SlHbzG2gqucfX0FS17VGmqa5U7nn1JOTu0GB6VgeIdH/tBrdoYMyb8O64GF9/Wt+inXoxrQcJ7Cp1HTlzROF8X2d7Y+H7JYjCYbd/3mxcFiemAaXSfCTXUNney3X7lwGe32nDqeqnmuwvuLN3Fr9qZPmWLj5iPrVhCSikrtJH3fStI06cVGSjrHRPyJcpO6b0YiIsaKiqAqjAA7CuP8Y2EUTRXkexGf5WUL94+tdlXP+MRKNDaSOTCow3pjO4E/pXLjqPtqEo2uzbDVPZ1EzgVup7C8tbyKJJTA+4qev4VZ1HULnVJo7i4cGWNdqlVA4PtVMlxGCMb/T1qOSGQR5ic+aSOWP6V4tLFzdGFHn5bN6/5+W/+Wh6E6EVUlU5b3X9W8zs/BNtbyh75bgNcKpjaHbgxgnPJ6npXZVx/gIBrW7kMUyybwru7DBI7AV2FfRwi4wjFq1ktNzyW7ybvcK5PxuFENkfLctvYBx90cdD9cfpXWVzHjlymkW7bWK/aVDEduD1rLFU3UoTiuzLoy5akZPuYOgSLDdzyuu5Ut5CwzgnjsfWsXS4FupIobdCplfA38kZPr3qTJAODjNXtCUf21ZgYAEg618xRxPNQWFtvJPf5HsTpWqut2R6VEnlxImS21QMnqcU+iivrkrHhnOeMrYy6XFOqZMMnJ9FIwf1xVPwTdqftdkRhlIlBz1B4/p+tbXiRBJoF2C2MKD9cEcVyPhWfyPEMS4Y+ejR8Hgcbsn8v1ryqklDMY/3lY7Ypywr8mdV4qkaPw5dlYw+4BSCOgJ61wVi0K3kDXCbogw3qfSum8d3ISOxt/MZS7s5UA4YAf/XrP8LWMd7fTK7MoRA2VHJ59e1YZnGVXEU6UfXy/rQ0wclClKb/AK/q5qeMtIfVdIjubQyuY1yIkGd4OMcV5ksl1p87ROrIyHDRuMYNe8jgYrx3xpYzWfia4Mr7xcfvUbHY9vwr6agoVoOjVSaPHquVOXtIOzLvhq2bU72SZ5YUSDYr+Yfl5Pb616Hq+nLeac8cUamVExHkdPYVzPw5s0Oj3U0iKwlmwATn7o9PrXcVw1cHSjKUIq0WrHTTrzcYyk9Tye4ha2uJIHxvjba2D3qI46ntW74sh8rXGbCgSIG+X8uawiquNrNtVuC3oD3r4urR5K7pedj6CE+amp+R23gtLYaV5qspuZSxcZ5ABIHFJ40ti1lb3I/5ZvtPHr/+qr3hjSP7I0lIWnjuGySsiDjaTkAH0p3ihGfw/clcfIAx4zwDX1uKw8fq86UV6WPDo1X7WM5M87ptlJJbwGESN5OclAcZPfPv7+1KORQAcc18nTryp0pU1s7fhc9ydKMpxm+l/wAT0Tw5q0Op2AWNSrwKquMcD0579K2a4fwZcyretaqqCN1Lv68dMV3FfW4Ksq1JNdNDw8RTcJ2ZBeM8dlO8S7pFjJUD1xXmmkpd3XiK1a1ELTxEyskvA9O31ru/E8/2fw7dsJfKZlCK2cck9K5Pwda+f4ie4xKPs8WCVYbST2PepnC+MpvspP8AL/McZWoSXdo7HXFeTSJYUid3lwgCAHBPc57V51cW7W0xiZ43I/ijbcPzr1eqk2m2U8DQvbRbG64UD8frXPj8veJfMnZo1w2KVFWaPL5FaOJZWU7GbarY4J9K1PD2oGw1WMsxEUvySADOfT9a1/Gumpb+ElFrHtFtKr7geQOhPv1FclZzYEEwZuMNuHWvNxOClgI0q8XrfX1/4Y66WIWJc6bR67TCf36jP8JOMj27UQyLNBHKhJV1DDPoaiuLiO1zLK21FQk9PUfjX0vMrc3Q8mzvY8j8SSg+KNQFvIXV5cMY/wBRmvQ/Bl2tzoCRguxt2MZLDHTp+leaXnnvql5MgCoZ/MO1Rkc9B+ddj4M1ofbv7IjtVCsGlaXdgk/StJ11Vmo03dct/wAt/k9DONNwi3JWd/8APY7uiiioLGSSRwxmSRlRB1ZjgCuU8WXqLd2sSOj7Ms6Hkfj+FdLfXEFvADcLujdgmMZHNeb6nc/bNTuJwMKznH0HAryM2ruFLkT3sd2Bpc0+Zno2m3kN/YxzwghDxgjGMVbrA8IzRyaKI1PzRuQ49M81v16OGm6lGM5btI5asVGo4ruFFFQPdKl5HbGOUtIpYOF+UY7E+tbGZPRRRQAUUUUAFFFFABRRRQAUUUUAFRyHBj5xlsdQM1JTJDgpz1b1H9aAH0UUUAFV727jsbOS5kUsEGdq9WPoKsVXvrKO/tWt5S6o2DlDgilK9vd3GrX1M/8AtK3v9HluJIZxGjAOIzkgjGcEener/wBvsxAZTcxCNcZYsBjNZ920VpbzWj20kVqibhKjgeY3XHrk96w9TsoL7T7a3azVLtUeRY4Jwuz5flLZ65rClK9fkvpbtrpf5f1oaTVqXNY7Tg80tY3hm7uL3R4ZZVHlhFWNt+5mwMNu98itmumS5XYxTurhRRRSGFFFFABWZrwH9lk4H+vh/wDRqVp1leIGZdLXahbNxAGOQNo81eaANWiiigAooooAKzdK/wCPrVv+vz/2lHWlWRpMONU1efzJObrZs3fIP3cfOPX3oA16KKhu3mitJXt4/MlVSUTPU0m7K4JXZk6vb3t3e7Fv/slnHAzyFSCWOe464GK4hIoZLmZrW48+1UqFkMbKHPBIJ7Cuvhs9Yvr61vpWS12xbXGOWzzgj/GtCDTHcMbxlAZGjMMHyxlc8HH97HeuWrRjiYNuNpLZv17d/P8AM2hUdKSSd11OLd7GO6ja9id7FVdhJbqW5JHU4zx71ei8OzbmGlGPyHg8xLt1OX39VBzx27V2kFrBbweRFEqx91A4NLNbRT25gdcRkYwpx/KtaNGNKnZL3rW8n/WxFSbnLfS5n6BYSWOjRQXMKrN1kG7dk/WtRshTtAJxwKAAAAOgpa0jFRVkS227s5rWNF0+a2uNY1G1c3C2xWRI3zj3HuK4z7LLa3kCyxSm0kTzRkfvHXb97joMmvTNSLG28gRTsJz5RaHGYwf4uewrNvIL1b2CMpNJYxokX7vaWkJPJbuFAHNXOKqUuSa5vWxMXyVOaOnoO8P6LDY2UcktvD9oLFw45Iz7/wCFaMNm8V/NcNcuyOAqQ4wqev1zUayXK6qlrFbhLGOHLOV4J7BfpV+s4UlCCj2sXKblJsKhWKN5S7IGZGO1iBkcDpipWUMpU9CMGobWBLaIxRghFOBn6Dv3/Gqert0EZ+naLJp15NOL6WVZnZ5EdQdxPTn2HFawUA5AGcY6UtFU227slJLYKKKKQwooooAKKKKACq2oWyXen3EEmdroQcdRVmkJwCcE47Ck0mrME7ankboQ3OQynuMU+ybybmPzIBOjOF8pQcsD/X3rR1wrLqMkywTQPINzpPwQfatDwfFKNTLC3DxeWS0uR+7J9Pc18th8PJ4j2HRP8Ez2qtVKl7TuvzOxsrO3srcR20IiU8kDrn39TViiivqjxQrC8Ywmbwxd7U3NGBIvzYxg9f8A61btYni+Ez+Fr5QjOQm7CnB4IOauGslcmXws86hlWaJZFzg+oroPCdqZ9XEjxGRIwTuHRT2J/WuY01t1mo44OOldp4NeUzyRJKFjHzumzluw5r5OnQjSzB0uikz25VHPCqfVo7OiiivqTxitfwJc2E8MgBVkPWvM9PuobHVrO4njLBZRnHbtmvU5FDxsjDIYEEV5PKvlzSKARscgevBrxM1l7KrTqrpc9HBR54TgdL41mhlls1THnICx55APYirXglWEN2xj+VmGH+nUVxUbSSl5ZyWkZidzdT6V6L4Wgii0aOSONkeQ5ck53H1pUZOtmLknpH/hgmvZ4RLubdZWtaHBrEaM7NFPED5cqAZGRgjmtWivdTcXdHmtJqzMLwlpq6Zooi8iWGRpGLiYDcecA8e2K3aKKcpOTuwSsrHLeNLYNaQXIVco21mzzg9B+dc9oEaS61bpJF5sbEhl27hyO/tXaeIrCK80mZ5Ad8KM6HnggegrA8AkXP2y7UkKMRgY69814lfAVZ4xVor3dLv0+49CniYRw7pt6nZxxpFGscahEUYVVGABUd3EZ7OeFSFaSNlBPbIqaivZOA8ctN3kAM24qSpP0NT0yaPZrWpAoImFw37tWyBzTjnsM18fmVJU8XOMe9+2+p72Dm5UItm14WcJr8OSAGVhz34r0OvLNOYJqdqx6CVc84716nXr5JO9GUezOHMI2qJ+RieLHVfD04cRkOVXEgznnt71j+A5EBv4XYNOGVuF6J2Ga0fGmDoiKcczqcHv1pfB3lNozOkIR/NZXbu5GOf1rtU74xx3tH7tTmcbUL+f6HQ0UUV2GBzfjm2kufDEwjWRijq5Ceg9favPdPlMtqCTlgcHivWNYtJL/R7u0i2+ZLGVXd0zXlFpbS2Ymtp4yksUhVxnvXBnCjLA3e6kvxOnANrE6bNHquhsH0S0K9PLA6GprxzHDI4CEiJiN5AX8areH7gXGiWx3qzKuxtvbHb8sVT8SXQWCW08hpGeBnzgYABH41rCdsMpL+X9CJRvWcX3PO4pJWuJRLHt5yCOhrb8MT2tp4jiecLvnXykY9Q3bH16VkgHcTk4PQVJbRxy6rYI6sd1zGMgf7Q79q8DBV+bGxlFct9Hb08/x/A9PEU7Ydp6211PWqKKK+pPGMDxJqMVobaKRDKrMWkjwOV6Zrg22722Z25+XPXFdf41IEdr8/JLfKAP59a44kDGSOa+TzWcpYhxfT/JHt4KKVJM7TwXchrS4tj1Rw447H/9VdTXFeCVP267YEY8tQR+Jx/Wu1r3stlzYWB5uLVq0grn57uey8YwpNcKLa7iEcUWSSXHfHb610FeZ6jcLH8T4ZGuiUSVAS/AQY5Ue1epRjzNryOKpKyR6ZRRRWJoFFFFABRWZNcadda1FZSSE3tuPORASPb8fpWnTasJO4UUUUhhRRRQAUyTqn+97f1/pT6ZIMmPjo3oP60APooooAKhguoLkyiGQOYnKPj+Fh2qasltRSL7NcziSzjllaNopIx8zdiSOg460a20Vw9TP1i6dzML1UjtIpPliYDzJsD+E54HvWFez6Xc2fmwW7RzCX94HkBkjCgYwOhB9Cak8SeW17I4PluJMeWTkuCM789h7VizW81uWMsckbtAZIyn3mHt2IryaWI5sU48qeq1d3Z/p+nmds6VqKd3ttoejaFHpsWn7dKK/Z95JwSfm79a064/wHPLPaXBbUWuVQgeUY8bCec5712FezUVptHBB3iFFFFQUFFFFABWbrv/ACCj/wBd4f8A0alaVZHiKHzLCOTzJF8u4hO1WwG/eKPmHcUAa9FFFABRRRQAVkaTPGdT1e3+bzBdbz8hxgxx98Yz7ZzWvWbpX/H1q3/X5/7SjoA0qpadfm/W4JhMfkztFyfvY71dop6WAq2cZja4zE0e6UkZfdu9x6fSrVFFRGPKrDbu7hRRRVCCiiigAqKW3SWWKRt26MkrhiOoxzUtFJpPRjTa2IreBLaFYo921em45NS0UUJJKyE3d3YUyMYaTjGWz0AzwPzp9MjGGk4xlv7uM8D86YD6KKKACiiigAooooAKKKKACiiigDlvFdmLm7sypkeQ/K0cYydvcgV0drbQ2sCRwxhFCgdOfxqTYpcOVG4DAbHIp1c9PDxhVlV6yNZ1XKEYdgoooroMgqvf26Xen3FvJnZJGynB55FWKO1CdmB4jpbbTLDx8pzn17V6X4OhMemSOVILyZyR1GK5d/C723jHyJ5XW1uCWSfZ95jn5eOM5rutE05tM08QPgvuJJBzn0/SuOthLZh9Yj8Mlf57G9OvfC+ye6f4GjRRRXYYBXmOtQPbavdRuOS5YY7g8ivTq4DxbEU1wvziSNSM+3FeRnML0FLszvy+Vqjj3RhL1Xgdehr0/S7MWOnxwhFRvvMqEkZPpmvO9LRpNUtkTbuMg+8Mj8q9RrnySmveqfI0zGb92IUUUV755gUUUUAIQCCCMg9RWbpOjRaRNeeRtWGeQOsSjATjmtOimm0rCsr3CiiikM8i1rePGt6GjVCWPGMcYHP40kj7ELYyfSuj8VNDJrElvFFFNelFYERENCgySS3fNcvdPtTarlXP3TjrXjZth5V8ZTUVe8V+H42O/A1VTw87vZ/mWYs+dGV6hxgevNesrkqNww2OQK8iBO3OecZr1TTiTptsWYsTEuSTkniscklZzh6GmYr4ZHPeN3YW9oof5S5JTb1465/pW1oVubXRraMuHyu4ELjg8/1rlvGd2JNThtVY/uo9xAbjJ9q67SkMek2qs24+Upz+Fd1PXHT02S/rzOaWmGj6suUUUV6JyhXl+tWjWXiG+VmU+c/nLtJPB9fevUK838Ywvp+vxuEjFvdcjHBDd/6Vy46lKthpwjq9/u1NsPNQrRlL+rnQ+CpENjcRg/vBJkjPbHFU9ft7+KzMkszeSJHyJGBYgngAjt7U7wi8y2d+IIlaQDKFuhbHAJrB1PUrzULpzd4BRvlRTkL9K8v2vLlqfy7df62O3kvi2UqUEh0ILLhgcqeRg9qQcmggjIPUV4EJOElNbo9OUVJOL6nrSOJI1cdGAIp1VNLkMulWrlgxMS5IOc8Vbr7uL5opnzTVnY43xts+0WmP9ZtOfpmuI1GbykjGFOWyQe9df4xJ/taP5WA8oYJPB+lclcQyT3UUUYTdKdil+xrwKajPNHzK9unov6f5HpzbjgtH/VzrfBkrjVJIwRtkhyw+hGP5mu6rzzwms9trkMLBdwRo5MHIwPQ/gK9DrvytctFw/lbRzYx3mpd0grxXxDMLjxZfO0hCicgMc8AV7SSACT0FeN3EMN5dSTcnMjMCBjPzV6E8ZDCR553s9Lrocqw8q75Y9NT1Lw/cyXeiW800vmyEYZsYrTrkvBMvyXUAQ8EMWzwO2MV1tYYSu69GNR7s0r0/Z1HFBSE4BJ7UtV728gsLR7m5lEUSdXI6V0pXMjzybxJBaeNrjUoY82vlhZMLhn4689816JZ3SXtnDcxghJUDgHrzXkDRrPe3c7SRTM0jMsiDhs98f0r1TQLr7ZoNlOSpZohu2jAyODx2pyrwqVJU4/YsvwFGnKMFJ/auaVFFFIYUUVHO7xwO8cRlcDhAcZpN2VwSuSUyQZMfGcNnoDinAkqCRgkdPSmSDJj4zhv7ucf4fWmBJRSO6xoXdgqqMkk8CmxTRTpvikV1zjKnIpXV7Ds7XGx3EMsskUcqtJEQHUHlc9M1l615Cg/2iVmsZE2rbGPOZBznd26VqPAu2UxgRySDBkQDdnHB/CuM8ReZcaFbzNNctBH8somG0sQcZIHqacp8keZJv03Eo8z5TM1a7h1G5iniRYQYwpUk/LjtTLjVJGAiltI2jt4BHFuPybv73rmqbyLKwkRFQH+EAgD86SXYW2KzMoXBz2PtXyVHETjVnPr/AMHse5UpRcIx6HVeAJ1+yXlq4UXCy+Y2D94EDBx6cV2Nec+DYi3iUu8ibooSAN2GYH2716NX1dOXPTjPultt8jxJLlk49mFFFFUIKKKKACsjxDPHFp8cbbt0txCFwhIyJFPJAwPxrXrN13/kFH/rvD/6NSgDSooooAKKz7nUzbXrQNbSGNYHmMuRg7cfKB1J5qhJ4huIrUltOJuvMRBCjlwQy7gchSenXigDfrI0lZv7T1djInk/asBNnzBvLj53Z6e2KZDrxl1K3tPs64lQMWWXJ5GeBjlRjBPBz2qTTJolvtVjaRA5vOFLDJ/dR9qANaik3L6j86Ny+o/OgBaKTcv94fnRuX+8PzoAWik3L/eH50bl/vD86AFopNy/3h+dG5f7w/OgBaKTcv8AeH50bl/vD86AFopNy/3h+dG5f7w/OgBaZGMNJxjLf3cZ4H507cv94fnUaFQ0nIHzemOwoAlopNy+o/OjcvqPzoAWik3L/eH50bl/vD86AFopNy/3h+dG5f7w/OgBaKTcv94fnRuX+8PzoAWik3L/AHh+dG5f7w/OgBaKTcv94fnRuX+8PzoAWik3L/eH50bl/vD86AFopNy/3h+dG5f7w/OgBcA9R0opNy/3h+dG5f7w/OgBaKTcv94fnRuX+8PzoAWuM8Z24E0NyBgt8hO3GeM9e9dluX+8PzrI1uytr7T7nz5Agj/eK44wQPfg+lcuNo+2oSgtzbD1PZ1FJnH+HY1l1y3DFhhsghc8jnn0r0iuJ8GbBf3AK7XEYyS3UZ9K7Xcv94fnXLlFPkw9+5tjp81W3YWik3L/AHh+dG5f7w/OvUOMWik3L/eH50bl/vD86AFopNy/3h+dG5fUfnQAtFJuX1H50bl/vD86AGGGIzeaY0Mm3bv2849M+lUH0Gwks7m0aI+TcHLLn7p/2fStLcv94fnRuX+8PzpWXMpdUO7s10Z5zr+ipo93GsHFu6YQck5Hck967Pw9di70aBhHs2DyyMccelc944eMXWn7WzIwYbR2X1/OpvC+ptHDHZ5ifO9tpkw49AB3yc15cIunmEktpRudkpKWFXk7GRrsr3XieeKWKNPLdY8xnJYdifevRVUKiqoAAGAB2rzae4kn8R/aJ4NkjTpuiznGCOK9J3L/AHh+daYOcamIrTj3S+5E14yjSpxfmLRSbl/vD86Ny/3h+deicgtcR8RYYvs+n3JK+ZHNt2nup/wrtty/3h+dc340smvNH3xxxuYSXdjjKqBk4z+FXBJys+pMtFcw/DurW+ltdtdM3ktFnA7kdseprFbyjK7QJsiZiyLnoD9agmlCWhdscgYJXOD61ImdoyQc859a+PqVH9RjB/zPv0X3dT3oxX1lyXZf1+BLFE80gjjGWPTiiWJ43dWB+VipOO9dH4e0y2ukiuJlRUwU+aQhmb2x0ql4i0w6feBkJaCXlWJzz3z71lPBzjh/a9LlxrxdXkOw8PMW0CzJxnZ2Hua06xPC1ykuhQoCA0RKEZ981tbl/vD86+rwslKhBrsjxKytUkvM898VSvJrkqtJuVAAoH8PHSrHhOysbtobqe2leV3k8slcx4XHX0OelZ/ip44tcnKu2GZcnHQkVqeGbeS5sDNZSSQyx3KszuSI5VHBXA6/415+XUm8VUqSXez6LWx1Yqa9jCEX20CD/iWeNWiiREjkfYAx4CsAePxrt64jUsw+NoJBH8ryR4LjIbPBI+n867bcv94fnW+AjyOpDtJmeJfNyS8iK7kSKzmkkbaioSW9BivJo8mMHjnnjpXqWqvGNJu977V8l8kH2xXlkA2wRjGMKBiuTPGvZw9TfLvjl6HQ+FLxLXVxHIyqs67Bn+92Fd/Xl2li3OqW32r/AFPmDOTjHofzr1Dcv94fnWuTTvh3HsyMwjarfuhaoa09umjXRul3Q+WQVz19APfNXty/3h+dc94xvY7fQ5ImzvlOFIXIGMGvUlLlXMcSV3Y4BFxGdi7Gxxu5xXoPgt9/hm3HlLGyM6MB3IJyfxrgUJZQSME9q6/wV5wsJ0iZAouyX35OVKg8ehrw8oqv2lWD30f3O2/zPRx0Fywkv6/qx19FJuX+8Pzo3L/eH517x5otZkNyq3clpAJX8xTKk7HcmfTPtWjuXHLDH1rj7zWDb63DHpLM0eArRAfI3P8ACPWuTFVlS5W31t5m9Gm53SOvhEghQTMrSAfMVGATRIMmPjOG/u5x/h9aUOCAcgZHTNMkKkx8g4b0z/8AqrqWxgxLqSKK1kaZkWPacl+lYdtrSWuhJOls8srF1CwQkKWHrjp2qTxP+90549uFQeZ5hGVyDjb65rm9K1yGw+yR3UssVvE7N+7JJkY9AR6VwvE2xsaTWlvvZ0+yvh3NPqdfdajPbWVvm3DXtwAqR5OwPjoT2Fch4o+xWd3b2sVr0jbzFDMBuPKjd0681qeIdSuptVttPslbeFE2UfDEHIPHtXOapc3VxdXDSMgE5UmMp8y7eO/f3rrrVHSjJzVl/Xn03/AwpwU2lHcpjdj5sbu+KTKb8Ftv1HU07FNcqMFsdeCe1fFUpLnu18j6GafLoy3pE7LrloltxdyMFViQNqZyw/EV6nnPSvIdM8+01M6jbyQh4wz/ALw/KyY5H1PQV6hpCpFpVuFh+z7l3GIvuKk8kZr7HBKCwsVGV7afPdr5bHgYhy9tJtWv/X4l6ik3L/eH50bl/vD866DMWik3L/eH50bl/vD86AFrJ8QrMdPjMciLGLiHzFZMlh5i9Dnj9a1dy/3h+dZevSxjTQhkUM08O1d3J/erQBHrLpbTRSzXlxBHJ8mRMI40IBPJx1PSrek5bT45vMuHEoDgTnLLkdM1DqFwbe5VpBdxQhc+dEu9M+jLgn8qv2z77aNxMs2Vz5ijhvcUIGNmtIbiQPKpYhGjxngq2M/yFUo9Ct4bZoo57pGZgxlEx38DAGfQDjFalFAGYmhWUd3HcIJBsIYR7/kLAYDEevPWodOs7WXUdUnktoXmW8wsjRgsP3UffrWzWRpLy/2pq8ZhxCLrIl39W8uPjH9aANXy0/uL+Xtj+VHlp/cX8vbH8qdRQA0RoOiKMdOPwoEcYxhFGMY49OlOooAb5cYxhF4xjj06UeWgxhF4xjj06U6igBvlxjoi/l+NJ5cf9xfy98/zp9FADPKj/uL+Xvn+dKY4z1Rfy/GnUUAN8tDnKLznPHr1o8uM5yi85zx69adRQA0xxnOUU5znj161GkUe6TKLyxz8vsB3qao4/vSf73v6D1/pQA7y0PVF/L2x/Kjy0/uL+Xtj+VOooAaI0HRF49vwoEaDGEUYxjj06U6igBvlxjGEXjGOPTpR5cYxhF4xjj06U6igBvlxjoi8Y7elHlx/3F/L3z/OnUUAM8qP+4v5e+f50vlxnqi/l75/nTqKAG+XGeqLznt69aPLjOcovOc8evWnUUANMcZzlF5znj160GOM5yinPXinUUAN8tD1Rfy9sfyo8tP7i/l7Y/lTqKAG+Wg6Iv5e2P5UCNBjCKMdOKdRQA0RxjGEXjGOPTpR5cYxhF4xjj06U6igBojjHRF4x29OlVLmyhure6t2hjKyJtwynB44/X0q7Uaf62T6j19P89KAMrRNCTS4y7kGaRFEijlQR6Z5rX8uM9UX8vfP86dRUwhGC5YqyHKTk7saY4z1Rec9vWgxxnOUXnOePXrTqKoQ3y4znKLznPHr1oMaHOUU5znj1606igBpjQ9UXn2/Cjy0/uL+Xtj+VOooAb5aDoi/l7Y/lQI0GMIox04p1FADRGgxhFGMY49OlHlxjGEXjGOPTpTqKAOb8YWsZ0qOZYvnicAMo6A+vtXDT3MqW0CRQIzxTeaHzg9On0r0PxUhfw/cYVm2lWwv1GfwrzqRPMTG4j3FeHja0sLjYVo9j0cPTVbDypvuaGiSrFrFnIIXdPM4QncwyDjnuQcV6Z5cf9xfy98/zrz3wtbPNr1u6/chVmYdumB/OvRa6crvKk6jfxNsxxllNR7Ib5cZ6ov5fjR5aHOUXnOePXrTqK9M5BvlxnOUXnOePXrVXUrKK9065t2T/WxsMqBnJFXKKadncHqeMJGZbFImGADhhnsDVnARMKOAOBUtzbi0vbq3UhvLmYZAwOuaZsZzsXJZuBg9Sa+Nxjk68qS25np6s96gkqSn1sjr7LTLa3+wCaJZjMymNlcgjjJJH6VJ4vscWi3ayOApVDEPud+cevatrT7COK1snkh23EMIQFjkrxyOKqeJLVG0e9ny+8RDjJxgMD09a+hlhHGhOnFLX/L/ADPLVe9SM29in4NlgfT5IQuZkk3sSvr05rpPLjGMIvGMcenSuQ8FXP7y6tiQAQHHqe1djV5dNTwsH5fkTio8taR5L4nKQahdIVCr5/3AcjrnB9q9M0p4rnTLeZbXyFZBiNlAwB0/DuK821iIan4gEMjbPPu9u4c7Rn9a9Tt4UtreOCMYSNQoHsKvAKCw149ZSf4k4nm9tr0SOM8TSfYvENrOWDJGFkCAY2gNkj8a7NFikjV1RdrDIyvrzXHeOI/39tISuDGy4710WgX66jotvMqyAhQjeYMEkDBNZ4WNq1a3dfii6zvTp+j/ADIvEsMD+H7sSbkXZ1jHOc5/LPWvO/rXo3iVmXw9d7c5K44Ge9cPpcKXF9DG+7hsgAA5A5xivNzlOdWnBP8Aps68A+WEpGdHOGUSxjftOcepB6V6zAY7i3jm8tf3i7scHqOa8qlDC5uQxUs0jN8qbeD0GO1ek+H5PN0Cxfy1jzEBtU5AxxXTlkY06lWnDVJq34mOMblGE5btGgY4znKKc9eK5Dxs5D2sAkTy2y7RbRnI4DZ/SuxrjfG05+0Wlv5QxtLmTjPpiuzHSccNNp20MMMk60Uzla0tEuBBf24y7AzgmIdCSMZ+tZTybGUA8k8jGeKljJWVCOoYY/Ovkoe0ouNTv+Nn/mj25ctS8ex6wI0GMIoxjHHpR5cYxhF4xjj06UqklQSMEjkelLX3B86Vb37PBYzPKn7tU52rzjtjFeYeYVl8yMkFWyp7+1eg+JL9bLS3UOyTTArHgfnz9K87r5zO5P2kI+Vz1suXuSZ6hpzLcadbzEKzPGpLbQMnr/OppIo8x/u1+9/d/Ht71l+FpA+gwgE5QlTk571rS9Y/9/3/AKf1r3cPPnoxl3SPNqx5ZteZzHjFIjawuk0YdHKmMHk561xUzBTA7RiVElUmI/x89PzxWprg269e4x/rMnkeg9KybqMy27ov3iOOa+fqV1HM1N6JNHqQpt4NxWt0zYm128XX3t7+3gs1nQK8iAF4o8fwsOvNYupSfadflljln8qRt8byr8zcAcn0rOjWd2KxlWx8hxyQPWr9pA8TzF2Lbm4z396+hzLGQoU6kU1e1kuvn0f9ep5OEw8qk4tp2ve5ZJxxkDdxzQyh1KsMg9QarXUipJCCCxL9A2KtV8fVpOlSp1E/iv8Agz34TU5zg1t/kV3TELeb+9UHJBJHH4V6zp6W5062a3UGIxqUJHOMYHXnpXk90yC2beSAeM98133gW8+1eGok2FTAxiOWznHOf1r6XKHOeFlKX83y2PIxyjGukux0YjjGMIox04oEcYxhF4xjj06U6ivQOUb5cYxhF4xjj06UeWg6IvGO3p0p1FADRHGOiL+X41k6/a27WCzGCIyxzQ7HKDcuZVzg9q2KyvEDONLXam4G4gDHONo8xefegCt4iZbcQzywSXMbMEMbM3lIPUqoO78QenatezlM1lDKYTCWQHyyPu+1cv4mtlm1RGj0u9luREMXKqWhxk/KQA3P/AfxrptPG3T7ddgTEY+UIUxx/dPI+hoWwPcs0UUUAFZulf8AH1q3/X5/7SjrSrI0mN/7T1eTznMZutoiwNoPlx85xnP44oA16KKKACiiigAooooAKKKKACiiigAooooAKZGctJ7N6k9h6/0p9MjOWk5zhvUnsPyoAfRRRQAUUUUAFFFFABRRRQAUUUUAFFFFABRRRQAUUUUAFFFFABRRRQAVGh/eyD0I7n0/z0qSo0P72QZ6EfxE9vTtQBJRRRQAUUUUAFFFFABRRRQAUUUUAFFFFAGT4lS4k8PXi2u4ybM4XqRnkflmvOAQVBHQ9K9Vv4mn0+4iUEs8bAAHGTj1ryoBgoDrtYcMPQ14OeLSD9f0PTy56yXodD4P8/8Atg+WQIfLPmZHX0xXeVxfgoQG6uSVH2gKNp/2e9dpXdldvqsbHNjL+2dwooor0DlCiiigDy7V0RNd1GNW3ATEk+5AP9azbrdsVYywkZ1AC/ePPb3rf8VxlPEczFFG+JCCvfqOfetXwzo9rParcT4kLNvVMkbCp4NfPRo82avsnd/g/wAz1HO2C82rHWQgiGMHOQoznrVLXJRDol4S20tCyqf9ojArQqK5iSe1lik+46FTj0Ir6F6nlrQ4nwXIg1KQN5eWi+Usefwrt52RbeRpPuBTu+leYaTfjT9QtrrdGIwwV2cZAU9T9a9BubuQW91LIkP2LyA0UjP98kdCO3avNyx8uFfTlbOvF61l52OG0K2t7vxFbwrNLCqlpIwp5YDsTXpdcD4NV212VwkZRYPmJPKknjA/Cu+rbL7/AFWF+t397Znire2lb+tDkvHG0RWRxzufn8BVrwbqEF1ocSKdsoZvkaTcSAeo74pvjRWOmwMFUqJeSRyOOKxfAl9ZW1pJFMP9J+0GNCE5w3ofTIoouEK9Zydvh/VBUUpU6aXn+h0HjDb/AGGQZWRjIAoU43e1YOi6RNf2qTwlVMcoBbcQT6/oetafjiQizs4gxy024gDqADV/wpEkehRMvWRmZvrnH9K5cRRVbGqEtuW/4m9Ko6eHclvc5bxHpUWl3saxSu6yqWPmNubOfX0rqfCbo3h+ELn5GZWyc85ql41hVrK3m/jSTaPl7Eev4UzwPKn2W8gDkssu/aT0BHb8qqlaOY1F3Sf5Ez1wsX2Z1RIAyTgDqa878TXsF5rLNbXBmjRADj7oPop716KQCMEZBryOYxNqV8bfAhMx2qq7QPoPSrzVr6rK67E4K/tkLZ21/Jps16WjSKR/LHzDjB6Ef56UmSORW1p8FtqMItI4xE8UJd53yQW9fQCsZvvMM55PPrXgY+SqNTgko9Lf0mephouKcZPU9Tsd39n25d2djGpLN1PFWKy/D119q0WBvmyg2HccnitSvq6ElOlGS6pHiVE4zaZh+KxG2hyB5ArBgygtjPP6152ZQJincAGug8Z3CSa/DCYiskUWQ/PzA/pwa5iV3+0IyhzGFyxVcjJ6V4+YYd1cVyW+zf8ANnfhavJQ5vP/ACO48FuTJcL8wAUdF4P1PrXVTsVVSMZzxliB0PpXI+C7hxcXFvx5bKH5POf/ANX8qva9qM8cUlrdwosMrMoaKUl9u35SV9CeK7Mrd8Imulznxv8AHafkcjqFzJeX808qxh2b5hGcrxxwe9VTwPlO7jvTWyITlc8dB3qCymM0THZtUNha+dlTlVhUxHZ/meqpKEo0vIZZxsHkcoELnkAdKuBQCcd6MckjqaWoxOIdeo57Xt+BdGkqcFEyb64SS48rGEBwxHU1qrjaMdMcVz9yGF1ICMNu7VtWZJt13Z3fxZ65r3s6wsaeDocj0S/PW55eX1nPEVOZav8AQi1JZGtcIMjOWx6V3fgC5D6M1qoULARzk5Jbk/h6VxsozE3JHHUV2fgC/ku9EeKRAPs8mxXCgAjrj6itskq82DlTt8L/ADM8xhbEKXdfkdZRRRXpHKFMmZ1hdo1DyBSVUnqafUbTxLcLAXAlcFlX1ApSatuNCWzyyW0bzxiOUqCyA5wapa7/AMgo/wDXeH/0alaVZfiBWbS1Icri4gJAA+YeavFCVlYHuSahHZwRyX1yZEVVAZkZumcDgfWpbBrQpKLSTeA/zncTyQD39sVT16e5it4VgB2u/wA5WNHIAGejEDtUuiEyWXnyWZtp5SHl4GHbA+YYJGDTQmaVFFFABWRpNxCdT1e3Ei+ct1vMeeQpjjGcela9Zulf8fWrf9fn/tKOgDSooooAKKKKACiiigAooooAKKKKACiiigApkZy0nOcN/ezjgflT6ZGctJznDf3s44H5UAPooooAKKKKACiiigAooooAKKKKACiiigAooooAKKKKACiiigAooooAKjQ/vZBnOCON2ccenapKjQ/vZBnOCON2ccenagCSiiigAooooAKKKKACiiigAooooAKKKKAEb7jdenavJCHV3Em8NuJ+frjPevXK86k0q6t5b2+uyq77t1VLj/loOoI9R/hXBmlFVMM32af6HTg6jhWS7nQeC7eFdLkuFwZZZDuOc4A6D2rpazdCtBZ6VGgdHLkuWTpz6VpV04ZNUYpq2iMqtvaO3cKKKK2MwooooA4nxnZMt/DfbvlePysehBz/AFrd8NxPDpFqrtyyM4XPQE8cd/r71W8YxM+kxuAMJKCcnHXitizDJDbI5AYQjKg4GeO1ebTpv6/Ob7L+vwOucv8AZoxXd/1+JapGBKkDqRS0V6RyHjt001pDKHGJo2Ktg9CDgmuy1TVoR4atbO+Ie6uIVOUP3WxlSa53XbBrHULy3wGDsXQZJ4bkdaqyzyXGn2dk6qVtuUkJ+YHuPcdfpXj0K9GjCtSk0vel91nbT+rnfVp1Kkqc1rovzOo8Dyn7ZfRELyiMOee/6V2lcd4GRGa/lAyylU3enUkfyrsa78FFxw0E1bRHNiHerJ+Zg+Lk3aGTkDbKp+tcR4bujo2rNIAZRLnfGP7ueo9xXdeKwh0GUsOQylee+a8+R3Sddp2qQQzDqBXl43E1KGKag7XSvt0v3OzD0o1KKcls/wDLsdL4xnaWe1AZChTeg2kHB9TXTaFH5WiWi4AzGDwPXmuA1C9N5FaqXdjChB3Y6k9B7dK9G05WTTbZWJLCJc5+lXgKirYqdRdkTiYOnRjB9yh4oiEmgTnBJQqwx9f/AK9YnglyLy8QlcGNSPXqf0rp9XR5NIu0jxuMTAZGe1cT4YultdZQv5YR1Kl36r6Y+pq8Q408fTm9E01+ZNJOeFlFdGd1fvPHYTSW5QSohYFxkcV5UjtP+9Zt7yHcTjGcn0r03XZlh0S7d+QYyAM4yTxXnVjD5t5bxZA3SKMk4HWsM5ndwpLr/X9ammXxtzT7Hb6VoS2Wjzx3A8yWZSWMfBxjhQa88u5Daav9j6p1ySCeeRn3r2HA247YxXk3iKyt7XxDcPbrvXzRgdk9QB9a7auFw0KahNdGl69P1OeFarKXNF9U36HaeC1T7BO4J3+ZhuvpxXTVyPgmUD7XCWGSQwXv6V11VljTwsLf1qLGK1aR5p4oujP4qlQLGBFGEYrJkn6jsfas21umU3tlNPFHDcQkg9wy8p+opl3GF1/VliffH5zDe/Ofxrc0KxuW0SW6ubmCG3DLIjxoJHCqcEYA6Gt6dGMsfObtaKivvRlKo1hYxW7bf4lLw/qTafdW900Xnbl2sAOee496bq1xJearJqJLQtMgj8gDkqOcn2PH41G/7u+lW3kaPbKyh3GCPf2qtIha5DmQsVyP96vGpYv2EZ0Xpdyuv0/4Z7I9CdD2jjUWuwy6fbaSMQfu1V0kJ5b4LF/4vQVLf28k8WI9xKgsUHcDqaseHoo302/L20jyHaYZQPlUjlh9SK6MNhk8oqST3d/u6GVas1j4JrZfmSUo6/jQBk1c0i1e81SCJM/eDMwXO0Dua+bhBzkorqevKSim2c1rACavcBcDaw6DHOBWha2d7DIxnJdWiWUYbdwRnPtxVnVNLutX8c3djECJHk5ZsfKmBz9MVasfDuo2M94ly6RYXyxIzYEg64Hc1+gZlCDwLh1UVbS76Hy2ElJYlS6XKM2/yW8sZfHArq/h0s0en3kUi4UTAg+5HP8ASuX610/gObE2oW7qQ5ZZFIzgr0+ma+eyKs1z0dLPXz6f8E9XMqa92fy8jtaKKK9480ZNKsEEkz7tqKWO0ZOB7UkMiXEMc6A4dQy7lwcGpKz7Ge4l1HUI5XJjjdRGNmMDHr3qXKKaT6jSbu0aFZPiG4hi0+OKSRVkluIRGpPLESKeK1qzdd/5BR/67w/+jUqhE97YJeiM+dLDJESUkiIDDIweoI/SprW2jtLWO3iBEcahVycnFS0UAFFUZ9Uit7xrZ45flhaZpAvygLjjPc89KoS+JooLMzTWk0cgkWMQsy5O4bgc5x0oA3ayNJ8/+1NXyI/s/wBq4OTv3eXHn2xTxq0puLWMWDtHcAFZFlQgcZPGc4FO0r/j61b/AK/P/aUdAGlRRRQAUUUUAFFFFABRRRQAUUUUAFFFFABTIzlpOc4b1BxwKfTI+snX73t6D0/rQA+iiigAooooAKKKKACiiigAooooAKKKKACiiigAooooAKKKKACiiigAqNDmWQZ6EcZHHFSUxP8AWSdeo7j0/wA9aAH0UUUAFFFFABRRRQAUUUUAFFFFABRRRQAVXvbGC/g8m4Tcm4Nj6VYopSipLlkroabTuhqIsaKiKFVRgADpTqKKYgooooAKKKKAKGrWkN7aLbzz+UruMdPmPYc1ZjUxtHGXLbY8ZJHOMc4qR40k270VtpyMjOD60hP79R/sn09vxqFBKbn1ZTk+VRH0UUVZJwnjCBo9XWYkbZYxj8Otc73966zxtFie0l+blWX2rlK+OzFcuKmj38I70YnYeBUQWl8ymTcZhvBHyg47e+OtdZXP+DSp0BWByxlfcMYwc9PftXQV9dSTVOKfRL8jwpu8m13Zm6/D5+h3S7iMJu4Gc45rzWvUdUjEulXSEgAxNkkZA4ry6vnc7jarF+R6uXP3GvMUKzOqqMljgCvVrZDHaxIyhSqAFR0HFeX2SLJf26MQoaRQSTjHNeqjgYrfI4q05ehnmLd4oa6h42QgEMCOa8ujRYNRMcylgjshCHGT04Jr1OvLtUjaLVbpG4IlY/mc1WdK0YT7MnL3dyibGvXhGmWtlEZzEvDSSdH+h71Q8PRiXXbYNGzgNu47e59qrXN7NcW8MMk7SJHyEIwFrV8HK51h2VCVEZDH+7Xmwn9YxcH00OuUfZUJfM7yvOvFumvpt6t1vDw3Mp78oTzz+tei1xPjGw/tBL2ZFaKeziVwMg+cuc5x1GOa+rnhaeI92f8AT2PFjWlS96I7wVIou7mM43MgK8e/PNdbesyWM7JH5jCNiEzjdx0rhfB1+sF2WlkVI5Ictx1ORj+ddhr1zLaaHdzQbvOCER7VycnpxXDlOlFU3um1+J0Y7+Jz9GjyXT8GObaDyx4r0XwZZ2Y0tbyGB47h1EcrMCASvXaPTNee6K9yZSbdA1z5mV4yWb6V69psCW+nQRpB5A25MWfuk8kfnXXTi44jEPvJfgv+CYSadKkuyf5nnmuWhtdXuITcNKx+cyEAHn+tZ/QAZ/E1seJraC31uYwRSJvw0m7O1mPdax+jdOvU18rj1y4qcfO/3q57WFd6MWTHz9PWy1SNBLGZWiaIdWGMEEdwc10+gaP9h0HULVZBLdStukto5P8AUk9F+uOv0qx4f0qC80KJriMiRXkMUgJDJuGMitTRNGXR4JVM7XE8rbpJ3XDP6Z+lfU4RR+oRpbXX5njV3L6y5+ZzGgabL/wkDx3EChY1YSIw4wRgYB7V0ekaEukXVzIkm9JQAoI5WtGO0iju5bkAmWUAEk5wB2HoKnrmwuAhRSvq0218/wDgG1bEyqPTZpHN6neWOl6zvtUjm1e82xBGf7oxwT6CteTT4bsLLcwp9p8ryy6/w564/GozodgdaGrGH/Swm3dnj649a0a9ObjJWOOKadzym7tpLS6kgkBDIxHI6j1rd8B3U32u9sgN8CgSGQjkMcDH0xVfxRa3UWqtPcbSsv3GXuB2+tHgyOR/EEz72ESQZ27sck46d6+byyPssZOlbvv/AF2PWxj56EZnoNFFFfQnlhVOxS7DXEl06nfIfLVDkBB0/Gmy3jjV4rECLZJCznJO7IOOnpUtjbta2aQtsyufuAgdaUk+ZaDVrPUs1keIvP8AsEflCPy/tEPm7ic48xcbffPrWvWbrv8AyCj/ANd4f/RqUxGlRRRQBWuLKK6kDyFuI3jwD1DYz/KqcWimCFhHf3AnLA+eQhbAG0DGMdPbNatFAFS306K2ljkQsTHH5agn1OSfqazrDTrOfVdTu5YFadLvCuc5A8pP8TW5WRpMrf2nq8XkyBRdbvN42n93Hx1zn8KANTyY/wC6P8jH8qPJjHRR/kY/lT6KAIxDGMYQcYx+Ax/KgQxjGEHGMfh0qSigCMQxjGEHGMfh0oEMYAAQcYx+HSpKKAIxDGOiDjH6HI/WjyI/7g/yc/zqSigCPyI/7g/yc/zoMMZ6oOc/qc/zqSigCMwxkHKDnOfx60GGM5yg5zn8etSUUARmGM5yg5zn8etMWGMtJlByxz07gDt/Wp6ZGMNJx1b0HoKAAwxnqo/yMfyo8mP+6P8AIx/Kn0UAMEMYxhBx/hj+VIIYxjCDjGPw6VJRQBGIYxjCDjGPw6UCGMYwg4xj8OlSUUARiGMYwg4x+hyKBDGOiD/Jz/OpKKAI/Ij/ALg/yc/zoMMZ6oO/6nP86kooAjMMZzlBznP4nJoMMZzlBznP49akooAjMMZzlBznP49aDDGc5Qc5z+IwakooAYYYz1Uc/wCGP5UeTH/dH+Rj+VPooAYIYx0Ucf4Y/lSCGMYwg4xj8BgVJRQBGIYxjCDjGPw6UCGMYwg4xj8OlSUUARiGMYwg4xj8DkUxIYxJJhPT07c/Xr61PTEH72Q46kdh6f560AJ5Ef8AcH+Tn+dBhjPVB/k5/nUlFAEZhjOcoOc/qcmgwxnOUHOc/j1qSigCMwxnOUHOc/j1oMMZzlBznP48GpKKAGGGM5yg5/wx/KjyY/7o/wAjH8qfRQAwQxjoo/yMfyoEMYxhBxjH4DFPooAjEMYxhBxjH4dKBDGMYQcYx+HSpKKAIxDGMYQcYx+HIoEMY6IOMfoc/wA6kooAj8iP+4P8nP8AOjyI/wC4P8nP86kooAjMMZ6oOc/qcn9aDDGQcoOc5/HrUlFAEZhjOcoOc5/HrQYYznKDnOfx61JRQAwwxnOUHOc/iMfyphhjMw+T+E+nsPr0qamEfv1OP4Tzgeo/GgA8mMfwj/Ix/KgQxjGEHGMflj+VPooA5nxjCq6XCyRn5ZACR0AxgVxNeh+KIzJoM2GC7SG5PXnpXAQIZJ4lCF9zAbRxu56V8rnEH9Z9Uj2sDL9z6M9H0ay+y6TbRSjMioCT+o/LNXRDGMYQcY/Q5H605BhFGMYHT0p1fURVopHjN3dytdWazWksKYRnQqGIzjv/ADrzO6tZLOTy5QA2SpGehHWvVa4fx/bXEUcOoxrD5EfyuDwxYnrXDjsveLty/Ejpw+K9he+xj6TCLjV7SInAaUc4z05/pXphhjOcoOc5/Hk15t4aC3es2RB+UnefwHSvTawyenKFKSkrO/5GmPmpTTXYjMMZzlBznP49a8/8UQrDr82wYDqrn6nr/KvRK4bxmiJqsDDh5Ist74PFaZvDmwzfZonAytWt3OcrqfBluzy3UrDMQULz6n/61ctXo3hu2NtokIbOZMyEEYxmvGyik54lS7anfjp8tK3c0/Jj/uj/ACMfyrP1TTbeWwu3RBHO0DIJkXLgAHHufpWnVa+maC2LJDNKSQuIhlhnjP4V9am09Dw3a2p5j4cfbPbPtMhjBO3kZIBOP0rd8dTEabaGJlRlUSyRbsHGMD8smue02ZrW9EoJ3RXBJz1JDelWvGGqxanbWx8tob5iVeA8kR5+Un0Oa4cqssXWi9LSbtodONu6EH5IXwnax3WqWW35MfvCQOu3tXpghjGMIOMfocivOPCin+17IPuBA7D2/lXpdZ5dLmVR/wB5lYpWcV5I43xlC6tbuLdFhUFRKG5yeduPTvXK16VrunR6ppM1s7BHI/duTja3auAfSLmzubewkGJnVfvMOp968/N8G+b26e7St8jrwNdW9k1td3PQtMt4hpNooUECFR+gP86tmGM5yg5zn8Tk0sMYhgjiXoihR+FPr34q0Ujy27sjMMZzlBznP49aDDGc5Qc5z+PWpKKoRGYYznKDnOfx4NKYYz1Qc/4Y/lT6KAOU8ZwKLe1kXYMOQR3PA6flWL4UiV/EK73YfISgUd+4J9OtbvjVGNnbOEJVZCC3pxXJWU7299BKkhjKuMtzwO9fOYifs8xv6bnrUo8+Et6nqIhjGMIOMY/AYoEMYxhBxjH4dKerBlDDoRkUMQqlj0Aya+jPJMz7Ai6y17MqCKKFUhYtjbzzVm1sIrVHVXkkDPvBkbO3nIA9hXOatcXes/ZkUxWenySgrLK+Gk6Y+XqDnNdao2oq5zgYzUpSi3F7evrp8h3i1dDBDGOiDjH6HP8AOsjX7G1azjuGhUzRTReW/dcyrmtusnxDKyafGghkcPcQguuMJ+8Xk5OfyzVCNaiiigAooooAKzdK/wCPrVv+vz/2lHWlWRpMTf2nq8vnSFTdbfK42j93Hz0zn8aANeiiigAooooAKKKKACiiigAooooAKKKKACmRjDScYy3pjPA/On0yMYaTjGW/u4zwPzoAfRRRQAUUUUAFFFFABRRRQAUUUUAFFFFABRRRQAUUUUAFFFFABRRRQAVGgxLIcYyRztxnj171JUaD97IcYyRztxnj170ASUUUUAFFFFABRRRQAUUUUAFFFFABRRRQAUUUUAFFFFABRRRQAUUUUAFMI/fqcfwnnHuO9PphH79Tj+E87fcd6AH0UUUARXCu1u4jVGfHyh/u57ZrNfTFtjBNZ2cKzmRfNKjoDy2M1r0VnOmp7lRm47BRRRWhIVzXj1C/hS4Ii37XVic/d5610tc546bb4TuuGOSo4Ge/f0FaUv4i9SKnws5f4cmSTVZyzKI44cAEDJJPavS64b4bWbpp9zdts2SSbFG35hgevpzXc0Vko1Gkkl5BTbcE2FcJ48fZqWm7c7mVw2Rxj/Gu7rh/iVahtMtbsKd0cuzdnoCP/rVn7GNZOlL7SaK53TamuhzEjMq/ICXYhUCjJyeletwB1t41kbdIFAY4xk454rxi3meW80yFgyq0seWzgn5gODXtfauHL8G8NR97dt/ctP8AM6cViFWqabJL8dQoooruOc8q1GybT9a1C32kJ5u9CTnIbmodXvkv72xieFo2todu5wMydMH6dcVqeJLaS11spJcyXDPEG3OBkcnA4rDkjDXYlYliV2degrwqtdUMZXUvtR0t6L/gnpQpOpQpW6P9ToPCysddhKhuFYtgjgV6HXDeDEJ1SVtgIWL7x7c9q7mujJ42w9+7Zlj3erbyI5oIrhNkqB1yDg+orH1XRDfatZ3SgbUbEvOcgcjittmCqWYgKBkk9qi8yOeOGWJlkjZgVZRuGPX/AOvXoVaEKsbTXb8DlhUlB3iyaiiitSAooooAKKKKAMPxYCdDc4JAdc4PvXnynEqlsbQQeec/hXo/iSBZ9CuM5zGN4x6ivOVYq6sOqnPSvms293FKT7Hr4HWi15nqWm4/s23xjHljGCT/AD5qW5uYrO2kuJ22RRqWZvQVV0vU4NRtw0TNvVRvBXHNXJQpicOqsu05DdCPevoaMouEXF3R5VRNSaejOIjZpfFEKRyedFcMJA9yQTt+8Ctd1XH2tvHa+KHv7ixltYfJLq3303HAPTp7V2AORkd6VKMVdrd67W9NBzbej6BWbrv/ACCj/wBd4f8A0alaVZfiBS2lqQ7LtuICQMfN+9Xg+1akGpRRRQAUUUUAFZWlSJ9v1aLevmC73Fc848uPnFatZWlRR/b9Wl2L5hu9pfHJHlx8Z9KANWiiigAooooAKKKKACiiigAooooAKKKKACmRjDScYy393GeB+dPpkYw0nHVvQjsPzoAfRRRQAUUUUAFFFFABRRRQAUUUUAFFFFABRRRQAUUUUAFFFFABRRRQAVGg/eyHHUjnbjPHr3qSo0H72Q46kdj6frQBJRRRQAUUUUAFFFFABRRRQAUUUUAFFFFABRRRQAUUUUAFFFFABRRRQAUwj9+px/CedvuO9PphH79Tj+E84PqO/SgB9FFFACEhVLE4AGTTYZo7iFZYmDRsMqR3p9IAAMAAAdhS1uPSwtFFFMQVn65bfbNDvbcKzF4mAVSMk9q0KQgEEEZB4INNOzuJq6scv4Csza6AWcyb5JW3KzZUY4+WuppkMMVvCsMMaxxqMKqjAFPpzlzSchRXKrBWR4m07+09AurdYfOl27olzj5h0rXopRbi7obV1Y808JaDI/iP/TFU/wBnrhkLgkOenFel00IiszKqhm6kDk06nJp7bAlbcKKKKkZxnjewPn2eoq6jGYXXu2eQfw5rlNv7zd7Yrv8AxbYPeaYkiSRp9nfzD5meRjoPeuCr5vOk41oyXVW/E9bL7Om12Z1fgkfvro5X7o4zzXY1z3hCAx6U8hx+8kOMD0966GvWy2DhhYpnFi5c1aQjAMpVgCCMEHvUXlRxRwxxRqsaMAqqnC/l0qao5Bkx8dG9Ca7jmJKKKKACiiigAooooAqanu/su62AlvKbAA9q8tPTPXivV7tUezmWQ4Qodxz2xXlJHUA/Q187natUg/U9XL/hkjufDGor/ZMKXMkasZPKiX+I49a2NURZNLukdEkUxnKu+1Tx3PauS8MT3P2hVFus8aMFJPWEHuK7K6WJ7WVJwDEykMDjkHtzXqZbW56Kb6HHi6fLUaXU4/w7qmqX0zwW8BitVQRx+cdyoV+9zjnrXbDOOetcZ4Mjjmubi5tYnS3Q+WTI5LM38q7OuuN3KTtZbJeSMH8KV7hWZr7Kul4LAbp4AMnqfNWtOszX1VtLyyg7biAjI6HzV5qyTTooooAKKpy6naw3htXciRYmmb5ThVGM5PTPPSqT+JbGOya5kSdAsixmN0CtlhkHk4wRz1oA2ayNJeb+09XQxKIRdZEm/kt5cfG3H65p41+yN/BZ/vBNMoIGB8uRkA8/yyKdpX/H1q3/AF+f+0o6ANKiiigAooooAKKKKACiiigAooooAKKKKACmR/ek/wB70PoPX+lPqOP70n+97+g9f6UASUUUUAFFFFABRRRQAUUUUAFFFFABRRRQAUUUUAFFFFABRRRQAUUUUAFRp/rZPqOx9P8APSpKjT/WyfUevp/npQBJRRRQAUUUUAFFFFABRRRQAUUUUAFFFFABRRRQAUUUUAFFFFABRRRQAUw/69T/ALJ7H1H4U+mH/Xr/ALp9fUfhQA+iiigAooooAKKKKACiiigAooooAKKKKACiiigAooooArahYw6lYTWk6hkkXHI6Hsfwry50McjRkklCV5GOntXrVcHq2n+b4tFunyCdlbP8yPyNeNnNJzpwa72+878vmoylft+R1+jxeTo9om0riJSQfUjmrtIBhQPQUtevCPJFR7HFJ80mwqOTrH/v+h/p/WpKjk6x/wC/7/0/rVEklFFFABRRRQAUUUUAIQCCD0NeV3saxX1xGv3VkYD869VrzTxBEE1y6Xer5fdwMYz2rxM7jenCXmejlz96SF0m8mtrhfLmaJWkTew6AZ7jvXaeIXddKlUWyzRsh3EkDb6GuBsYHuLuGBF3FmAxuxn8a7LxHcy2+nNCGgEbFViLfMTjlsj8K58um/q9RSdl3+81xUf3sWlqZXhSWa11N7WKwby5OZJS2AuPTsa7eua8I3Ja1ki+zMivK0iuv3e3HtXS17WEcXSTjsedWTU3cKyPETzLp8axxK6NcQ+YxfBQeYvIGOf0rXrN13/kFH/rvD/6NSukyNKiiigCpdWK3UoZnKjyniIA67sc/hiqCaHOsRLXkUlzvVhJJbBlAVdo+XPXHfNbVFAGNDoAguFZJx5WVd1MQ3Mw7hs8D2wabp9lFLqmp3DPOHW7wAs7qv8Aqk6qDg9fStusjSZgdT1eDZJuF1v3bDt/1cfG7pn2oA1PKX1b/vo+mKPKUd2/76Ppin0UAMESjHL8Y/iPpigRKMcvxj+I9qfRQAwRKMcvxj+I9qBEoxy/GP4j2p9FADBEo7v2/iPY5o8pfV/++z65p9FADPKX1f8A77PrmgxKe79/4j3OafRQAwxKc8vzn+I96DEpzy/Of4j3p9FADDEpzy/Of4j3piortJkt94jh29B/nipqZGctJznDf3s9h+VAB5Snu3/fR9MUeUvq3/fR9MU+igBgiUY5fj/aPpigRKMcvxj+I9qfRQAwRKMcvxj+I9qBEoxy/GP4j2p9FADBEo7vxj+I9jmjylHd/wDvs+uafRQAzyl9X/77PrmgxKe79/4j65p9FADDEpzy/Of4j3oMSnPL85/iPen0UAMMSnPL85/iPegxKc8vznox70+igBhiU92/76Ppijyl9W/76Ppin0UAMESju/8A30fTFAiUY5fjHVj2p9FADBEoxy/GP4j2oESjHL8Y/iPan0UAMESjHL8Y/iPao0jXzJBubjH8bH3qeo0P72QZ6Ecbs449O1AC+Uvq/wD32fXNBiU93/76Prmn0UAMMSnPL85/iPc5oMSnPL85/iPen0UAMMSnPL85/iPegxKc8vznox70+igBhiU55fn/AGj6Yo8pfVv++j6Yp9FADPKUd2/76PpigRKMcvxj+I+mKfRQAwRKMcvxj+I9qBEoxy/GP4j2p9FADBEoxy/GP4j2oESju/b+I+uafRQAzyl9X/77Prmjyl9X/wC+z65p9FADDEp7v3/iPc5oMSnPL85/iPen0UAMMSnPL85/iPegxKc8vzn+I96fRQAwxKc8tzn+I+mKYY188Dc33Sfvt7Dp0qamE/v1Gf4Txu9x2oAPKX1b/vo+mKBEoxy/H+0fTFPooAYIlGOX4x/Ee1AiUY5fjH8R7U+igBgiUY5fjH8R7UCJR3fjH8R7HNPooAZ5S+r/APfZ9c0eUvq//fZ9c0+igBhiU937/wAR9c0GJTnl+c/xHvT6KAGGJTnl+c/xHvQYlOeX5z/Ee9PooAYYlOeX5z/Ee4xQYlPdv++j6Yp9FADPKX1b/vo+mKBEo7vx/tH0xT6KAGCJRjl+MdWPasyfSml161vQF8uGPaSzEnPb+da1FZ1KcaiSl0d/uKjNxd0MESjHL8Y/iPagRKMcvxj+I9qfRWhIwRKO7/8AfR9c1HJGoMfzNy399h71PTJDgx84y397H/66AAxKe7/99H1zQYlOeX5z/Ee9PooAYYlOeX5z/Ee9BiU55fnP8R70+igBhiU55fnPRj3oMSnu/wD30fTFPooAZ5S+rf8AfR9MVw3i9EXVo9i4PlDccn5q7yuT8a2uY7a7AJ2nyz6DuK87NYuWFlbodWCaVZXORQ7XU5Iwc8HFburzKba3ijtsxRpvcruYK568/Q5rAra1kW50uyMU12ssh5jmfgKODkY5rw8vaSnzWtbXoelik2423Ol0C1gtRJBbK0kWFc3SyfLI3PGAeMVtCJRjl+MfxHtWboRjSwiigQGLyw/nqoVXY9ePWtWvqqXJyLkVkeLPm5nzO7GCJR3ft/EfXNY+vWMX2UXO+fes0OF899n+tXqucHr6Vt1keIZhHp8cZSQmS4hAKoSB+8U8nt+NWSa9FFFABRRRQAVm6V/x9at/1+f+0o60qyNJSX+1NXkM2YTdYEWzo3lx85/pQBr0UUUAFFFFABRRRQAUUUUAFFFFABRRRQAUyM5aTnOG/vZxwPyp9MjOWk5zhv72ccD8qAH0UUUAFFFFABRRRQAUUUUAFFFFABRRRQAUUUUAFFFFABRRRQAUUUUAFRof3sgznBHG7OOPTtUlRocyyDOcEcbs449O1AElFFFABRRRQAUUUUAFFFFABRRRQAUUUUAFFFFABRRRQAUUUUAFFFFABTCf36jP8J43e47U+mE/v1Gf4Txn3HagB9FFFABRRRQAUUUUAFFFFABRRRQAUUUUAFFFFABRRRQAUUUUAFFFFABUchwY+cZb+9jP+P0qSo5Dgx84y397Gf8AGgCSiiigAooooAKKKKACue8aFxoBKIGxKuc9h0zXQ1meIYpJtAvY4kZ5DGdoUZOfYVM4KcXB9RxlytS7Hmozjk1LLPHKif6wNGMMxbr/APWxUKt8o4PpyKt2lzFb31vI5RVBAYMM7uuRj3FfHUKb53GWj/4Op79SS5U1/Wh6FodzbXWlQm0D+Ug2DcMHIrRqnpSoul24jjjjQoCqxD5QDzxVyvsKduVWPBluwrN13/kFH/rvD/6NStKsrxArnS12vtAuICwxncPMXj2qyTVooooAKKKKACsrSpojqGrwiRPNF1uKbhuA8uPnHpWrWXpSL9t1Z9o3G7xuxzjy46ANSiiigAooooAKKKKACiiigAooooAKKKKACmRnLSc5w3qD2FPpkfWT/e9vQen9aAH0UUUAFFFFABRRRQAUUUUAFFFFABRRRQAUUUUAFFFFABRRRQAUUUUAFRocyyDPQjjI44qSmJ/rZPqPT0/P86AH0UUUAFFFFABRRRQAUUUUAFFFFABRRRQAUUUUAFFFFABRRRQAUUUUAFMJ/fqM/wAJ4yPUdutPph/16j/ZPp6j8aAH0UUUAFFFFABRRRQAUUUUAFFFFABRRRQAUUUUAFFFFABRRRQAUUUUAFMkODHzjLeoFPpknVP972/r/SgB9FFFABRRRQAUUUUAFQ3SPJZzJGQHZGCknocVNSMNyMM4yMZoQHjNirxwMHbdtYjHoR15rQgZjdRbbdZ2JCeVj72T/OsyFTa6jd20kyuEcgN2Y56iug0FWOrwbDtG1i8vGIuMA8+9fP4uhOOZtd3fsmt7dPn3PToVIywa8lbvrseh2cTwWcUTlSyKB8owKnpsYKxqrMXIABY9/enV78VZWPNe4Vl6+6rpYDMAWuIAuT1PmrwK1KzNeAOl8gHE8JGe371aYjTooooAKKrPf2sd19medBMIzKUzyEHUn0HNVv7e042puRO3lhwmPKfdkjI+XGeRz0oA0qyNJkf+09Xi8lwgutwlyNpPlx8dc5/DFWhqtmbqO1DyGaRQ4XyX4B6ZOPl/HFRaV/x9at/1+f8AtKOgDSooooAKKKKACiiigAooooAKKKKACiiigApkfWT/AHvb0Hp/Wn0yMYaTjGW9AOwoAfRRRQAUUUUAFFFFABRRRQAUUUUAFFFFABRRRQAUUUUAFFFFABRRRQAUxP8AWyfUenp+f50+o0GJZDjqR2HpQBJRRRQAUUUUAFFFFABRRRQAUUUUAFFFFABRRRQAUUUUAFFFFABRRRQAUw/69f8AdPp6j8afTCP36nH8J5wPUfjQA+iiigAooooAKKKKACiiigAooooAKKKKACiiigAooooAKKKKACiiigApknVP972/r/Sn0yQZMfGcN6A0APooooAKKKKACiiigAooooA8U1Ux2nii+AjxGszAL6Zrb0aB7rWLWMKxXIZtvOVzzkelVfGIWPxpIcKudjH5s846+1bHhf7U/iCF0csoRg+R0X6/WuPM6UKmJovXma/D+t/I3wc5Ro1FpZM9CooorsMArJ8QyOmnxosLur3EIZ1Iwn7xeTk5/LNa1Zuu/wDIKP8A13h/9GpQBpUUUUAUbzT/ALVPvDKgMMkTYHJLbcH8MVmf2FdSW7NcCxuJzIjBJEbysKu0ceveuhooAwY9BkjvYZf9GOwLun2nzRt/hU9Avb6U7T7NpdV1OcXlzGFu8eUjDYf3SdeM/rW5WRpNxEdU1e2Dfvlut5XB6GOMdelAGp5Z/wCej/mPTH/16PLP/PR/zHpj/wCvT6KAGCMjH7xzjHUj0xQIyMfvHOMdSOcU+igCMRkY/eOcY7jnH+NKIyAP3jnGO45xT6KAGCMj/lo56dx65pPLP/PR/wAx65/+tUlFAEfln/no/wCY9c//AFqDGT/y0cde49c1JRQAwxk5/eOM57jvSGMnP7xxnPccZ/wqSigCMxk5/eOM56EcZpiRHdJ87rlj0AHYD8anpkYw0nGMt/dxngfnQAGM/wDPR/zHpj/69Hln/no/5j0x/wDXp9FADBGRj945x6kemKBGRj945xjqRzin0UARiMjH7xzjHcc4/wAaBGRj945xjuOcVJRQBGIyMfvHOMdx2NAjP/PR/wAx65/+tUlFAEfln/no/wCY9c//AFqUxk/8tHHXuPXP/wBan0UARmMnP7xxnPcd6DGTn944znuOM/4VJRQBGYyc/vHGc9xxmlMZOf3jjOehHHFPooAYYyf+Wjj8R6Y/+vR5Z/56P+Y9Mf8A16fRQAwRkf8ALRz+I9Mf/XoEZGP3jnGOpHPFPooAjEZGP3jnGO45xQIyMfvHOMdxzj/GpKKAIxGRj945xjuOxpkcREknzv1HOAM/j39KnqNB+9kOMZI524zx696ADyz/AM9H/Meuf/rUGM/89H/Meuf/AK1SUUARmMnP7xxnPcdzSmMnP7xxnPccZp9FADDGTn944znuOM0GMnP7xxnPQjjNPooAYYyc/vHGfQj0xR5Z/wCej/mPTH/16fRQAwRn/no/5j0x/wDXoEZGP3jnGOpHpT6KAGCMjH7xzjHUjnFIIyMfvHOMdxzj/GpKKAGCMjH7xzjHcdqBGR/y0c9O49c0+igCPyz/AM9H/Meuf/rUeWf+ej/mPXP/ANapKKAIzGT/AMtHHXuPXNKYyc/vHGc9x3p9FAEZjJz+8cZz3HGf8KDGTn944znoRxmpKKAGGMnP7xxnPQj0xUZiJnB3v9084HsOv61PTCP36nH8J52+470AHln/AJ6P+Y9Mf/XoEZGP3jnGOpHpin0UAMEZGP3jnGOpHOKQRkY/eOcY7jnH+NSUUAMEZGP3jnGO47UgjIx+8c9O49akooAj8s/89H/Meuf/AK1Hln/no/5j1z/9apKKAIzGT/y0cdehHrn/AOtSmMnP7xxnPcd6fRQBGYyc/vHGc9xxn/ClMZOf3jjOehHGafRQAwxk5/eOM56EccUGMn/lo/5+2P8A69PooAZ5Z/56P+Y9Mf8A16BGR/y0c/iPTH/16fRQAwRkY/eOcY6kc0CMjH7xzjHcc4p9FADBGRj945xjuOcUgjIx+8c4x3HY1JRQBGIyP+Wjn8R65/8ArUySIkx/O5w3oDjv+HpU9RyDJj4zhv7ucf4fWgAMZP8Ay0cfiPXP/wBagxk5/eOM57juakooAYYyc/vHGc9xxmgxk5/eOM57jjNPooAYYyc/vHGc9COKDGT/AMtHH4j0x/8AXp9FADPLP/PR/wAx6Y/+vQIyP+Wjn8R6Y/8Ar0+igDzDx/bBNdikkRlV4FUTscgkH271oeCXkfUuDMqNFkhfu8dM0/4i6ZLMLS9hCkLmN+eT3HHfvUngUQzXdxOAu5YlC5b5gCefwqcV70qDttzfkOjoqi9DtBGRj945xjuOcf40ojIx+8c4x3Han0VQiMRkf8tHPTqR65/+tWTr9qzWcc32qcCOaLMYI2vmVevGf1rarI8RXEUVhHE7Yea4hVBgnJEimgDXooooAKKKKACs3Sv+PrVv+vz/ANpR1pVkaSJ/7T1clo/s/wBq4Xad27y4885xj8KANeiiigAooooAKKKKACiiigAooooAKKKKACmRjDScYy393HYfnT6ZGMNJx1b0I7CgB9FFFABRRRQAUUUUAFFFFABRRRQAUUUUAFFFFABRRRQAUUUUAFFFFABUaD97IcdSOduM8evepKjQfvZDjqR2Pp+v4UASUUUUAFFFFABRRRQAUUUUAFFFFABRRRQAUUUUAFFFFABRRRQAUUUUAFMI/fqcfwnnb7jvT6YR+/U4/hPY+o79KAH0UUUAFFFFABRRRQAUUUUAFFFFABRRRQAUUUUAFFFFABRRRQAUUUUAFMkGTHxnDf3c/wD6qfUcgyY+OjehP8qAJKKKKACiiigAooooAKKKKAMvxDYLqGi3EZfy3RTIkgGSpHNYXgCxEVndXgWRVmYBNy4BAHUD65rsaQAKoVQAB0ArRVGoOBDgnLmFooorMsKzdd/5BR/67w/+jUrSrI8Qif8As+Py2jEYuIfMDKSSPMXGDnjn1zQBr0UUUAFFFFABWZpRH2vVhnn7Z/7SjrTrJ0mCEalq9wIk843WwybRuKiOPjPpQBrUUUUAFFFFABRRRQAUUUUAFFFFABRRRQAVHH96T/e9/Qev9Kkpkf3pP971PoPX+lAD6KKKACiiigAooooAKKKKACiiigAooooAKKKKACiiigAooooAKKKKACo0/wBbJ9R6+n+elSVGn+tk+o7n0/z0oAkooooAKKKKACiiigAooooAKKKKACiiigAooooAKKKKACiiigAooooAKYf9ev8Aun19R+FPph/16/7p7n1H4UAPooooAKKKKACiiigAooooAKKKKACiiigAooooAKKKKACiiigAooooAKjk6x/7/v8A0/rUlRydY/8Af9T/AE/rQBJRRRQAUUUUAFFFFABRRRQAUUUUAFFFFABWbr3/ACCj/wBd4f8A0alaVZfiBEfSwXVWKXEDLkdD5q8igDUooooAKKia4hSYQtKgkKlwhbnaOpx6c1XGsacbQ3QvYTAG2GQPxu9KALtZGkzA6pq8HlyZF1v37fkP7uPjPr7Voi6tyISJk/ff6vn7/GePXiqelf8AH1q3/X5/7SjoA0qKKKACiiigAooooAKKKKACiiigAooooAKZGctJz0b1J7Cn0yM5aTnOG/vZxwPyoAfRRRQAUUUUAFFFFABRRRQAUUUUAFFFFABRRRQAUUUUAFFFFABRRRQAVGh/eyDPQjufT9KkqND+9kGehHG7OOPTtQBJRRRQAUUUUAFFFFABRRRQAUUUUAFFFFABRRRQAUUUUAFFFFABRRRQAUwn9+oz/Ce59R26U+mE/v1Gf4Txu9x2oAfRRRQAUUUUAFFFFABRRRQAUUUUAFFFFABRRRQAUUUUAFFFFABRRRQAVHIcGPnq3qRUlMkODHzjLf3sf/r+lAD6KKKACiiigAooooAKKKKACiiigAooooAKyvED7NLUbWO64gX5RnH7xeT6CtWs3Xf+QUf+u8P/AKNSgDSooooAzb3TPtN2Zo1jVnt5Incj5ju24/Dg1mHRbuW3Z7m0t5JPMQiBLhkX5U2g7gPxxiulooAwBod59vsrtr8sYcBkZAQq4OQpIzzkZ9cVHLZ6/b6lfS2LQmCeTzEVnAGdirz8pPUZ4NdHRQBlJc60EUPplszAckXhGT/3xTvtWs/9Au2/8DD/APEVp0UAZn2rWf8AoF23/gYf/iKPtWs/9Au2/wDAw/8AxFadFAGQtxrwuJGbT7UxFVCILs5U85OdnOePyqT7VrP/AEC7b/wMP/xFadFAGZ9q1n/oF23/AIGH/wCIo+1az/0C7b/wMP8A8RWnRQBjz3GvPCVg0+0jkyMM10WGMjPGz0yKl+1az/0C7b/wMP8A8RWnRQBmfatZ/wCgXbf+Bh/+Io+1az/0C7b/AMDD/wDEVp0UAZn2rWf+gXbf+Bh/+IqGCXXo3nMljbyCSTcg+2H5FwBt+56gn8aNR1CT7E52XFkokRXndVG1S2CQcn8z0qNNQQeHGmudSMIG7FyNu9kDkKw7ZIxzjvQBa+1az/0C7b/wMP8A8RR9q1n/AKBdt/4GH/4inaJKZtOVzdfaFLHa5dWYDPAYrxmtGgDM+1az/wBAu2/8DD/8RUUtxrzGLytPtEAfLg3RO5cHgfJxzjn2rYooAzPtWs/9Au2/8DD/APEUfatZ/wCgXbf+Bh/+IrTooAzPtWs/9Au2/wDAw/8AxFH2rWf+gXbf+Bh/+IrTooAyILjXkixPp9rI+5juW7IGMnAxs7DA/CpPtWs/9Au2/wDAw/8AxFadFAGZ9q1n/oF23/gYf/iKPtWs/wDQLtv/AAMP/wARWnRQBj/aNe+1F/7PtPI2YEf2o53Z652enapftWs/9Au2/wDAw/8AxFadFAGZ9q1n/oF23/gYf/iKPtWs/wDQLtv/AAMP/wARWnRQBkT3GvPbyLBp9rHKVIR2uyQp7HGzmpPtWs/9Au2/8DD/APEVp0UAZn2rWf8AoF23/gYf/iKPtWs/9Au2/wDAw/8AxFadFAGZ9q1n/oF23/gYf/iKgik15Lm4kext3jkKmOP7Wf3eBg/wdzzUmpahMljdeXDcW5jH+uZBgDOCRye3PSjR7l57GRRdiciR1gmfBMijo3H3uvUUAP8AtWs/9Au2/wDAw/8AxFH2rWf+gXbf+Bh/+IqTR5J5NNQ3ExmlDurSFQucMR0HSr9AGZ9q1n/oF23/AIGH/wCIqOa415lUQ6faowdSSbsnK55H3O4yK16KAMz7VrP/AEC7b/wMP/xFH2rWf+gXbf8AgYf/AIitOigDM+1az/0C7b/wMP8A8RR9q1n/AKBdt/4GH/4itOigDHhuNeUP52n2jkuSu26IwvYfc7etS/atZ/6Bdt/4GH/4itOigDM+1az/ANAu2/8AAw//ABFH2rWf+gXbf+Bh/wDiK06KAMiS414ywmPT7VUViZFN2SWGDgD5OOcH8Kk+1az/ANAu2/8AAw//ABFadFAGZ9q1n/oF23/gYf8A4ij7VrP/AEC7b/wMP/xFadFAGZ9q1n/oF23/AIGH/wCIqK3uNeS3RbjT7SSUD5nW6Kgn6bK2KKAMz7VrP/QLtv8AwMP/AMRR9q1n/oF23/gYf/iK06KAMz7VrP8A0C7b/wADD/8AEVCZdeN6kwsbcQrGymL7YeWJBDfc7AEfjUmuXBgt4AbtrSF5Qss6kAoMHueBz3qnNqEraFYvPeG2aUp9omGFZFOeeeFzjqaAL32rWf8AoF23/gYf/iKPtWs/9Au2/wDAw/8AxFTaRPLcaTbTTktIyZLEY3ehxV2hgZn2rWf+gXbf+Bh/+IpktzrjQyLFptqkhUhGN2SFPY42c1rUUAZSXOthFD6ZbMwHJF4Rk/8AfFO+1az/ANAu2/8AAw//ABFadFAGZ9q1n/oF23/gYf8A4ij7VrP/AEC7b/wMP/xFadFAGQtxrwuJGbT7UxFVCILs5U85OdnOePyqT7VrP/QLtv8AwMP/AMRWnRQBmfatZ/6Bdt/4GH/4ij7VrP8A0C7b/wADD/8AEVp0UAY9xca88JWDT7SOTIwzXRYYzzxs9M1L9q1n/oF23/gYf/iK06KAMz7VrP8A0C7b/wADD/8AEUfatZ/6Bdt/4GH/AOIrTooAzPtWs/8AQLtv/Aw//EVHFca8rSmXT7V1Z8xgXZG1cDg/Jzzk59616KAMz7VrP/QLtv8AwMP/AMRR9q1n/oF23/gYf/iK06KAMz7VrP8A0C7b/wADD/8AEVBcS69K0BisbeIJKHcfaz864Py/c9x+VXdWmkt9KuZYWKuqZDAZ2+px7Dmquj3RmtZkW8FwBKyW8zkEyKAOcj72CTyKAJPtWs/9Au2/8DD/APEUfatZ/wCgXbf+Bh/+IqTSHnexP2mYzSrLIpfaFzhyBwOlX6AMz7VrP/QLtv8AwMP/AMRR9q1n/oF23/gYf/iK06KAMiC415IsT6fayPuY7luyBjJwMbOwwPwqT7VrP/QLtv8AwMP/AMRWnRQBmfatZ/6Bdt/4GH/4ij7VrP8A0C7b/wADD/8AEVp0UAY73GvG4jZNPtBEA29DdEljxjB2cY5/OpftWs/9Au2/8DD/APEVp0UAZn2rWf8AoF23/gYf/iKPtWs/9Au2/wDAw/8AxFadFAGW11rRUhdMtgccH7Yf/iKz7m28Q30drFMlvEqNGZ9koYSFWVicbMjp0BrpKKACiiigAooooAKKKKACiiigAooooAKKKKACiiigAooooAKKKKAEIBGCMg9jQUUjBUY6YxS0UAIqqowoAHoBS0UUAFFFFABRRRQAUUUUAFFFFABRRRQAUUUUAFFFFABRRRQAUUUUAHUYNIFAAAAGOmB0paKACiiigAooooAKKKKACiiigAooqgt/M11qEJg2rbKpRyQQ5K56UAlcv0VjrrZjdY5raWTaiGWaMAKGYZAAJzT9O1Y6jOpRQkRRsocFlYEDkg46HpRbWwXNWiiigAooooAKKKKACiiigBCAwwwBHoaCqkEFQQeuRS0UAFFFFABRRRQAUUUUAFFFFABRRRQAUUUUAFFFFABRRRQAUUUUAFFFFABSBVAACgY6YHSlooAKKKKACiiigAooooAKKKKACiiigAooooAKKKKAEozRRQAZozRRQAZozRRQAZozRRQAZozRRQAZozRRQAZozRRQAZozRRQAZozRRQAZozRRQAZozRRQAZozRRQAZozRRQAZozRRQAZozRRQAZozRRQAZozRRQAZozRRQAZozRRQAZozRRQAZozRRQAZozRRQAZozRRQAZozRRQAZozRRQAZqA2cBlmlEYWWZAjuOpA6fzoooAqR6JZrcrcyr506oqB3xwAMdvrU1tplvZzh7dfLUIVCDpknJOepPA70UUAXM0ZoooAM0ZoooAM0ZoooAM0ZoooAM0ZoooAM0ZoooAM0ZoooAM0ZoooAM0ZoooAM0ZoooAM0ZoooAM0ZoooAM0ZoooAM0ZoooAM0ZoooAM0ZoooAM0ZoooAM0ZoooAM0ZoooAM0ZoooAM0ZoooAM0ZoooAM0UUUAf//Z"/>
          <p:cNvSpPr>
            <a:spLocks noChangeAspect="1" noChangeArrowheads="1"/>
          </p:cNvSpPr>
          <p:nvPr/>
        </p:nvSpPr>
        <p:spPr bwMode="auto">
          <a:xfrm>
            <a:off x="155574" y="-144463"/>
            <a:ext cx="1933201" cy="19332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6" b="71653"/>
          <a:stretch/>
        </p:blipFill>
        <p:spPr>
          <a:xfrm>
            <a:off x="5232144" y="0"/>
            <a:ext cx="6959856" cy="1974241"/>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AFFD77BF-B8EC-4650-B0F9-447CAC9C9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036" y="2036762"/>
            <a:ext cx="6859321" cy="3769599"/>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FA9B45F-0BB7-414E-BCF9-121D321A94B9}"/>
              </a:ext>
            </a:extLst>
          </p:cNvPr>
          <p:cNvPicPr>
            <a:picLocks noChangeAspect="1"/>
          </p:cNvPicPr>
          <p:nvPr/>
        </p:nvPicPr>
        <p:blipFill rotWithShape="1">
          <a:blip r:embed="rId5">
            <a:extLst>
              <a:ext uri="{28A0092B-C50C-407E-A947-70E740481C1C}">
                <a14:useLocalDpi xmlns:a14="http://schemas.microsoft.com/office/drawing/2010/main" val="0"/>
              </a:ext>
            </a:extLst>
          </a:blip>
          <a:srcRect l="70008" t="9620" r="3630" b="24385"/>
          <a:stretch/>
        </p:blipFill>
        <p:spPr>
          <a:xfrm>
            <a:off x="6424818" y="4752532"/>
            <a:ext cx="2282324" cy="2107176"/>
          </a:xfrm>
          <a:prstGeom prst="rect">
            <a:avLst/>
          </a:prstGeom>
        </p:spPr>
      </p:pic>
      <p:sp>
        <p:nvSpPr>
          <p:cNvPr id="14" name="TextBox 13">
            <a:extLst>
              <a:ext uri="{FF2B5EF4-FFF2-40B4-BE49-F238E27FC236}">
                <a16:creationId xmlns:a16="http://schemas.microsoft.com/office/drawing/2014/main" id="{9EE28122-1FE8-4FDE-8B5B-75C4C8BC617D}"/>
              </a:ext>
            </a:extLst>
          </p:cNvPr>
          <p:cNvSpPr txBox="1"/>
          <p:nvPr/>
        </p:nvSpPr>
        <p:spPr>
          <a:xfrm>
            <a:off x="4164375" y="464544"/>
            <a:ext cx="12559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171630"/>
                </a:solidFill>
              </a:rPr>
              <a:t>Ground Truth</a:t>
            </a:r>
            <a:endParaRPr lang="en-US" sz="1400">
              <a:solidFill>
                <a:srgbClr val="171630"/>
              </a:solidFill>
            </a:endParaRPr>
          </a:p>
        </p:txBody>
      </p:sp>
      <p:sp>
        <p:nvSpPr>
          <p:cNvPr id="16" name="TextBox 15">
            <a:extLst>
              <a:ext uri="{FF2B5EF4-FFF2-40B4-BE49-F238E27FC236}">
                <a16:creationId xmlns:a16="http://schemas.microsoft.com/office/drawing/2014/main" id="{A6904C2C-CC18-4EA7-9BB6-AAD3C8FAB81A}"/>
              </a:ext>
            </a:extLst>
          </p:cNvPr>
          <p:cNvSpPr txBox="1"/>
          <p:nvPr/>
        </p:nvSpPr>
        <p:spPr>
          <a:xfrm>
            <a:off x="4375531" y="1281628"/>
            <a:ext cx="1044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171630"/>
                </a:solidFill>
              </a:rPr>
              <a:t>Prediction</a:t>
            </a:r>
            <a:endParaRPr lang="en-GB" sz="1400">
              <a:solidFill>
                <a:srgbClr val="171630"/>
              </a:solidFill>
              <a:cs typeface="Calibri"/>
            </a:endParaRPr>
          </a:p>
        </p:txBody>
      </p:sp>
      <p:pic>
        <p:nvPicPr>
          <p:cNvPr id="5" name="Picture 4" descr="A screenshot of a computer&#10;&#10;Description automatically generated">
            <a:extLst>
              <a:ext uri="{FF2B5EF4-FFF2-40B4-BE49-F238E27FC236}">
                <a16:creationId xmlns:a16="http://schemas.microsoft.com/office/drawing/2014/main" id="{88402B71-7BBE-18F4-FC70-8D6FE0A0C1E7}"/>
              </a:ext>
            </a:extLst>
          </p:cNvPr>
          <p:cNvPicPr>
            <a:picLocks noChangeAspect="1"/>
          </p:cNvPicPr>
          <p:nvPr/>
        </p:nvPicPr>
        <p:blipFill rotWithShape="1">
          <a:blip r:embed="rId6"/>
          <a:srcRect l="20882" t="16814" r="11843" b="18437"/>
          <a:stretch/>
        </p:blipFill>
        <p:spPr>
          <a:xfrm>
            <a:off x="501668" y="3101512"/>
            <a:ext cx="4547768" cy="2460613"/>
          </a:xfrm>
          <a:prstGeom prst="rect">
            <a:avLst/>
          </a:prstGeom>
        </p:spPr>
      </p:pic>
      <p:sp>
        <p:nvSpPr>
          <p:cNvPr id="8" name="Rectangle 7">
            <a:extLst>
              <a:ext uri="{FF2B5EF4-FFF2-40B4-BE49-F238E27FC236}">
                <a16:creationId xmlns:a16="http://schemas.microsoft.com/office/drawing/2014/main" id="{B31D96FD-D44F-8B80-D0E3-437B1FF20000}"/>
              </a:ext>
            </a:extLst>
          </p:cNvPr>
          <p:cNvSpPr/>
          <p:nvPr/>
        </p:nvSpPr>
        <p:spPr>
          <a:xfrm>
            <a:off x="422551" y="2037024"/>
            <a:ext cx="4852462" cy="92333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626262"/>
                </a:solidFill>
                <a:latin typeface="Arial"/>
                <a:cs typeface="Arial"/>
              </a:rPr>
              <a:t>Operators can draw their desired graph and get the parameters which closely match it within seconds.</a:t>
            </a:r>
          </a:p>
        </p:txBody>
      </p:sp>
    </p:spTree>
    <p:extLst>
      <p:ext uri="{BB962C8B-B14F-4D97-AF65-F5344CB8AC3E}">
        <p14:creationId xmlns:p14="http://schemas.microsoft.com/office/powerpoint/2010/main" val="231035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9972" y="1168762"/>
            <a:ext cx="5166330" cy="2936123"/>
            <a:chOff x="519977" y="2540454"/>
            <a:chExt cx="4588479" cy="2234671"/>
          </a:xfrm>
          <a:effectLst>
            <a:outerShdw blurRad="50800" dist="38100" dir="2700000" algn="tl" rotWithShape="0">
              <a:prstClr val="black">
                <a:alpha val="40000"/>
              </a:prstClr>
            </a:outerShdw>
          </a:effectLst>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22" t="11873" r="3022" b="28212"/>
            <a:stretch/>
          </p:blipFill>
          <p:spPr>
            <a:xfrm>
              <a:off x="519977" y="2540506"/>
              <a:ext cx="4588479" cy="2194490"/>
            </a:xfrm>
            <a:prstGeom prst="rect">
              <a:avLst/>
            </a:prstGeom>
          </p:spPr>
        </p:pic>
        <p:sp>
          <p:nvSpPr>
            <p:cNvPr id="15" name="TextBox 14"/>
            <p:cNvSpPr txBox="1"/>
            <p:nvPr/>
          </p:nvSpPr>
          <p:spPr>
            <a:xfrm>
              <a:off x="3815919" y="4457563"/>
              <a:ext cx="1292537" cy="317562"/>
            </a:xfrm>
            <a:prstGeom prst="rect">
              <a:avLst/>
            </a:prstGeom>
            <a:solidFill>
              <a:schemeClr val="bg1"/>
            </a:solid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Arial" charset="0"/>
                  <a:ea typeface="+mn-ea"/>
                  <a:cs typeface="+mn-cs"/>
                </a:rPr>
                <a:t>Pyrocam</a:t>
              </a:r>
              <a:endParaRPr kumimoji="0" lang="en-GB" sz="1000" b="0" i="0" u="none" strike="noStrike" kern="1200" cap="none" spc="0" normalizeH="0" baseline="0" noProof="0">
                <a:ln>
                  <a:noFill/>
                </a:ln>
                <a:solidFill>
                  <a:prstClr val="black"/>
                </a:solidFill>
                <a:effectLst/>
                <a:uLnTx/>
                <a:uFillTx/>
                <a:latin typeface="Arial" charset="0"/>
                <a:ea typeface="+mn-ea"/>
                <a:cs typeface="+mn-cs"/>
              </a:endParaRPr>
            </a:p>
          </p:txBody>
        </p:sp>
        <p:cxnSp>
          <p:nvCxnSpPr>
            <p:cNvPr id="16" name="Straight Arrow Connector 15"/>
            <p:cNvCxnSpPr>
              <a:stCxn id="15" idx="0"/>
            </p:cNvCxnSpPr>
            <p:nvPr/>
          </p:nvCxnSpPr>
          <p:spPr>
            <a:xfrm flipH="1" flipV="1">
              <a:off x="4227663" y="3589733"/>
              <a:ext cx="234525" cy="867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8" idx="2"/>
            </p:cNvCxnSpPr>
            <p:nvPr/>
          </p:nvCxnSpPr>
          <p:spPr>
            <a:xfrm flipH="1">
              <a:off x="2648353" y="2858016"/>
              <a:ext cx="487585" cy="742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37"/>
            <p:cNvSpPr txBox="1"/>
            <p:nvPr/>
          </p:nvSpPr>
          <p:spPr>
            <a:xfrm>
              <a:off x="2305456" y="2540454"/>
              <a:ext cx="1660964" cy="317562"/>
            </a:xfrm>
            <a:prstGeom prst="rect">
              <a:avLst/>
            </a:prstGeom>
            <a:solidFill>
              <a:schemeClr val="bg1"/>
            </a:solid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charset="0"/>
                  <a:ea typeface="+mn-ea"/>
                  <a:cs typeface="+mn-cs"/>
                </a:rPr>
                <a:t>HRFZ Si Lens</a:t>
              </a:r>
            </a:p>
          </p:txBody>
        </p:sp>
      </p:grpSp>
      <p:pic>
        <p:nvPicPr>
          <p:cNvPr id="19" name="Content Placeholder 3"/>
          <p:cNvPicPr>
            <a:picLocks noGrp="1" noChangeAspect="1"/>
          </p:cNvPicPr>
          <p:nvPr/>
        </p:nvPicPr>
        <p:blipFill rotWithShape="1">
          <a:blip r:embed="rId4" cstate="print">
            <a:extLst>
              <a:ext uri="{28A0092B-C50C-407E-A947-70E740481C1C}">
                <a14:useLocalDpi xmlns:a14="http://schemas.microsoft.com/office/drawing/2010/main" val="0"/>
              </a:ext>
            </a:extLst>
          </a:blip>
          <a:srcRect l="36370" t="34153" r="21900" b="43252"/>
          <a:stretch/>
        </p:blipFill>
        <p:spPr bwMode="auto">
          <a:xfrm>
            <a:off x="4424609" y="2503501"/>
            <a:ext cx="1014851" cy="1171673"/>
          </a:xfrm>
          <a:prstGeom prst="roundRect">
            <a:avLst>
              <a:gd name="adj" fmla="val 2294"/>
            </a:avLst>
          </a:prstGeom>
          <a:noFill/>
          <a:ln>
            <a:noFill/>
          </a:ln>
          <a:effectLst>
            <a:outerShdw blurRad="50800" dist="38100" dir="2700000" algn="tl" rotWithShape="0">
              <a:prstClr val="black">
                <a:alpha val="40000"/>
              </a:prstClr>
            </a:outerShdw>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lc="http://schemas.openxmlformats.org/drawingml/2006/lockedCanvas" xmlns:ma14="http://schemas.microsoft.com/office/mac/drawingml/2011/main" val="1"/>
            </a:ext>
          </a:extLst>
        </p:spPr>
      </p:pic>
      <p:pic>
        <p:nvPicPr>
          <p:cNvPr id="28" name="Picture 27" descr="D:\Joe\PhD\Presentations\QUASAR\Project Update\Sep18\Images\NormCT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5" r="6319"/>
          <a:stretch/>
        </p:blipFill>
        <p:spPr bwMode="auto">
          <a:xfrm>
            <a:off x="7758383" y="1677630"/>
            <a:ext cx="2113559" cy="16891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918163" y="1380955"/>
            <a:ext cx="197187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Calibri" panose="020F0502020204030204"/>
                <a:ea typeface="+mn-ea"/>
                <a:cs typeface="+mn-cs"/>
              </a:rPr>
              <a:t>Experiment</a:t>
            </a:r>
          </a:p>
        </p:txBody>
      </p:sp>
      <p:sp>
        <p:nvSpPr>
          <p:cNvPr id="30" name="TextBox 29"/>
          <p:cNvSpPr txBox="1"/>
          <p:nvPr/>
        </p:nvSpPr>
        <p:spPr>
          <a:xfrm>
            <a:off x="7787745" y="1337282"/>
            <a:ext cx="21135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Calibri" panose="020F0502020204030204"/>
                <a:ea typeface="+mn-ea"/>
                <a:cs typeface="+mn-cs"/>
              </a:rPr>
              <a:t>Standard analysis (</a:t>
            </a:r>
            <a:r>
              <a:rPr kumimoji="0" lang="el-GR" sz="1400" b="0" i="0" u="sng" strike="noStrike" kern="1200" cap="none" spc="0" normalizeH="0" baseline="0" noProof="0">
                <a:ln>
                  <a:noFill/>
                </a:ln>
                <a:solidFill>
                  <a:prstClr val="black"/>
                </a:solidFill>
                <a:effectLst/>
                <a:uLnTx/>
                <a:uFillTx/>
                <a:latin typeface="Calibri" panose="020F0502020204030204"/>
                <a:ea typeface="+mn-ea"/>
                <a:cs typeface="+mn-cs"/>
              </a:rPr>
              <a:t>σ</a:t>
            </a:r>
            <a:r>
              <a:rPr kumimoji="0" lang="en-GB" sz="1400" b="0" i="0" u="sng" strike="noStrike" kern="1200" cap="none" spc="0" normalizeH="0" baseline="0" noProof="0">
                <a:ln>
                  <a:noFill/>
                </a:ln>
                <a:solidFill>
                  <a:prstClr val="black"/>
                </a:solidFill>
                <a:effectLst/>
                <a:uLnTx/>
                <a:uFillTx/>
                <a:latin typeface="Calibri" panose="020F0502020204030204"/>
                <a:ea typeface="+mn-ea"/>
                <a:cs typeface="+mn-cs"/>
              </a:rPr>
              <a:t> only)</a:t>
            </a:r>
          </a:p>
        </p:txBody>
      </p:sp>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b="33600"/>
          <a:stretch/>
        </p:blipFill>
        <p:spPr>
          <a:xfrm>
            <a:off x="3011427" y="4015520"/>
            <a:ext cx="9146113" cy="2765165"/>
          </a:xfrm>
          <a:prstGeom prst="rect">
            <a:avLst/>
          </a:prstGeom>
          <a:effectLst>
            <a:outerShdw blurRad="50800" dist="38100" dir="2700000" algn="tl" rotWithShape="0">
              <a:prstClr val="black">
                <a:alpha val="40000"/>
              </a:prstClr>
            </a:outerShdw>
          </a:effectLst>
        </p:spPr>
      </p:pic>
      <p:sp>
        <p:nvSpPr>
          <p:cNvPr id="33" name="TextBox 32"/>
          <p:cNvSpPr txBox="1"/>
          <p:nvPr/>
        </p:nvSpPr>
        <p:spPr>
          <a:xfrm>
            <a:off x="6009186" y="3321700"/>
            <a:ext cx="5662320"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Blue – Truth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Orange - Prediction</a:t>
            </a:r>
          </a:p>
        </p:txBody>
      </p:sp>
      <p:sp>
        <p:nvSpPr>
          <p:cNvPr id="34" name="TextBox 33">
            <a:extLst>
              <a:ext uri="{FF2B5EF4-FFF2-40B4-BE49-F238E27FC236}">
                <a16:creationId xmlns:a16="http://schemas.microsoft.com/office/drawing/2014/main" id="{5B2E52B9-1BB1-C68D-F705-F8D0031AEB1E}"/>
              </a:ext>
            </a:extLst>
          </p:cNvPr>
          <p:cNvSpPr txBox="1"/>
          <p:nvPr/>
        </p:nvSpPr>
        <p:spPr>
          <a:xfrm>
            <a:off x="1077333" y="175294"/>
            <a:ext cx="9867067" cy="584775"/>
          </a:xfrm>
          <a:prstGeom prst="rect">
            <a:avLst/>
          </a:prstGeom>
          <a:noFill/>
        </p:spPr>
        <p:txBody>
          <a:bodyPr wrap="square" lIns="91440" tIns="45720" rIns="91440" bIns="45720" rtlCol="0" anchor="t">
            <a:spAutoFit/>
          </a:bodyPr>
          <a:lstStyle/>
          <a:p>
            <a:pPr algn="ctr"/>
            <a:r>
              <a:rPr lang="en-US" sz="3200" b="1" spc="-150">
                <a:solidFill>
                  <a:srgbClr val="2E2D62"/>
                </a:solidFill>
                <a:latin typeface="Arial"/>
                <a:cs typeface="Arial"/>
              </a:rPr>
              <a:t>LPS extraction from CTR images @ MAX IV</a:t>
            </a:r>
          </a:p>
        </p:txBody>
      </p:sp>
      <p:sp>
        <p:nvSpPr>
          <p:cNvPr id="3" name="TextBox 2">
            <a:extLst>
              <a:ext uri="{FF2B5EF4-FFF2-40B4-BE49-F238E27FC236}">
                <a16:creationId xmlns:a16="http://schemas.microsoft.com/office/drawing/2014/main" id="{9032EB79-B918-F46D-201F-AEF418479A93}"/>
              </a:ext>
            </a:extLst>
          </p:cNvPr>
          <p:cNvSpPr txBox="1"/>
          <p:nvPr/>
        </p:nvSpPr>
        <p:spPr>
          <a:xfrm>
            <a:off x="401865" y="605625"/>
            <a:ext cx="113837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E2C61"/>
                </a:solidFill>
                <a:ea typeface="Calibri"/>
                <a:cs typeface="Calibri"/>
              </a:rPr>
              <a:t>Wolfenden, J et al. “</a:t>
            </a:r>
            <a:r>
              <a:rPr lang="en-GB" sz="1600">
                <a:solidFill>
                  <a:srgbClr val="2E2C61"/>
                </a:solidFill>
                <a:ea typeface="Calibri"/>
                <a:cs typeface="Calibri"/>
              </a:rPr>
              <a:t>Broadband Imaging of Coherent Radiation as a Single-Shot Bunch Length Monitor with Femtosecond Resolution”, </a:t>
            </a:r>
            <a:r>
              <a:rPr lang="en-US" sz="1600" i="1">
                <a:solidFill>
                  <a:srgbClr val="2E2C61"/>
                </a:solidFill>
                <a:ea typeface="Calibri"/>
                <a:cs typeface="Calibri"/>
              </a:rPr>
              <a:t>Proc. IPAC’21</a:t>
            </a:r>
            <a:r>
              <a:rPr lang="en-US" sz="1600">
                <a:solidFill>
                  <a:srgbClr val="2E2C61"/>
                </a:solidFill>
                <a:ea typeface="Calibri"/>
                <a:cs typeface="Calibri"/>
              </a:rPr>
              <a:t> (2021): 2673-5490.</a:t>
            </a:r>
            <a:endParaRPr lang="en-US"/>
          </a:p>
        </p:txBody>
      </p:sp>
      <p:sp>
        <p:nvSpPr>
          <p:cNvPr id="2" name="Slide Number Placeholder 1">
            <a:extLst>
              <a:ext uri="{FF2B5EF4-FFF2-40B4-BE49-F238E27FC236}">
                <a16:creationId xmlns:a16="http://schemas.microsoft.com/office/drawing/2014/main" id="{52A6BCD7-8D0B-2136-C6FC-46AC7F91F948}"/>
              </a:ext>
            </a:extLst>
          </p:cNvPr>
          <p:cNvSpPr>
            <a:spLocks noGrp="1"/>
          </p:cNvSpPr>
          <p:nvPr>
            <p:ph type="sldNum" sz="quarter" idx="12"/>
          </p:nvPr>
        </p:nvSpPr>
        <p:spPr/>
        <p:txBody>
          <a:bodyPr/>
          <a:lstStyle/>
          <a:p>
            <a:fld id="{FB8001A5-AF3F-4570-B119-65EDF78F762E}" type="slidenum">
              <a:rPr lang="en-GB" smtClean="0"/>
              <a:t>12</a:t>
            </a:fld>
            <a:endParaRPr lang="en-US"/>
          </a:p>
        </p:txBody>
      </p:sp>
    </p:spTree>
    <p:extLst>
      <p:ext uri="{BB962C8B-B14F-4D97-AF65-F5344CB8AC3E}">
        <p14:creationId xmlns:p14="http://schemas.microsoft.com/office/powerpoint/2010/main" val="159659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054" y="2763087"/>
            <a:ext cx="4646517" cy="1570114"/>
          </a:xfrm>
          <a:prstGeom prst="rect">
            <a:avLst/>
          </a:prstGeom>
        </p:spPr>
      </p:pic>
      <p:sp>
        <p:nvSpPr>
          <p:cNvPr id="41" name="TextBox 40"/>
          <p:cNvSpPr txBox="1"/>
          <p:nvPr/>
        </p:nvSpPr>
        <p:spPr>
          <a:xfrm>
            <a:off x="7149759" y="2425014"/>
            <a:ext cx="5097928"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effectLst/>
                <a:uLnTx/>
                <a:uFillTx/>
                <a:latin typeface="Calibri" panose="020F0502020204030204"/>
                <a:ea typeface="+mn-ea"/>
                <a:cs typeface="+mn-cs"/>
              </a:rPr>
              <a:t>CNN/VAE architecture – red items optimised via Hyperband</a:t>
            </a:r>
            <a:endParaRPr lang="en-GB" sz="1400" b="0" i="0" strike="noStrike" kern="1200" cap="none" spc="0" normalizeH="0" baseline="0" noProof="0">
              <a:ln>
                <a:noFill/>
              </a:ln>
              <a:effectLst/>
              <a:uLnTx/>
              <a:uFillTx/>
              <a:latin typeface="Calibri" panose="020F0502020204030204"/>
              <a:cs typeface="Calibri"/>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662" y="2800359"/>
            <a:ext cx="4489254" cy="2244626"/>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9053" y="4341404"/>
            <a:ext cx="4489254" cy="2244626"/>
          </a:xfrm>
          <a:prstGeom prst="rect">
            <a:avLst/>
          </a:prstGeom>
        </p:spPr>
      </p:pic>
      <p:sp>
        <p:nvSpPr>
          <p:cNvPr id="44" name="TextBox 43"/>
          <p:cNvSpPr txBox="1"/>
          <p:nvPr/>
        </p:nvSpPr>
        <p:spPr>
          <a:xfrm>
            <a:off x="933229" y="2929511"/>
            <a:ext cx="5097928"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effectLst/>
                <a:uLnTx/>
                <a:uFillTx/>
                <a:latin typeface="Calibri" panose="020F0502020204030204"/>
                <a:ea typeface="+mn-ea"/>
                <a:cs typeface="+mn-cs"/>
              </a:rPr>
              <a:t>Example VD output</a:t>
            </a:r>
            <a:endParaRPr lang="en-GB" sz="1400" b="0" i="0" strike="noStrike" kern="1200" cap="none" spc="0" normalizeH="0" baseline="0" noProof="0">
              <a:ln>
                <a:noFill/>
              </a:ln>
              <a:effectLst/>
              <a:uLnTx/>
              <a:uFillTx/>
              <a:latin typeface="Calibri" panose="020F0502020204030204"/>
              <a:cs typeface="Calibri"/>
            </a:endParaRPr>
          </a:p>
        </p:txBody>
      </p:sp>
      <p:sp>
        <p:nvSpPr>
          <p:cNvPr id="45" name="TextBox 44"/>
          <p:cNvSpPr txBox="1"/>
          <p:nvPr/>
        </p:nvSpPr>
        <p:spPr>
          <a:xfrm>
            <a:off x="639354" y="4116977"/>
            <a:ext cx="16969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Pre-IP measurement</a:t>
            </a:r>
          </a:p>
        </p:txBody>
      </p:sp>
      <p:sp>
        <p:nvSpPr>
          <p:cNvPr id="46" name="TextBox 45"/>
          <p:cNvSpPr txBox="1"/>
          <p:nvPr/>
        </p:nvSpPr>
        <p:spPr>
          <a:xfrm>
            <a:off x="675212" y="5414060"/>
            <a:ext cx="1765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Post-IP measurement</a:t>
            </a:r>
          </a:p>
        </p:txBody>
      </p:sp>
      <p:sp>
        <p:nvSpPr>
          <p:cNvPr id="47" name="TextBox 46"/>
          <p:cNvSpPr txBox="1"/>
          <p:nvPr/>
        </p:nvSpPr>
        <p:spPr>
          <a:xfrm>
            <a:off x="7247982" y="4538251"/>
            <a:ext cx="49007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Experiments planned at FEBE CLARA and at the ARES </a:t>
            </a:r>
            <a:r>
              <a:rPr kumimoji="0" lang="en-GB" sz="1400" b="0" i="0" u="none" strike="noStrike" kern="1200" cap="none" spc="0" normalizeH="0" baseline="0" noProof="0" err="1">
                <a:ln>
                  <a:noFill/>
                </a:ln>
                <a:solidFill>
                  <a:prstClr val="black"/>
                </a:solidFill>
                <a:effectLst/>
                <a:uLnTx/>
                <a:uFillTx/>
                <a:latin typeface="Calibri" panose="020F0502020204030204"/>
                <a:ea typeface="+mn-ea"/>
                <a:cs typeface="+mn-cs"/>
              </a:rPr>
              <a:t>linac</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 (DESY)</a:t>
            </a:r>
          </a:p>
        </p:txBody>
      </p:sp>
      <p:sp>
        <p:nvSpPr>
          <p:cNvPr id="35" name="TextBox 34">
            <a:extLst>
              <a:ext uri="{FF2B5EF4-FFF2-40B4-BE49-F238E27FC236}">
                <a16:creationId xmlns:a16="http://schemas.microsoft.com/office/drawing/2014/main" id="{5B2E52B9-1BB1-C68D-F705-F8D0031AEB1E}"/>
              </a:ext>
            </a:extLst>
          </p:cNvPr>
          <p:cNvSpPr txBox="1"/>
          <p:nvPr/>
        </p:nvSpPr>
        <p:spPr>
          <a:xfrm>
            <a:off x="1450472" y="94160"/>
            <a:ext cx="9589901" cy="1077218"/>
          </a:xfrm>
          <a:prstGeom prst="rect">
            <a:avLst/>
          </a:prstGeom>
          <a:noFill/>
        </p:spPr>
        <p:txBody>
          <a:bodyPr wrap="square" lIns="91440" tIns="45720" rIns="91440" bIns="45720" rtlCol="0" anchor="t">
            <a:spAutoFit/>
          </a:bodyPr>
          <a:lstStyle/>
          <a:p>
            <a:pPr algn="ctr"/>
            <a:r>
              <a:rPr lang="en-US" sz="3200" b="1" spc="-150">
                <a:solidFill>
                  <a:srgbClr val="2E2D62"/>
                </a:solidFill>
                <a:latin typeface="Arial"/>
                <a:cs typeface="Arial"/>
              </a:rPr>
              <a:t>IP beam size virtual diagnostic @ FEBE CLARA</a:t>
            </a:r>
          </a:p>
          <a:p>
            <a:pPr algn="ctr"/>
            <a:endParaRPr lang="en-US" sz="3200" b="1" spc="-150">
              <a:solidFill>
                <a:srgbClr val="2E2D62"/>
              </a:solidFill>
              <a:latin typeface="Arial"/>
              <a:cs typeface="Arial"/>
            </a:endParaRPr>
          </a:p>
        </p:txBody>
      </p:sp>
      <p:grpSp>
        <p:nvGrpSpPr>
          <p:cNvPr id="6" name="Group 5"/>
          <p:cNvGrpSpPr/>
          <p:nvPr/>
        </p:nvGrpSpPr>
        <p:grpSpPr>
          <a:xfrm>
            <a:off x="755057" y="1342241"/>
            <a:ext cx="5388010" cy="1642686"/>
            <a:chOff x="6460118" y="1135728"/>
            <a:chExt cx="5388010" cy="1642686"/>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118" y="1135728"/>
              <a:ext cx="5388010" cy="1642686"/>
            </a:xfrm>
            <a:prstGeom prst="rect">
              <a:avLst/>
            </a:prstGeom>
          </p:spPr>
        </p:pic>
        <p:sp>
          <p:nvSpPr>
            <p:cNvPr id="4" name="Rectangle 3"/>
            <p:cNvSpPr/>
            <p:nvPr/>
          </p:nvSpPr>
          <p:spPr>
            <a:xfrm>
              <a:off x="6460118" y="1330735"/>
              <a:ext cx="664582" cy="278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p:cNvSpPr txBox="1"/>
          <p:nvPr/>
        </p:nvSpPr>
        <p:spPr>
          <a:xfrm>
            <a:off x="483704" y="1301360"/>
            <a:ext cx="1911891" cy="7386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effectLst/>
                <a:uLnTx/>
                <a:uFillTx/>
                <a:latin typeface="Calibri" panose="020F0502020204030204"/>
                <a:ea typeface="+mn-ea"/>
                <a:cs typeface="+mn-cs"/>
              </a:rPr>
              <a:t>FEBE CLARA IP – Screens/Quads used in study indicated</a:t>
            </a:r>
            <a:endParaRPr lang="en-GB" sz="1400" b="0" i="0" strike="noStrike" kern="1200" cap="none" spc="0" normalizeH="0" baseline="0" noProof="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D3C3715A-2C72-B46A-B2B5-915BE359086C}"/>
              </a:ext>
            </a:extLst>
          </p:cNvPr>
          <p:cNvSpPr txBox="1"/>
          <p:nvPr/>
        </p:nvSpPr>
        <p:spPr>
          <a:xfrm>
            <a:off x="1612135" y="703244"/>
            <a:ext cx="93441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E2C61"/>
                </a:solidFill>
                <a:cs typeface="Calibri"/>
              </a:rPr>
              <a:t>Wolfenden, J et al. “Application of Virtual Diagnostics in the FEBE CLARA User Area”</a:t>
            </a:r>
            <a:r>
              <a:rPr lang="en-GB" sz="1600" i="1">
                <a:solidFill>
                  <a:srgbClr val="2E2C61"/>
                </a:solidFill>
                <a:cs typeface="Calibri"/>
              </a:rPr>
              <a:t> Proc. LINAC’22 </a:t>
            </a:r>
            <a:r>
              <a:rPr lang="en-GB" sz="1600">
                <a:solidFill>
                  <a:srgbClr val="2E2C61"/>
                </a:solidFill>
                <a:cs typeface="Calibri"/>
              </a:rPr>
              <a:t>(2022).</a:t>
            </a:r>
            <a:endParaRPr lang="en-US"/>
          </a:p>
        </p:txBody>
      </p:sp>
      <p:sp>
        <p:nvSpPr>
          <p:cNvPr id="3" name="Slide Number Placeholder 2">
            <a:extLst>
              <a:ext uri="{FF2B5EF4-FFF2-40B4-BE49-F238E27FC236}">
                <a16:creationId xmlns:a16="http://schemas.microsoft.com/office/drawing/2014/main" id="{E61A84B3-B33B-CE91-2A0C-BB94487A3F34}"/>
              </a:ext>
            </a:extLst>
          </p:cNvPr>
          <p:cNvSpPr>
            <a:spLocks noGrp="1"/>
          </p:cNvSpPr>
          <p:nvPr>
            <p:ph type="sldNum" sz="quarter" idx="12"/>
          </p:nvPr>
        </p:nvSpPr>
        <p:spPr/>
        <p:txBody>
          <a:bodyPr/>
          <a:lstStyle/>
          <a:p>
            <a:fld id="{FB8001A5-AF3F-4570-B119-65EDF78F762E}" type="slidenum">
              <a:rPr lang="en-GB" smtClean="0"/>
              <a:t>13</a:t>
            </a:fld>
            <a:endParaRPr lang="en-US"/>
          </a:p>
        </p:txBody>
      </p:sp>
    </p:spTree>
    <p:extLst>
      <p:ext uri="{BB962C8B-B14F-4D97-AF65-F5344CB8AC3E}">
        <p14:creationId xmlns:p14="http://schemas.microsoft.com/office/powerpoint/2010/main" val="344358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61819"/>
            <a:ext cx="11905488" cy="777875"/>
          </a:xfrm>
        </p:spPr>
        <p:txBody>
          <a:bodyPr>
            <a:normAutofit/>
          </a:bodyPr>
          <a:lstStyle/>
          <a:p>
            <a:pPr algn="ctr"/>
            <a:r>
              <a:rPr lang="en-GB" sz="3600" b="1">
                <a:solidFill>
                  <a:srgbClr val="2E2D62"/>
                </a:solidFill>
                <a:latin typeface="Arial" panose="020B0604020202020204" pitchFamily="34" charset="0"/>
                <a:cs typeface="Arial" panose="020B0604020202020204" pitchFamily="34" charset="0"/>
              </a:rPr>
              <a:t>4D transverse phase space tomography on CLARA</a:t>
            </a:r>
          </a:p>
        </p:txBody>
      </p:sp>
      <p:sp>
        <p:nvSpPr>
          <p:cNvPr id="5" name="Content Placeholder 4"/>
          <p:cNvSpPr>
            <a:spLocks noGrp="1"/>
          </p:cNvSpPr>
          <p:nvPr>
            <p:ph idx="1"/>
          </p:nvPr>
        </p:nvSpPr>
        <p:spPr>
          <a:xfrm>
            <a:off x="306688" y="1298445"/>
            <a:ext cx="4987153" cy="5500225"/>
          </a:xfrm>
        </p:spPr>
        <p:txBody>
          <a:bodyPr vert="horz" lIns="91440" tIns="45720" rIns="91440" bIns="45720" rtlCol="0" anchor="t">
            <a:noAutofit/>
          </a:bodyPr>
          <a:lstStyle/>
          <a:p>
            <a:pPr>
              <a:lnSpc>
                <a:spcPct val="100000"/>
              </a:lnSpc>
            </a:pPr>
            <a:r>
              <a:rPr lang="en-GB" sz="2000" dirty="0"/>
              <a:t>The aim is to reconstruct 4D transverse phase space distribution from quad scan images.</a:t>
            </a:r>
            <a:endParaRPr lang="en-GB" sz="2000" dirty="0">
              <a:ea typeface="Calibri"/>
              <a:cs typeface="Calibri"/>
            </a:endParaRPr>
          </a:p>
          <a:p>
            <a:pPr>
              <a:lnSpc>
                <a:spcPct val="100000"/>
              </a:lnSpc>
            </a:pPr>
            <a:r>
              <a:rPr lang="en-GB" sz="2000" dirty="0"/>
              <a:t>Previous studies have demonstrated use of 4D phase space tomography using a “conventional” algorithm (ART)…</a:t>
            </a:r>
            <a:endParaRPr lang="en-GB" sz="2000" dirty="0">
              <a:ea typeface="Calibri"/>
              <a:cs typeface="Calibri"/>
            </a:endParaRPr>
          </a:p>
          <a:p>
            <a:pPr lvl="1">
              <a:lnSpc>
                <a:spcPct val="100000"/>
              </a:lnSpc>
            </a:pPr>
            <a:r>
              <a:rPr lang="en-GB" sz="1800" dirty="0">
                <a:hlinkClick r:id="rId3"/>
              </a:rPr>
              <a:t>https://doi.org/10.1103/</a:t>
            </a:r>
            <a:br>
              <a:rPr lang="en-GB" sz="1800" dirty="0">
                <a:hlinkClick r:id="rId3"/>
              </a:rPr>
            </a:br>
            <a:r>
              <a:rPr lang="en-GB" sz="1800" dirty="0">
                <a:hlinkClick r:id="rId3"/>
              </a:rPr>
              <a:t>PhysRevAccelBeams.23.032804</a:t>
            </a:r>
            <a:endParaRPr lang="en-GB" sz="1800" dirty="0"/>
          </a:p>
          <a:p>
            <a:pPr>
              <a:lnSpc>
                <a:spcPct val="100000"/>
              </a:lnSpc>
            </a:pPr>
            <a:r>
              <a:rPr lang="en-GB" sz="2000" dirty="0"/>
              <a:t>…but data processing is slow, computationally demanding, and results are prone to artefacts.</a:t>
            </a:r>
            <a:endParaRPr lang="en-GB" sz="2000" dirty="0">
              <a:ea typeface="Calibri"/>
              <a:cs typeface="Calibri"/>
            </a:endParaRPr>
          </a:p>
          <a:p>
            <a:pPr>
              <a:lnSpc>
                <a:spcPct val="100000"/>
              </a:lnSpc>
            </a:pPr>
            <a:r>
              <a:rPr lang="en-GB" sz="2000" dirty="0"/>
              <a:t>Recent studies investigate application of Machine Learning, with tomographic reconstruction performed using a neural network trained on simulated data.</a:t>
            </a:r>
            <a:endParaRPr lang="en-GB" sz="2000" dirty="0">
              <a:ea typeface="Calibri" panose="020F0502020204030204"/>
              <a:cs typeface="Calibri" panose="020F0502020204030204"/>
            </a:endParaRPr>
          </a:p>
        </p:txBody>
      </p:sp>
      <p:grpSp>
        <p:nvGrpSpPr>
          <p:cNvPr id="10" name="Group 9"/>
          <p:cNvGrpSpPr/>
          <p:nvPr/>
        </p:nvGrpSpPr>
        <p:grpSpPr>
          <a:xfrm>
            <a:off x="5805454" y="904745"/>
            <a:ext cx="6041572" cy="2525486"/>
            <a:chOff x="5779477" y="844131"/>
            <a:chExt cx="6041572" cy="2525486"/>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79477" y="844131"/>
              <a:ext cx="6041572" cy="2508669"/>
            </a:xfrm>
            <a:prstGeom prst="rect">
              <a:avLst/>
            </a:prstGeom>
          </p:spPr>
        </p:pic>
        <p:sp>
          <p:nvSpPr>
            <p:cNvPr id="9" name="Rectangle 8"/>
            <p:cNvSpPr/>
            <p:nvPr/>
          </p:nvSpPr>
          <p:spPr>
            <a:xfrm>
              <a:off x="6585857" y="2438400"/>
              <a:ext cx="4027714" cy="931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Straight Arrow Connector 11"/>
          <p:cNvCxnSpPr/>
          <p:nvPr/>
        </p:nvCxnSpPr>
        <p:spPr>
          <a:xfrm flipV="1">
            <a:off x="8421850" y="2259528"/>
            <a:ext cx="7898" cy="511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639548" y="2259528"/>
            <a:ext cx="1207478" cy="870857"/>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Arrow Connector 12"/>
          <p:cNvCxnSpPr/>
          <p:nvPr/>
        </p:nvCxnSpPr>
        <p:spPr>
          <a:xfrm flipV="1">
            <a:off x="10903793" y="2259528"/>
            <a:ext cx="7898" cy="5116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43949" y="2696812"/>
            <a:ext cx="155414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point</a:t>
            </a:r>
          </a:p>
        </p:txBody>
      </p:sp>
      <p:sp>
        <p:nvSpPr>
          <p:cNvPr id="18" name="TextBox 17"/>
          <p:cNvSpPr txBox="1"/>
          <p:nvPr/>
        </p:nvSpPr>
        <p:spPr>
          <a:xfrm>
            <a:off x="10286681" y="2712387"/>
            <a:ext cx="129740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observation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point</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675" t="6524" r="6060" b="3654"/>
          <a:stretch/>
        </p:blipFill>
        <p:spPr>
          <a:xfrm>
            <a:off x="8251371" y="3282529"/>
            <a:ext cx="3569678" cy="3375009"/>
          </a:xfrm>
          <a:prstGeom prst="rect">
            <a:avLst/>
          </a:prstGeom>
        </p:spPr>
      </p:pic>
      <p:sp>
        <p:nvSpPr>
          <p:cNvPr id="19" name="TextBox 18"/>
          <p:cNvSpPr txBox="1"/>
          <p:nvPr/>
        </p:nvSpPr>
        <p:spPr>
          <a:xfrm>
            <a:off x="5678311" y="3609103"/>
            <a:ext cx="271756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5B9BD5">
                    <a:lumMod val="75000"/>
                  </a:srgbClr>
                </a:solidFill>
                <a:effectLst/>
                <a:uLnTx/>
                <a:uFillTx/>
                <a:latin typeface="Calibri" panose="020F0502020204030204"/>
                <a:ea typeface="+mn-ea"/>
                <a:cs typeface="+mn-cs"/>
              </a:rPr>
              <a:t>Top: 4D phase space at end of </a:t>
            </a:r>
            <a:r>
              <a:rPr kumimoji="0" lang="en-GB" sz="1600" b="0" i="1" u="none" strike="noStrike" kern="1200" cap="none" spc="0" normalizeH="0" baseline="0" noProof="0" err="1">
                <a:ln>
                  <a:noFill/>
                </a:ln>
                <a:solidFill>
                  <a:srgbClr val="5B9BD5">
                    <a:lumMod val="75000"/>
                  </a:srgbClr>
                </a:solidFill>
                <a:effectLst/>
                <a:uLnTx/>
                <a:uFillTx/>
                <a:latin typeface="Calibri" panose="020F0502020204030204"/>
                <a:ea typeface="+mn-ea"/>
                <a:cs typeface="+mn-cs"/>
              </a:rPr>
              <a:t>linac</a:t>
            </a:r>
            <a:r>
              <a:rPr kumimoji="0" lang="en-GB" sz="1600" b="0" i="1" u="none" strike="noStrike" kern="1200" cap="none" spc="0" normalizeH="0" baseline="0" noProof="0">
                <a:ln>
                  <a:noFill/>
                </a:ln>
                <a:solidFill>
                  <a:srgbClr val="5B9BD5">
                    <a:lumMod val="75000"/>
                  </a:srgbClr>
                </a:solidFill>
                <a:effectLst/>
                <a:uLnTx/>
                <a:uFillTx/>
                <a:latin typeface="Calibri" panose="020F0502020204030204"/>
                <a:ea typeface="+mn-ea"/>
                <a:cs typeface="+mn-cs"/>
              </a:rPr>
              <a:t> constructed from beam images at observation point for different quad strengths.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5B9BD5">
                    <a:lumMod val="75000"/>
                  </a:srgbClr>
                </a:solidFill>
                <a:effectLst/>
                <a:uLnTx/>
                <a:uFillTx/>
                <a:latin typeface="Calibri" panose="020F0502020204030204"/>
                <a:ea typeface="+mn-ea"/>
                <a:cs typeface="+mn-cs"/>
              </a:rPr>
              <a:t>Right: Results validated by transporting phase space to the observation point, and projecting onto the x-y plane.</a:t>
            </a:r>
          </a:p>
        </p:txBody>
      </p:sp>
      <p:sp>
        <p:nvSpPr>
          <p:cNvPr id="15" name="Rectangle 14"/>
          <p:cNvSpPr/>
          <p:nvPr/>
        </p:nvSpPr>
        <p:spPr>
          <a:xfrm>
            <a:off x="10338287" y="6547556"/>
            <a:ext cx="1853713" cy="369332"/>
          </a:xfrm>
          <a:prstGeom prst="rect">
            <a:avLst/>
          </a:prstGeom>
        </p:spPr>
        <p:txBody>
          <a:bodyPr wrap="none">
            <a:spAutoFit/>
          </a:bodyPr>
          <a:lstStyle/>
          <a:p>
            <a:r>
              <a:rPr lang="en-US">
                <a:cs typeface="Calibri"/>
              </a:rPr>
              <a:t>Andy Wolski et al.</a:t>
            </a:r>
            <a:endParaRPr lang="en-GB"/>
          </a:p>
        </p:txBody>
      </p:sp>
      <p:sp>
        <p:nvSpPr>
          <p:cNvPr id="3" name="TextBox 2">
            <a:extLst>
              <a:ext uri="{FF2B5EF4-FFF2-40B4-BE49-F238E27FC236}">
                <a16:creationId xmlns:a16="http://schemas.microsoft.com/office/drawing/2014/main" id="{6C1CF2DE-F513-F84A-C739-4C9FCA813E12}"/>
              </a:ext>
            </a:extLst>
          </p:cNvPr>
          <p:cNvSpPr txBox="1"/>
          <p:nvPr/>
        </p:nvSpPr>
        <p:spPr>
          <a:xfrm>
            <a:off x="340659" y="675103"/>
            <a:ext cx="116989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2E2C61"/>
                </a:solidFill>
                <a:cs typeface="Arial"/>
              </a:rPr>
              <a:t>Wolski, A et al. “Transverse phase space tomography in the CLARA accelerator test facility using image compression and machine learning” </a:t>
            </a:r>
            <a:r>
              <a:rPr lang="en-GB" sz="1600" u="sng" dirty="0">
                <a:solidFill>
                  <a:srgbClr val="0563C1"/>
                </a:solidFill>
                <a:cs typeface="Arial"/>
                <a:hlinkClick r:id="rId6"/>
              </a:rPr>
              <a:t>https://doi.org/10.48550/arXiv.2209.00814</a:t>
            </a:r>
            <a:r>
              <a:rPr lang="en-GB" sz="1600">
                <a:solidFill>
                  <a:srgbClr val="2E2C61"/>
                </a:solidFill>
                <a:cs typeface="Arial"/>
              </a:rPr>
              <a:t> (</a:t>
            </a:r>
            <a:r>
              <a:rPr lang="en-GB" sz="1600" i="1">
                <a:solidFill>
                  <a:srgbClr val="2E2C61"/>
                </a:solidFill>
                <a:cs typeface="Arial"/>
              </a:rPr>
              <a:t>submitted to PRAB</a:t>
            </a:r>
            <a:r>
              <a:rPr lang="en-GB" sz="1600">
                <a:solidFill>
                  <a:srgbClr val="2E2C61"/>
                </a:solidFill>
                <a:cs typeface="Arial"/>
              </a:rPr>
              <a:t>) (2022).​</a:t>
            </a:r>
            <a:endParaRPr lang="en-US"/>
          </a:p>
        </p:txBody>
      </p:sp>
      <p:sp>
        <p:nvSpPr>
          <p:cNvPr id="4" name="Slide Number Placeholder 3">
            <a:extLst>
              <a:ext uri="{FF2B5EF4-FFF2-40B4-BE49-F238E27FC236}">
                <a16:creationId xmlns:a16="http://schemas.microsoft.com/office/drawing/2014/main" id="{C67DB46B-CC77-E3F8-A145-DF8AEA86BFFD}"/>
              </a:ext>
            </a:extLst>
          </p:cNvPr>
          <p:cNvSpPr>
            <a:spLocks noGrp="1"/>
          </p:cNvSpPr>
          <p:nvPr>
            <p:ph type="sldNum" sz="quarter" idx="12"/>
          </p:nvPr>
        </p:nvSpPr>
        <p:spPr/>
        <p:txBody>
          <a:bodyPr/>
          <a:lstStyle/>
          <a:p>
            <a:fld id="{FB8001A5-AF3F-4570-B119-65EDF78F762E}" type="slidenum">
              <a:rPr lang="en-GB" smtClean="0"/>
              <a:t>14</a:t>
            </a:fld>
            <a:endParaRPr lang="en-US"/>
          </a:p>
        </p:txBody>
      </p:sp>
    </p:spTree>
    <p:extLst>
      <p:ext uri="{BB962C8B-B14F-4D97-AF65-F5344CB8AC3E}">
        <p14:creationId xmlns:p14="http://schemas.microsoft.com/office/powerpoint/2010/main" val="261210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571" y="934815"/>
            <a:ext cx="7101518" cy="1543806"/>
          </a:xfrm>
        </p:spPr>
        <p:txBody>
          <a:bodyPr>
            <a:normAutofit/>
          </a:bodyPr>
          <a:lstStyle/>
          <a:p>
            <a:r>
              <a:rPr lang="en-GB" sz="2400"/>
              <a:t>Size of neural network reduced through use of image compression (using discrete cosine transforms).</a:t>
            </a:r>
          </a:p>
          <a:p>
            <a:r>
              <a:rPr lang="en-GB" sz="2400"/>
              <a:t>Use of image compression would be very difficult with conventional tomography algorithms.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74844" y="1172482"/>
            <a:ext cx="4278984" cy="5470468"/>
          </a:xfrm>
          <a:prstGeom prst="rect">
            <a:avLst/>
          </a:prstGeom>
        </p:spPr>
      </p:pic>
      <p:sp>
        <p:nvSpPr>
          <p:cNvPr id="4" name="TextBox 3"/>
          <p:cNvSpPr txBox="1"/>
          <p:nvPr/>
        </p:nvSpPr>
        <p:spPr>
          <a:xfrm>
            <a:off x="1497241" y="2664718"/>
            <a:ext cx="4598759" cy="461665"/>
          </a:xfrm>
          <a:prstGeom prst="rect">
            <a:avLst/>
          </a:prstGeom>
          <a:noFill/>
          <a:ln w="28575">
            <a:solidFill>
              <a:srgbClr val="C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a:ea typeface="+mn-ea"/>
                <a:cs typeface="+mn-cs"/>
              </a:rPr>
              <a:t>Collect quad scan images (32 steps)</a:t>
            </a:r>
          </a:p>
        </p:txBody>
      </p:sp>
      <p:sp>
        <p:nvSpPr>
          <p:cNvPr id="8" name="TextBox 7"/>
          <p:cNvSpPr txBox="1"/>
          <p:nvPr/>
        </p:nvSpPr>
        <p:spPr>
          <a:xfrm>
            <a:off x="1964387" y="3410534"/>
            <a:ext cx="3664465" cy="461665"/>
          </a:xfrm>
          <a:prstGeom prst="rect">
            <a:avLst/>
          </a:prstGeom>
          <a:noFill/>
          <a:ln w="28575">
            <a:solidFill>
              <a:srgbClr val="C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a:ea typeface="+mn-ea"/>
                <a:cs typeface="+mn-cs"/>
              </a:rPr>
              <a:t>Compress images using DCT</a:t>
            </a:r>
          </a:p>
        </p:txBody>
      </p:sp>
      <p:sp>
        <p:nvSpPr>
          <p:cNvPr id="9" name="TextBox 8"/>
          <p:cNvSpPr txBox="1"/>
          <p:nvPr/>
        </p:nvSpPr>
        <p:spPr>
          <a:xfrm>
            <a:off x="1594037" y="4136721"/>
            <a:ext cx="4405163" cy="830997"/>
          </a:xfrm>
          <a:prstGeom prst="rect">
            <a:avLst/>
          </a:prstGeom>
          <a:no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a:ea typeface="+mn-ea"/>
                <a:cs typeface="+mn-cs"/>
              </a:rPr>
              <a:t>Provide compressed image as input to (trained) neural network</a:t>
            </a:r>
          </a:p>
        </p:txBody>
      </p:sp>
      <p:sp>
        <p:nvSpPr>
          <p:cNvPr id="10" name="TextBox 9"/>
          <p:cNvSpPr txBox="1"/>
          <p:nvPr/>
        </p:nvSpPr>
        <p:spPr>
          <a:xfrm>
            <a:off x="664671" y="5232240"/>
            <a:ext cx="6263894" cy="461665"/>
          </a:xfrm>
          <a:prstGeom prst="rect">
            <a:avLst/>
          </a:prstGeom>
          <a:noFill/>
          <a:ln w="28575">
            <a:solidFill>
              <a:srgbClr val="C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a:ea typeface="+mn-ea"/>
                <a:cs typeface="+mn-cs"/>
              </a:rPr>
              <a:t>Compressed 4D phase space produced as output</a:t>
            </a:r>
          </a:p>
        </p:txBody>
      </p:sp>
      <p:sp>
        <p:nvSpPr>
          <p:cNvPr id="11" name="TextBox 10"/>
          <p:cNvSpPr txBox="1"/>
          <p:nvPr/>
        </p:nvSpPr>
        <p:spPr>
          <a:xfrm>
            <a:off x="1241435" y="5958427"/>
            <a:ext cx="5110373" cy="461665"/>
          </a:xfrm>
          <a:prstGeom prst="rect">
            <a:avLst/>
          </a:prstGeom>
          <a:noFill/>
          <a:ln w="28575">
            <a:solidFill>
              <a:srgbClr val="C0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C00000"/>
                </a:solidFill>
                <a:effectLst/>
                <a:uLnTx/>
                <a:uFillTx/>
                <a:latin typeface="Calibri" panose="020F0502020204030204"/>
                <a:ea typeface="+mn-ea"/>
                <a:cs typeface="+mn-cs"/>
              </a:rPr>
              <a:t>Decompress 4D phase space using IDCT</a:t>
            </a:r>
          </a:p>
        </p:txBody>
      </p:sp>
      <p:cxnSp>
        <p:nvCxnSpPr>
          <p:cNvPr id="13" name="Straight Arrow Connector 12"/>
          <p:cNvCxnSpPr>
            <a:stCxn id="4" idx="2"/>
            <a:endCxn id="8" idx="0"/>
          </p:cNvCxnSpPr>
          <p:nvPr/>
        </p:nvCxnSpPr>
        <p:spPr>
          <a:xfrm flipH="1">
            <a:off x="3796620" y="3126383"/>
            <a:ext cx="1" cy="2841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796617" y="3895160"/>
            <a:ext cx="1" cy="2841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96616" y="4957904"/>
            <a:ext cx="1" cy="2841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796615" y="5711094"/>
            <a:ext cx="1" cy="2841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9124" y="879164"/>
            <a:ext cx="22040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Decompressed Image</a:t>
            </a:r>
          </a:p>
        </p:txBody>
      </p:sp>
      <p:sp>
        <p:nvSpPr>
          <p:cNvPr id="20" name="TextBox 19"/>
          <p:cNvSpPr txBox="1"/>
          <p:nvPr/>
        </p:nvSpPr>
        <p:spPr>
          <a:xfrm>
            <a:off x="10412032" y="883643"/>
            <a:ext cx="564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DCT</a:t>
            </a:r>
          </a:p>
        </p:txBody>
      </p:sp>
      <p:sp>
        <p:nvSpPr>
          <p:cNvPr id="17" name="Rectangle 16"/>
          <p:cNvSpPr/>
          <p:nvPr/>
        </p:nvSpPr>
        <p:spPr>
          <a:xfrm>
            <a:off x="10338287" y="6547556"/>
            <a:ext cx="1853713" cy="369332"/>
          </a:xfrm>
          <a:prstGeom prst="rect">
            <a:avLst/>
          </a:prstGeom>
        </p:spPr>
        <p:txBody>
          <a:bodyPr wrap="none">
            <a:spAutoFit/>
          </a:bodyPr>
          <a:lstStyle/>
          <a:p>
            <a:r>
              <a:rPr lang="en-US">
                <a:cs typeface="Calibri"/>
              </a:rPr>
              <a:t>Andy Wolski et al.</a:t>
            </a:r>
            <a:endParaRPr lang="en-GB"/>
          </a:p>
        </p:txBody>
      </p:sp>
      <p:sp>
        <p:nvSpPr>
          <p:cNvPr id="22" name="Title 1"/>
          <p:cNvSpPr>
            <a:spLocks noGrp="1"/>
          </p:cNvSpPr>
          <p:nvPr>
            <p:ph type="title"/>
          </p:nvPr>
        </p:nvSpPr>
        <p:spPr>
          <a:xfrm>
            <a:off x="137160" y="139751"/>
            <a:ext cx="11905488" cy="777875"/>
          </a:xfrm>
        </p:spPr>
        <p:txBody>
          <a:bodyPr>
            <a:normAutofit/>
          </a:bodyPr>
          <a:lstStyle/>
          <a:p>
            <a:pPr algn="ctr"/>
            <a:r>
              <a:rPr lang="en-GB" sz="3600" b="1">
                <a:solidFill>
                  <a:srgbClr val="2E2D62"/>
                </a:solidFill>
                <a:latin typeface="Arial" panose="020B0604020202020204" pitchFamily="34" charset="0"/>
                <a:cs typeface="Arial" panose="020B0604020202020204" pitchFamily="34" charset="0"/>
              </a:rPr>
              <a:t>4D transverse phase space tomography on CLARA</a:t>
            </a:r>
          </a:p>
        </p:txBody>
      </p:sp>
      <p:sp>
        <p:nvSpPr>
          <p:cNvPr id="2" name="Slide Number Placeholder 1">
            <a:extLst>
              <a:ext uri="{FF2B5EF4-FFF2-40B4-BE49-F238E27FC236}">
                <a16:creationId xmlns:a16="http://schemas.microsoft.com/office/drawing/2014/main" id="{7F5C69AF-65F2-24B6-E7D9-355E9E1187D4}"/>
              </a:ext>
            </a:extLst>
          </p:cNvPr>
          <p:cNvSpPr>
            <a:spLocks noGrp="1"/>
          </p:cNvSpPr>
          <p:nvPr>
            <p:ph type="sldNum" sz="quarter" idx="12"/>
          </p:nvPr>
        </p:nvSpPr>
        <p:spPr/>
        <p:txBody>
          <a:bodyPr/>
          <a:lstStyle/>
          <a:p>
            <a:fld id="{FB8001A5-AF3F-4570-B119-65EDF78F762E}" type="slidenum">
              <a:rPr lang="en-GB" smtClean="0"/>
              <a:t>15</a:t>
            </a:fld>
            <a:endParaRPr lang="en-US"/>
          </a:p>
        </p:txBody>
      </p:sp>
    </p:spTree>
    <p:extLst>
      <p:ext uri="{BB962C8B-B14F-4D97-AF65-F5344CB8AC3E}">
        <p14:creationId xmlns:p14="http://schemas.microsoft.com/office/powerpoint/2010/main" val="412055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04800" y="139751"/>
            <a:ext cx="11049000" cy="7778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2E2D62"/>
                </a:solidFill>
                <a:effectLst/>
                <a:uLnTx/>
                <a:uFillTx/>
                <a:latin typeface="Arial" panose="020B0604020202020204" pitchFamily="34" charset="0"/>
                <a:cs typeface="Arial" panose="020B0604020202020204" pitchFamily="34" charset="0"/>
              </a:rPr>
              <a:t>4D tomography: results for 100 </a:t>
            </a:r>
            <a:r>
              <a:rPr kumimoji="0" lang="en-GB" sz="4400" b="1" i="0" u="none" strike="noStrike" kern="1200" cap="none" spc="0" normalizeH="0" baseline="0" noProof="0" err="1">
                <a:ln>
                  <a:noFill/>
                </a:ln>
                <a:solidFill>
                  <a:srgbClr val="2E2D62"/>
                </a:solidFill>
                <a:effectLst/>
                <a:uLnTx/>
                <a:uFillTx/>
                <a:latin typeface="Arial" panose="020B0604020202020204" pitchFamily="34" charset="0"/>
                <a:cs typeface="Arial" panose="020B0604020202020204" pitchFamily="34" charset="0"/>
              </a:rPr>
              <a:t>pC</a:t>
            </a:r>
            <a:r>
              <a:rPr kumimoji="0" lang="en-GB" sz="4400" b="1" i="0" u="none" strike="noStrike" kern="1200" cap="none" spc="0" normalizeH="0" baseline="0" noProof="0">
                <a:ln>
                  <a:noFill/>
                </a:ln>
                <a:solidFill>
                  <a:srgbClr val="2E2D62"/>
                </a:solidFill>
                <a:effectLst/>
                <a:uLnTx/>
                <a:uFillTx/>
                <a:latin typeface="Arial" panose="020B0604020202020204" pitchFamily="34" charset="0"/>
                <a:cs typeface="Arial" panose="020B0604020202020204" pitchFamily="34" charset="0"/>
              </a:rPr>
              <a:t> bunch charge</a:t>
            </a: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597" r="5792" b="3528"/>
          <a:stretch/>
        </p:blipFill>
        <p:spPr>
          <a:xfrm>
            <a:off x="6873024" y="1300618"/>
            <a:ext cx="4385501" cy="4964715"/>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7435" r="6815" b="3841"/>
          <a:stretch/>
        </p:blipFill>
        <p:spPr>
          <a:xfrm>
            <a:off x="1336826" y="1314279"/>
            <a:ext cx="4333321" cy="4951054"/>
          </a:xfrm>
          <a:prstGeom prst="rect">
            <a:avLst/>
          </a:prstGeom>
        </p:spPr>
      </p:pic>
      <p:sp>
        <p:nvSpPr>
          <p:cNvPr id="12" name="TextBox 11"/>
          <p:cNvSpPr txBox="1"/>
          <p:nvPr/>
        </p:nvSpPr>
        <p:spPr>
          <a:xfrm>
            <a:off x="1625064" y="931286"/>
            <a:ext cx="37807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Algebraic reconstruction tomography</a:t>
            </a:r>
          </a:p>
        </p:txBody>
      </p:sp>
      <p:sp>
        <p:nvSpPr>
          <p:cNvPr id="19" name="TextBox 18"/>
          <p:cNvSpPr txBox="1"/>
          <p:nvPr/>
        </p:nvSpPr>
        <p:spPr>
          <a:xfrm>
            <a:off x="8190036" y="944946"/>
            <a:ext cx="1819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Machine learning</a:t>
            </a:r>
          </a:p>
        </p:txBody>
      </p:sp>
      <p:sp>
        <p:nvSpPr>
          <p:cNvPr id="17" name="Rectangle 16"/>
          <p:cNvSpPr/>
          <p:nvPr/>
        </p:nvSpPr>
        <p:spPr>
          <a:xfrm>
            <a:off x="2936678" y="6295026"/>
            <a:ext cx="62018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https://doi.org/10.48550/arXiv.2209.00814</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1" u="none" strike="noStrike" kern="1200" cap="none" spc="0" normalizeH="0" baseline="0" noProof="0">
                <a:ln>
                  <a:noFill/>
                </a:ln>
                <a:solidFill>
                  <a:prstClr val="black"/>
                </a:solidFill>
                <a:effectLst/>
                <a:uLnTx/>
                <a:uFillTx/>
                <a:latin typeface="Calibri" panose="020F0502020204030204"/>
                <a:ea typeface="+mn-ea"/>
                <a:cs typeface="+mn-cs"/>
              </a:rPr>
              <a:t>submitted to PRAB</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8" name="Rectangle 7"/>
          <p:cNvSpPr/>
          <p:nvPr/>
        </p:nvSpPr>
        <p:spPr>
          <a:xfrm>
            <a:off x="10338287" y="6547556"/>
            <a:ext cx="1853713" cy="369332"/>
          </a:xfrm>
          <a:prstGeom prst="rect">
            <a:avLst/>
          </a:prstGeom>
        </p:spPr>
        <p:txBody>
          <a:bodyPr wrap="none">
            <a:spAutoFit/>
          </a:bodyPr>
          <a:lstStyle/>
          <a:p>
            <a:r>
              <a:rPr lang="en-US">
                <a:cs typeface="Calibri"/>
              </a:rPr>
              <a:t>Andy Wolski et al.</a:t>
            </a:r>
            <a:endParaRPr lang="en-GB"/>
          </a:p>
        </p:txBody>
      </p:sp>
      <p:sp>
        <p:nvSpPr>
          <p:cNvPr id="2" name="Slide Number Placeholder 1">
            <a:extLst>
              <a:ext uri="{FF2B5EF4-FFF2-40B4-BE49-F238E27FC236}">
                <a16:creationId xmlns:a16="http://schemas.microsoft.com/office/drawing/2014/main" id="{762EB32E-CDBF-EC8B-5ABB-72EBF1D85F2E}"/>
              </a:ext>
            </a:extLst>
          </p:cNvPr>
          <p:cNvSpPr>
            <a:spLocks noGrp="1"/>
          </p:cNvSpPr>
          <p:nvPr>
            <p:ph type="sldNum" sz="quarter" idx="12"/>
          </p:nvPr>
        </p:nvSpPr>
        <p:spPr/>
        <p:txBody>
          <a:bodyPr/>
          <a:lstStyle/>
          <a:p>
            <a:fld id="{FB8001A5-AF3F-4570-B119-65EDF78F762E}" type="slidenum">
              <a:rPr lang="en-GB" smtClean="0"/>
              <a:t>16</a:t>
            </a:fld>
            <a:endParaRPr lang="en-US"/>
          </a:p>
        </p:txBody>
      </p:sp>
    </p:spTree>
    <p:extLst>
      <p:ext uri="{BB962C8B-B14F-4D97-AF65-F5344CB8AC3E}">
        <p14:creationId xmlns:p14="http://schemas.microsoft.com/office/powerpoint/2010/main" val="68457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6D77B-3BA7-A598-666D-F172881D8C23}"/>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cs typeface="Calibri Light"/>
              </a:rPr>
              <a:t>Anomaly Detection</a:t>
            </a:r>
          </a:p>
        </p:txBody>
      </p:sp>
      <p:pic>
        <p:nvPicPr>
          <p:cNvPr id="58" name="Graphic 57" descr="Satellite with solid fill">
            <a:extLst>
              <a:ext uri="{FF2B5EF4-FFF2-40B4-BE49-F238E27FC236}">
                <a16:creationId xmlns:a16="http://schemas.microsoft.com/office/drawing/2014/main" id="{4BD457CC-E7E4-1B8D-093C-236878415F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76" name="Group 7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77" name="Freeform: Shape 7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784E6235-7B37-B063-0657-57FD11529DCF}"/>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smtClean="0"/>
              <a:pPr>
                <a:spcAft>
                  <a:spcPts val="600"/>
                </a:spcAft>
              </a:pPr>
              <a:t>17</a:t>
            </a:fld>
            <a:endParaRPr lang="en-US"/>
          </a:p>
        </p:txBody>
      </p:sp>
    </p:spTree>
    <p:extLst>
      <p:ext uri="{BB962C8B-B14F-4D97-AF65-F5344CB8AC3E}">
        <p14:creationId xmlns:p14="http://schemas.microsoft.com/office/powerpoint/2010/main" val="398578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8DC7F5-099C-FD4D-905A-DC79A38901EC}"/>
              </a:ext>
            </a:extLst>
          </p:cNvPr>
          <p:cNvSpPr/>
          <p:nvPr/>
        </p:nvSpPr>
        <p:spPr>
          <a:xfrm>
            <a:off x="403341" y="2341893"/>
            <a:ext cx="4604410" cy="369332"/>
          </a:xfrm>
          <a:prstGeom prst="rect">
            <a:avLst/>
          </a:prstGeom>
        </p:spPr>
        <p:txBody>
          <a:bodyPr wrap="square" lIns="91440" tIns="45720" rIns="91440" bIns="45720" anchor="t">
            <a:spAutoFit/>
          </a:bodyPr>
          <a:lstStyle/>
          <a:p>
            <a:endParaRPr lang="en-GB">
              <a:solidFill>
                <a:srgbClr val="62626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E67786B-8CF6-7140-A9BE-F2F0A0F1F7F0}"/>
              </a:ext>
            </a:extLst>
          </p:cNvPr>
          <p:cNvSpPr txBox="1"/>
          <p:nvPr/>
        </p:nvSpPr>
        <p:spPr>
          <a:xfrm>
            <a:off x="424472" y="117862"/>
            <a:ext cx="11344092" cy="707886"/>
          </a:xfrm>
          <a:prstGeom prst="rect">
            <a:avLst/>
          </a:prstGeom>
          <a:noFill/>
        </p:spPr>
        <p:txBody>
          <a:bodyPr wrap="square" lIns="91440" tIns="45720" rIns="91440" bIns="45720" rtlCol="0" anchor="t">
            <a:spAutoFit/>
          </a:bodyPr>
          <a:lstStyle/>
          <a:p>
            <a:pPr algn="ctr"/>
            <a:r>
              <a:rPr lang="en-US" sz="4000" b="1" spc="-150" dirty="0">
                <a:ea typeface="+mn-lt"/>
                <a:cs typeface="+mn-lt"/>
              </a:rPr>
              <a:t>Machine Learning for RF Breakdown Detection at CLARA</a:t>
            </a:r>
            <a:endParaRPr lang="en-US" sz="4000" b="1" dirty="0">
              <a:cs typeface="Calibri"/>
            </a:endParaRPr>
          </a:p>
        </p:txBody>
      </p:sp>
      <p:sp>
        <p:nvSpPr>
          <p:cNvPr id="6" name="TextBox 5">
            <a:extLst>
              <a:ext uri="{FF2B5EF4-FFF2-40B4-BE49-F238E27FC236}">
                <a16:creationId xmlns:a16="http://schemas.microsoft.com/office/drawing/2014/main" id="{F324C67A-C52D-5544-86B0-813208112397}"/>
              </a:ext>
            </a:extLst>
          </p:cNvPr>
          <p:cNvSpPr txBox="1"/>
          <p:nvPr/>
        </p:nvSpPr>
        <p:spPr>
          <a:xfrm rot="16200000">
            <a:off x="10716762" y="4838514"/>
            <a:ext cx="1859272"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Image © STFC John Dawson </a:t>
            </a:r>
          </a:p>
        </p:txBody>
      </p:sp>
      <p:sp>
        <p:nvSpPr>
          <p:cNvPr id="2" name="AutoShape 2" descr="data:image/jpeg;base64,/9j/4AAQSkZJRgABAQEAYABgAAD/2wBDAAgGBgcGBQgHBwcJCQgKDBQNDAsLDBkSEw8UHRofHh0aHBwgJC4nICIsIxwcKDcpLDAxNDQ0Hyc5PTgyPC4zNDL/2wBDAQkJCQwLDBgNDRgyIRwhMjIyMjIyMjIyMjIyMjIyMjIyMjIyMjIyMjIyMjIyMjIyMjIyMjIyMjIyMjIyMjIyMjL/wAARCAH1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rMvdQubW+ZfKiNuLaSUEsdzMu38AOazDrOq7Ps0UcE94zrtaNcLtKb+hYc9uvNAHTVzUeg6fqV9rk09tG1zJKYBK67ig8pMYB4BBOc1et9Su5rnT1aOEQzxMZGBO7eB0A9OtRadqFpDq+pWckwW4kvMqmDz+6T/CgC1H4f0iOJEOmWbFVALG3XJ9+lO/sLSP+gVZf+A6f4VoUUAZ/9haR/wBAqy/8B0/wo/sLSP8AoFWX/gOn+FaFFAGQnhvSkvJpzYWjLIiKIzbrhcZyRx3z+lT/ANhaR/0CrL/wHT/CtCigDP8A7C0j/oFWX/gOn+FH9haR/wBAqy/8B0/wrQooAyLvw1pVzbNElhaQsWU70t1yMEHHTvjH41P/AGFpH/QKsv8AwHT/AArQooAz/wCwtI/6BVl/4Dp/hR/YWkf9Aqy/8B0/wrQooAz/AOwtI/6BVl/4Dp/hVWz8O6ZHLdmSwspA8+5B9nX5F2qMcj1BPHrW1TIzlpOejepPYflQBS/sLSP+gVZf+A6f4Uf2FpH/AECrL/wHT/CtCigDP/sLSP8AoFWX/gOn+FQXHhrSp2gK2FpH5UokIW3X5xgjaeOnP6Vr0UAZ/wDYWkf9Aqy/8B0/wo/sLSP+gVZf+A6f4VoUUAZ/9haR/wBAqy/8B0/wo/sLSP8AoFWX/gOn+FaFFAGXB4c0eCLyxp1q/wAzHLwqTySeuOnPHtUn9haR/wBAqy/8B0/wrQooAz/7C0j/AKBVl/4Dp/hR/YWkf9Aqy/8AAdP8K0KKAMr/AIRvR/tRn/s61yU2bPJXb1znGOvvUv8AYWkf9Aqy/wDAdP8ACtCigDP/ALC0j/oFWX/gOn+FH9haR/0CrL/wHT/CtCigDLuPDmj3FvJCdNtUDqV3RwqrD3Bxwak/sLSP+gVZf+A6f4VoUUAZ/wDYWkf9Aqy/8B0/wo/sLSP+gVZf+A6f4VoUUAZ/9haR/wBAqy/8B0/wqpb+HdMS/vJHsLJ45GQon2dfkwuD2xyeeK26jQ/vZBnoR3J7fpQBT/sLSP8AoFWX/gOn+FH9haR/0CrL/wAB0/wrQooAz/7C0j/oFWX/AIDp/hUNz4b0q4jRVsLSIrIjkrbryFYEjp0OMfjWtRQBn/2FpH/QKsv/AAHT/Cj+wtI/6BVl/wCA6f4VoUUAZ/8AYWkf9Aqy/wDAdP8ACj+wtI/6BVl/4Dp/hWhRQBkWvhrSrdZQ1haS75WkBa3X5QT90cdBU/8AYWkf9Aqy/wDAdP8ACtCigDP/ALC0j/oFWX/gOn+FH9haR/0CrL/wHT/CtCigDJm8N6VLPbyCwtEETlmUW64fKkYPHvn8Km/sLSP+gVZf+A6f4VoUUAZ/9haR/wBAqy/8B0/wo/sLSP8AoFWX/gOn+FaFFAGf/YWkf9Aqy/8AAdP8Kgs/DWlWtnHA9haTMgwZHt1y314rXooAz/7C0j/oFWX/AIDp/hR/YWkf9Aqy/wDAdP8ACtCigDP/ALC0j/oFWX/gOn+FVW8O6YdVilFhZCIQOpj+zrySy4PTHGD+dbVMJ/fqM/wnjJ9R26UAUv7C0j/oFWX/AIDp/hR/YWkf9Aqy/wDAdP8ACtCigDP/ALC0j/oFWX/gOn+FR3Hh3SZ7aWJdOs42kQqHW3XKkjGRx2rUooAzIvD+kRxIh02zYqoBY265Pv0p/wDYWkf9Aqy/8B0/wrQooAz/AOwtI/6BVl/4Dp/hR/YWkf8AQKsv/AdP8K0KKAMhPDelJeTTmwtGWREURm3XC4zkjjvn9BU/9haR/wBAqy/8B0/wrQooAz/7C0j/AKBVl/4Dp/hR/YWkf9Aqy/8AAdP8K0KKAMi88NaVc2zRJYWkLEqd6W65GCD6d8Y/Gp/7C0j/AKBVl/4Dp/hWhRQBn/2FpH/QKsv/AAHT/Cj+wtI/6BVl/wCA6f4VoUUAZ/8AYWkf9Aqy/wDAdP8ACoLfw3pUL3DNYWkglk3qGt1+QYA2jjpxn8a16KAM/wDsLSP+gVZf+A6f4Uf2FpH/AECrL/wHT/CtCigDP/sLSP8AoFWX/gOn+FVL3w7pkr2hjsLKMJOGcfZ1+dcH5eB7jr6Vt1HIcGPnq3qRQBT/ALC0j/oFWX/gOn+FH9haR/0CrL/wHT/CtCigDP8A7C0j/oFWX/gOn+FH9haR/wBAqy/8B0/wrQooAyLTw3pVtb+W9haSnczb3t1zyxOOnbOPwqf+wtI/6BVl/wCA6f4VoUUAZ/8AYWkf9Aqy/wDAdP8ACj+wtI/6BVl/4Dp/hWhRQBkSeGtKe8gnFhaKsSsDGLdcPnHJ47Y/Wp/7C0j/AKBVl/4Dp/hWhRQBn/2FpH/QKsv/AAHT/Cj+wtI/6BVl/wCA6f4VoUUAZz6BpDIyjTLIZGMi3Xj9Ky9Q0DTbHRrXZaQefbS2+2dYwrkh1GSR6810tY3iG8t4rWO1eQCaWaEomDziVaANmiiigBjwxu4d0VmClQSOx6j9BVMaLpotDaiziEBbeUA7+tX6KAIhbwgxERqDEMR8fdHtVLSv+PrVv+vz/wBpR1pVkaT5/wDamrkmP7P9q4GDv3eXHnnpigDXooooAKKKKACiiigAooooAKKKKACiiigApkZy0nOcN/ezjgflT6ZGctJznDf3s44H5UAPooooAKKKKACiiigAooooAKKKKACiiigAooprtsjZ+PlBPJwKABJEkBMbqwBwSpzzTq4LwVqLXniDUSEiiEmXZFYkdeNvb1zXe1dSHJKxMJcyuFFFFQUFFFFABUaH97IM9CON2ccenapKjQ/vZBnOCON2ccenagCSiiigAooooAKKKKACiiigAooooAKKKKACiiigAooooAKKKKACiiigAphP79Rn+E8bvcdqfTCf36jP8J43e47UAPooooAKKKKACiiigAooooAKKKKACiiigAooooAKKKKACiiigAooooAKZIcGPnGW/vY//X9KfTJDgx84y397Gf8AH6UAPooooAKKKKACiiigAooooAKKKKACiiigArN13/kFH/rvD/6NStKsjxF5/wDZ8flGMR/aIfNDA5I8xcY98+tAGvRRRQAUUUUAFZmlf8fWrf8AX5/7SjrTrI0mCEanq9wIk85rrYZMfMVEcfGfSgDXooooAKKKKACiiigAooooAKKKKACiiigApkZy0nOcNjrnHA/Kn0yM5aTno3qPQelAD6KKKACiiigAooooAKKKKACiiigAooooAKp6r5/9k3f2ZVabym2hhweKuVi+KbhINCmDSvG0uEQqM5Pp9KTlyrm7DSu7HmnhSVYvFNg7SeXucqQvAGR0+ley14tpMEcniqyiOzHnKW3ttBPXrXtNdNeaqKM11RhSi4uUX0YUUUVzmwUUyWQRRPIVZgozhRkn6VHaXSXkHmorquSMOMHip5lzcvUdna5PUaHMsgznBHGc44/SpKYh/eyDPQjuPT/PWqEPooooAKKKKACiiigAooooAKKKKACiiigAooooAKKKKACiiigAooooAKYT+/UZ/hPGfcdqfTCf36jP8J4yPUfjQA+iiigAooooAKKKKACiiigAooooAKKKKACiiigAooooAKKKKACiiigApkhwY+cZbHXGf8afTJDgx89W9R/WgB9FFFABRRRQAUUUUAFFFFABRRRQAUUUUAFZuvf8go/9d4f/AEalaVZPiGCGXT45JIkaSK4hMbEZKkyKMj0oA1qKKKACiiigArI0mST+09Xj8lhGLrcJcjBPlx8YznP4YrXrN0r/AI+tW/6/P/aUdAGlRRRQAUUUUAFFFFABRRRQAUUUUAFFFFABTI+sn+97eg9P60+mRjBk929B6D0/rQA+iiigAooooAKKKKACiiigAooooAKKKKACuU8bsfIs0UyZLkkD7uAO/vXV1wfi+8kl1Zbbf+7iXgD1PWuLMKypYeV+un3nRhabnVXlqcnJGE1eymBC5mTcen8Q5Ne0dRkV41fRySJGkKl5DKoUYyCc8Zr2KIMIYwwAYKMgetXl9aVXBQcntdfcTiqahiJW62Y+iiiuoxKmqS+TpV1Ju24jPI7cVy/h/XUs7CO0aN5p3m2xxoOfUkk1ta3q9hb2tzaSXMYuTHgRYyeRxxXAwXEltLDLG3zRtvA968XMcQ8PiYS8vzPQwtJVaMl5nqw5GcYpqf62T6j09Pz/ADpIJPOgjlAxvUNjHrSoP3sh9SOw9P8APWvZTurnnvQfRRRTAKKKKACiiigAooooAKKKKACiiigAooooAKKKKACiiigAooooAKYf9eP90+nqPxp9MI/fqf8AZPYeo/GgB9FFFABRRRQAUUUUAFFFFABRRRQAUUUUAFFFFABRRRQAUUUUAFFFFABTJOqf73t/X+lPpkgyU/3vQf1/pQA+iiigAooooAKKKKACiiigAooooAKKKKACsjxDJIunxqsLOr3EIZwQAn7xeTk5P4ZrXrN13/kFH/rvD/6NSgDSooooAKKy72+u7W+YBIvs4tpJBknczLt/ADmss6tqxT7LCYZ7pnXbIihQAU34wTj9aAOorI0mHGqavP5snN1t8vPyD93Hzj1qna6zezXcBZ4PKMiQPEFO4sVJLA59R0xU9hqFtBqup2sjuJnu8gCNiP8AVJ3Ax2oA3KKZ5yep/I+mf5UCZD3P5H0z/KgB9FMEyHGCecdj3GaQTIcYJ5xj5T36UASUVGJkOME84x8p79KBMhAwTzjHB79KAJKKjEyHoTzj+E9zijzo/U/98n1x/OgCSio/Oj9T/wB8n1x/OgzIOpPGf4T2OKAJKKYZkAOSeM54PbrSGZBnJPGc/Ke3WgCSmRjDScYy3oBngUhmQZyTxnPynt1piSorSZyPmP8AARnAB/H60AT0UwzIOpP5H0z/ACo85PU/kfTP8qAH0UwTIcYJ59j6ZpBMhxgnnGPlPegCSioxMhxgnnGPlPfpQJkOME84x8p79KAJKKjEyHGCecfwnucUCZD3P/fJ9cfzoAkoqPzo/U/98n1x/OgzIOpPf+E+uKAJKKjMyDOSeM/wnscGgzIM5J4zn5T260ASV5rrTC41+48qTzwz8Ed+Og+n9K9FklXy3CsQ2GwcHggV5kLV5dRaAuvmiQjfu4z35ryc2d4xhZvU7sFpJyuUpgxhcK7I2OoOCK9S0m4F1pFrMs4n3RLmQDG4454rzW7tzBPJbyj5lOGBGK7zwtcK3hyzUgrsUx/dPOM8/lzWWSTahOk+jv8Ao/yKzCPvRmuqNuimCZD0J59j6ZoEyEgAnnGOD3Ga9s884XxnNC+tW8Sn97HESw8vHXp83f6Vgck1d8Q3c174kuS0p8mEBIkz93jk496ogkjJPUV8vnLTxOj2SR7GX3VLXuz0fw3cPc6JC8khdxlST14P+FaSDEshxjJHOBzx+tYvhW6hbR0iVGUxnDHacMSfWteOVPMkIzyRzsIz269+a9/By5sPB3vojzK6tVkvMnoqPzo/U/8AfJ9cfzoMyDuf++T64/nXSZElFRmZBnJPGf4T2OKDMgzknjOeD260ASUVGZkGck8Zz8p7daUzIM5J4zn5T2oAfRTDMgzknj2Ppmjzk9T+R9M/yoAfRUfnxgZLYHqQfTP8qBMhxgnnGOD3GaAJKKjEyHGCecY+U9+lAmQ4wTzjHynv0oAkoqMTIcYJ5xjg9+lAmQ9CecfwnucUASUVH50fqf8Avk+uP50edH6n/vk+uP50ASUVGZkHUnjP8J7HFKZkGck8Zzwe3WgB9FRmZBnJPGc/Ke3WgzIM5J4zn5T260ASUwj9+px/CecD1HegzIM5J4z/AAnsM1GZE88HnhSM7Poev0oAnopnnJ6n8j6Z/lQJkOME847H0zQA+ioxMhxgnnGPlPfpQJkOME84x8p79KAJKKYJkIGCecY4PfpSCZDjBPOP4T3OKAJKKj85D3P/AHyfXH86POj9T/3yfXH86AJKKjMyDqT37HscUpmQZyTxn+E9uDQA+iozMgzknjOflPbrQZkGck8Zz8p7daAJKKYZkGck8Zz8p7DNBmQdz+R9M/yoAfRTPOT1P5H0z/KgTIehPPsfTNAD6KYJkOME84x8p780gmQ4wTzjHynv0oAkoqMTIcYJ5xj5T36UCZDjBPOP4T3OKAJKZIMmPjOG9AcUgmQ9z/3yfXFMklQmPqcNn7hOO34c0AT0VGZkHc/98n1xQZkGck8Z/hPY4oAkoqMzIM5J4zn5T260GZBnJPGc/Ke3WgCSiozMgJyTxnPB7c0pmQdSePY+maAH0Uzzk9T+R9M/yoEyHoT+R9M/yoAfRTBMhxgnnGPlPcZpBMhxgnnGPlPfpQBJRUYmQ4wTzjHynv0pRMhxgnnH8J78CgB9ZHiKHzLCOTzZE8u4hO1TgP8AvFGG9RWmJkPQnt2Pc4rJ1++t1s47cs3mSzRbBsbBxKuecYH40AbVFFFADGijdw7IpYAqCR2PUfpVb+ydOFqbUWUAgLbjH5Y2k+uKuUUAVxYWguUuRbRCZF2LJsG4L6A1V0r/AI+tW/6/P/aUdaVZGkmb+09XUonkfash953FvLjyMY6e+aANeiiigAooooAKKKKACiiigAooooAKKKKACmRjDScY+b+7jPA/On0yMYaTjGW9COw/OgB9FFFABRRRQAUUUUAFFFFABRRRQAUUUUAZ2u3TWej3EqqCSu3k468Vy/g63ilvpnlty+0AxyHkKf8AGul142K6czX670Gdig8lsdqwPBMguJrlvPlPkAJ5YGE55yfU1586cp4xPdJetv8AK51Rmo0GurZF4wtpE1BbhljEcgCqR1OOua1fB10JdLe3xhoHP4g8/wCNReMrJpLaK7SPPlna7Z5A7cfWm+CXQ291Hhd4cEnHJGK46SdLMpL+ZG82p4RPsdVRRUc5It5SM5CHGDz0r3DzjyzVTM2valNOymQSFMqMAheh/LFVbYlraM7txI60+6ljljaQRv8Acw6uxLFu+T71Utfts1hNdsd0UUqRsc8gnpx+FeHXwlTGutONrqS+5K3rp/Vz0adeGHVOL2af33O88EyNtu4zu25Vh6D1/HpXUoP3snGMkc7cZ49e9cd4LlYX9zFn5WjDEY7g/wD167FB+9kOOpH8JHb17115VLmwsfn+ZhjVasySiikJAGScAV6Jyi0VU1C7NlbCYIHG8BhnsT29TVoHIB9alSTk49UOztcWmySJFG0kjBEUZLMcACmXFxDaW7zzyCOKMZZm6AVnx61pd/p4lkkVbeaQwATLjcfTB9atIls1FZXUMpBUjII6GlpEVURURQqqMADoBS0hnJ+MtV/s14PMdZbeSN1ktDxv9GJ64B9K6SwuIrvT7e4gIMUkYK49K4Lxk7XHiONDIJIIofuYyFYnn8a6LwZcBtEFsZd0kDldpHKqeR+FS8RTc/YL4kr/AH/5DVKfL7Tpex0dFFFUIKKKKACiikJwCfT0oAXIHWiuJ1XxRDdalDYrbgJDMsjvKSCAMHOOOx712cUqTwpLEwaNwGVh3FU4tRUu4lK7a7D6KKKkYUwj9+px/CedvuO9PphH79Tj+E84PqO9AD6KKKACiiigAooooAKKKKACiiigAooooAKKKKACiiigAooooAKKKKACmSDJj4zhv7ucf4U+mSDJj4zhv7pP/wCqgB9FFFABRRRQAUUUUAFFFFABRRRQAUUUUAFZuu/8go/9d4f/AEalaVZPiEzDT4xHGjRm4h8xmcgqPMXGBjn8xQBrUUUUAFFFFABWbpX/AB9at/1+f+0o60qyNJgjGp6vcYbzDdbCdxxgRx9un40Aa9FFFABRRRQAUUUUAFFFFABRRRQAUUUUAFMjGGk929D6D1/pT6jj+9J/ve/oPX+lAElFFFAET3MMdxHbvKomkBKITywHWs/V9UTTZbZpJyquxVkVQTg/xfQVQ8T63LpiMLe2HnKm77S4G2IE447k57VyOoarLq16txOiqVjCBdv5nPv1rnx1X2FDn69P6Rrhoe0qcp3ekap9uinQuSYeBOVwHH96rmmSebp8L/a1u8g/vlGA3PpXnq6rdQ6cLSGeRFJJJVvXtWtoOvyR6RcWMEO+9txvij28OpPYDk4ya58uxixEfZ/aWv8AX3muLoOk+fodvRWBb6vcSX8cZZR57A/Z5l2PCuOfrk1H4l1RrOe3iV3VcF3CNgt2A+ldFfEwpRlJ9NDKnSlNpLqW5fEllBqhspMrggebkFc1rgggEHIPQivJDySfWu28GXkMmmvZiYyXETFnBB+UHpXHl2OliZTjLpqjfF4ZUVFo6aiiivUOM5rxks5sYismId+GQLyzdual8J2zWemtG9tJE8h81mdcZz2/T9azvGExkvrWzjcqzDoWwpJPH8q2/D+ltpWnmOS6a5kkYuXLEj2A9q4aMObE1KiurWXk+/3HTUlalGHqyfWldtGulSISExn5SccVzHgmT/T7lOPmiDdPQ/8A167KeMTW8kZGd6lcfhXCeF0aLxGsZypVXVhn2/WufGXhjKM110/r7zShaVCpH5nf1na3qEGn6ZM8/mAOjINiFjnB9OlaNYPi+7ltNAk8qISeawiYl9u0HvXrxtfU4XscXodiL+5itpZCdyHB6ZOOBSWWnW6eB9TvZRIblLgqSJCACpGD79a1fCMYbVi5xsijLHJ4Xtmug18wy+ENQksRE8ckLNlBw3qeO9cOTTcqcpyWs5as6cfFKSivso5vwldCPWIgX2rMhXk4yccV3yD97IfUjsfT/PSvM/DEqHVNPYsCCwH416Yn+tk+o9fT/PSsMqTjTnB9JNGmNacoyXVIkrlfH88sHh3Mb4V5VWRf7w9M9q6quE+JFztt7K2aRwkjMzIuMNjpn8TXtUFeojz6rtBmr9pgn8N6ZfQyosUWw7JCcNgYxz39K3bK9iv7cTQ7tucEMMYNeTaeZY7MRvgxhgyjcSDn2ru/CFyGt7lWbYqsNqFvlXPpXjLGRePlTjsz0PYP6spvcf4xuLb7BHY3JmjS4ORMgyqFefmHcVwd3dsbQW5YIJ5A1ywOA4B42jtj2ro/Gt5FexLaeXGk6SECUNkhfw9fSuXu491tjbuII4zjpW0sxhDEUoppq7T0221uzNYSUqU21rZW/wCGPTtF1WLUt62kTfY4URY5myCxx0wfT1rXrl/B0sc1hEllfyS21upSSKaPDq55HPoOa6C9uksrOS4kViqDJCjJrvrcsG29kc1O8kjzjXUSPXbqJWiYrIW+U8jOOtTeGUnPiS3MCxnCkyFiRhe+MdTzWfcv9ovprk43SMSxxyfSrWk3c1lqkEsGSxbYVAzuB7fyr5aji4LHRnDSO33/APBPZqUJPDOMt9z0+io4PNMCeeFEuPmCdM+1SV9MndXPHYUUUUwCs7WJp4rVVtygeV9nzPtPPofWtGuT8Y3FxDLZ+WQEUlwTggsPauXGVPZ0XI2w8OeokcNPfXMWpSXjRpcTJmJDMu4gg8N9a9TimvINKst0aTXTBFdS4T/eI+npXlVyLhD5iNvY9c+vt6VtXuuedtupdOlS/jXFtIJTsXA+VsHqev5VphMTGtSXM1Zba6/O9n8yK9GVObsnd+X+R6NFFOlzO8lxvifHlx7QNnHPPfNT1514d12+XU0aZ2na42xujtjnoDz3r0WnTrwquXJ0dglTlBLm6hTCP36n/ZPY+o/Cn0w/69f90+vqPwrUgfRRRQAUUUUAFFFFABRRRQAUUUUAFFFFABRRRQAUUUUAFFFFABRRRQAVHIMmP2b0J/lUlRydY/8Af9/6f1oAkooooAKKKKACiiigAooooAKKKKACiiigArN13/kFH/rvD/6NStKsjxDBHLp8crht0VxCUwxAyZFHIHB/GgDXooooAKKKKACsjSZs6pq8HlScXW7zNvyH93Hxn1rXrN0r/j61b/r8/wDaUdAGlRRRQAUUUUAFFFFABSEgdT1pa47xRfRXCSSQ2t3ObMApJE5WMs3HGOpFXCHM7Eylyq510U0U6b4ZFkUEjKnIyOtPrE8LXFtPo0f2e4Ercs6kAMhPUED+fetulJcraHF3VwqtfTy21q00MYkZSCV9RnnHvUlzcw2du9xcOEiQZZj2rN1+8ig01GaEziRxtUMR75zWFeXJSlK9jSmuaaiWbG5knmuN00MkWQY9h+ZQezCrcZ+aT/e9T6D1/pXl6aldQTLJDOyMOBjjOPX1611/hnWZb0tBcS73C5BI5OOpJ6fhXDhMwp1HyPf8/wCtjpr4WUPeWx0lV767jsLGa6l+5EhY1KJY2JCupIOCAehrjda8QziK50/Mcu92Tzo/l2D+7juR0NehOpGnB1JbI5YxcpKK3Zx95dT3+rvPNO8u1ODJgbR2BxwcVPuXAPr0pkUIiiWPgqM5GOtESSIp3sX549h6V87mWLhjJc1/h0Xn3f8AwD1cJQlQVrb7+RIW/Olt7u4sLlbiGRIZmBi808hFP8WPamDL8ugGDxzSsqsPmAI9DXHhcR9VrRn23/yN61L21Nx7mjb6hcXd/Gb678xd6gTFQpVR3yOf/wBdVby4kuLmR97OAcIXYngdBUIULnaMZoOAeOBU1cXKrJylrdjhQUEktArQ8MzfZfFNrmQKZ1aMjkB+MjPbIrKxIt0SSDGRwM9DV/TFiGs2Mkz7FSYHfnGK6svrfVcTG7upLX5/5PcxxUPbUXpZxf5f5o9Tooor6k8Y4Dxc0z6nc5IeOKEHHovfr/nmu105YU022FvEIoTEpRAc7QRnFec61dXd/rZeazkMXmAGJPnbYD6dD0r02IqYUKLtUqCFIxgfSscNCUacm3vJ2/I0qyTkkuiQ+vPtNKDxj82wAXDgbcgZ5xivQa8+1Fk0/wAaPLwyrMkpBOMEgE1y5hCLjCcvsyRthZO8orqmeg1yfj6Rf7Gt4HI2zXCgjHPHpXVq6ugdGDKwyCO9cV47ubYz2NoUBuclw5P3V9Px/pXdKfJCU10Tf4HMo80lHu0T+DbEK0ty8bg7QsZI+Ur3+vStzWo1h8OXyQwptWBtsYXjp6CqXhGKVNJZpGyjvlBuzgf0rYv0eXT7lI2Ku0TBWA5BxXLlkeTDw89TbFvmqyPKfDV2tnLa3DxiRY5M7cc//rr1mJtzueRnBwc5HHp2/CvGdLLJbuDncjHg+tewadK01rHIylWaNCVLZI4/IfhSoNrFV4dFK/3jqJOjSl5fkW64Tx9aT3F1Zy74GhiHMW7EnJ5OO46V3debeKS7+LJyHBRIkUjdnBxn8PpXRiKzoUZ1Ful+ehlSpqpUjB9WZgwOgGPSrMNz5QdQgZWB2qex6Zqrzn2pR718PGTTuj6NpPRgfvZPJNIRkY9aVvvcZA9KSi+twOm8DXEdvLdWrhY/MZWjJIG445Hue9bnim+jtNIeNl3PP8iD+v4VwmnFY9WtWfDRq+4Ixwu4dDXU+NbvNvbWiPHuZt7jqy8cY9O9fV08RGeCUm9eX/NLv2PElSccRZLS/wDk/wBTj88474pRI8REkZKupypHUGj6UmDjFfKwlyyUl0Pakrpo9S0yaW40y2mmGJHjBPv71brC8NaqLrTVjmZVkhIiHbcMcVu19th6satKMou589Vg4TcWgooorYzCuG8ZsTqsK4OBF+fNdzXnvim4afWnUhwsa7V3DH1x7V5ecSthrd2jtwCvWuYUqeZEyZIyMcVGRJLFHFMGcIMAl8kew9KnpAOTkk8/lXz1HFTpwcE9N+u/yaPUqUYzkpP0CMn5WwQRz7ivUdLu473ToZoySCuDk5II65ry+u78I3izaWbfGHhY5wMDB6V35PVtXcO5zY+F6al2OhphP79R/snufUfhT6YT+/UZ/hPGT6jtX0x44+iiigAooooAKKKKACiiigAooooAKKKKACiiigAooooAKKKKACiiigAqOQ8x/wC96n+lSVHIcGPnGW9SP/10ASUUUUAFFFFABRRRQAUUUUAFFFFABRRRQAVkeIpvLsI4/KkbzLiEblXIX94pyx7Ctes3Xf8AkFH/AK7w/wDo1KANKiiigAorNu9Rntb1ozbqYFt3l8wvyzLjgD0561nNrWqC2ZEs4pbwSIMRAsoVl3Z6jp06igDo6yNJjk/tPV5POYxm62iLaMA+XHznrVUa9dLeW6vChgk2LuEb5YtwSG+6MHjBOam0+/s4dT1S2luoUna7ysbOAxHlJ0H4GgDbopnmx/31/P2z/LmjzYz0dfz9s/yoAfRTBLGcYkU56c+2f5UCWM4xIpzjHPXPSgB9FMEsZxiRTnGOeuelAljOMOvOMc+vSgDntb8QW8aS2geTbIrRrNA+GWQdRzxmuGuHmysUUrOuSRIrFShzyQOnNdX4suUktpbJobaWKU+ZGyPhlYeuO/WuSFoRZL5iyqHGFJc9O4Hr9a8/E4uNJ3jJ3V/O19L6P7rrdrU6aVBz0a0f49ev4m74TvotKiu4xDvuJpBsfH3mPRSa7Oz1SG4SJZf3Nw5KmF/vAjr+FeZ2U0lm4+zkqsbK3IyNw9a0pdbumkS88xBfIuwOEHzD3FcsMzk5+877brdd/U3eDSjov+H7G34s1e8s7hbazuSjsAzq0QIC89CfXpWFd6/e6nEyXkcQTcHhZOCnbn1BqldXc95Ms11M7v0+YYxk9PaoN6qWPYD+EZ59KzxGPqVP3MIaPv666v8ATYulhoQ/eSlqu39f8OBOSQMfK2Dn+YpyuUkypZSO4pishCgjDMN2G4pSDu64AOCMdfxrypwcXa1kdkZJre5eN5iziWMMkyybzJu5Jxxx7VRAI35ZmdjlnblmPUmnN8kfmH7oOOOufpQCGAIHUZAApqrWVO32WDhTc79UAQjGQw9ye3rVybT3m0G5uIHMbQpvkEi4BGeChp9lYvdDezKEVSSSwOAOvy9a7lreFvDpspphIpg2kxKAWyM8L6mvTynDKdX201s9jjx1Vxh7OPU8r06bziYlLs38APU+tXGBViCMEdc1seD9I0e5vJ7qCa8WWE4iEyhSm4YznuetM1u0tbS/SG2uDKWUb2Y5+Y+pq87wMYVnVp7Pdba+X5k5diHKnyT6GTtO7JYn0FKcDmmSOYpVVhjccDI6mm+TPcy+Taw73kIBZjhU7ZJ7CvLpYKrVqxg+q0/r+u252TxEIQcl0ND+zbz7F9sNu/kEZ3Yz361XRtkivjO1gfyrvLTRYo9C/s+XUJH3BTuDj5CMD5fbNcPcwGCQq8wkkDMrYHPBxk/WunMsFDDRjyO5lhMRKs3zI9Rt5Vntopk+66hhxjrWfqszPJHbIZI0VhLNKr7NiD379OlYHhjxHtuYdHmQ/dZllYgBQBkD+daHizWY7SyFlHh57kEYxkBR1/GvoFWfsFXXa55bgvaOm+9jIgngv/E9kXKRQxNmNoj5YZskjjvmu7rzvwbNAmsul0uZmjJiZ+dgByf/ANdegmWMZzIoxnPPpyaMLFxoxu7318vkFZ3qOw+uC8WRiLxHHMYgQ0KkjPD4J6/yrujLGOrr+ftn+VcV40jB1G1uFZSDEY+D0wc/1FYZlf6rO3l+aNMJ/GidFoNwZ7GIxWyxWxUkYfOGzyK43xbdpfeIRC8EqNargbm4POcgD1rX8I6j5Qe1kICMw2dSSx/pxXP6tfjUvEFxukK7GC7VYFQB7jrmsIYq+Bco3va2nTbtsjWVG2Js9r/f952XhKLZpbv/AH5TwBjpxW7InmRMn94EVS0sWsGnwpbp5SsA2xj82T6+5q4JYzjEi84xz69K7sLT9nRjHsjmrS56jZ5CtnLp95d2M4w8UmMZ4IPQ/jXpHhiV5dEgLkEqoXAJ4A6cVh+M4IPtFtdRtFvkUq+B8zAdDn061e8GXrTadcRyy5WGURoGI+UYGB+dc1Nv6/V80n+SNppfVYeTaOnry27lnudTumuAGmaRlOFzjHTH4Cu58SzuPDl8baSPzBEerds4OMd/6151bsyRLtZlIXHXmss4ly0I9m/yX/BLwCvUfexHcymC3aQAEr2JqRGDxqw7jNV9esbm18tpIGEUihhJ1BPelsZA9pHyCVGDXm4rLnQwMKz3b/BrQ66OL9piZU+iX6lg5yvHB7090K7cgjIzyMU3jcAT1rpvEFosej2Djy3kjXY8gwpxjIGPxrz6dF1Kcpr7K/U6p1FGaj3MGwuZLS/hljYgk7ThQ3B+tWNc1B9R1RmktBA0Q2g55dT0J96zi23B5HPGKklkeaUySOXdurMck1rSxUoYeVK2/wCBE6KlVU77FzRYGuNXto0Kj58ndjoOv1qHUIfs2pXEG0ja5xxjjNafhCOKbWd8n/LJCVz/AHv/ANWaTxTBHFrBeNtyyoHPOeap4drB+0a15hKqnX5F2JPC09ml95VzCpcjckrHhcc/5NdpbX0F5LPHCxZoGCPxxkjPHrXmVq5ScEKjZBBVzhSCOh9q3/D+sQto1xc3OYJI7oBmto9okwOFx6YGK9jKKsVhZuX2flocGOg/bRS6nb0VDDcxTQxyqwAdVYAnnnpTxLGekinp39Tj+deummro4GrD68y1ucXGs3LiR2QOVXec49ce2a9DvL6G0sprguCI0LYHOe3T68V5XcyG6uVklYgyuWI9Sa8nN7yjCF97/gjuwOjlLtb8R7IyY3qRkZGR1FJXQ+IrKKCyspUuJJWKhACOFUD9Oe1c9Xz2JoOhUdNnq0qntIKQV1Xgrd591h8IFGV9T61ytdL4M2rfXLtIF2xdCevPX8K2y3/eof10M8X/AAZHb0wn9+oz/CeN3uO1BljGcuox159s/wAqYZoxOB5q/dPG8ex6fSvsjwCK2ubmW9u4pbUxRRMoikJz5gI5NW64uz1xYfHl9a3CynzdscTl/lVQM9Dxg9c12KzRMAVkQg4xhuuRn+VXUg4tExlcfRTBLGcYkU5xjn16UCWM4xIvOMc9c9KgofRTBLGcYkXnGOfXpVDUdUW18lIWV5ZWGB1G3OCc1E5xhHmkVGLk7I0qKYJoj0kU/j74/nR50f8Az0X8/fH86skfRTDLGOsij8ffH86DLGM5kXjOefTrQA+imGWMZzIvGc89MdaDLGM5kUYznnpjrQA+imGWMZzIoxnPPpyaDLGOrr+ftn+VAD6KZ5sf99fz9s/y5oEsZ6OvPv7Z/lQA+imCWM4xIpzjHPr0oEsZxiRTnGOeuelAD6KYJYzjEi84xz69KBLGcYkU5xjn14FAD6ZIcGPnGW/vYz/j9KBLGeki/n74/nTJJo8p+9UfN/fAz2/HmgCaimGWMdZF/P3x/OgyxjOZFGM559ODQA+imGWMZzIoxnPPp1qK62T20sIuTCWUjejAMuOpH0oArXUl/FPNNGqGJEAjRnADsTySe1X0LFFLrtYjkA5warXEVrNZNbXLiSMLhtx5OByfr3p1rc272sbRSDy9uF3HB4HfPtWUU4zavv8A1/kW2nHYs0UzzY/76/n7Z/lzQJYz0dfz9s/yrUgfRTBLGcYkU5xjn15FAljOMSKc4xz1z0oAfRTBLGcYkXnGOeuelAljOMSLzjHPr0oAfWR4hjkbT42SZkVLiEugUEOPMXg55H4VqCWM9JFP4++P51k6/eWq2SQNcRCaWaHy4y43NiVc4HegDZooooAikt4ZXDyRhmCsgz6HGR+gqouh6elsbdIGWMtvyJXDZxj72c9OMZrQooApDSbFbmO4EAEkYAX5jgY6HGcE++M1DpYBu9WOBn7Z/wC0o606yNJkk/tTV4/JIiF1uEu4YJ8uPjHWgDXooooAKiuHkit5Hii82RVJWMHG4+maLi4itbeSeZtkcY3M2Ogrm7/xYjZhsAVbeFM7rlVGcE464qJVIwaUuu3mUouSbXQ0LjWbF7ck3nlSwgSSJEQx919+a5e/1K7ltltjduqO7Mrs+0kdgxrI1W8iOpTTQRp80pTHIJPGW29h/jTNxkHznzWY8KepX2ryMdPERqpbX7Xu11/D8mzuw6pOF9yxHaS3TyrFLHL5YL99z8ZOD3qT7HKtlG9zJ8ksZeGFWO4c8E+g70W0IKNNFGxt0C7puVIznKj/ABrpItHvbqf7JMqiwQZjkI+fYRwoYc5rmhTVR25Pe013S+Xyf6q9zaUnFfFpr/VzjX+98vAHrQCVYMp+Ycg+lafimzt9N1i3SNsho+Qz5JHqf5VixSRPlY1Yc8gg/pWFXAVqXTpe9tN3/lp36FwxVOZYZ5Z5S8pUu5yT796qy+a1xFFDGxLuUwerH1WtKCykmvEs08qR34BWQED8fWujGiRahb2sgY3KhjHDcQjaYfVmB+8QRXbldCTruc1t5bOz3MMZUSpKMXuU59Gi8ryZEh05oMBJZQT5qkZ692HOcVz8kymXaXVm4wAMcY44r1J7JZpUad/OjVMeW6Ajd/e+tcnc+H2upY7JrK2gJleQTiTcR6AdD07GuvF4KnVbm016dX0+RhQxE4JRT+/scxFKqyhgUfuoIyDVrTraaSeJIWxJnAKjBx3xWk/gi48tppJ4oTDGWAU5Abritrw9aRCVBPNILyNFcRqcLs7EeoJrhhgKt4qLdr3s91brp5fidMsTCzbWvcl0O3vLO9+ziL/Q9hdHkjw+D0BPqK6OopZxC0SlHbzG2gqucfX0FS17VGmqa5U7nn1JOTu0GB6VgeIdH/tBrdoYMyb8O64GF9/Wt+inXoxrQcJ7Cp1HTlzROF8X2d7Y+H7JYjCYbd/3mxcFiemAaXSfCTXUNney3X7lwGe32nDqeqnmuwvuLN3Fr9qZPmWLj5iPrVhCSikrtJH3fStI06cVGSjrHRPyJcpO6b0YiIsaKiqAqjAA7CuP8Y2EUTRXkexGf5WUL94+tdlXP+MRKNDaSOTCow3pjO4E/pXLjqPtqEo2uzbDVPZ1EzgVup7C8tbyKJJTA+4qev4VZ1HULnVJo7i4cGWNdqlVA4PtVMlxGCMb/T1qOSGQR5ic+aSOWP6V4tLFzdGFHn5bN6/5+W/+Wh6E6EVUlU5b3X9W8zs/BNtbyh75bgNcKpjaHbgxgnPJ6npXZVx/gIBrW7kMUyybwru7DBI7AV2FfRwi4wjFq1ktNzyW7ybvcK5PxuFENkfLctvYBx90cdD9cfpXWVzHjlymkW7bWK/aVDEduD1rLFU3UoTiuzLoy5akZPuYOgSLDdzyuu5Ut5CwzgnjsfWsXS4FupIobdCplfA38kZPr3qTJAODjNXtCUf21ZgYAEg618xRxPNQWFtvJPf5HsTpWqut2R6VEnlxImS21QMnqcU+iivrkrHhnOeMrYy6XFOqZMMnJ9FIwf1xVPwTdqftdkRhlIlBz1B4/p+tbXiRBJoF2C2MKD9cEcVyPhWfyPEMS4Y+ejR8Hgcbsn8v1ryqklDMY/3lY7Ypywr8mdV4qkaPw5dlYw+4BSCOgJ61wVi0K3kDXCbogw3qfSum8d3ISOxt/MZS7s5UA4YAf/XrP8LWMd7fTK7MoRA2VHJ59e1YZnGVXEU6UfXy/rQ0wclClKb/AK/q5qeMtIfVdIjubQyuY1yIkGd4OMcV5ksl1p87ROrIyHDRuMYNe8jgYrx3xpYzWfia4Mr7xcfvUbHY9vwr6agoVoOjVSaPHquVOXtIOzLvhq2bU72SZ5YUSDYr+Yfl5Pb616Hq+nLeac8cUamVExHkdPYVzPw5s0Oj3U0iKwlmwATn7o9PrXcVw1cHSjKUIq0WrHTTrzcYyk9Tye4ha2uJIHxvjba2D3qI46ntW74sh8rXGbCgSIG+X8uawiquNrNtVuC3oD3r4urR5K7pedj6CE+amp+R23gtLYaV5qspuZSxcZ5ABIHFJ40ti1lb3I/5ZvtPHr/+qr3hjSP7I0lIWnjuGySsiDjaTkAH0p3ihGfw/clcfIAx4zwDX1uKw8fq86UV6WPDo1X7WM5M87ptlJJbwGESN5OclAcZPfPv7+1KORQAcc18nTryp0pU1s7fhc9ydKMpxm+l/wAT0Tw5q0Op2AWNSrwKquMcD0579K2a4fwZcyretaqqCN1Lv68dMV3FfW4Ksq1JNdNDw8RTcJ2ZBeM8dlO8S7pFjJUD1xXmmkpd3XiK1a1ELTxEyskvA9O31ru/E8/2fw7dsJfKZlCK2cck9K5Pwda+f4ie4xKPs8WCVYbST2PepnC+MpvspP8AL/McZWoSXdo7HXFeTSJYUid3lwgCAHBPc57V51cW7W0xiZ43I/ijbcPzr1eqk2m2U8DQvbRbG64UD8frXPj8veJfMnZo1w2KVFWaPL5FaOJZWU7GbarY4J9K1PD2oGw1WMsxEUvySADOfT9a1/Gumpb+ElFrHtFtKr7geQOhPv1FclZzYEEwZuMNuHWvNxOClgI0q8XrfX1/4Y66WIWJc6bR67TCf36jP8JOMj27UQyLNBHKhJV1DDPoaiuLiO1zLK21FQk9PUfjX0vMrc3Q8mzvY8j8SSg+KNQFvIXV5cMY/wBRmvQ/Bl2tzoCRguxt2MZLDHTp+leaXnnvql5MgCoZ/MO1Rkc9B+ddj4M1ofbv7IjtVCsGlaXdgk/StJ11Vmo03dct/wAt/k9DONNwi3JWd/8APY7uiiioLGSSRwxmSRlRB1ZjgCuU8WXqLd2sSOj7Ms6Hkfj+FdLfXEFvADcLujdgmMZHNeb6nc/bNTuJwMKznH0HAryM2ruFLkT3sd2Bpc0+Zno2m3kN/YxzwghDxgjGMVbrA8IzRyaKI1PzRuQ49M81v16OGm6lGM5btI5asVGo4ruFFFQPdKl5HbGOUtIpYOF+UY7E+tbGZPRRRQAUUUUAFFFFABRRRQAUUUUAFRyHBj5xlsdQM1JTJDgpz1b1H9aAH0UUUAFV727jsbOS5kUsEGdq9WPoKsVXvrKO/tWt5S6o2DlDgilK9vd3GrX1M/8AtK3v9HluJIZxGjAOIzkgjGcEener/wBvsxAZTcxCNcZYsBjNZ920VpbzWj20kVqibhKjgeY3XHrk96w9TsoL7T7a3azVLtUeRY4Jwuz5flLZ65rClK9fkvpbtrpf5f1oaTVqXNY7Tg80tY3hm7uL3R4ZZVHlhFWNt+5mwMNu98itmumS5XYxTurhRRRSGFFFFABWZrwH9lk4H+vh/wDRqVp1leIGZdLXahbNxAGOQNo81eaANWiiigAooooAKzdK/wCPrVv+vz/2lHWlWRpMONU1efzJObrZs3fIP3cfOPX3oA16KKhu3mitJXt4/MlVSUTPU0m7K4JXZk6vb3t3e7Fv/slnHAzyFSCWOe464GK4hIoZLmZrW48+1UqFkMbKHPBIJ7Cuvhs9Yvr61vpWS12xbXGOWzzgj/GtCDTHcMbxlAZGjMMHyxlc8HH97HeuWrRjiYNuNpLZv17d/P8AM2hUdKSSd11OLd7GO6ja9id7FVdhJbqW5JHU4zx71ei8OzbmGlGPyHg8xLt1OX39VBzx27V2kFrBbweRFEqx91A4NLNbRT25gdcRkYwpx/KtaNGNKnZL3rW8n/WxFSbnLfS5n6BYSWOjRQXMKrN1kG7dk/WtRshTtAJxwKAAAAOgpa0jFRVkS227s5rWNF0+a2uNY1G1c3C2xWRI3zj3HuK4z7LLa3kCyxSm0kTzRkfvHXb97joMmvTNSLG28gRTsJz5RaHGYwf4uewrNvIL1b2CMpNJYxokX7vaWkJPJbuFAHNXOKqUuSa5vWxMXyVOaOnoO8P6LDY2UcktvD9oLFw45Iz7/wCFaMNm8V/NcNcuyOAqQ4wqev1zUayXK6qlrFbhLGOHLOV4J7BfpV+s4UlCCj2sXKblJsKhWKN5S7IGZGO1iBkcDpipWUMpU9CMGobWBLaIxRghFOBn6Dv3/Gqert0EZ+naLJp15NOL6WVZnZ5EdQdxPTn2HFawUA5AGcY6UtFU227slJLYKKKKQwooooAKKKKACq2oWyXen3EEmdroQcdRVmkJwCcE47Ck0mrME7ankboQ3OQynuMU+ybybmPzIBOjOF8pQcsD/X3rR1wrLqMkywTQPINzpPwQfatDwfFKNTLC3DxeWS0uR+7J9Pc18th8PJ4j2HRP8Ez2qtVKl7TuvzOxsrO3srcR20IiU8kDrn39TViiivqjxQrC8Ywmbwxd7U3NGBIvzYxg9f8A61btYni+Ez+Fr5QjOQm7CnB4IOauGslcmXws86hlWaJZFzg+oroPCdqZ9XEjxGRIwTuHRT2J/WuY01t1mo44OOldp4NeUzyRJKFjHzumzluw5r5OnQjSzB0uikz25VHPCqfVo7OiiivqTxitfwJc2E8MgBVkPWvM9PuobHVrO4njLBZRnHbtmvU5FDxsjDIYEEV5PKvlzSKARscgevBrxM1l7KrTqrpc9HBR54TgdL41mhlls1THnICx55APYirXglWEN2xj+VmGH+nUVxUbSSl5ZyWkZidzdT6V6L4Wgii0aOSONkeQ5ck53H1pUZOtmLknpH/hgmvZ4RLubdZWtaHBrEaM7NFPED5cqAZGRgjmtWivdTcXdHmtJqzMLwlpq6Zooi8iWGRpGLiYDcecA8e2K3aKKcpOTuwSsrHLeNLYNaQXIVco21mzzg9B+dc9oEaS61bpJF5sbEhl27hyO/tXaeIrCK80mZ5Ad8KM6HnggegrA8AkXP2y7UkKMRgY69814lfAVZ4xVor3dLv0+49CniYRw7pt6nZxxpFGscahEUYVVGABUd3EZ7OeFSFaSNlBPbIqaivZOA8ctN3kAM24qSpP0NT0yaPZrWpAoImFw37tWyBzTjnsM18fmVJU8XOMe9+2+p72Dm5UItm14WcJr8OSAGVhz34r0OvLNOYJqdqx6CVc84716nXr5JO9GUezOHMI2qJ+RieLHVfD04cRkOVXEgznnt71j+A5EBv4XYNOGVuF6J2Ga0fGmDoiKcczqcHv1pfB3lNozOkIR/NZXbu5GOf1rtU74xx3tH7tTmcbUL+f6HQ0UUV2GBzfjm2kufDEwjWRijq5Ceg9favPdPlMtqCTlgcHivWNYtJL/R7u0i2+ZLGVXd0zXlFpbS2Ymtp4yksUhVxnvXBnCjLA3e6kvxOnANrE6bNHquhsH0S0K9PLA6GprxzHDI4CEiJiN5AX8areH7gXGiWx3qzKuxtvbHb8sVT8SXQWCW08hpGeBnzgYABH41rCdsMpL+X9CJRvWcX3PO4pJWuJRLHt5yCOhrb8MT2tp4jiecLvnXykY9Q3bH16VkgHcTk4PQVJbRxy6rYI6sd1zGMgf7Q79q8DBV+bGxlFct9Hb08/x/A9PEU7Ydp6211PWqKKK+pPGMDxJqMVobaKRDKrMWkjwOV6Zrg22722Z25+XPXFdf41IEdr8/JLfKAP59a44kDGSOa+TzWcpYhxfT/JHt4KKVJM7TwXchrS4tj1Rw447H/9VdTXFeCVP267YEY8tQR+Jx/Wu1r3stlzYWB5uLVq0grn57uey8YwpNcKLa7iEcUWSSXHfHb610FeZ6jcLH8T4ZGuiUSVAS/AQY5Ue1epRjzNryOKpKyR6ZRRRWJoFFFFABRWZNcadda1FZSSE3tuPORASPb8fpWnTasJO4UUUUhhRRRQAUyTqn+97f1/pT6ZIMmPjo3oP60APooooAKhguoLkyiGQOYnKPj+Fh2qasltRSL7NcziSzjllaNopIx8zdiSOg460a20Vw9TP1i6dzML1UjtIpPliYDzJsD+E54HvWFez6Xc2fmwW7RzCX94HkBkjCgYwOhB9Cak8SeW17I4PluJMeWTkuCM789h7VizW81uWMsckbtAZIyn3mHt2IryaWI5sU48qeq1d3Z/p+nmds6VqKd3ttoejaFHpsWn7dKK/Z95JwSfm79a064/wHPLPaXBbUWuVQgeUY8bCec5712FezUVptHBB3iFFFFQUFFFFABWbrv/ACCj/wBd4f8A0alaVZHiKHzLCOTzJF8u4hO1WwG/eKPmHcUAa9FFFABRRRQAVkaTPGdT1e3+bzBdbz8hxgxx98Yz7ZzWvWbpX/H1q3/X5/7SjoA0qpadfm/W4JhMfkztFyfvY71dop6WAq2cZja4zE0e6UkZfdu9x6fSrVFFRGPKrDbu7hRRRVCCiiigAqKW3SWWKRt26MkrhiOoxzUtFJpPRjTa2IreBLaFYo921em45NS0UUJJKyE3d3YUyMYaTjGWz0AzwPzp9MjGGk4xlv7uM8D86YD6KKKACiiigAooooAKKKKACiiigDlvFdmLm7sypkeQ/K0cYydvcgV0drbQ2sCRwxhFCgdOfxqTYpcOVG4DAbHIp1c9PDxhVlV6yNZ1XKEYdgoooroMgqvf26Xen3FvJnZJGynB55FWKO1CdmB4jpbbTLDx8pzn17V6X4OhMemSOVILyZyR1GK5d/C723jHyJ5XW1uCWSfZ95jn5eOM5rutE05tM08QPgvuJJBzn0/SuOthLZh9Yj8Mlf57G9OvfC+ye6f4GjRRRXYYBXmOtQPbavdRuOS5YY7g8ivTq4DxbEU1wvziSNSM+3FeRnML0FLszvy+Vqjj3RhL1Xgdehr0/S7MWOnxwhFRvvMqEkZPpmvO9LRpNUtkTbuMg+8Mj8q9RrnySmveqfI0zGb92IUUUV755gUUUUAIQCCCMg9RWbpOjRaRNeeRtWGeQOsSjATjmtOimm0rCsr3CiiikM8i1rePGt6GjVCWPGMcYHP40kj7ELYyfSuj8VNDJrElvFFFNelFYERENCgySS3fNcvdPtTarlXP3TjrXjZth5V8ZTUVe8V+H42O/A1VTw87vZ/mWYs+dGV6hxgevNesrkqNww2OQK8iBO3OecZr1TTiTptsWYsTEuSTkniscklZzh6GmYr4ZHPeN3YW9oof5S5JTb1465/pW1oVubXRraMuHyu4ELjg8/1rlvGd2JNThtVY/uo9xAbjJ9q67SkMek2qs24+Upz+Fd1PXHT02S/rzOaWmGj6suUUUV6JyhXl+tWjWXiG+VmU+c/nLtJPB9fevUK838Ywvp+vxuEjFvdcjHBDd/6Vy46lKthpwjq9/u1NsPNQrRlL+rnQ+CpENjcRg/vBJkjPbHFU9ft7+KzMkszeSJHyJGBYgngAjt7U7wi8y2d+IIlaQDKFuhbHAJrB1PUrzULpzd4BRvlRTkL9K8v2vLlqfy7df62O3kvi2UqUEh0ILLhgcqeRg9qQcmggjIPUV4EJOElNbo9OUVJOL6nrSOJI1cdGAIp1VNLkMulWrlgxMS5IOc8Vbr7uL5opnzTVnY43xts+0WmP9ZtOfpmuI1GbykjGFOWyQe9df4xJ/taP5WA8oYJPB+lclcQyT3UUUYTdKdil+xrwKajPNHzK9unov6f5HpzbjgtH/VzrfBkrjVJIwRtkhyw+hGP5mu6rzzwms9trkMLBdwRo5MHIwPQ/gK9DrvytctFw/lbRzYx3mpd0grxXxDMLjxZfO0hCicgMc8AV7SSACT0FeN3EMN5dSTcnMjMCBjPzV6E8ZDCR553s9Lrocqw8q75Y9NT1Lw/cyXeiW800vmyEYZsYrTrkvBMvyXUAQ8EMWzwO2MV1tYYSu69GNR7s0r0/Z1HFBSE4BJ7UtV728gsLR7m5lEUSdXI6V0pXMjzybxJBaeNrjUoY82vlhZMLhn4689816JZ3SXtnDcxghJUDgHrzXkDRrPe3c7SRTM0jMsiDhs98f0r1TQLr7ZoNlOSpZohu2jAyODx2pyrwqVJU4/YsvwFGnKMFJ/auaVFFFIYUUVHO7xwO8cRlcDhAcZpN2VwSuSUyQZMfGcNnoDinAkqCRgkdPSmSDJj4zhv7ucf4fWmBJRSO6xoXdgqqMkk8CmxTRTpvikV1zjKnIpXV7Ds7XGx3EMsskUcqtJEQHUHlc9M1l615Cg/2iVmsZE2rbGPOZBznd26VqPAu2UxgRySDBkQDdnHB/CuM8ReZcaFbzNNctBH8somG0sQcZIHqacp8keZJv03Eo8z5TM1a7h1G5iniRYQYwpUk/LjtTLjVJGAiltI2jt4BHFuPybv73rmqbyLKwkRFQH+EAgD86SXYW2KzMoXBz2PtXyVHETjVnPr/AMHse5UpRcIx6HVeAJ1+yXlq4UXCy+Y2D94EDBx6cV2Nec+DYi3iUu8ibooSAN2GYH2716NX1dOXPTjPultt8jxJLlk49mFFFFUIKKKKACsjxDPHFp8cbbt0txCFwhIyJFPJAwPxrXrN13/kFH/rvD/6NSgDSooooAKKz7nUzbXrQNbSGNYHmMuRg7cfKB1J5qhJ4huIrUltOJuvMRBCjlwQy7gchSenXigDfrI0lZv7T1djInk/asBNnzBvLj53Z6e2KZDrxl1K3tPs64lQMWWXJ5GeBjlRjBPBz2qTTJolvtVjaRA5vOFLDJ/dR9qANaik3L6j86Ny+o/OgBaKTcv94fnRuX+8PzoAWik3L/eH50bl/vD86AFopNy/3h+dG5f7w/OgBaKTcv8AeH50bl/vD86AFopNy/3h+dG5f7w/OgBaZGMNJxjLf3cZ4H507cv94fnUaFQ0nIHzemOwoAlopNy+o/OjcvqPzoAWik3L/eH50bl/vD86AFopNy/3h+dG5f7w/OgBaKTcv94fnRuX+8PzoAWik3L/AHh+dG5f7w/OgBaKTcv94fnRuX+8PzoAWik3L/eH50bl/vD86AFopNy/3h+dG5f7w/OgBcA9R0opNy/3h+dG5f7w/OgBaKTcv94fnRuX+8PzoAWuM8Z24E0NyBgt8hO3GeM9e9dluX+8PzrI1uytr7T7nz5Agj/eK44wQPfg+lcuNo+2oSgtzbD1PZ1FJnH+HY1l1y3DFhhsghc8jnn0r0iuJ8GbBf3AK7XEYyS3UZ9K7Xcv94fnXLlFPkw9+5tjp81W3YWik3L/AHh+dG5f7w/OvUOMWik3L/eH50bl/vD86AFopNy/3h+dG5fUfnQAtFJuX1H50bl/vD86AGGGIzeaY0Mm3bv2849M+lUH0Gwks7m0aI+TcHLLn7p/2fStLcv94fnRuX+8PzpWXMpdUO7s10Z5zr+ipo93GsHFu6YQck5Hck967Pw9di70aBhHs2DyyMccelc944eMXWn7WzIwYbR2X1/OpvC+ptHDHZ5ifO9tpkw49AB3yc15cIunmEktpRudkpKWFXk7GRrsr3XieeKWKNPLdY8xnJYdifevRVUKiqoAAGAB2rzae4kn8R/aJ4NkjTpuiznGCOK9J3L/AHh+daYOcamIrTj3S+5E14yjSpxfmLRSbl/vD86Ny/3h+deicgtcR8RYYvs+n3JK+ZHNt2nup/wrtty/3h+dc340smvNH3xxxuYSXdjjKqBk4z+FXBJys+pMtFcw/DurW+ltdtdM3ktFnA7kdseprFbyjK7QJsiZiyLnoD9agmlCWhdscgYJXOD61ImdoyQc859a+PqVH9RjB/zPv0X3dT3oxX1lyXZf1+BLFE80gjjGWPTiiWJ43dWB+VipOO9dH4e0y2ukiuJlRUwU+aQhmb2x0ql4i0w6feBkJaCXlWJzz3z71lPBzjh/a9LlxrxdXkOw8PMW0CzJxnZ2Hua06xPC1ykuhQoCA0RKEZ981tbl/vD86+rwslKhBrsjxKytUkvM898VSvJrkqtJuVAAoH8PHSrHhOysbtobqe2leV3k8slcx4XHX0OelZ/ip44tcnKu2GZcnHQkVqeGbeS5sDNZSSQyx3KszuSI5VHBXA6/415+XUm8VUqSXez6LWx1Yqa9jCEX20CD/iWeNWiiREjkfYAx4CsAePxrt64jUsw+NoJBH8ryR4LjIbPBI+n867bcv94fnW+AjyOpDtJmeJfNyS8iK7kSKzmkkbaioSW9BivJo8mMHjnnjpXqWqvGNJu977V8l8kH2xXlkA2wRjGMKBiuTPGvZw9TfLvjl6HQ+FLxLXVxHIyqs67Bn+92Fd/Xl2li3OqW32r/AFPmDOTjHofzr1Dcv94fnWuTTvh3HsyMwjarfuhaoa09umjXRul3Q+WQVz19APfNXty/3h+dc94xvY7fQ5ImzvlOFIXIGMGvUlLlXMcSV3Y4BFxGdi7Gxxu5xXoPgt9/hm3HlLGyM6MB3IJyfxrgUJZQSME9q6/wV5wsJ0iZAouyX35OVKg8ehrw8oqv2lWD30f3O2/zPRx0Fywkv6/qx19FJuX+8Pzo3L/eH517x5otZkNyq3clpAJX8xTKk7HcmfTPtWjuXHLDH1rj7zWDb63DHpLM0eArRAfI3P8ACPWuTFVlS5W31t5m9Gm53SOvhEghQTMrSAfMVGATRIMmPjOG/u5x/h9aUOCAcgZHTNMkKkx8g4b0z/8AqrqWxgxLqSKK1kaZkWPacl+lYdtrSWuhJOls8srF1CwQkKWHrjp2qTxP+90549uFQeZ5hGVyDjb65rm9K1yGw+yR3UssVvE7N+7JJkY9AR6VwvE2xsaTWlvvZ0+yvh3NPqdfdajPbWVvm3DXtwAqR5OwPjoT2Fch4o+xWd3b2sVr0jbzFDMBuPKjd0681qeIdSuptVttPslbeFE2UfDEHIPHtXOapc3VxdXDSMgE5UmMp8y7eO/f3rrrVHSjJzVl/Xn03/AwpwU2lHcpjdj5sbu+KTKb8Ftv1HU07FNcqMFsdeCe1fFUpLnu18j6GafLoy3pE7LrloltxdyMFViQNqZyw/EV6nnPSvIdM8+01M6jbyQh4wz/ALw/KyY5H1PQV6hpCpFpVuFh+z7l3GIvuKk8kZr7HBKCwsVGV7afPdr5bHgYhy9tJtWv/X4l6ik3L/eH50bl/vD866DMWik3L/eH50bl/vD86AFrJ8QrMdPjMciLGLiHzFZMlh5i9Dnj9a1dy/3h+dZevSxjTQhkUM08O1d3J/erQBHrLpbTRSzXlxBHJ8mRMI40IBPJx1PSrek5bT45vMuHEoDgTnLLkdM1DqFwbe5VpBdxQhc+dEu9M+jLgn8qv2z77aNxMs2Vz5ijhvcUIGNmtIbiQPKpYhGjxngq2M/yFUo9Ct4bZoo57pGZgxlEx38DAGfQDjFalFAGYmhWUd3HcIJBsIYR7/kLAYDEevPWodOs7WXUdUnktoXmW8wsjRgsP3UffrWzWRpLy/2pq8ZhxCLrIl39W8uPjH9aANXy0/uL+Xtj+VHlp/cX8vbH8qdRQA0RoOiKMdOPwoEcYxhFGMY49OlOooAb5cYxhF4xjj06UeWgxhF4xjj06U6igBvlxjoi/l+NJ5cf9xfy98/zp9FADPKj/uL+Xvn+dKY4z1Rfy/GnUUAN8tDnKLznPHr1o8uM5yi85zx69adRQA0xxnOUU5znj161GkUe6TKLyxz8vsB3qao4/vSf73v6D1/pQA7y0PVF/L2x/Kjy0/uL+Xtj+VOooAaI0HRF49vwoEaDGEUYxjj06U6igBvlxjGEXjGOPTpR5cYxhF4xjj06U6igBvlxjoi8Y7elHlx/3F/L3z/OnUUAM8qP+4v5e+f50vlxnqi/l75/nTqKAG+XGeqLznt69aPLjOcovOc8evWnUUANMcZzlF5znj160GOM5yinPXinUUAN8tD1Rfy9sfyo8tP7i/l7Y/lTqKAG+Wg6Iv5e2P5UCNBjCKMdOKdRQA0RxjGEXjGOPTpR5cYxhF4xjj06U6igBojjHRF4x29OlVLmyhure6t2hjKyJtwynB44/X0q7Uaf62T6j19P89KAMrRNCTS4y7kGaRFEijlQR6Z5rX8uM9UX8vfP86dRUwhGC5YqyHKTk7saY4z1Rec9vWgxxnOUXnOePXrTqKoQ3y4znKLznPHr1oMaHOUU5znj1606igBpjQ9UXn2/Cjy0/uL+Xtj+VOooAb5aDoi/l7Y/lQI0GMIox04p1FADRGgxhFGMY49OlHlxjGEXjGOPTpTqKAOb8YWsZ0qOZYvnicAMo6A+vtXDT3MqW0CRQIzxTeaHzg9On0r0PxUhfw/cYVm2lWwv1GfwrzqRPMTG4j3FeHja0sLjYVo9j0cPTVbDypvuaGiSrFrFnIIXdPM4QncwyDjnuQcV6Z5cf9xfy98/zrz3wtbPNr1u6/chVmYdumB/OvRa6crvKk6jfxNsxxllNR7Ib5cZ6ov5fjR5aHOUXnOePXrTqK9M5BvlxnOUXnOePXrVXUrKK9065t2T/WxsMqBnJFXKKadncHqeMJGZbFImGADhhnsDVnARMKOAOBUtzbi0vbq3UhvLmYZAwOuaZsZzsXJZuBg9Sa+Nxjk68qS25np6s96gkqSn1sjr7LTLa3+wCaJZjMymNlcgjjJJH6VJ4vscWi3ayOApVDEPud+cevatrT7COK1snkh23EMIQFjkrxyOKqeJLVG0e9ny+8RDjJxgMD09a+hlhHGhOnFLX/L/ADPLVe9SM29in4NlgfT5IQuZkk3sSvr05rpPLjGMIvGMcenSuQ8FXP7y6tiQAQHHqe1djV5dNTwsH5fkTio8taR5L4nKQahdIVCr5/3AcjrnB9q9M0p4rnTLeZbXyFZBiNlAwB0/DuK821iIan4gEMjbPPu9u4c7Rn9a9Tt4UtreOCMYSNQoHsKvAKCw149ZSf4k4nm9tr0SOM8TSfYvENrOWDJGFkCAY2gNkj8a7NFikjV1RdrDIyvrzXHeOI/39tISuDGy4710WgX66jotvMqyAhQjeYMEkDBNZ4WNq1a3dfii6zvTp+j/ADIvEsMD+H7sSbkXZ1jHOc5/LPWvO/rXo3iVmXw9d7c5K44Ge9cPpcKXF9DG+7hsgAA5A5xivNzlOdWnBP8Aps68A+WEpGdHOGUSxjftOcepB6V6zAY7i3jm8tf3i7scHqOa8qlDC5uQxUs0jN8qbeD0GO1ek+H5PN0Cxfy1jzEBtU5AxxXTlkY06lWnDVJq34mOMblGE5btGgY4znKKc9eK5Dxs5D2sAkTy2y7RbRnI4DZ/SuxrjfG05+0Wlv5QxtLmTjPpiuzHSccNNp20MMMk60Uzla0tEuBBf24y7AzgmIdCSMZ+tZTybGUA8k8jGeKljJWVCOoYY/Ovkoe0ouNTv+Nn/mj25ctS8ex6wI0GMIoxjHHpR5cYxhF4xjj06UqklQSMEjkelLX3B86Vb37PBYzPKn7tU52rzjtjFeYeYVl8yMkFWyp7+1eg+JL9bLS3UOyTTArHgfnz9K87r5zO5P2kI+Vz1suXuSZ6hpzLcadbzEKzPGpLbQMnr/OppIo8x/u1+9/d/Ht71l+FpA+gwgE5QlTk571rS9Y/9/3/AKf1r3cPPnoxl3SPNqx5ZteZzHjFIjawuk0YdHKmMHk561xUzBTA7RiVElUmI/x89PzxWprg269e4x/rMnkeg9KybqMy27ov3iOOa+fqV1HM1N6JNHqQpt4NxWt0zYm128XX3t7+3gs1nQK8iAF4o8fwsOvNYupSfadflljln8qRt8byr8zcAcn0rOjWd2KxlWx8hxyQPWr9pA8TzF2Lbm4z396+hzLGQoU6kU1e1kuvn0f9ep5OEw8qk4tp2ve5ZJxxkDdxzQyh1KsMg9QarXUipJCCCxL9A2KtV8fVpOlSp1E/iv8Agz34TU5zg1t/kV3TELeb+9UHJBJHH4V6zp6W5062a3UGIxqUJHOMYHXnpXk90yC2beSAeM98133gW8+1eGok2FTAxiOWznHOf1r6XKHOeFlKX83y2PIxyjGukux0YjjGMIox04oEcYxhF4xjj06U6ivQOUb5cYxhF4xjj06UeWg6IvGO3p0p1FADRHGOiL+X41k6/a27WCzGCIyxzQ7HKDcuZVzg9q2KyvEDONLXam4G4gDHONo8xefegCt4iZbcQzywSXMbMEMbM3lIPUqoO78QenatezlM1lDKYTCWQHyyPu+1cv4mtlm1RGj0u9luREMXKqWhxk/KQA3P/AfxrptPG3T7ddgTEY+UIUxx/dPI+hoWwPcs0UUUAFZulf8AH1q3/X5/7SjrSrI0mN/7T1eTznMZutoiwNoPlx85xnP44oA16KKKACiiigAooooAKKKKACiiigAooooAKZGctJ7N6k9h6/0p9MjOWk5zhvUnsPyoAfRRRQAUUUUAFFFFABRRRQAUUUUAFFFFABRRRQAUUUUAFFFFABRRRQAVGh/eyD0I7n0/z0qSo0P72QZ6EfxE9vTtQBJRRRQAUUUUAFFFFABRRRQAUUUUAFFFFAGT4lS4k8PXi2u4ybM4XqRnkflmvOAQVBHQ9K9Vv4mn0+4iUEs8bAAHGTj1ryoBgoDrtYcMPQ14OeLSD9f0PTy56yXodD4P8/8Atg+WQIfLPmZHX0xXeVxfgoQG6uSVH2gKNp/2e9dpXdldvqsbHNjL+2dwooor0DlCiiigDy7V0RNd1GNW3ATEk+5AP9azbrdsVYywkZ1AC/ePPb3rf8VxlPEczFFG+JCCvfqOfetXwzo9rParcT4kLNvVMkbCp4NfPRo82avsnd/g/wAz1HO2C82rHWQgiGMHOQoznrVLXJRDol4S20tCyqf9ojArQqK5iSe1lik+46FTj0Ir6F6nlrQ4nwXIg1KQN5eWi+Usefwrt52RbeRpPuBTu+leYaTfjT9QtrrdGIwwV2cZAU9T9a9BubuQW91LIkP2LyA0UjP98kdCO3avNyx8uFfTlbOvF61l52OG0K2t7vxFbwrNLCqlpIwp5YDsTXpdcD4NV212VwkZRYPmJPKknjA/Cu+rbL7/AFWF+t397Znire2lb+tDkvHG0RWRxzufn8BVrwbqEF1ocSKdsoZvkaTcSAeo74pvjRWOmwMFUqJeSRyOOKxfAl9ZW1pJFMP9J+0GNCE5w3ofTIoouEK9Zydvh/VBUUpU6aXn+h0HjDb/AGGQZWRjIAoU43e1YOi6RNf2qTwlVMcoBbcQT6/oetafjiQizs4gxy024gDqADV/wpEkehRMvWRmZvrnH9K5cRRVbGqEtuW/4m9Ko6eHclvc5bxHpUWl3saxSu6yqWPmNubOfX0rqfCbo3h+ELn5GZWyc85ql41hVrK3m/jSTaPl7Eev4UzwPKn2W8gDkssu/aT0BHb8qqlaOY1F3Sf5Ez1wsX2Z1RIAyTgDqa878TXsF5rLNbXBmjRADj7oPop716KQCMEZBryOYxNqV8bfAhMx2qq7QPoPSrzVr6rK67E4K/tkLZ21/Jps16WjSKR/LHzDjB6Ef56UmSORW1p8FtqMItI4xE8UJd53yQW9fQCsZvvMM55PPrXgY+SqNTgko9Lf0mephouKcZPU9Tsd39n25d2djGpLN1PFWKy/D119q0WBvmyg2HccnitSvq6ElOlGS6pHiVE4zaZh+KxG2hyB5ArBgygtjPP6152ZQJincAGug8Z3CSa/DCYiskUWQ/PzA/pwa5iV3+0IyhzGFyxVcjJ6V4+YYd1cVyW+zf8ANnfhavJQ5vP/ACO48FuTJcL8wAUdF4P1PrXVTsVVSMZzxliB0PpXI+C7hxcXFvx5bKH5POf/ANX8qva9qM8cUlrdwosMrMoaKUl9u35SV9CeK7Mrd8Imulznxv8AHafkcjqFzJeX808qxh2b5hGcrxxwe9VTwPlO7jvTWyITlc8dB3qCymM0THZtUNha+dlTlVhUxHZ/meqpKEo0vIZZxsHkcoELnkAdKuBQCcd6MckjqaWoxOIdeo57Xt+BdGkqcFEyb64SS48rGEBwxHU1qrjaMdMcVz9yGF1ICMNu7VtWZJt13Z3fxZ65r3s6wsaeDocj0S/PW55eX1nPEVOZav8AQi1JZGtcIMjOWx6V3fgC5D6M1qoULARzk5Jbk/h6VxsozE3JHHUV2fgC/ku9EeKRAPs8mxXCgAjrj6itskq82DlTt8L/ADM8xhbEKXdfkdZRRRXpHKFMmZ1hdo1DyBSVUnqafUbTxLcLAXAlcFlX1ApSatuNCWzyyW0bzxiOUqCyA5wapa7/AMgo/wDXeH/0alaVZfiBWbS1Icri4gJAA+YeavFCVlYHuSahHZwRyX1yZEVVAZkZumcDgfWpbBrQpKLSTeA/zncTyQD39sVT16e5it4VgB2u/wA5WNHIAGejEDtUuiEyWXnyWZtp5SHl4GHbA+YYJGDTQmaVFFFABWRpNxCdT1e3Ei+ct1vMeeQpjjGcela9Zulf8fWrf9fn/tKOgDSooooAKKKKACiiigAooooAKKKKACiiigApkZy0nOcN/ezjgflT6ZGctJznDf3s44H5UAPooooAKKKKACiiigAooooAKKKKACiiigAooooAKKKKACiiigAooooAKjQ/vZBnOCON2ccenapKjQ/vZBnOCON2ccenagCSiiigAooooAKKKKACiiigAooooAKKKKAEb7jdenavJCHV3Em8NuJ+frjPevXK86k0q6t5b2+uyq77t1VLj/loOoI9R/hXBmlFVMM32af6HTg6jhWS7nQeC7eFdLkuFwZZZDuOc4A6D2rpazdCtBZ6VGgdHLkuWTpz6VpV04ZNUYpq2iMqtvaO3cKKKK2MwooooA4nxnZMt/DfbvlePysehBz/AFrd8NxPDpFqrtyyM4XPQE8cd/r71W8YxM+kxuAMJKCcnHXitizDJDbI5AYQjKg4GeO1ebTpv6/Ob7L+vwOucv8AZoxXd/1+JapGBKkDqRS0V6RyHjt001pDKHGJo2Ktg9CDgmuy1TVoR4atbO+Ie6uIVOUP3WxlSa53XbBrHULy3wGDsXQZJ4bkdaqyzyXGn2dk6qVtuUkJ+YHuPcdfpXj0K9GjCtSk0vel91nbT+rnfVp1Kkqc1rovzOo8Dyn7ZfRELyiMOee/6V2lcd4GRGa/lAyylU3enUkfyrsa78FFxw0E1bRHNiHerJ+Zg+Lk3aGTkDbKp+tcR4bujo2rNIAZRLnfGP7ueo9xXdeKwh0GUsOQylee+a8+R3Sddp2qQQzDqBXl43E1KGKag7XSvt0v3OzD0o1KKcls/wDLsdL4xnaWe1AZChTeg2kHB9TXTaFH5WiWi4AzGDwPXmuA1C9N5FaqXdjChB3Y6k9B7dK9G05WTTbZWJLCJc5+lXgKirYqdRdkTiYOnRjB9yh4oiEmgTnBJQqwx9f/AK9YnglyLy8QlcGNSPXqf0rp9XR5NIu0jxuMTAZGe1cT4YultdZQv5YR1Kl36r6Y+pq8Q408fTm9E01+ZNJOeFlFdGd1fvPHYTSW5QSohYFxkcV5UjtP+9Zt7yHcTjGcn0r03XZlh0S7d+QYyAM4yTxXnVjD5t5bxZA3SKMk4HWsM5ndwpLr/X9ammXxtzT7Hb6VoS2Wjzx3A8yWZSWMfBxjhQa88u5Daav9j6p1ySCeeRn3r2HA247YxXk3iKyt7XxDcPbrvXzRgdk9QB9a7auFw0KahNdGl69P1OeFarKXNF9U36HaeC1T7BO4J3+ZhuvpxXTVyPgmUD7XCWGSQwXv6V11VljTwsLf1qLGK1aR5p4oujP4qlQLGBFGEYrJkn6jsfas21umU3tlNPFHDcQkg9wy8p+opl3GF1/VliffH5zDe/Ofxrc0KxuW0SW6ubmCG3DLIjxoJHCqcEYA6Gt6dGMsfObtaKivvRlKo1hYxW7bf4lLw/qTafdW900Xnbl2sAOee496bq1xJearJqJLQtMgj8gDkqOcn2PH41G/7u+lW3kaPbKyh3GCPf2qtIha5DmQsVyP96vGpYv2EZ0Xpdyuv0/4Z7I9CdD2jjUWuwy6fbaSMQfu1V0kJ5b4LF/4vQVLf28k8WI9xKgsUHcDqaseHoo302/L20jyHaYZQPlUjlh9SK6MNhk8oqST3d/u6GVas1j4JrZfmSUo6/jQBk1c0i1e81SCJM/eDMwXO0Dua+bhBzkorqevKSim2c1rACavcBcDaw6DHOBWha2d7DIxnJdWiWUYbdwRnPtxVnVNLutX8c3djECJHk5ZsfKmBz9MVasfDuo2M94ly6RYXyxIzYEg64Hc1+gZlCDwLh1UVbS76Hy2ElJYlS6XKM2/yW8sZfHArq/h0s0en3kUi4UTAg+5HP8ASuX610/gObE2oW7qQ5ZZFIzgr0+ma+eyKs1z0dLPXz6f8E9XMqa92fy8jtaKKK9480ZNKsEEkz7tqKWO0ZOB7UkMiXEMc6A4dQy7lwcGpKz7Ge4l1HUI5XJjjdRGNmMDHr3qXKKaT6jSbu0aFZPiG4hi0+OKSRVkluIRGpPLESKeK1qzdd/5BR/67w/+jUqhE97YJeiM+dLDJESUkiIDDIweoI/SprW2jtLWO3iBEcahVycnFS0UAFFUZ9Uit7xrZ45flhaZpAvygLjjPc89KoS+JooLMzTWk0cgkWMQsy5O4bgc5x0oA3ayNJ8/+1NXyI/s/wBq4OTv3eXHn2xTxq0puLWMWDtHcAFZFlQgcZPGc4FO0r/j61b/AK/P/aUdAGlRRRQAUUUUAFFFFABRRRQAUUUUAFFFFABTIzlpOc4b1BxwKfTI+snX73t6D0/rQA+iiigAooooAKKKKACiiigAooooAKKKKACiiigAooooAKKKKACiiigAqNDmWQZ6EcZHHFSUxP8AWSdeo7j0/wA9aAH0UUUAFFFFABRRRQAUUUUAFFFFABRRRQAVXvbGC/g8m4Tcm4Nj6VYopSipLlkroabTuhqIsaKiKFVRgADpTqKKYgooooAKKKKAKGrWkN7aLbzz+UruMdPmPYc1ZjUxtHGXLbY8ZJHOMc4qR40k270VtpyMjOD60hP79R/sn09vxqFBKbn1ZTk+VRH0UUVZJwnjCBo9XWYkbZYxj8Otc73966zxtFie0l+blWX2rlK+OzFcuKmj38I70YnYeBUQWl8ymTcZhvBHyg47e+OtdZXP+DSp0BWByxlfcMYwc9PftXQV9dSTVOKfRL8jwpu8m13Zm6/D5+h3S7iMJu4Gc45rzWvUdUjEulXSEgAxNkkZA4ry6vnc7jarF+R6uXP3GvMUKzOqqMljgCvVrZDHaxIyhSqAFR0HFeX2SLJf26MQoaRQSTjHNeqjgYrfI4q05ehnmLd4oa6h42QgEMCOa8ujRYNRMcylgjshCHGT04Jr1OvLtUjaLVbpG4IlY/mc1WdK0YT7MnL3dyibGvXhGmWtlEZzEvDSSdH+h71Q8PRiXXbYNGzgNu47e59qrXN7NcW8MMk7SJHyEIwFrV8HK51h2VCVEZDH+7Xmwn9YxcH00OuUfZUJfM7yvOvFumvpt6t1vDw3Mp78oTzz+tei1xPjGw/tBL2ZFaKeziVwMg+cuc5x1GOa+rnhaeI92f8AT2PFjWlS96I7wVIou7mM43MgK8e/PNdbesyWM7JH5jCNiEzjdx0rhfB1+sF2WlkVI5Ictx1ORj+ddhr1zLaaHdzQbvOCER7VycnpxXDlOlFU3um1+J0Y7+Jz9GjyXT8GObaDyx4r0XwZZ2Y0tbyGB47h1EcrMCASvXaPTNee6K9yZSbdA1z5mV4yWb6V69psCW+nQRpB5A25MWfuk8kfnXXTi44jEPvJfgv+CYSadKkuyf5nnmuWhtdXuITcNKx+cyEAHn+tZ/QAZ/E1seJraC31uYwRSJvw0m7O1mPdax+jdOvU18rj1y4qcfO/3q57WFd6MWTHz9PWy1SNBLGZWiaIdWGMEEdwc10+gaP9h0HULVZBLdStukto5P8AUk9F+uOv0qx4f0qC80KJriMiRXkMUgJDJuGMitTRNGXR4JVM7XE8rbpJ3XDP6Z+lfU4RR+oRpbXX5njV3L6y5+ZzGgabL/wkDx3EChY1YSIw4wRgYB7V0ekaEukXVzIkm9JQAoI5WtGO0iju5bkAmWUAEk5wB2HoKnrmwuAhRSvq0218/wDgG1bEyqPTZpHN6neWOl6zvtUjm1e82xBGf7oxwT6CteTT4bsLLcwp9p8ryy6/w564/GozodgdaGrGH/Swm3dnj649a0a9ObjJWOOKadzym7tpLS6kgkBDIxHI6j1rd8B3U32u9sgN8CgSGQjkMcDH0xVfxRa3UWqtPcbSsv3GXuB2+tHgyOR/EEz72ESQZ27sck46d6+byyPssZOlbvv/AF2PWxj56EZnoNFFFfQnlhVOxS7DXEl06nfIfLVDkBB0/Gmy3jjV4rECLZJCznJO7IOOnpUtjbta2aQtsyufuAgdaUk+ZaDVrPUs1keIvP8AsEflCPy/tEPm7ic48xcbffPrWvWbrv8AyCj/ANd4f/RqUxGlRRRQBWuLKK6kDyFuI3jwD1DYz/KqcWimCFhHf3AnLA+eQhbAG0DGMdPbNatFAFS306K2ljkQsTHH5agn1OSfqazrDTrOfVdTu5YFadLvCuc5A8pP8TW5WRpMrf2nq8XkyBRdbvN42n93Hx1zn8KANTyY/wC6P8jH8qPJjHRR/kY/lT6KAIxDGMYQcYx+Ax/KgQxjGEHGMfh0qSigCMQxjGEHGMfh0oEMYAAQcYx+HSpKKAIxDGOiDjH6HI/WjyI/7g/yc/zqSigCPyI/7g/yc/zoMMZ6oOc/qc/zqSigCMwxkHKDnOfx60GGM5yg5zn8etSUUARmGM5yg5zn8etMWGMtJlByxz07gDt/Wp6ZGMNJx1b0HoKAAwxnqo/yMfyo8mP+6P8AIx/Kn0UAMEMYxhBx/hj+VIIYxjCDjGPw6VJRQBGIYxjCDjGPw6UCGMYwg4xj8OlSUUARiGMYwg4x+hyKBDGOiD/Jz/OpKKAI/Ij/ALg/yc/zoMMZ6oO/6nP86kooAjMMZzlBznP4nJoMMZzlBznP49akooAjMMZzlBznP49aDDGc5Qc5z+IwakooAYYYz1Uc/wCGP5UeTH/dH+Rj+VPooAYIYx0Ucf4Y/lSCGMYwg4xj8BgVJRQBGIYxjCDjGPw6UCGMYwg4xj8OlSUUARiGMYwg4xj8DkUxIYxJJhPT07c/Xr61PTEH72Q46kdh6f560AJ5Ef8AcH+Tn+dBhjPVB/k5/nUlFAEZhjOcoOc/qcmgwxnOUHOc/j1qSigCMwxnOUHOc/j1oMMZzlBznP48GpKKAGGGM5yg5/wx/KjyY/7o/wAjH8qfRQAwQxjoo/yMfyoEMYxhBxjH4DFPooAjEMYxhBxjH4dKBDGMYQcYx+HSpKKAIxDGMYQcYx+HIoEMY6IOMfoc/wA6kooAj8iP+4P8nP8AOjyI/wC4P8nP86kooAjMMZ6oOc/qcn9aDDGQcoOc5/HrUlFAEZhjOcoOc5/HrQYYznKDnOfx61JRQAwwxnOUHOc/iMfyphhjMw+T+E+nsPr0qamEfv1OP4Tzgeo/GgA8mMfwj/Ix/KgQxjGEHGMflj+VPooA5nxjCq6XCyRn5ZACR0AxgVxNeh+KIzJoM2GC7SG5PXnpXAQIZJ4lCF9zAbRxu56V8rnEH9Z9Uj2sDL9z6M9H0ay+y6TbRSjMioCT+o/LNXRDGMYQcY/Q5H605BhFGMYHT0p1fURVopHjN3dytdWazWksKYRnQqGIzjv/ADrzO6tZLOTy5QA2SpGehHWvVa4fx/bXEUcOoxrD5EfyuDwxYnrXDjsveLty/Ejpw+K9he+xj6TCLjV7SInAaUc4z05/pXphhjOcoOc5/Hk15t4aC3es2RB+UnefwHSvTawyenKFKSkrO/5GmPmpTTXYjMMZzlBznP49a8/8UQrDr82wYDqrn6nr/KvRK4bxmiJqsDDh5Ist74PFaZvDmwzfZonAytWt3OcrqfBluzy3UrDMQULz6n/61ctXo3hu2NtokIbOZMyEEYxmvGyik54lS7anfjp8tK3c0/Jj/uj/ACMfyrP1TTbeWwu3RBHO0DIJkXLgAHHufpWnVa+maC2LJDNKSQuIhlhnjP4V9am09Dw3a2p5j4cfbPbPtMhjBO3kZIBOP0rd8dTEabaGJlRlUSyRbsHGMD8smue02ZrW9EoJ3RXBJz1JDelWvGGqxanbWx8tob5iVeA8kR5+Un0Oa4cqssXWi9LSbtodONu6EH5IXwnax3WqWW35MfvCQOu3tXpghjGMIOMfocivOPCin+17IPuBA7D2/lXpdZ5dLmVR/wB5lYpWcV5I43xlC6tbuLdFhUFRKG5yeduPTvXK16VrunR6ppM1s7BHI/duTja3auAfSLmzubewkGJnVfvMOp968/N8G+b26e7St8jrwNdW9k1td3PQtMt4hpNooUECFR+gP86tmGM5yg5zn8Tk0sMYhgjiXoihR+FPr34q0Ujy27sjMMZzlBznP49aDDGc5Qc5z+PWpKKoRGYYznKDnOfx4NKYYz1Qc/4Y/lT6KAOU8ZwKLe1kXYMOQR3PA6flWL4UiV/EK73YfISgUd+4J9OtbvjVGNnbOEJVZCC3pxXJWU7299BKkhjKuMtzwO9fOYifs8xv6bnrUo8+Et6nqIhjGMIOMY/AYoEMYxhBxjH4dKerBlDDoRkUMQqlj0Aya+jPJMz7Ai6y17MqCKKFUhYtjbzzVm1sIrVHVXkkDPvBkbO3nIA9hXOatcXes/ZkUxWenySgrLK+Gk6Y+XqDnNdao2oq5zgYzUpSi3F7evrp8h3i1dDBDGOiDjH6HP8AOsjX7G1azjuGhUzRTReW/dcyrmtusnxDKyafGghkcPcQguuMJ+8Xk5OfyzVCNaiiigAooooAKzdK/wCPrVv+vz/2lHWlWRpMTf2nq8vnSFTdbfK42j93Hz0zn8aANeiiigAooooAKKKKACiiigAooooAKKKKACmRjDScYy3pjPA/On0yMYaTjGW/u4zwPzoAfRRRQAUUUUAFFFFABRRRQAUUUUAFFFFABRRRQAUUUUAFFFFABRRRQAVGgxLIcYyRztxnj171JUaD97IcYyRztxnj170ASUUUUAFFFFABRRRQAUUUUAFFFFABRRRQAUUUUAFFFFABRRRQAUUUUAFMI/fqcfwnnHuO9PphH79Tj+E87fcd6AH0UUUARXCu1u4jVGfHyh/u57ZrNfTFtjBNZ2cKzmRfNKjoDy2M1r0VnOmp7lRm47BRRRWhIVzXj1C/hS4Ii37XVic/d5610tc546bb4TuuGOSo4Ge/f0FaUv4i9SKnws5f4cmSTVZyzKI44cAEDJJPavS64b4bWbpp9zdts2SSbFG35hgevpzXc0Vko1Gkkl5BTbcE2FcJ48fZqWm7c7mVw2Rxj/Gu7rh/iVahtMtbsKd0cuzdnoCP/rVn7GNZOlL7SaK53TamuhzEjMq/ICXYhUCjJyeletwB1t41kbdIFAY4xk454rxi3meW80yFgyq0seWzgn5gODXtfauHL8G8NR97dt/ctP8AM6cViFWqabJL8dQoooruOc8q1GybT9a1C32kJ5u9CTnIbmodXvkv72xieFo2todu5wMydMH6dcVqeJLaS11spJcyXDPEG3OBkcnA4rDkjDXYlYliV2degrwqtdUMZXUvtR0t6L/gnpQpOpQpW6P9ToPCysddhKhuFYtgjgV6HXDeDEJ1SVtgIWL7x7c9q7mujJ42w9+7Zlj3erbyI5oIrhNkqB1yDg+orH1XRDfatZ3SgbUbEvOcgcjittmCqWYgKBkk9qi8yOeOGWJlkjZgVZRuGPX/AOvXoVaEKsbTXb8DlhUlB3iyaiiitSAooooAKKKKAMPxYCdDc4JAdc4PvXnynEqlsbQQeec/hXo/iSBZ9CuM5zGN4x6ivOVYq6sOqnPSvms293FKT7Hr4HWi15nqWm4/s23xjHljGCT/AD5qW5uYrO2kuJ22RRqWZvQVV0vU4NRtw0TNvVRvBXHNXJQpicOqsu05DdCPevoaMouEXF3R5VRNSaejOIjZpfFEKRyedFcMJA9yQTt+8Ctd1XH2tvHa+KHv7ixltYfJLq3303HAPTp7V2AORkd6VKMVdrd67W9NBzbej6BWbrv/ACCj/wBd4f8A0alaVZfiBS2lqQ7LtuICQMfN+9Xg+1akGpRRRQAUUUUAFZWlSJ9v1aLevmC73Fc848uPnFatZWlRR/b9Wl2L5hu9pfHJHlx8Z9KANWiiigAooooAKKKKACiiigAooooAKKKKACmRjDScYy393GeB+dPpkYw0nHVvQjsPzoAfRRRQAUUUUAFFFFABRRRQAUUUUAFFFFABRRRQAUUUUAFFFFABRRRQAVGg/eyHHUjnbjPHr3qSo0H72Q46kdj6frQBJRRRQAUUUUAFFFFABRRRQAUUUUAFFFFABRRRQAUUUUAFFFFABRRRQAUwj9+px/CedvuO9PphH79Tj+E84PqO/SgB9FFFACEhVLE4AGTTYZo7iFZYmDRsMqR3p9IAAMAAAdhS1uPSwtFFFMQVn65bfbNDvbcKzF4mAVSMk9q0KQgEEEZB4INNOzuJq6scv4Csza6AWcyb5JW3KzZUY4+WuppkMMVvCsMMaxxqMKqjAFPpzlzSchRXKrBWR4m07+09AurdYfOl27olzj5h0rXopRbi7obV1Y808JaDI/iP/TFU/wBnrhkLgkOenFel00IiszKqhm6kDk06nJp7bAlbcKKKKkZxnjewPn2eoq6jGYXXu2eQfw5rlNv7zd7Yrv8AxbYPeaYkiSRp9nfzD5meRjoPeuCr5vOk41oyXVW/E9bL7Om12Z1fgkfvro5X7o4zzXY1z3hCAx6U8hx+8kOMD0966GvWy2DhhYpnFi5c1aQjAMpVgCCMEHvUXlRxRwxxRqsaMAqqnC/l0qao5Bkx8dG9Ca7jmJKKKKACiiigAooooAqanu/su62AlvKbAA9q8tPTPXivV7tUezmWQ4Qodxz2xXlJHUA/Q187natUg/U9XL/hkjufDGor/ZMKXMkasZPKiX+I49a2NURZNLukdEkUxnKu+1Tx3PauS8MT3P2hVFus8aMFJPWEHuK7K6WJ7WVJwDEykMDjkHtzXqZbW56Kb6HHi6fLUaXU4/w7qmqX0zwW8BitVQRx+cdyoV+9zjnrXbDOOetcZ4Mjjmubi5tYnS3Q+WTI5LM38q7OuuN3KTtZbJeSMH8KV7hWZr7Kul4LAbp4AMnqfNWtOszX1VtLyyg7biAjI6HzV5qyTTooooAKKpy6naw3htXciRYmmb5ThVGM5PTPPSqT+JbGOya5kSdAsixmN0CtlhkHk4wRz1oA2ayNJeb+09XQxKIRdZEm/kt5cfG3H65p41+yN/BZ/vBNMoIGB8uRkA8/yyKdpX/H1q3/AF+f+0o6ANKiiigAooooAKKKKACiiigAooooAKKKKACmR/ek/wB70PoPX+lPqOP70n+97+g9f6UASUUUUAFFFFABRRRQAUUUUAFFFFABRRRQAUUUUAFFFFABRRRQAUUUUAFRp/rZPqOx9P8APSpKjT/WyfUevp/npQBJRRRQAUUUUAFFFFABRRRQAUUUUAFFFFABRRRQAUUUUAFFFFABRRRQAUw/69T/ALJ7H1H4U+mH/Xr/ALp9fUfhQA+iiigAooooAKKKKACiiigAooooAKKKKACiiigAooooArahYw6lYTWk6hkkXHI6Hsfwry50McjRkklCV5GOntXrVcHq2n+b4tFunyCdlbP8yPyNeNnNJzpwa72+878vmoylft+R1+jxeTo9om0riJSQfUjmrtIBhQPQUtevCPJFR7HFJ80mwqOTrH/v+h/p/WpKjk6x/wC/7/0/rVEklFFFABRRRQAUUUUAIQCCD0NeV3saxX1xGv3VkYD869VrzTxBEE1y6Xer5fdwMYz2rxM7jenCXmejlz96SF0m8mtrhfLmaJWkTew6AZ7jvXaeIXddKlUWyzRsh3EkDb6GuBsYHuLuGBF3FmAxuxn8a7LxHcy2+nNCGgEbFViLfMTjlsj8K58um/q9RSdl3+81xUf3sWlqZXhSWa11N7WKwby5OZJS2AuPTsa7eua8I3Ja1ki+zMivK0iuv3e3HtXS17WEcXSTjsedWTU3cKyPETzLp8axxK6NcQ+YxfBQeYvIGOf0rXrN13/kFH/rvD/6NSukyNKiiigCpdWK3UoZnKjyniIA67sc/hiqCaHOsRLXkUlzvVhJJbBlAVdo+XPXHfNbVFAGNDoAguFZJx5WVd1MQ3Mw7hs8D2wabp9lFLqmp3DPOHW7wAs7qv8Aqk6qDg9fStusjSZgdT1eDZJuF1v3bDt/1cfG7pn2oA1PKX1b/vo+mKPKUd2/76Ppin0UAMESjHL8Y/iPpigRKMcvxj+I9qfRQAwRKMcvxj+I9qBEoxy/GP4j2p9FADBEo7v2/iPY5o8pfV/++z65p9FADPKX1f8A77PrmgxKe79/4j3OafRQAwxKc8vzn+I96DEpzy/Of4j3p9FADDEpzy/Of4j3piortJkt94jh29B/nipqZGctJznDf3s9h+VAB5Snu3/fR9MUeUvq3/fR9MU+igBgiUY5fj/aPpigRKMcvxj+I9qfRQAwRKMcvxj+I9qBEoxy/GP4j2p9FADBEo7vxj+I9jmjylHd/wDvs+uafRQAzyl9X/77PrmgxKe79/4j65p9FADDEpzy/Of4j3oMSnPL85/iPen0UAMMSnPL85/iPegxKc8vznox70+igBhiU92/76Ppijyl9W/76Ppin0UAMESju/8A30fTFAiUY5fjHVj2p9FADBEoxy/GP4j2oESjHL8Y/iPan0UAMESjHL8Y/iPao0jXzJBubjH8bH3qeo0P72QZ6Ecbs449O1AC+Uvq/wD32fXNBiU93/76Prmn0UAMMSnPL85/iPc5oMSnPL85/iPen0UAMMSnPL85/iPegxKc8vznox70+igBhiU55fn/AGj6Yo8pfVv++j6Yp9FADPKUd2/76PpigRKMcvxj+I+mKfRQAwRKMcvxj+I9qBEoxy/GP4j2p9FADBEoxy/GP4j2oESju/b+I+uafRQAzyl9X/77Prmjyl9X/wC+z65p9FADDEp7v3/iPc5oMSnPL85/iPen0UAMMSnPL85/iPegxKc8vzn+I96fRQAwxKc8tzn+I+mKYY188Dc33Sfvt7Dp0qamE/v1Gf4Txu9x2oAPKX1b/vo+mKBEoxy/H+0fTFPooAYIlGOX4x/Ee1AiUY5fjH8R7U+igBgiUY5fjH8R7UCJR3fjH8R7HNPooAZ5S+r/APfZ9c0eUvq//fZ9c0+igBhiU937/wAR9c0GJTnl+c/xHvT6KAGGJTnl+c/xHvQYlOeX5z/Ee9PooAYYlOeX5z/Ee4xQYlPdv++j6Yp9FADPKX1b/vo+mKBEo7vx/tH0xT6KAGCJRjl+MdWPasyfSml161vQF8uGPaSzEnPb+da1FZ1KcaiSl0d/uKjNxd0MESjHL8Y/iPagRKMcvxj+I9qfRWhIwRKO7/8AfR9c1HJGoMfzNy399h71PTJDgx84y397H/66AAxKe7/99H1zQYlOeX5z/Ee9PooAYYlOeX5z/Ee9BiU55fnP8R70+igBhiU55fnPRj3oMSnu/wD30fTFPooAZ5S+rf8AfR9MVw3i9EXVo9i4PlDccn5q7yuT8a2uY7a7AJ2nyz6DuK87NYuWFlbodWCaVZXORQ7XU5Iwc8HFburzKba3ijtsxRpvcruYK568/Q5rAra1kW50uyMU12ssh5jmfgKODkY5rw8vaSnzWtbXoelik2423Ol0C1gtRJBbK0kWFc3SyfLI3PGAeMVtCJRjl+MfxHtWboRjSwiigQGLyw/nqoVXY9ePWtWvqqXJyLkVkeLPm5nzO7GCJR3ft/EfXNY+vWMX2UXO+fes0OF899n+tXqucHr6Vt1keIZhHp8cZSQmS4hAKoSB+8U8nt+NWSa9FFFABRRRQAVm6V/x9at/1+f+0o60qyNJSX+1NXkM2YTdYEWzo3lx85/pQBr0UUUAFFFFABRRRQAUUUUAFFFFABRRRQAUyM5aTnOG/vZxwPyp9MjOWk5zhv72ccD8qAH0UUUAFFFFABRRRQAUUUUAFFFFABRRRQAUUUUAFFFFABRRRQAUUUUAFRof3sgznBHG7OOPTtUlRocyyDOcEcbs449O1AElFFFABRRRQAUUUUAFFFFABRRRQAUUUUAFFFFABRRRQAUUUUAFFFFABTCf36jP8J43e47U+mE/v1Gf4Txn3HagB9FFFABRRRQAUUUUAFFFFABRRRQAUUUUAFFFFABRRRQAUUUUAFFFFABUchwY+cZb+9jP+P0qSo5Dgx84y397Gf8AGgCSiiigAooooAKKKKACue8aFxoBKIGxKuc9h0zXQ1meIYpJtAvY4kZ5DGdoUZOfYVM4KcXB9RxlytS7Hmozjk1LLPHKif6wNGMMxbr/APWxUKt8o4PpyKt2lzFb31vI5RVBAYMM7uuRj3FfHUKb53GWj/4Op79SS5U1/Wh6FodzbXWlQm0D+Ug2DcMHIrRqnpSoul24jjjjQoCqxD5QDzxVyvsKduVWPBluwrN13/kFH/rvD/6NStKsrxArnS12vtAuICwxncPMXj2qyTVooooAKKKKACsrSpojqGrwiRPNF1uKbhuA8uPnHpWrWXpSL9t1Z9o3G7xuxzjy46ANSiiigAooooAKKKKACiiigAooooAKKKKACmRnLSc5w3qD2FPpkfWT/e9vQen9aAH0UUUAFFFFABRRRQAUUUUAFFFFABRRRQAUUUUAFFFFABRRRQAUUUUAFRocyyDPQjjI44qSmJ/rZPqPT0/P86AH0UUUAFFFFABRRRQAUUUUAFFFFABRRRQAUUUUAFFFFABRRRQAUUUUAFMJ/fqM/wAJ4yPUdutPph/16j/ZPp6j8aAH0UUUAFFFFABRRRQAUUUUAFFFFABRRRQAUUUUAFFFFABRRRQAUUUUAFMkODHzjLeoFPpknVP972/r/SgB9FFFABRRRQAUUUUAFQ3SPJZzJGQHZGCknocVNSMNyMM4yMZoQHjNirxwMHbdtYjHoR15rQgZjdRbbdZ2JCeVj72T/OsyFTa6jd20kyuEcgN2Y56iug0FWOrwbDtG1i8vGIuMA8+9fP4uhOOZtd3fsmt7dPn3PToVIywa8lbvrseh2cTwWcUTlSyKB8owKnpsYKxqrMXIABY9/enV78VZWPNe4Vl6+6rpYDMAWuIAuT1PmrwK1KzNeAOl8gHE8JGe371aYjTooooAKKrPf2sd19medBMIzKUzyEHUn0HNVv7e042puRO3lhwmPKfdkjI+XGeRz0oA0qyNJkf+09Xi8lwgutwlyNpPlx8dc5/DFWhqtmbqO1DyGaRQ4XyX4B6ZOPl/HFRaV/x9at/1+f8AtKOgDSooooAKKKKACiiigAooooAKKKKACiiigApkfWT/AHvb0Hp/Wn0yMYaTjGW9AOwoAfRRRQAUUUUAFFFFABRRRQAUUUUAFFFFABRRRQAUUUUAFFFFABRRRQAUxP8AWyfUenp+f50+o0GJZDjqR2HpQBJRRRQAUUUUAFFFFABRRRQAUUUUAFFFFABRRRQAUUUUAFFFFABRRRQAUw/69f8AdPp6j8afTCP36nH8J5wPUfjQA+iiigAooooAKKKKACiiigAooooAKKKKACiiigAooooAKKKKACiiigApknVP972/r/Sn0yQZMfGcN6A0APooooAKKKKACiiigAooooA8U1Ux2nii+AjxGszAL6Zrb0aB7rWLWMKxXIZtvOVzzkelVfGIWPxpIcKudjH5s846+1bHhf7U/iCF0csoRg+R0X6/WuPM6UKmJovXma/D+t/I3wc5Ro1FpZM9CooorsMArJ8QyOmnxosLur3EIZ1Iwn7xeTk5/LNa1Zuu/wDIKP8A13h/9GpQBpUUUUAUbzT/ALVPvDKgMMkTYHJLbcH8MVmf2FdSW7NcCxuJzIjBJEbysKu0ceveuhooAwY9BkjvYZf9GOwLun2nzRt/hU9Avb6U7T7NpdV1OcXlzGFu8eUjDYf3SdeM/rW5WRpNxEdU1e2Dfvlut5XB6GOMdelAGp5Z/wCej/mPTH/16PLP/PR/zHpj/wCvT6KAGCMjH7xzjHUj0xQIyMfvHOMdSOcU+igCMRkY/eOcY7jnH+NKIyAP3jnGO45xT6KAGCMj/lo56dx65pPLP/PR/wAx65/+tUlFAEfln/no/wCY9c//AFqDGT/y0cde49c1JRQAwxk5/eOM57jvSGMnP7xxnPccZ/wqSigCMxk5/eOM56EcZpiRHdJ87rlj0AHYD8anpkYw0nGMt/dxngfnQAGM/wDPR/zHpj/69Hln/no/5j0x/wDXp9FADBGRj945x6kemKBGRj945xjqRzin0UARiMjH7xzjHcc4/wAaBGRj945xjuOcVJRQBGIyMfvHOMdx2NAjP/PR/wAx65/+tUlFAEfln/no/wCY9c//AFqUxk/8tHHXuPXP/wBan0UARmMnP7xxnPcd6DGTn944znuOM/4VJRQBGYyc/vHGc9xxmlMZOf3jjOehHHFPooAYYyf+Wjj8R6Y/+vR5Z/56P+Y9Mf8A16fRQAwRkf8ALRz+I9Mf/XoEZGP3jnGOpHPFPooAjEZGP3jnGO45xQIyMfvHOMdxzj/GpKKAIxGRj945xjuOxpkcREknzv1HOAM/j39KnqNB+9kOMZI524zx696ADyz/AM9H/Meuf/rUGM/89H/Meuf/AK1SUUARmMnP7xxnPcdzSmMnP7xxnPccZp9FADDGTn944znuOM0GMnP7xxnPQjjNPooAYYyc/vHGfQj0xR5Z/wCej/mPTH/16fRQAwRn/no/5j0x/wDXoEZGP3jnGOpHpT6KAGCMjH7xzjHUjnFIIyMfvHOMdxzj/GpKKAGCMjH7xzjHcdqBGR/y0c9O49c0+igCPyz/AM9H/Meuf/rUeWf+ej/mPXP/ANapKKAIzGT/AMtHHXuPXNKYyc/vHGc9x3p9FAEZjJz+8cZz3HGf8KDGTn944znoRxmpKKAGGMnP7xxnPQj0xUZiJnB3v9084HsOv61PTCP36nH8J52+470AHln/AJ6P+Y9Mf/XoEZGP3jnGOpHpin0UAMEZGP3jnGOpHOKQRkY/eOcY7jnH+NSUUAMEZGP3jnGO47UgjIx+8c9O49akooAj8s/89H/Meuf/AK1Hln/no/5j1z/9apKKAIzGT/y0cdehHrn/AOtSmMnP7xxnPcd6fRQBGYyc/vHGc9xxn/ClMZOf3jjOehHGafRQAwxk5/eOM56EccUGMn/lo/5+2P8A69PooAZ5Z/56P+Y9Mf8A16BGR/y0c/iPTH/16fRQAwRkY/eOcY6kc0CMjH7xzjHcc4p9FADBGRj945xjuOcUgjIx+8c4x3HY1JRQBGIyP+Wjn8R65/8ArUySIkx/O5w3oDjv+HpU9RyDJj4zhv7ucf4fWgAMZP8Ay0cfiPXP/wBagxk5/eOM57juakooAYYyc/vHGc9xxmgxk5/eOM57jjNPooAYYyc/vHGc9COKDGT/AMtHH4j0x/8AXp9FADPLP/PR/wAx6Y/+vQIyP+Wjn8R6Y/8Ar0+igDzDx/bBNdikkRlV4FUTscgkH271oeCXkfUuDMqNFkhfu8dM0/4i6ZLMLS9hCkLmN+eT3HHfvUngUQzXdxOAu5YlC5b5gCefwqcV70qDttzfkOjoqi9DtBGRj945xjuOcf40ojIx+8c4x3Han0VQiMRkf8tHPTqR65/+tWTr9qzWcc32qcCOaLMYI2vmVevGf1rarI8RXEUVhHE7Yea4hVBgnJEimgDXooooAKKKKACs3Sv+PrVv+vz/ANpR1pVkaSJ/7T1clo/s/wBq4Xad27y4885xj8KANeiiigAooooAKKKKACiiigAooooAKKKKACmRjDScYy393HYfnT6ZGMNJx1b0I7CgB9FFFABRRRQAUUUUAFFFFABRRRQAUUUUAFFFFABRRRQAUUUUAFFFFABUaD97IcdSOduM8evepKjQfvZDjqR2Pp+v4UASUUUUAFFFFABRRRQAUUUUAFFFFABRRRQAUUUUAFFFFABRRRQAUUUUAFMI/fqcfwnnb7jvT6YR+/U4/hPY+o79KAH0UUUAFFFFABRRRQAUUUUAFFFFABRRRQAUUUUAFFFFABRRRQAUUUUAFMkGTHxnDf3c/wD6qfUcgyY+OjehP8qAJKKKKACiiigAooooAKKKKAMvxDYLqGi3EZfy3RTIkgGSpHNYXgCxEVndXgWRVmYBNy4BAHUD65rsaQAKoVQAB0ArRVGoOBDgnLmFooorMsKzdd/5BR/67w/+jUrSrI8Qif8As+Py2jEYuIfMDKSSPMXGDnjn1zQBr0UUUAFFFFABWZpRH2vVhnn7Z/7SjrTrJ0mCEalq9wIk843WwybRuKiOPjPpQBrUUUUAFFFFABRRRQAUUUUAFFFFABRRRQAVHH96T/e9/Qev9Kkpkf3pP971PoPX+lAD6KKKACiiigAooooAKKKKACiiigAooooAKKKKACiiigAooooAKKKKACo0/wBbJ9R6+n+elSVGn+tk+o7n0/z0oAkooooAKKKKACiiigAooooAKKKKACiiigAooooAKKKKACiiigAooooAKYf9ev8Aun19R+FPph/16/7p7n1H4UAPooooAKKKKACiiigAooooAKKKKACiiigAooooAKKKKACiiigAooooAKjk6x/7/v8A0/rUlRydY/8Af9T/AE/rQBJRRRQAUUUUAFFFFABRRRQAUUUUAFFFFABWbr3/ACCj/wBd4f8A0alaVZfiBEfSwXVWKXEDLkdD5q8igDUooooAKKia4hSYQtKgkKlwhbnaOpx6c1XGsacbQ3QvYTAG2GQPxu9KALtZGkzA6pq8HlyZF1v37fkP7uPjPr7Voi6tyISJk/ff6vn7/GePXiqelf8AH1q3/X5/7SjoA0qKKKACiiigAooooAKKKKACiiigAooooAKZGctJz0b1J7Cn0yM5aTnOG/vZxwPyoAfRRRQAUUUUAFFFFABRRRQAUUUUAFFFFABRRRQAUUUUAFFFFABRRRQAVGh/eyDPQjufT9KkqND+9kGehHG7OOPTtQBJRRRQAUUUUAFFFFABRRRQAUUUUAFFFFABRRRQAUUUUAFFFFABRRRQAUwn9+oz/Ce59R26U+mE/v1Gf4Txu9x2oAfRRRQAUUUUAFFFFABRRRQAUUUUAFFFFABRRRQAUUUUAFFFFABRRRQAVHIcGPnq3qRUlMkODHzjLf3sf/r+lAD6KKKACiiigAooooAKKKKACiiigAooooAKyvED7NLUbWO64gX5RnH7xeT6CtWs3Xf+QUf+u8P/AKNSgDSooooAzb3TPtN2Zo1jVnt5Incj5ju24/Dg1mHRbuW3Z7m0t5JPMQiBLhkX5U2g7gPxxiulooAwBod59vsrtr8sYcBkZAQq4OQpIzzkZ9cVHLZ6/b6lfS2LQmCeTzEVnAGdirz8pPUZ4NdHRQBlJc60EUPplszAckXhGT/3xTvtWs/9Au2/8DD/APEVp0UAZn2rWf8AoF23/gYf/iKPtWs/9Au2/wDAw/8AxFadFAGQtxrwuJGbT7UxFVCILs5U85OdnOePyqT7VrP/AEC7b/wMP/xFadFAGZ9q1n/oF23/AIGH/wCIo+1az/0C7b/wMP8A8RWnRQBjz3GvPCVg0+0jkyMM10WGMjPGz0yKl+1az/0C7b/wMP8A8RWnRQBmfatZ/wCgXbf+Bh/+Io+1az/0C7b/AMDD/wDEVp0UAZn2rWf+gXbf+Bh/+IqGCXXo3nMljbyCSTcg+2H5FwBt+56gn8aNR1CT7E52XFkokRXndVG1S2CQcn8z0qNNQQeHGmudSMIG7FyNu9kDkKw7ZIxzjvQBa+1az/0C7b/wMP8A8RR9q1n/AKBdt/4GH/4inaJKZtOVzdfaFLHa5dWYDPAYrxmtGgDM+1az/wBAu2/8DD/8RUUtxrzGLytPtEAfLg3RO5cHgfJxzjn2rYooAzPtWs/9Au2/8DD/APEUfatZ/wCgXbf+Bh/+IrTooAzPtWs/9Au2/wDAw/8AxFH2rWf+gXbf+Bh/+IrTooAyILjXkixPp9rI+5juW7IGMnAxs7DA/CpPtWs/9Au2/wDAw/8AxFadFAGZ9q1n/oF23/gYf/iKPtWs/wDQLtv/AAMP/wARWnRQBj/aNe+1F/7PtPI2YEf2o53Z652enapftWs/9Au2/wDAw/8AxFadFAGZ9q1n/oF23/gYf/iKPtWs/wDQLtv/AAMP/wARWnRQBkT3GvPbyLBp9rHKVIR2uyQp7HGzmpPtWs/9Au2/8DD/APEVp0UAZn2rWf8AoF23/gYf/iKPtWs/9Au2/wDAw/8AxFadFAGZ9q1n/oF23/gYf/iKgik15Lm4kext3jkKmOP7Wf3eBg/wdzzUmpahMljdeXDcW5jH+uZBgDOCRye3PSjR7l57GRRdiciR1gmfBMijo3H3uvUUAP8AtWs/9Au2/wDAw/8AxFH2rWf+gXbf+Bh/+IqTR5J5NNQ3ExmlDurSFQucMR0HSr9AGZ9q1n/oF23/AIGH/wCIqOa415lUQ6faowdSSbsnK55H3O4yK16KAMz7VrP/AEC7b/wMP/xFH2rWf+gXbf8AgYf/AIitOigDM+1az/0C7b/wMP8A8RR9q1n/AKBdt/4GH/4itOigDHhuNeUP52n2jkuSu26IwvYfc7etS/atZ/6Bdt/4GH/4itOigDM+1az/ANAu2/8AAw//ABFH2rWf+gXbf+Bh/wDiK06KAMiS414ywmPT7VUViZFN2SWGDgD5OOcH8Kk+1az/ANAu2/8AAw//ABFadFAGZ9q1n/oF23/gYf8A4ij7VrP/AEC7b/wMP/xFadFAGZ9q1n/oF23/AIGH/wCIqK3uNeS3RbjT7SSUD5nW6Kgn6bK2KKAMz7VrP/QLtv8AwMP/AMRR9q1n/oF23/gYf/iK06KAMz7VrP8A0C7b/wADD/8AEVCZdeN6kwsbcQrGymL7YeWJBDfc7AEfjUmuXBgt4AbtrSF5Qss6kAoMHueBz3qnNqEraFYvPeG2aUp9omGFZFOeeeFzjqaAL32rWf8AoF23/gYf/iKPtWs/9Au2/wDAw/8AxFTaRPLcaTbTTktIyZLEY3ehxV2hgZn2rWf+gXbf+Bh/+IpktzrjQyLFptqkhUhGN2SFPY42c1rUUAZSXOthFD6ZbMwHJF4Rk/8AfFO+1az/ANAu2/8AAw//ABFadFAGZ9q1n/oF23/gYf8A4ij7VrP/AEC7b/wMP/xFadFAGQtxrwuJGbT7UxFVCILs5U85OdnOePyqT7VrP/QLtv8AwMP/AMRWnRQBmfatZ/6Bdt/4GH/4ij7VrP8A0C7b/wADD/8AEVp0UAY9xca88JWDT7SOTIwzXRYYzzxs9M1L9q1n/oF23/gYf/iK06KAMz7VrP8A0C7b/wADD/8AEUfatZ/6Bdt/4GH/AOIrTooAzPtWs/8AQLtv/Aw//EVHFca8rSmXT7V1Z8xgXZG1cDg/Jzzk59616KAMz7VrP/QLtv8AwMP/AMRR9q1n/oF23/gYf/iK06KAMz7VrP8A0C7b/wADD/8AEVBcS69K0BisbeIJKHcfaz864Py/c9x+VXdWmkt9KuZYWKuqZDAZ2+px7Dmquj3RmtZkW8FwBKyW8zkEyKAOcj72CTyKAJPtWs/9Au2/8DD/APEUfatZ/wCgXbf+Bh/+IqTSHnexP2mYzSrLIpfaFzhyBwOlX6AMz7VrP/QLtv8AwMP/AMRR9q1n/oF23/gYf/iK06KAMiC415IsT6fayPuY7luyBjJwMbOwwPwqT7VrP/QLtv8AwMP/AMRWnRQBmfatZ/6Bdt/4GH/4ij7VrP8A0C7b/wADD/8AEVp0UAY73GvG4jZNPtBEA29DdEljxjB2cY5/OpftWs/9Au2/8DD/APEVp0UAZn2rWf8AoF23/gYf/iKPtWs/9Au2/wDAw/8AxFadFAGW11rRUhdMtgccH7Yf/iKz7m28Q30drFMlvEqNGZ9koYSFWVicbMjp0BrpKKACiiigAooooAKKKKACiiigAooooAKKKKACiiigAooooAKKKKAEIBGCMg9jQUUjBUY6YxS0UAIqqowoAHoBS0UUAFFFFABRRRQAUUUUAFFFFABRRRQAUUUUAFFFFABRRRQAUUUUAHUYNIFAAAAGOmB0paKACiiigAooooAKKKKACiiigAooqgt/M11qEJg2rbKpRyQQ5K56UAlcv0VjrrZjdY5raWTaiGWaMAKGYZAAJzT9O1Y6jOpRQkRRsocFlYEDkg46HpRbWwXNWiiigAooooAKKKKACiiigBCAwwwBHoaCqkEFQQeuRS0UAFFFFABRRRQAUUUUAFFFFABRRRQAUUUUAFFFFABRRRQAUUUUAFFFFABSBVAACgY6YHSlooAKKKKACiiigAooooAKKKKACiiigAooooAKKKKAEozRRQAZozRRQAZozRRQAZozRRQAZozRRQAZozRRQAZozRRQAZozRRQAZozRRQAZozRRQAZozRRQAZozRRQAZozRRQAZozRRQAZozRRQAZozRRQAZozRRQAZozRRQAZozRRQAZozRRQAZozRRQAZozRRQAZozRRQAZozRRQAZozRRQAZqA2cBlmlEYWWZAjuOpA6fzoooAqR6JZrcrcyr506oqB3xwAMdvrU1tplvZzh7dfLUIVCDpknJOepPA70UUAXM0ZoooAM0ZoooAM0ZoooAM0ZoooAM0ZoooAM0ZoooAM0ZoooAM0ZoooAM0ZoooAM0ZoooAM0ZoooAM0ZoooAM0ZoooAM0ZoooAM0ZoooAM0ZoooAM0ZoooAM0ZoooAM0ZoooAM0ZoooAM0ZoooAM0ZoooAM0UUUAf//Z"/>
          <p:cNvSpPr>
            <a:spLocks noChangeAspect="1" noChangeArrowheads="1"/>
          </p:cNvSpPr>
          <p:nvPr/>
        </p:nvSpPr>
        <p:spPr bwMode="auto">
          <a:xfrm>
            <a:off x="155574" y="-144463"/>
            <a:ext cx="1933201" cy="19332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a:extLst>
              <a:ext uri="{FF2B5EF4-FFF2-40B4-BE49-F238E27FC236}">
                <a16:creationId xmlns:a16="http://schemas.microsoft.com/office/drawing/2014/main" id="{5C35C3E1-EE83-4B40-B979-053BF68F7EE8}"/>
              </a:ext>
            </a:extLst>
          </p:cNvPr>
          <p:cNvSpPr txBox="1"/>
          <p:nvPr/>
        </p:nvSpPr>
        <p:spPr>
          <a:xfrm>
            <a:off x="371672" y="1829016"/>
            <a:ext cx="254666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RF cavities experience occasional breakdowns which damage equipment and cause loss of beam time. </a:t>
            </a:r>
          </a:p>
          <a:p>
            <a:r>
              <a:rPr lang="en-US">
                <a:cs typeface="Calibri"/>
              </a:rPr>
              <a:t>Detection and prediction of breakdown events is therefore critical.</a:t>
            </a:r>
          </a:p>
        </p:txBody>
      </p:sp>
      <p:pic>
        <p:nvPicPr>
          <p:cNvPr id="4" name="Picture 4">
            <a:extLst>
              <a:ext uri="{FF2B5EF4-FFF2-40B4-BE49-F238E27FC236}">
                <a16:creationId xmlns:a16="http://schemas.microsoft.com/office/drawing/2014/main" id="{5C750656-7417-4741-910F-D8065BCA94DA}"/>
              </a:ext>
            </a:extLst>
          </p:cNvPr>
          <p:cNvPicPr>
            <a:picLocks noChangeAspect="1"/>
          </p:cNvPicPr>
          <p:nvPr/>
        </p:nvPicPr>
        <p:blipFill rotWithShape="1">
          <a:blip r:embed="rId3"/>
          <a:srcRect t="9571" r="184" b="143"/>
          <a:stretch/>
        </p:blipFill>
        <p:spPr>
          <a:xfrm>
            <a:off x="2887072" y="1181844"/>
            <a:ext cx="2638278" cy="3070554"/>
          </a:xfrm>
          <a:prstGeom prst="rect">
            <a:avLst/>
          </a:prstGeom>
        </p:spPr>
      </p:pic>
      <p:sp>
        <p:nvSpPr>
          <p:cNvPr id="11" name="TextBox 10">
            <a:extLst>
              <a:ext uri="{FF2B5EF4-FFF2-40B4-BE49-F238E27FC236}">
                <a16:creationId xmlns:a16="http://schemas.microsoft.com/office/drawing/2014/main" id="{6B32CCB2-EAD5-43DE-A8E7-9EF8382F0C00}"/>
              </a:ext>
            </a:extLst>
          </p:cNvPr>
          <p:cNvSpPr txBox="1"/>
          <p:nvPr/>
        </p:nvSpPr>
        <p:spPr>
          <a:xfrm>
            <a:off x="373591" y="4386534"/>
            <a:ext cx="47867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We have recorded phase and amplitude traces from multiple points in the RF system, and seek to apply machine learning to detect, and hopefully predict, breakdowns.</a:t>
            </a:r>
            <a:endParaRPr lang="en-US"/>
          </a:p>
        </p:txBody>
      </p:sp>
      <p:pic>
        <p:nvPicPr>
          <p:cNvPr id="5" name="Picture 7">
            <a:extLst>
              <a:ext uri="{FF2B5EF4-FFF2-40B4-BE49-F238E27FC236}">
                <a16:creationId xmlns:a16="http://schemas.microsoft.com/office/drawing/2014/main" id="{A503CCA0-5A3C-1826-AC44-F4BBE022713B}"/>
              </a:ext>
            </a:extLst>
          </p:cNvPr>
          <p:cNvPicPr>
            <a:picLocks noChangeAspect="1"/>
          </p:cNvPicPr>
          <p:nvPr/>
        </p:nvPicPr>
        <p:blipFill>
          <a:blip r:embed="rId4"/>
          <a:stretch>
            <a:fillRect/>
          </a:stretch>
        </p:blipFill>
        <p:spPr>
          <a:xfrm>
            <a:off x="5883408" y="1621659"/>
            <a:ext cx="5765585" cy="1805092"/>
          </a:xfrm>
          <a:prstGeom prst="rect">
            <a:avLst/>
          </a:prstGeom>
        </p:spPr>
      </p:pic>
      <p:grpSp>
        <p:nvGrpSpPr>
          <p:cNvPr id="8" name="Group 7">
            <a:extLst>
              <a:ext uri="{FF2B5EF4-FFF2-40B4-BE49-F238E27FC236}">
                <a16:creationId xmlns:a16="http://schemas.microsoft.com/office/drawing/2014/main" id="{7C5A6AE9-7EB8-0E4C-3F05-DCF3F90B86CD}"/>
              </a:ext>
            </a:extLst>
          </p:cNvPr>
          <p:cNvGrpSpPr/>
          <p:nvPr/>
        </p:nvGrpSpPr>
        <p:grpSpPr>
          <a:xfrm>
            <a:off x="5216578" y="4246705"/>
            <a:ext cx="6542057" cy="2303558"/>
            <a:chOff x="5126931" y="257411"/>
            <a:chExt cx="6766450" cy="2273579"/>
          </a:xfrm>
        </p:grpSpPr>
        <p:grpSp>
          <p:nvGrpSpPr>
            <p:cNvPr id="12" name="Group 11">
              <a:extLst>
                <a:ext uri="{FF2B5EF4-FFF2-40B4-BE49-F238E27FC236}">
                  <a16:creationId xmlns:a16="http://schemas.microsoft.com/office/drawing/2014/main" id="{B688C691-7B02-5A6B-4EA6-924451E986A7}"/>
                </a:ext>
              </a:extLst>
            </p:cNvPr>
            <p:cNvGrpSpPr/>
            <p:nvPr/>
          </p:nvGrpSpPr>
          <p:grpSpPr>
            <a:xfrm>
              <a:off x="5535210" y="257411"/>
              <a:ext cx="6358171" cy="2273579"/>
              <a:chOff x="5535210" y="257411"/>
              <a:chExt cx="6358171" cy="2273579"/>
            </a:xfrm>
          </p:grpSpPr>
          <p:pic>
            <p:nvPicPr>
              <p:cNvPr id="15" name="Picture 14">
                <a:extLst>
                  <a:ext uri="{FF2B5EF4-FFF2-40B4-BE49-F238E27FC236}">
                    <a16:creationId xmlns:a16="http://schemas.microsoft.com/office/drawing/2014/main" id="{A909162E-6DDA-9AB0-E353-372DEFCFB9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5210" y="626743"/>
                <a:ext cx="2914664" cy="1904247"/>
              </a:xfrm>
              <a:prstGeom prst="rect">
                <a:avLst/>
              </a:prstGeom>
            </p:spPr>
          </p:pic>
          <p:pic>
            <p:nvPicPr>
              <p:cNvPr id="16" name="Picture 15">
                <a:extLst>
                  <a:ext uri="{FF2B5EF4-FFF2-40B4-BE49-F238E27FC236}">
                    <a16:creationId xmlns:a16="http://schemas.microsoft.com/office/drawing/2014/main" id="{ED7EDEB7-7FAC-3AB0-E6CC-0BF3A68617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9770" y="591885"/>
                <a:ext cx="2953611" cy="1918557"/>
              </a:xfrm>
              <a:prstGeom prst="rect">
                <a:avLst/>
              </a:prstGeom>
            </p:spPr>
          </p:pic>
          <p:sp>
            <p:nvSpPr>
              <p:cNvPr id="17" name="TextBox 10">
                <a:extLst>
                  <a:ext uri="{FF2B5EF4-FFF2-40B4-BE49-F238E27FC236}">
                    <a16:creationId xmlns:a16="http://schemas.microsoft.com/office/drawing/2014/main" id="{142DC482-E26D-123E-5A7B-9F3E7DADCEE4}"/>
                  </a:ext>
                </a:extLst>
              </p:cNvPr>
              <p:cNvSpPr txBox="1"/>
              <p:nvPr/>
            </p:nvSpPr>
            <p:spPr>
              <a:xfrm>
                <a:off x="5544792" y="257411"/>
                <a:ext cx="4184968" cy="3320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rgbClr val="FF0000"/>
                    </a:solidFill>
                  </a:rPr>
                  <a:t>Data</a:t>
                </a:r>
                <a:r>
                  <a:rPr lang="en-GB"/>
                  <a:t> – </a:t>
                </a:r>
                <a:r>
                  <a:rPr lang="en-GB" b="1">
                    <a:solidFill>
                      <a:srgbClr val="008000"/>
                    </a:solidFill>
                  </a:rPr>
                  <a:t>Reconstruction</a:t>
                </a:r>
                <a:r>
                  <a:rPr lang="en-GB"/>
                  <a:t> = </a:t>
                </a:r>
                <a:r>
                  <a:rPr lang="en-GB" b="1">
                    <a:solidFill>
                      <a:srgbClr val="002EC0"/>
                    </a:solidFill>
                  </a:rPr>
                  <a:t>Residual</a:t>
                </a:r>
              </a:p>
            </p:txBody>
          </p:sp>
        </p:grpSp>
        <p:sp>
          <p:nvSpPr>
            <p:cNvPr id="13" name="TextBox 6">
              <a:extLst>
                <a:ext uri="{FF2B5EF4-FFF2-40B4-BE49-F238E27FC236}">
                  <a16:creationId xmlns:a16="http://schemas.microsoft.com/office/drawing/2014/main" id="{AE6B08B0-C278-D6FF-8AF7-48105C2F4238}"/>
                </a:ext>
              </a:extLst>
            </p:cNvPr>
            <p:cNvSpPr txBox="1"/>
            <p:nvPr/>
          </p:nvSpPr>
          <p:spPr>
            <a:xfrm rot="16200000">
              <a:off x="4505466" y="1325281"/>
              <a:ext cx="161226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Healthy Pulse</a:t>
              </a:r>
            </a:p>
          </p:txBody>
        </p:sp>
        <p:sp>
          <p:nvSpPr>
            <p:cNvPr id="14" name="TextBox 7">
              <a:extLst>
                <a:ext uri="{FF2B5EF4-FFF2-40B4-BE49-F238E27FC236}">
                  <a16:creationId xmlns:a16="http://schemas.microsoft.com/office/drawing/2014/main" id="{350BA840-3667-6E4C-8806-84F5C718C141}"/>
                </a:ext>
              </a:extLst>
            </p:cNvPr>
            <p:cNvSpPr txBox="1"/>
            <p:nvPr/>
          </p:nvSpPr>
          <p:spPr>
            <a:xfrm rot="16200000">
              <a:off x="7747170" y="1245467"/>
              <a:ext cx="18981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Breakdown Pulse</a:t>
              </a:r>
            </a:p>
          </p:txBody>
        </p:sp>
      </p:grpSp>
      <p:sp>
        <p:nvSpPr>
          <p:cNvPr id="3" name="TextBox 2">
            <a:extLst>
              <a:ext uri="{FF2B5EF4-FFF2-40B4-BE49-F238E27FC236}">
                <a16:creationId xmlns:a16="http://schemas.microsoft.com/office/drawing/2014/main" id="{7A8B5DD1-7D8A-850E-F3FE-4468DCC2B531}"/>
              </a:ext>
            </a:extLst>
          </p:cNvPr>
          <p:cNvSpPr txBox="1"/>
          <p:nvPr/>
        </p:nvSpPr>
        <p:spPr>
          <a:xfrm>
            <a:off x="475129" y="842682"/>
            <a:ext cx="112507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Pollard, A. E., A. J. Gilfellon, and D. J. Dunning. "Machine Learning for RF Breakdown Detection at CLARA." </a:t>
            </a:r>
            <a:r>
              <a:rPr lang="en-US" sz="1600" i="1">
                <a:cs typeface="Calibri"/>
              </a:rPr>
              <a:t>Proc. ICALEPCS'21 </a:t>
            </a:r>
            <a:r>
              <a:rPr lang="en-US" sz="1600">
                <a:cs typeface="Calibri"/>
              </a:rPr>
              <a:t>(2021).</a:t>
            </a:r>
            <a:endParaRPr lang="en-US"/>
          </a:p>
        </p:txBody>
      </p:sp>
    </p:spTree>
    <p:extLst>
      <p:ext uri="{BB962C8B-B14F-4D97-AF65-F5344CB8AC3E}">
        <p14:creationId xmlns:p14="http://schemas.microsoft.com/office/powerpoint/2010/main" val="279850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31C912-8703-4363-9232-6B540F4E87FA}"/>
              </a:ext>
            </a:extLst>
          </p:cNvPr>
          <p:cNvSpPr txBox="1"/>
          <p:nvPr/>
        </p:nvSpPr>
        <p:spPr>
          <a:xfrm>
            <a:off x="249660" y="118503"/>
            <a:ext cx="6356456" cy="769441"/>
          </a:xfrm>
          <a:prstGeom prst="rect">
            <a:avLst/>
          </a:prstGeom>
          <a:noFill/>
        </p:spPr>
        <p:txBody>
          <a:bodyPr wrap="square" lIns="91440" tIns="45720" rIns="91440" bIns="45720" rtlCol="0" anchor="t">
            <a:spAutoFit/>
          </a:bodyPr>
          <a:lstStyle/>
          <a:p>
            <a:r>
              <a:rPr lang="en-US" sz="4400" b="1" spc="-150">
                <a:solidFill>
                  <a:srgbClr val="2E2D62"/>
                </a:solidFill>
                <a:latin typeface="Arial"/>
                <a:cs typeface="Arial"/>
              </a:rPr>
              <a:t>Results</a:t>
            </a:r>
            <a:endParaRPr lang="en-US"/>
          </a:p>
        </p:txBody>
      </p:sp>
      <p:sp>
        <p:nvSpPr>
          <p:cNvPr id="5" name="TextBox 4">
            <a:extLst>
              <a:ext uri="{FF2B5EF4-FFF2-40B4-BE49-F238E27FC236}">
                <a16:creationId xmlns:a16="http://schemas.microsoft.com/office/drawing/2014/main" id="{8A53219E-B205-49D0-95C5-E2B9E3B1B7FE}"/>
              </a:ext>
            </a:extLst>
          </p:cNvPr>
          <p:cNvSpPr txBox="1"/>
          <p:nvPr/>
        </p:nvSpPr>
        <p:spPr>
          <a:xfrm>
            <a:off x="250648" y="806978"/>
            <a:ext cx="64877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We achieve an almost perfect classifier demonstrated on both CLARA and CERN's XBOX2 test stand, with an exceptionally low false positive rate.</a:t>
            </a:r>
          </a:p>
        </p:txBody>
      </p:sp>
      <p:graphicFrame>
        <p:nvGraphicFramePr>
          <p:cNvPr id="7" name="Table 7">
            <a:extLst>
              <a:ext uri="{FF2B5EF4-FFF2-40B4-BE49-F238E27FC236}">
                <a16:creationId xmlns:a16="http://schemas.microsoft.com/office/drawing/2014/main" id="{E5D12F6A-E1E6-43CD-ADE0-775B1B0BADF4}"/>
              </a:ext>
            </a:extLst>
          </p:cNvPr>
          <p:cNvGraphicFramePr>
            <a:graphicFrameLocks noGrp="1"/>
          </p:cNvGraphicFramePr>
          <p:nvPr>
            <p:extLst>
              <p:ext uri="{D42A27DB-BD31-4B8C-83A1-F6EECF244321}">
                <p14:modId xmlns:p14="http://schemas.microsoft.com/office/powerpoint/2010/main" val="560006020"/>
              </p:ext>
            </p:extLst>
          </p:nvPr>
        </p:nvGraphicFramePr>
        <p:xfrm>
          <a:off x="348342" y="1807028"/>
          <a:ext cx="3126678" cy="1861263"/>
        </p:xfrm>
        <a:graphic>
          <a:graphicData uri="http://schemas.openxmlformats.org/drawingml/2006/table">
            <a:tbl>
              <a:tblPr firstRow="1" bandRow="1">
                <a:tableStyleId>{5C22544A-7EE6-4342-B048-85BDC9FD1C3A}</a:tableStyleId>
              </a:tblPr>
              <a:tblGrid>
                <a:gridCol w="957942">
                  <a:extLst>
                    <a:ext uri="{9D8B030D-6E8A-4147-A177-3AD203B41FA5}">
                      <a16:colId xmlns:a16="http://schemas.microsoft.com/office/drawing/2014/main" val="3107114595"/>
                    </a:ext>
                  </a:extLst>
                </a:gridCol>
                <a:gridCol w="1077685">
                  <a:extLst>
                    <a:ext uri="{9D8B030D-6E8A-4147-A177-3AD203B41FA5}">
                      <a16:colId xmlns:a16="http://schemas.microsoft.com/office/drawing/2014/main" val="2608042714"/>
                    </a:ext>
                  </a:extLst>
                </a:gridCol>
                <a:gridCol w="1091051">
                  <a:extLst>
                    <a:ext uri="{9D8B030D-6E8A-4147-A177-3AD203B41FA5}">
                      <a16:colId xmlns:a16="http://schemas.microsoft.com/office/drawing/2014/main" val="3657353871"/>
                    </a:ext>
                  </a:extLst>
                </a:gridCol>
              </a:tblGrid>
              <a:tr h="620421">
                <a:tc>
                  <a:txBody>
                    <a:bodyPr/>
                    <a:lstStyle/>
                    <a:p>
                      <a:endParaRPr lang="en-US"/>
                    </a:p>
                  </a:txBody>
                  <a:tcPr/>
                </a:tc>
                <a:tc>
                  <a:txBody>
                    <a:bodyPr/>
                    <a:lstStyle/>
                    <a:p>
                      <a:r>
                        <a:rPr lang="en-US"/>
                        <a:t>Positive</a:t>
                      </a:r>
                    </a:p>
                  </a:txBody>
                  <a:tcPr/>
                </a:tc>
                <a:tc>
                  <a:txBody>
                    <a:bodyPr/>
                    <a:lstStyle/>
                    <a:p>
                      <a:r>
                        <a:rPr lang="en-US"/>
                        <a:t>Negative</a:t>
                      </a:r>
                    </a:p>
                  </a:txBody>
                  <a:tcPr/>
                </a:tc>
                <a:extLst>
                  <a:ext uri="{0D108BD9-81ED-4DB2-BD59-A6C34878D82A}">
                    <a16:rowId xmlns:a16="http://schemas.microsoft.com/office/drawing/2014/main" val="2089436934"/>
                  </a:ext>
                </a:extLst>
              </a:tr>
              <a:tr h="620421">
                <a:tc>
                  <a:txBody>
                    <a:bodyPr/>
                    <a:lstStyle/>
                    <a:p>
                      <a:r>
                        <a:rPr lang="en-US"/>
                        <a:t>True</a:t>
                      </a:r>
                    </a:p>
                  </a:txBody>
                  <a:tcPr/>
                </a:tc>
                <a:tc>
                  <a:txBody>
                    <a:bodyPr/>
                    <a:lstStyle/>
                    <a:p>
                      <a:r>
                        <a:rPr lang="en-US"/>
                        <a:t>95.8%</a:t>
                      </a:r>
                    </a:p>
                  </a:txBody>
                  <a:tcPr/>
                </a:tc>
                <a:tc>
                  <a:txBody>
                    <a:bodyPr/>
                    <a:lstStyle/>
                    <a:p>
                      <a:r>
                        <a:rPr lang="en-US"/>
                        <a:t>98.0%</a:t>
                      </a:r>
                    </a:p>
                  </a:txBody>
                  <a:tcPr/>
                </a:tc>
                <a:extLst>
                  <a:ext uri="{0D108BD9-81ED-4DB2-BD59-A6C34878D82A}">
                    <a16:rowId xmlns:a16="http://schemas.microsoft.com/office/drawing/2014/main" val="3326185357"/>
                  </a:ext>
                </a:extLst>
              </a:tr>
              <a:tr h="620421">
                <a:tc>
                  <a:txBody>
                    <a:bodyPr/>
                    <a:lstStyle/>
                    <a:p>
                      <a:r>
                        <a:rPr lang="en-US"/>
                        <a:t>False</a:t>
                      </a:r>
                    </a:p>
                  </a:txBody>
                  <a:tcPr/>
                </a:tc>
                <a:tc>
                  <a:txBody>
                    <a:bodyPr/>
                    <a:lstStyle/>
                    <a:p>
                      <a:r>
                        <a:rPr lang="en-US"/>
                        <a:t>4.2%</a:t>
                      </a:r>
                    </a:p>
                  </a:txBody>
                  <a:tcPr/>
                </a:tc>
                <a:tc>
                  <a:txBody>
                    <a:bodyPr/>
                    <a:lstStyle/>
                    <a:p>
                      <a:r>
                        <a:rPr lang="en-US"/>
                        <a:t>2.0%</a:t>
                      </a:r>
                    </a:p>
                  </a:txBody>
                  <a:tcPr/>
                </a:tc>
                <a:extLst>
                  <a:ext uri="{0D108BD9-81ED-4DB2-BD59-A6C34878D82A}">
                    <a16:rowId xmlns:a16="http://schemas.microsoft.com/office/drawing/2014/main" val="250384855"/>
                  </a:ext>
                </a:extLst>
              </a:tr>
            </a:tbl>
          </a:graphicData>
        </a:graphic>
      </p:graphicFrame>
      <p:graphicFrame>
        <p:nvGraphicFramePr>
          <p:cNvPr id="8" name="Table 7">
            <a:extLst>
              <a:ext uri="{FF2B5EF4-FFF2-40B4-BE49-F238E27FC236}">
                <a16:creationId xmlns:a16="http://schemas.microsoft.com/office/drawing/2014/main" id="{A02725AA-3E62-4199-9F37-43E00225215E}"/>
              </a:ext>
            </a:extLst>
          </p:cNvPr>
          <p:cNvGraphicFramePr>
            <a:graphicFrameLocks noGrp="1"/>
          </p:cNvGraphicFramePr>
          <p:nvPr>
            <p:extLst>
              <p:ext uri="{D42A27DB-BD31-4B8C-83A1-F6EECF244321}">
                <p14:modId xmlns:p14="http://schemas.microsoft.com/office/powerpoint/2010/main" val="3575752157"/>
              </p:ext>
            </p:extLst>
          </p:nvPr>
        </p:nvGraphicFramePr>
        <p:xfrm>
          <a:off x="3614057" y="1817914"/>
          <a:ext cx="3031242" cy="1839621"/>
        </p:xfrm>
        <a:graphic>
          <a:graphicData uri="http://schemas.openxmlformats.org/drawingml/2006/table">
            <a:tbl>
              <a:tblPr firstRow="1" bandRow="1">
                <a:tableStyleId>{5C22544A-7EE6-4342-B048-85BDC9FD1C3A}</a:tableStyleId>
              </a:tblPr>
              <a:tblGrid>
                <a:gridCol w="947057">
                  <a:extLst>
                    <a:ext uri="{9D8B030D-6E8A-4147-A177-3AD203B41FA5}">
                      <a16:colId xmlns:a16="http://schemas.microsoft.com/office/drawing/2014/main" val="3107114595"/>
                    </a:ext>
                  </a:extLst>
                </a:gridCol>
                <a:gridCol w="1001485">
                  <a:extLst>
                    <a:ext uri="{9D8B030D-6E8A-4147-A177-3AD203B41FA5}">
                      <a16:colId xmlns:a16="http://schemas.microsoft.com/office/drawing/2014/main" val="2608042714"/>
                    </a:ext>
                  </a:extLst>
                </a:gridCol>
                <a:gridCol w="1082700">
                  <a:extLst>
                    <a:ext uri="{9D8B030D-6E8A-4147-A177-3AD203B41FA5}">
                      <a16:colId xmlns:a16="http://schemas.microsoft.com/office/drawing/2014/main" val="3657353871"/>
                    </a:ext>
                  </a:extLst>
                </a:gridCol>
              </a:tblGrid>
              <a:tr h="613207">
                <a:tc>
                  <a:txBody>
                    <a:bodyPr/>
                    <a:lstStyle/>
                    <a:p>
                      <a:endParaRPr lang="en-US"/>
                    </a:p>
                  </a:txBody>
                  <a:tcPr/>
                </a:tc>
                <a:tc>
                  <a:txBody>
                    <a:bodyPr/>
                    <a:lstStyle/>
                    <a:p>
                      <a:r>
                        <a:rPr lang="en-US"/>
                        <a:t>Positive</a:t>
                      </a:r>
                    </a:p>
                  </a:txBody>
                  <a:tcPr/>
                </a:tc>
                <a:tc>
                  <a:txBody>
                    <a:bodyPr/>
                    <a:lstStyle/>
                    <a:p>
                      <a:r>
                        <a:rPr lang="en-US"/>
                        <a:t>Negative</a:t>
                      </a:r>
                    </a:p>
                  </a:txBody>
                  <a:tcPr/>
                </a:tc>
                <a:extLst>
                  <a:ext uri="{0D108BD9-81ED-4DB2-BD59-A6C34878D82A}">
                    <a16:rowId xmlns:a16="http://schemas.microsoft.com/office/drawing/2014/main" val="2089436934"/>
                  </a:ext>
                </a:extLst>
              </a:tr>
              <a:tr h="613207">
                <a:tc>
                  <a:txBody>
                    <a:bodyPr/>
                    <a:lstStyle/>
                    <a:p>
                      <a:r>
                        <a:rPr lang="en-US"/>
                        <a:t>True</a:t>
                      </a:r>
                    </a:p>
                  </a:txBody>
                  <a:tcPr/>
                </a:tc>
                <a:tc>
                  <a:txBody>
                    <a:bodyPr/>
                    <a:lstStyle/>
                    <a:p>
                      <a:r>
                        <a:rPr lang="en-US"/>
                        <a:t>97.9%</a:t>
                      </a:r>
                    </a:p>
                  </a:txBody>
                  <a:tcPr/>
                </a:tc>
                <a:tc>
                  <a:txBody>
                    <a:bodyPr/>
                    <a:lstStyle/>
                    <a:p>
                      <a:r>
                        <a:rPr lang="en-US"/>
                        <a:t>99.6%</a:t>
                      </a:r>
                    </a:p>
                  </a:txBody>
                  <a:tcPr/>
                </a:tc>
                <a:extLst>
                  <a:ext uri="{0D108BD9-81ED-4DB2-BD59-A6C34878D82A}">
                    <a16:rowId xmlns:a16="http://schemas.microsoft.com/office/drawing/2014/main" val="3326185357"/>
                  </a:ext>
                </a:extLst>
              </a:tr>
              <a:tr h="613207">
                <a:tc>
                  <a:txBody>
                    <a:bodyPr/>
                    <a:lstStyle/>
                    <a:p>
                      <a:r>
                        <a:rPr lang="en-US"/>
                        <a:t>False</a:t>
                      </a:r>
                    </a:p>
                  </a:txBody>
                  <a:tcPr/>
                </a:tc>
                <a:tc>
                  <a:txBody>
                    <a:bodyPr/>
                    <a:lstStyle/>
                    <a:p>
                      <a:r>
                        <a:rPr lang="en-US"/>
                        <a:t>2.1%</a:t>
                      </a:r>
                    </a:p>
                  </a:txBody>
                  <a:tcPr/>
                </a:tc>
                <a:tc>
                  <a:txBody>
                    <a:bodyPr/>
                    <a:lstStyle/>
                    <a:p>
                      <a:r>
                        <a:rPr lang="en-US"/>
                        <a:t>0.4%</a:t>
                      </a:r>
                    </a:p>
                  </a:txBody>
                  <a:tcPr/>
                </a:tc>
                <a:extLst>
                  <a:ext uri="{0D108BD9-81ED-4DB2-BD59-A6C34878D82A}">
                    <a16:rowId xmlns:a16="http://schemas.microsoft.com/office/drawing/2014/main" val="250384855"/>
                  </a:ext>
                </a:extLst>
              </a:tr>
            </a:tbl>
          </a:graphicData>
        </a:graphic>
      </p:graphicFrame>
      <p:sp>
        <p:nvSpPr>
          <p:cNvPr id="9" name="TextBox 8">
            <a:extLst>
              <a:ext uri="{FF2B5EF4-FFF2-40B4-BE49-F238E27FC236}">
                <a16:creationId xmlns:a16="http://schemas.microsoft.com/office/drawing/2014/main" id="{E59CF8FE-0451-4455-B1B9-FB23FB6E8521}"/>
              </a:ext>
            </a:extLst>
          </p:cNvPr>
          <p:cNvSpPr txBox="1"/>
          <p:nvPr/>
        </p:nvSpPr>
        <p:spPr>
          <a:xfrm>
            <a:off x="337733" y="3678642"/>
            <a:ext cx="62674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lumMod val="50000"/>
                  </a:schemeClr>
                </a:solidFill>
                <a:cs typeface="Calibri"/>
              </a:rPr>
              <a:t>CLARA Breakdown Detection</a:t>
            </a:r>
          </a:p>
        </p:txBody>
      </p:sp>
      <p:sp>
        <p:nvSpPr>
          <p:cNvPr id="11" name="TextBox 10">
            <a:extLst>
              <a:ext uri="{FF2B5EF4-FFF2-40B4-BE49-F238E27FC236}">
                <a16:creationId xmlns:a16="http://schemas.microsoft.com/office/drawing/2014/main" id="{FF148788-DE89-47CF-B0B2-1F13B52F3AE7}"/>
              </a:ext>
            </a:extLst>
          </p:cNvPr>
          <p:cNvSpPr txBox="1"/>
          <p:nvPr/>
        </p:nvSpPr>
        <p:spPr>
          <a:xfrm>
            <a:off x="3604931" y="3680519"/>
            <a:ext cx="62674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lumMod val="50000"/>
                  </a:schemeClr>
                </a:solidFill>
                <a:cs typeface="Calibri"/>
              </a:rPr>
              <a:t>CERN XBOX2 Breakdown Detection</a:t>
            </a:r>
            <a:endParaRPr lang="en-US">
              <a:solidFill>
                <a:schemeClr val="bg1">
                  <a:lumMod val="50000"/>
                </a:schemeClr>
              </a:solidFill>
            </a:endParaRPr>
          </a:p>
        </p:txBody>
      </p:sp>
      <p:pic>
        <p:nvPicPr>
          <p:cNvPr id="4" name="Picture 3" descr="A picture containing text, nature&#10;&#10;Description automatically generated">
            <a:extLst>
              <a:ext uri="{FF2B5EF4-FFF2-40B4-BE49-F238E27FC236}">
                <a16:creationId xmlns:a16="http://schemas.microsoft.com/office/drawing/2014/main" id="{4CA451CD-5A2B-0629-2A80-74C8C492806A}"/>
              </a:ext>
            </a:extLst>
          </p:cNvPr>
          <p:cNvPicPr>
            <a:picLocks noChangeAspect="1"/>
          </p:cNvPicPr>
          <p:nvPr/>
        </p:nvPicPr>
        <p:blipFill rotWithShape="1">
          <a:blip r:embed="rId3"/>
          <a:srcRect l="1382" r="-122" b="945"/>
          <a:stretch/>
        </p:blipFill>
        <p:spPr>
          <a:xfrm>
            <a:off x="9396957" y="3042003"/>
            <a:ext cx="2759876" cy="3547239"/>
          </a:xfrm>
          <a:prstGeom prst="rect">
            <a:avLst/>
          </a:prstGeom>
        </p:spPr>
      </p:pic>
      <p:sp>
        <p:nvSpPr>
          <p:cNvPr id="6" name="TextBox 2">
            <a:extLst>
              <a:ext uri="{FF2B5EF4-FFF2-40B4-BE49-F238E27FC236}">
                <a16:creationId xmlns:a16="http://schemas.microsoft.com/office/drawing/2014/main" id="{D5613E67-2622-85C4-C74F-17F74E934C0C}"/>
              </a:ext>
            </a:extLst>
          </p:cNvPr>
          <p:cNvSpPr txBox="1"/>
          <p:nvPr/>
        </p:nvSpPr>
        <p:spPr>
          <a:xfrm>
            <a:off x="9042507" y="6551712"/>
            <a:ext cx="331948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2">
                    <a:lumMod val="50000"/>
                  </a:schemeClr>
                </a:solidFill>
                <a:cs typeface="Calibri"/>
              </a:rPr>
              <a:t>Predicted Time Until Breakdown</a:t>
            </a:r>
          </a:p>
        </p:txBody>
      </p:sp>
      <p:sp>
        <p:nvSpPr>
          <p:cNvPr id="10" name="TextBox 3">
            <a:extLst>
              <a:ext uri="{FF2B5EF4-FFF2-40B4-BE49-F238E27FC236}">
                <a16:creationId xmlns:a16="http://schemas.microsoft.com/office/drawing/2014/main" id="{36698851-8DAD-697B-8611-E9D5968F6119}"/>
              </a:ext>
            </a:extLst>
          </p:cNvPr>
          <p:cNvSpPr txBox="1"/>
          <p:nvPr/>
        </p:nvSpPr>
        <p:spPr>
          <a:xfrm rot="16200000">
            <a:off x="6271240" y="3072372"/>
            <a:ext cx="57361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2">
                    <a:lumMod val="50000"/>
                  </a:schemeClr>
                </a:solidFill>
                <a:cs typeface="Calibri"/>
              </a:rPr>
              <a:t> Time Until Breakdown</a:t>
            </a:r>
          </a:p>
        </p:txBody>
      </p:sp>
      <p:sp>
        <p:nvSpPr>
          <p:cNvPr id="12" name="TextBox 1">
            <a:extLst>
              <a:ext uri="{FF2B5EF4-FFF2-40B4-BE49-F238E27FC236}">
                <a16:creationId xmlns:a16="http://schemas.microsoft.com/office/drawing/2014/main" id="{46950E7A-D283-8B67-BA56-E40101CB4DA3}"/>
              </a:ext>
            </a:extLst>
          </p:cNvPr>
          <p:cNvSpPr txBox="1"/>
          <p:nvPr/>
        </p:nvSpPr>
        <p:spPr>
          <a:xfrm>
            <a:off x="6981514" y="31417"/>
            <a:ext cx="635645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spc="-150">
                <a:solidFill>
                  <a:srgbClr val="2E2D62"/>
                </a:solidFill>
                <a:latin typeface="Arial"/>
                <a:cs typeface="Arial"/>
              </a:rPr>
              <a:t>Prediction</a:t>
            </a:r>
            <a:endParaRPr lang="en-US">
              <a:solidFill>
                <a:srgbClr val="2E2C61"/>
              </a:solidFill>
              <a:latin typeface="Calibri" panose="020F0502020204030204"/>
              <a:cs typeface="Calibri" panose="020F0502020204030204"/>
            </a:endParaRPr>
          </a:p>
        </p:txBody>
      </p:sp>
      <p:sp>
        <p:nvSpPr>
          <p:cNvPr id="13" name="TextBox 2">
            <a:extLst>
              <a:ext uri="{FF2B5EF4-FFF2-40B4-BE49-F238E27FC236}">
                <a16:creationId xmlns:a16="http://schemas.microsoft.com/office/drawing/2014/main" id="{2354471C-FBAB-911A-BD06-4AA5E16D4BF9}"/>
              </a:ext>
            </a:extLst>
          </p:cNvPr>
          <p:cNvSpPr txBox="1"/>
          <p:nvPr/>
        </p:nvSpPr>
        <p:spPr>
          <a:xfrm>
            <a:off x="7019431" y="799102"/>
            <a:ext cx="5038149"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Training the network to instead predict time-until-breakdown resulted in overall poor accuracy. </a:t>
            </a:r>
            <a:r>
              <a:rPr lang="en-US">
                <a:solidFill>
                  <a:srgbClr val="FF0000"/>
                </a:solidFill>
                <a:cs typeface="Calibri"/>
              </a:rPr>
              <a:t>73% prediction of time until breakdown within a 30 second window.</a:t>
            </a:r>
          </a:p>
          <a:p>
            <a:r>
              <a:rPr lang="en-US">
                <a:cs typeface="Calibri"/>
              </a:rPr>
              <a:t>We believe this poor prediction performance is due to the low sampling frequency of the shot capture, and so have implemented a system to capture all shots for CLARA phase 2.</a:t>
            </a:r>
          </a:p>
        </p:txBody>
      </p:sp>
      <p:sp>
        <p:nvSpPr>
          <p:cNvPr id="14" name="TextBox 1">
            <a:extLst>
              <a:ext uri="{FF2B5EF4-FFF2-40B4-BE49-F238E27FC236}">
                <a16:creationId xmlns:a16="http://schemas.microsoft.com/office/drawing/2014/main" id="{AFB4527C-A0B8-D891-279C-8670B6A3ABD2}"/>
              </a:ext>
            </a:extLst>
          </p:cNvPr>
          <p:cNvSpPr txBox="1"/>
          <p:nvPr/>
        </p:nvSpPr>
        <p:spPr>
          <a:xfrm>
            <a:off x="377727" y="4020710"/>
            <a:ext cx="6356456"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spc="-150">
                <a:solidFill>
                  <a:srgbClr val="2E2D62"/>
                </a:solidFill>
                <a:latin typeface="Arial"/>
                <a:cs typeface="Arial"/>
              </a:rPr>
              <a:t>Deployment</a:t>
            </a:r>
          </a:p>
        </p:txBody>
      </p:sp>
      <p:sp>
        <p:nvSpPr>
          <p:cNvPr id="15" name="TextBox 14">
            <a:extLst>
              <a:ext uri="{FF2B5EF4-FFF2-40B4-BE49-F238E27FC236}">
                <a16:creationId xmlns:a16="http://schemas.microsoft.com/office/drawing/2014/main" id="{6D5E1D59-8C25-B9A1-8AB3-B98D3C6F2EAB}"/>
              </a:ext>
            </a:extLst>
          </p:cNvPr>
          <p:cNvSpPr txBox="1"/>
          <p:nvPr/>
        </p:nvSpPr>
        <p:spPr>
          <a:xfrm>
            <a:off x="378714" y="4814841"/>
            <a:ext cx="64877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Work is currently ongoing to deploy this system to an FPGA for 400Hz operation in CLARA phase 2.</a:t>
            </a:r>
            <a:endParaRPr lang="en-US"/>
          </a:p>
        </p:txBody>
      </p:sp>
      <p:pic>
        <p:nvPicPr>
          <p:cNvPr id="16" name="Picture 16" descr="A picture containing text&#10;&#10;Description automatically generated">
            <a:extLst>
              <a:ext uri="{FF2B5EF4-FFF2-40B4-BE49-F238E27FC236}">
                <a16:creationId xmlns:a16="http://schemas.microsoft.com/office/drawing/2014/main" id="{64DB7993-4BCD-06F4-2CC0-EDB16285EE9A}"/>
              </a:ext>
            </a:extLst>
          </p:cNvPr>
          <p:cNvPicPr>
            <a:picLocks noChangeAspect="1"/>
          </p:cNvPicPr>
          <p:nvPr/>
        </p:nvPicPr>
        <p:blipFill>
          <a:blip r:embed="rId4"/>
          <a:stretch>
            <a:fillRect/>
          </a:stretch>
        </p:blipFill>
        <p:spPr>
          <a:xfrm>
            <a:off x="6626198" y="4743411"/>
            <a:ext cx="2058041" cy="1725464"/>
          </a:xfrm>
          <a:prstGeom prst="rect">
            <a:avLst/>
          </a:prstGeom>
        </p:spPr>
      </p:pic>
      <p:sp>
        <p:nvSpPr>
          <p:cNvPr id="17" name="Rectangle 16">
            <a:extLst>
              <a:ext uri="{FF2B5EF4-FFF2-40B4-BE49-F238E27FC236}">
                <a16:creationId xmlns:a16="http://schemas.microsoft.com/office/drawing/2014/main" id="{DED4FD33-65B2-B807-A1DD-0183A07A0DD1}"/>
              </a:ext>
            </a:extLst>
          </p:cNvPr>
          <p:cNvSpPr/>
          <p:nvPr/>
        </p:nvSpPr>
        <p:spPr>
          <a:xfrm>
            <a:off x="20699882" y="40482177"/>
            <a:ext cx="1898248" cy="1045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DED4FD33-65B2-B807-A1DD-0183A07A0DD1}"/>
              </a:ext>
            </a:extLst>
          </p:cNvPr>
          <p:cNvSpPr/>
          <p:nvPr/>
        </p:nvSpPr>
        <p:spPr>
          <a:xfrm>
            <a:off x="20842757" y="40625052"/>
            <a:ext cx="1898248" cy="1045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DED4FD33-65B2-B807-A1DD-0183A07A0DD1}"/>
              </a:ext>
            </a:extLst>
          </p:cNvPr>
          <p:cNvSpPr/>
          <p:nvPr/>
        </p:nvSpPr>
        <p:spPr>
          <a:xfrm>
            <a:off x="20985632" y="40767927"/>
            <a:ext cx="1898248" cy="1045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9E9D3F4D-A39B-B345-89EA-FE37F1CF2A60}"/>
              </a:ext>
            </a:extLst>
          </p:cNvPr>
          <p:cNvSpPr/>
          <p:nvPr/>
        </p:nvSpPr>
        <p:spPr>
          <a:xfrm>
            <a:off x="7995237" y="5942960"/>
            <a:ext cx="915680" cy="91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08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rial"/>
                <a:cs typeface="Arial"/>
              </a:rPr>
              <a:t>Contents</a:t>
            </a:r>
          </a:p>
        </p:txBody>
      </p:sp>
      <p:sp>
        <p:nvSpPr>
          <p:cNvPr id="14" name="Rectangle 13">
            <a:extLst>
              <a:ext uri="{FF2B5EF4-FFF2-40B4-BE49-F238E27FC236}">
                <a16:creationId xmlns:a16="http://schemas.microsoft.com/office/drawing/2014/main" id="{697BFE5A-7C82-E244-83C3-A634D5C30E22}"/>
              </a:ext>
            </a:extLst>
          </p:cNvPr>
          <p:cNvSpPr/>
          <p:nvPr/>
        </p:nvSpPr>
        <p:spPr>
          <a:xfrm>
            <a:off x="911288" y="1598550"/>
            <a:ext cx="10719460" cy="2693045"/>
          </a:xfrm>
          <a:prstGeom prst="rect">
            <a:avLst/>
          </a:prstGeom>
        </p:spPr>
        <p:txBody>
          <a:bodyPr wrap="square" lIns="91440" tIns="45720" rIns="91440" bIns="45720" anchor="t">
            <a:spAutoFit/>
          </a:bodyPr>
          <a:lstStyle/>
          <a:p>
            <a:pPr marL="342900" indent="-342900">
              <a:spcAft>
                <a:spcPts val="600"/>
              </a:spcAft>
              <a:buFont typeface="Arial" panose="020B0604020202020204" pitchFamily="34" charset="0"/>
              <a:buChar char="•"/>
            </a:pPr>
            <a:r>
              <a:rPr lang="en-GB" sz="2400" dirty="0">
                <a:solidFill>
                  <a:srgbClr val="626262"/>
                </a:solidFill>
                <a:latin typeface="Arial"/>
                <a:cs typeface="Arial"/>
              </a:rPr>
              <a:t>What is Machine Learning?</a:t>
            </a:r>
            <a:endParaRPr lang="en-GB" sz="2400" dirty="0">
              <a:solidFill>
                <a:srgbClr val="626262"/>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400" dirty="0">
                <a:solidFill>
                  <a:srgbClr val="626262"/>
                </a:solidFill>
                <a:latin typeface="Arial"/>
                <a:cs typeface="Arial"/>
              </a:rPr>
              <a:t>Applications on CLARA</a:t>
            </a:r>
            <a:endParaRPr lang="en-GB" sz="2400" dirty="0">
              <a:solidFill>
                <a:srgbClr val="626262"/>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400" dirty="0">
                <a:solidFill>
                  <a:srgbClr val="626262"/>
                </a:solidFill>
                <a:latin typeface="Arial"/>
                <a:cs typeface="Arial"/>
              </a:rPr>
              <a:t>Future work on CLARA</a:t>
            </a:r>
          </a:p>
          <a:p>
            <a:pPr marL="342900" indent="-342900">
              <a:spcAft>
                <a:spcPts val="600"/>
              </a:spcAft>
              <a:buFont typeface="Arial" panose="020B0604020202020204" pitchFamily="34" charset="0"/>
              <a:buChar char="•"/>
            </a:pPr>
            <a:r>
              <a:rPr lang="en-GB" sz="2400" dirty="0">
                <a:solidFill>
                  <a:srgbClr val="626262"/>
                </a:solidFill>
                <a:latin typeface="Arial"/>
                <a:cs typeface="Arial"/>
              </a:rPr>
              <a:t>FAQ</a:t>
            </a:r>
          </a:p>
          <a:p>
            <a:pPr marL="342900" indent="-342900">
              <a:spcAft>
                <a:spcPts val="600"/>
              </a:spcAft>
              <a:buFont typeface="Arial" panose="020B0604020202020204" pitchFamily="34" charset="0"/>
              <a:buChar char="•"/>
            </a:pPr>
            <a:r>
              <a:rPr lang="en-GB" sz="2400" dirty="0">
                <a:solidFill>
                  <a:srgbClr val="626262"/>
                </a:solidFill>
                <a:latin typeface="Arial"/>
                <a:cs typeface="Arial"/>
              </a:rPr>
              <a:t>Questions</a:t>
            </a:r>
          </a:p>
          <a:p>
            <a:pPr marL="342900" indent="-342900">
              <a:spcAft>
                <a:spcPts val="600"/>
              </a:spcAft>
              <a:buFont typeface="Arial" panose="020B0604020202020204" pitchFamily="34" charset="0"/>
              <a:buChar char="•"/>
            </a:pPr>
            <a:endParaRPr lang="en-GB" sz="2400">
              <a:solidFill>
                <a:srgbClr val="626262"/>
              </a:solidFill>
              <a:latin typeface="Arial"/>
              <a:cs typeface="Arial"/>
            </a:endParaRPr>
          </a:p>
        </p:txBody>
      </p:sp>
      <p:sp>
        <p:nvSpPr>
          <p:cNvPr id="3" name="Slide Number Placeholder 2">
            <a:extLst>
              <a:ext uri="{FF2B5EF4-FFF2-40B4-BE49-F238E27FC236}">
                <a16:creationId xmlns:a16="http://schemas.microsoft.com/office/drawing/2014/main" id="{25022343-74DC-F3F4-339D-390811184B9B}"/>
              </a:ext>
            </a:extLst>
          </p:cNvPr>
          <p:cNvSpPr>
            <a:spLocks noGrp="1"/>
          </p:cNvSpPr>
          <p:nvPr>
            <p:ph type="sldNum" sz="quarter" idx="12"/>
          </p:nvPr>
        </p:nvSpPr>
        <p:spPr/>
        <p:txBody>
          <a:bodyPr/>
          <a:lstStyle/>
          <a:p>
            <a:fld id="{BBAAB195-B577-5546-8349-9DDA93B6129E}" type="slidenum">
              <a:rPr lang="en-US" smtClean="0"/>
              <a:t>2</a:t>
            </a:fld>
            <a:endParaRPr lang="en-US"/>
          </a:p>
        </p:txBody>
      </p:sp>
    </p:spTree>
    <p:extLst>
      <p:ext uri="{BB962C8B-B14F-4D97-AF65-F5344CB8AC3E}">
        <p14:creationId xmlns:p14="http://schemas.microsoft.com/office/powerpoint/2010/main" val="3509818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F7B85-FD71-3792-166B-F35924E83C2F}"/>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cs typeface="Calibri Light"/>
              </a:rPr>
              <a:t>Control Systems</a:t>
            </a:r>
            <a:endParaRPr lang="en-US" sz="4000">
              <a:solidFill>
                <a:schemeClr val="tx2"/>
              </a:solidFill>
            </a:endParaRPr>
          </a:p>
        </p:txBody>
      </p:sp>
      <p:pic>
        <p:nvPicPr>
          <p:cNvPr id="5" name="Graphic 4" descr="Heartbeat with solid fill">
            <a:extLst>
              <a:ext uri="{FF2B5EF4-FFF2-40B4-BE49-F238E27FC236}">
                <a16:creationId xmlns:a16="http://schemas.microsoft.com/office/drawing/2014/main" id="{3D2F156C-9F59-5533-953E-0744F33C1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17CBDF2B-4164-B740-3DA4-033A8B29504B}"/>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smtClean="0"/>
              <a:pPr>
                <a:spcAft>
                  <a:spcPts val="600"/>
                </a:spcAft>
              </a:pPr>
              <a:t>20</a:t>
            </a:fld>
            <a:endParaRPr lang="en-US"/>
          </a:p>
        </p:txBody>
      </p:sp>
    </p:spTree>
    <p:extLst>
      <p:ext uri="{BB962C8B-B14F-4D97-AF65-F5344CB8AC3E}">
        <p14:creationId xmlns:p14="http://schemas.microsoft.com/office/powerpoint/2010/main" val="44076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2E52B9-1BB1-C68D-F705-F8D0031AEB1E}"/>
              </a:ext>
            </a:extLst>
          </p:cNvPr>
          <p:cNvSpPr txBox="1"/>
          <p:nvPr/>
        </p:nvSpPr>
        <p:spPr>
          <a:xfrm>
            <a:off x="2200511" y="158276"/>
            <a:ext cx="8710703" cy="1446550"/>
          </a:xfrm>
          <a:prstGeom prst="rect">
            <a:avLst/>
          </a:prstGeom>
          <a:noFill/>
        </p:spPr>
        <p:txBody>
          <a:bodyPr wrap="square" lIns="91440" tIns="45720" rIns="91440" bIns="45720" rtlCol="0" anchor="t">
            <a:spAutoFit/>
          </a:bodyPr>
          <a:lstStyle/>
          <a:p>
            <a:r>
              <a:rPr lang="en-US" sz="4400" b="1" spc="-150">
                <a:solidFill>
                  <a:srgbClr val="2E2D62"/>
                </a:solidFill>
                <a:latin typeface="Arial"/>
                <a:cs typeface="Arial"/>
              </a:rPr>
              <a:t>Temporal Laser Pulse Shaping</a:t>
            </a:r>
            <a:endParaRPr lang="en-US">
              <a:solidFill>
                <a:srgbClr val="2E2C61"/>
              </a:solidFill>
              <a:latin typeface="Calibri" panose="020F0502020204030204"/>
              <a:ea typeface="Calibri" panose="020F0502020204030204"/>
              <a:cs typeface="Calibri" panose="020F0502020204030204"/>
            </a:endParaRPr>
          </a:p>
          <a:p>
            <a:endParaRPr lang="en-US" sz="4400" b="1" spc="-150">
              <a:solidFill>
                <a:srgbClr val="2E2D62"/>
              </a:solidFill>
              <a:latin typeface="Arial"/>
              <a:cs typeface="Arial"/>
            </a:endParaRPr>
          </a:p>
        </p:txBody>
      </p:sp>
      <p:sp>
        <p:nvSpPr>
          <p:cNvPr id="5" name="TextBox 1">
            <a:extLst>
              <a:ext uri="{FF2B5EF4-FFF2-40B4-BE49-F238E27FC236}">
                <a16:creationId xmlns:a16="http://schemas.microsoft.com/office/drawing/2014/main" id="{1B2FF11A-483F-A878-531A-A81721B5636A}"/>
              </a:ext>
            </a:extLst>
          </p:cNvPr>
          <p:cNvSpPr txBox="1"/>
          <p:nvPr/>
        </p:nvSpPr>
        <p:spPr>
          <a:xfrm>
            <a:off x="404118" y="1488078"/>
            <a:ext cx="5736115" cy="42473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The shaping of the laser pulse affects the shaping of the electron bunches – another key parameter in FEL lasing</a:t>
            </a:r>
          </a:p>
          <a:p>
            <a:endParaRPr lang="en-US">
              <a:cs typeface="Calibri"/>
            </a:endParaRPr>
          </a:p>
          <a:p>
            <a:r>
              <a:rPr lang="en-US">
                <a:cs typeface="Calibri"/>
              </a:rPr>
              <a:t>We can control the temporal intensity profile of the laser using an acousto-optic modulator.</a:t>
            </a:r>
          </a:p>
          <a:p>
            <a:endParaRPr lang="en-US">
              <a:cs typeface="Calibri"/>
            </a:endParaRPr>
          </a:p>
          <a:p>
            <a:r>
              <a:rPr lang="en-US">
                <a:cs typeface="Calibri"/>
              </a:rPr>
              <a:t>The AOM receives a spectral phase profile and produces a corresponding temporal intensity profile.</a:t>
            </a:r>
          </a:p>
          <a:p>
            <a:endParaRPr lang="en-US">
              <a:cs typeface="Calibri"/>
            </a:endParaRPr>
          </a:p>
          <a:p>
            <a:r>
              <a:rPr lang="en-US">
                <a:cs typeface="Calibri"/>
              </a:rPr>
              <a:t>A function exists to calculate temporal intensity profile from spectral phase, but not the other way around.</a:t>
            </a:r>
          </a:p>
          <a:p>
            <a:endParaRPr lang="en-US">
              <a:cs typeface="Calibri"/>
            </a:endParaRPr>
          </a:p>
          <a:p>
            <a:r>
              <a:rPr lang="en-US">
                <a:cs typeface="Calibri"/>
              </a:rPr>
              <a:t>We applied machine learning to enable us to specify an arbitrary temporal intensity profile and generate a spectral phase profile which will generate it.</a:t>
            </a:r>
          </a:p>
        </p:txBody>
      </p:sp>
      <p:pic>
        <p:nvPicPr>
          <p:cNvPr id="7" name="Picture 7" descr="Graphical user interface, histogram&#10;&#10;Description automatically generated">
            <a:extLst>
              <a:ext uri="{FF2B5EF4-FFF2-40B4-BE49-F238E27FC236}">
                <a16:creationId xmlns:a16="http://schemas.microsoft.com/office/drawing/2014/main" id="{678DE1C2-6F03-FD62-E86F-A39EE256375B}"/>
              </a:ext>
            </a:extLst>
          </p:cNvPr>
          <p:cNvPicPr>
            <a:picLocks noChangeAspect="1"/>
          </p:cNvPicPr>
          <p:nvPr/>
        </p:nvPicPr>
        <p:blipFill>
          <a:blip r:embed="rId3"/>
          <a:stretch>
            <a:fillRect/>
          </a:stretch>
        </p:blipFill>
        <p:spPr>
          <a:xfrm>
            <a:off x="7947973" y="4319067"/>
            <a:ext cx="3390790" cy="2541113"/>
          </a:xfrm>
          <a:prstGeom prst="rect">
            <a:avLst/>
          </a:prstGeom>
        </p:spPr>
      </p:pic>
      <p:pic>
        <p:nvPicPr>
          <p:cNvPr id="2" name="Picture 5" descr="Diagram&#10;&#10;Description automatically generated">
            <a:extLst>
              <a:ext uri="{FF2B5EF4-FFF2-40B4-BE49-F238E27FC236}">
                <a16:creationId xmlns:a16="http://schemas.microsoft.com/office/drawing/2014/main" id="{6558C9AA-4B6D-7651-CDD4-8E9B9FC51048}"/>
              </a:ext>
            </a:extLst>
          </p:cNvPr>
          <p:cNvPicPr>
            <a:picLocks noChangeAspect="1"/>
          </p:cNvPicPr>
          <p:nvPr/>
        </p:nvPicPr>
        <p:blipFill>
          <a:blip r:embed="rId4"/>
          <a:stretch>
            <a:fillRect/>
          </a:stretch>
        </p:blipFill>
        <p:spPr>
          <a:xfrm>
            <a:off x="7488713" y="1225440"/>
            <a:ext cx="4318000" cy="3021408"/>
          </a:xfrm>
          <a:prstGeom prst="rect">
            <a:avLst/>
          </a:prstGeom>
        </p:spPr>
      </p:pic>
      <p:sp>
        <p:nvSpPr>
          <p:cNvPr id="4" name="TextBox 3">
            <a:extLst>
              <a:ext uri="{FF2B5EF4-FFF2-40B4-BE49-F238E27FC236}">
                <a16:creationId xmlns:a16="http://schemas.microsoft.com/office/drawing/2014/main" id="{F40F99C8-7168-EFAF-2FEF-63093A48C9C0}"/>
              </a:ext>
            </a:extLst>
          </p:cNvPr>
          <p:cNvSpPr txBox="1"/>
          <p:nvPr/>
        </p:nvSpPr>
        <p:spPr>
          <a:xfrm>
            <a:off x="2539042" y="1058174"/>
            <a:ext cx="71139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Pollard, A. E., et al. "</a:t>
            </a:r>
            <a:r>
              <a:rPr lang="en-GB" sz="1600">
                <a:cs typeface="Calibri"/>
              </a:rPr>
              <a:t>Machine Learning for Laser Pulse Shaping</a:t>
            </a:r>
            <a:r>
              <a:rPr lang="en-US" sz="1600">
                <a:cs typeface="Calibri"/>
              </a:rPr>
              <a:t>" </a:t>
            </a:r>
            <a:r>
              <a:rPr lang="en-US" sz="1600" i="1">
                <a:cs typeface="Calibri"/>
              </a:rPr>
              <a:t>Proc. IPAC'23 (2023)</a:t>
            </a:r>
            <a:endParaRPr lang="en-US"/>
          </a:p>
        </p:txBody>
      </p:sp>
    </p:spTree>
    <p:extLst>
      <p:ext uri="{BB962C8B-B14F-4D97-AF65-F5344CB8AC3E}">
        <p14:creationId xmlns:p14="http://schemas.microsoft.com/office/powerpoint/2010/main" val="155221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D92BDD-50EE-3712-67E4-94E9D792FC19}"/>
              </a:ext>
            </a:extLst>
          </p:cNvPr>
          <p:cNvSpPr txBox="1"/>
          <p:nvPr/>
        </p:nvSpPr>
        <p:spPr>
          <a:xfrm>
            <a:off x="403340" y="143899"/>
            <a:ext cx="10439626" cy="1446550"/>
          </a:xfrm>
          <a:prstGeom prst="rect">
            <a:avLst/>
          </a:prstGeom>
          <a:noFill/>
        </p:spPr>
        <p:txBody>
          <a:bodyPr wrap="square" lIns="91440" tIns="45720" rIns="91440" bIns="45720" rtlCol="0" anchor="t">
            <a:spAutoFit/>
          </a:bodyPr>
          <a:lstStyle/>
          <a:p>
            <a:r>
              <a:rPr lang="en-US" sz="4400" b="1" spc="-150">
                <a:solidFill>
                  <a:srgbClr val="2E2D62"/>
                </a:solidFill>
                <a:latin typeface="Arial"/>
                <a:cs typeface="Arial"/>
              </a:rPr>
              <a:t>Temporal Laser Pulse Shaping</a:t>
            </a:r>
            <a:endParaRPr lang="en-US">
              <a:solidFill>
                <a:srgbClr val="2E2C61"/>
              </a:solidFill>
              <a:latin typeface="Calibri" panose="020F0502020204030204"/>
              <a:ea typeface="Calibri" panose="020F0502020204030204"/>
              <a:cs typeface="Calibri" panose="020F0502020204030204"/>
            </a:endParaRPr>
          </a:p>
          <a:p>
            <a:endParaRPr lang="en-US" sz="4400" b="1" spc="-150">
              <a:solidFill>
                <a:srgbClr val="2E2D62"/>
              </a:solidFill>
              <a:latin typeface="Arial"/>
              <a:cs typeface="Arial"/>
            </a:endParaRPr>
          </a:p>
        </p:txBody>
      </p:sp>
      <p:sp>
        <p:nvSpPr>
          <p:cNvPr id="7" name="TextBox 6">
            <a:extLst>
              <a:ext uri="{FF2B5EF4-FFF2-40B4-BE49-F238E27FC236}">
                <a16:creationId xmlns:a16="http://schemas.microsoft.com/office/drawing/2014/main" id="{E22117F5-5F94-5F45-698D-0DAB5E52DF4F}"/>
              </a:ext>
            </a:extLst>
          </p:cNvPr>
          <p:cNvSpPr txBox="1"/>
          <p:nvPr/>
        </p:nvSpPr>
        <p:spPr>
          <a:xfrm>
            <a:off x="436775" y="1250237"/>
            <a:ext cx="5736115"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Using a physically informed neural network, we achieve physically </a:t>
            </a:r>
            <a:r>
              <a:rPr lang="en-GB">
                <a:cs typeface="Calibri"/>
              </a:rPr>
              <a:t>realisable</a:t>
            </a:r>
            <a:r>
              <a:rPr lang="en-US">
                <a:cs typeface="Calibri"/>
              </a:rPr>
              <a:t> configurations with strong matching in milliseconds. </a:t>
            </a:r>
          </a:p>
        </p:txBody>
      </p:sp>
      <p:sp>
        <p:nvSpPr>
          <p:cNvPr id="2" name="TextBox 1">
            <a:extLst>
              <a:ext uri="{FF2B5EF4-FFF2-40B4-BE49-F238E27FC236}">
                <a16:creationId xmlns:a16="http://schemas.microsoft.com/office/drawing/2014/main" id="{5CDEB250-3DED-FA78-FC23-0D4B86485D57}"/>
              </a:ext>
            </a:extLst>
          </p:cNvPr>
          <p:cNvSpPr txBox="1"/>
          <p:nvPr/>
        </p:nvSpPr>
        <p:spPr>
          <a:xfrm>
            <a:off x="436774" y="2127905"/>
            <a:ext cx="5736115"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Deployment is underway, and nearly ready for user-facing work. We can ask for and receive arbitrary temporal intensity profiles within a 10th of a second.</a:t>
            </a:r>
            <a:endParaRPr lang="en-US"/>
          </a:p>
        </p:txBody>
      </p:sp>
      <p:pic>
        <p:nvPicPr>
          <p:cNvPr id="6" name="Picture 7" descr="Chart, histogram&#10;&#10;Description automatically generated">
            <a:extLst>
              <a:ext uri="{FF2B5EF4-FFF2-40B4-BE49-F238E27FC236}">
                <a16:creationId xmlns:a16="http://schemas.microsoft.com/office/drawing/2014/main" id="{781D8618-F3F7-A5F9-83A7-2C02EB3D551A}"/>
              </a:ext>
            </a:extLst>
          </p:cNvPr>
          <p:cNvPicPr>
            <a:picLocks noChangeAspect="1"/>
          </p:cNvPicPr>
          <p:nvPr/>
        </p:nvPicPr>
        <p:blipFill rotWithShape="1">
          <a:blip r:embed="rId3"/>
          <a:srcRect t="15939" b="-218"/>
          <a:stretch/>
        </p:blipFill>
        <p:spPr>
          <a:xfrm>
            <a:off x="6902809" y="1312496"/>
            <a:ext cx="4953000" cy="4907519"/>
          </a:xfrm>
          <a:prstGeom prst="rect">
            <a:avLst/>
          </a:prstGeom>
        </p:spPr>
      </p:pic>
      <p:pic>
        <p:nvPicPr>
          <p:cNvPr id="8" name="Picture 7">
            <a:extLst>
              <a:ext uri="{FF2B5EF4-FFF2-40B4-BE49-F238E27FC236}">
                <a16:creationId xmlns:a16="http://schemas.microsoft.com/office/drawing/2014/main" id="{EB02DA5E-92FA-CEAA-64D1-082004CC7C4C}"/>
              </a:ext>
            </a:extLst>
          </p:cNvPr>
          <p:cNvPicPr>
            <a:picLocks noChangeAspect="1"/>
          </p:cNvPicPr>
          <p:nvPr/>
        </p:nvPicPr>
        <p:blipFill>
          <a:blip r:embed="rId4"/>
          <a:stretch>
            <a:fillRect/>
          </a:stretch>
        </p:blipFill>
        <p:spPr>
          <a:xfrm>
            <a:off x="402167" y="3261078"/>
            <a:ext cx="6096000" cy="2438400"/>
          </a:xfrm>
          <a:prstGeom prst="rect">
            <a:avLst/>
          </a:prstGeom>
        </p:spPr>
      </p:pic>
    </p:spTree>
    <p:extLst>
      <p:ext uri="{BB962C8B-B14F-4D97-AF65-F5344CB8AC3E}">
        <p14:creationId xmlns:p14="http://schemas.microsoft.com/office/powerpoint/2010/main" val="358913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2E52B9-1BB1-C68D-F705-F8D0031AEB1E}"/>
              </a:ext>
            </a:extLst>
          </p:cNvPr>
          <p:cNvSpPr txBox="1"/>
          <p:nvPr/>
        </p:nvSpPr>
        <p:spPr>
          <a:xfrm>
            <a:off x="992159" y="215296"/>
            <a:ext cx="10286400" cy="1446550"/>
          </a:xfrm>
          <a:prstGeom prst="rect">
            <a:avLst/>
          </a:prstGeom>
          <a:noFill/>
        </p:spPr>
        <p:txBody>
          <a:bodyPr wrap="square" lIns="91440" tIns="45720" rIns="91440" bIns="45720" rtlCol="0" anchor="t">
            <a:spAutoFit/>
          </a:bodyPr>
          <a:lstStyle/>
          <a:p>
            <a:pPr algn="ctr"/>
            <a:r>
              <a:rPr lang="en-US" sz="4400" b="1" spc="-150" dirty="0">
                <a:solidFill>
                  <a:srgbClr val="2E2D62"/>
                </a:solidFill>
                <a:latin typeface="Arial"/>
                <a:cs typeface="Arial"/>
              </a:rPr>
              <a:t>Transverse Laser Pulse Shaping</a:t>
            </a:r>
            <a:endParaRPr lang="en-US" dirty="0">
              <a:solidFill>
                <a:srgbClr val="2E2C61"/>
              </a:solidFill>
              <a:latin typeface="Calibri" panose="020F0502020204030204"/>
              <a:ea typeface="Calibri" panose="020F0502020204030204"/>
              <a:cs typeface="Calibri" panose="020F0502020204030204"/>
            </a:endParaRPr>
          </a:p>
          <a:p>
            <a:endParaRPr lang="en-US" sz="4400" b="1" spc="-150">
              <a:solidFill>
                <a:srgbClr val="2E2D62"/>
              </a:solidFill>
              <a:latin typeface="Arial"/>
              <a:cs typeface="Arial"/>
            </a:endParaRPr>
          </a:p>
        </p:txBody>
      </p:sp>
      <p:sp>
        <p:nvSpPr>
          <p:cNvPr id="5" name="TextBox 1">
            <a:extLst>
              <a:ext uri="{FF2B5EF4-FFF2-40B4-BE49-F238E27FC236}">
                <a16:creationId xmlns:a16="http://schemas.microsoft.com/office/drawing/2014/main" id="{1B2FF11A-483F-A878-531A-A81721B5636A}"/>
              </a:ext>
            </a:extLst>
          </p:cNvPr>
          <p:cNvSpPr txBox="1"/>
          <p:nvPr/>
        </p:nvSpPr>
        <p:spPr>
          <a:xfrm>
            <a:off x="490709" y="1241050"/>
            <a:ext cx="573611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Using a DMD and a neural network control system to do transverse laser pulse shaping</a:t>
            </a:r>
            <a:endParaRPr lang="en-US"/>
          </a:p>
        </p:txBody>
      </p:sp>
      <p:pic>
        <p:nvPicPr>
          <p:cNvPr id="6" name="Picture 5" descr="Diagram&#10;&#10;Description automatically generated">
            <a:extLst>
              <a:ext uri="{FF2B5EF4-FFF2-40B4-BE49-F238E27FC236}">
                <a16:creationId xmlns:a16="http://schemas.microsoft.com/office/drawing/2014/main" id="{A305071A-5C57-AD48-BA06-2A2F8110D976}"/>
              </a:ext>
            </a:extLst>
          </p:cNvPr>
          <p:cNvPicPr>
            <a:picLocks noChangeAspect="1"/>
          </p:cNvPicPr>
          <p:nvPr/>
        </p:nvPicPr>
        <p:blipFill>
          <a:blip r:embed="rId3"/>
          <a:stretch>
            <a:fillRect/>
          </a:stretch>
        </p:blipFill>
        <p:spPr>
          <a:xfrm>
            <a:off x="306398" y="1887673"/>
            <a:ext cx="3764056" cy="2885515"/>
          </a:xfrm>
          <a:prstGeom prst="rect">
            <a:avLst/>
          </a:prstGeom>
        </p:spPr>
      </p:pic>
      <p:pic>
        <p:nvPicPr>
          <p:cNvPr id="8" name="Picture 7" descr="Chart&#10;&#10;Description automatically generated">
            <a:extLst>
              <a:ext uri="{FF2B5EF4-FFF2-40B4-BE49-F238E27FC236}">
                <a16:creationId xmlns:a16="http://schemas.microsoft.com/office/drawing/2014/main" id="{7DD646FF-B90D-6D69-1F83-88CDF46B5C26}"/>
              </a:ext>
            </a:extLst>
          </p:cNvPr>
          <p:cNvPicPr>
            <a:picLocks noChangeAspect="1"/>
          </p:cNvPicPr>
          <p:nvPr/>
        </p:nvPicPr>
        <p:blipFill>
          <a:blip r:embed="rId4"/>
          <a:stretch>
            <a:fillRect/>
          </a:stretch>
        </p:blipFill>
        <p:spPr>
          <a:xfrm>
            <a:off x="6226444" y="1226629"/>
            <a:ext cx="4879042" cy="2245659"/>
          </a:xfrm>
          <a:prstGeom prst="rect">
            <a:avLst/>
          </a:prstGeom>
        </p:spPr>
      </p:pic>
      <p:pic>
        <p:nvPicPr>
          <p:cNvPr id="2" name="Picture 1">
            <a:extLst>
              <a:ext uri="{FF2B5EF4-FFF2-40B4-BE49-F238E27FC236}">
                <a16:creationId xmlns:a16="http://schemas.microsoft.com/office/drawing/2014/main" id="{61843981-CBCC-9493-05EF-FD1C7CDBC63A}"/>
              </a:ext>
            </a:extLst>
          </p:cNvPr>
          <p:cNvPicPr>
            <a:picLocks noChangeAspect="1"/>
          </p:cNvPicPr>
          <p:nvPr/>
        </p:nvPicPr>
        <p:blipFill>
          <a:blip r:embed="rId5"/>
          <a:stretch>
            <a:fillRect/>
          </a:stretch>
        </p:blipFill>
        <p:spPr>
          <a:xfrm>
            <a:off x="4168588" y="3468811"/>
            <a:ext cx="6884894" cy="3165601"/>
          </a:xfrm>
          <a:prstGeom prst="rect">
            <a:avLst/>
          </a:prstGeom>
        </p:spPr>
      </p:pic>
      <p:sp>
        <p:nvSpPr>
          <p:cNvPr id="4" name="TextBox 3">
            <a:extLst>
              <a:ext uri="{FF2B5EF4-FFF2-40B4-BE49-F238E27FC236}">
                <a16:creationId xmlns:a16="http://schemas.microsoft.com/office/drawing/2014/main" id="{2E0C04A4-5AF5-FF93-D086-AF8F048BD575}"/>
              </a:ext>
            </a:extLst>
          </p:cNvPr>
          <p:cNvSpPr txBox="1"/>
          <p:nvPr/>
        </p:nvSpPr>
        <p:spPr>
          <a:xfrm>
            <a:off x="5351317" y="6364431"/>
            <a:ext cx="1375063" cy="347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71630"/>
                </a:solidFill>
                <a:ea typeface="Calibri"/>
                <a:cs typeface="Calibri"/>
              </a:rPr>
              <a:t>Laser Pick-off</a:t>
            </a:r>
            <a:endParaRPr lang="en-US" sz="1600" dirty="0">
              <a:solidFill>
                <a:srgbClr val="171630"/>
              </a:solidFill>
            </a:endParaRPr>
          </a:p>
        </p:txBody>
      </p:sp>
      <p:sp>
        <p:nvSpPr>
          <p:cNvPr id="7" name="TextBox 6">
            <a:extLst>
              <a:ext uri="{FF2B5EF4-FFF2-40B4-BE49-F238E27FC236}">
                <a16:creationId xmlns:a16="http://schemas.microsoft.com/office/drawing/2014/main" id="{7BD12415-4930-71DA-7ECB-A7743FE5F708}"/>
              </a:ext>
            </a:extLst>
          </p:cNvPr>
          <p:cNvSpPr txBox="1"/>
          <p:nvPr/>
        </p:nvSpPr>
        <p:spPr>
          <a:xfrm>
            <a:off x="8511885" y="6364430"/>
            <a:ext cx="19898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71630"/>
                </a:solidFill>
                <a:ea typeface="Calibri"/>
                <a:cs typeface="Calibri"/>
              </a:rPr>
              <a:t>Shaped Laser Output</a:t>
            </a:r>
            <a:endParaRPr lang="en-US" dirty="0"/>
          </a:p>
        </p:txBody>
      </p:sp>
    </p:spTree>
    <p:extLst>
      <p:ext uri="{BB962C8B-B14F-4D97-AF65-F5344CB8AC3E}">
        <p14:creationId xmlns:p14="http://schemas.microsoft.com/office/powerpoint/2010/main" val="109603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957" y="5074256"/>
            <a:ext cx="2009502" cy="646331"/>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E2C61"/>
                </a:solidFill>
                <a:effectLst/>
                <a:uLnTx/>
                <a:uFillTx/>
                <a:latin typeface="Calibri" panose="020F0502020204030204"/>
                <a:ea typeface="+mn-ea"/>
                <a:cs typeface="+mn-cs"/>
              </a:rPr>
              <a:t>Electron diffraction artefact removal</a:t>
            </a:r>
          </a:p>
        </p:txBody>
      </p:sp>
      <p:sp>
        <p:nvSpPr>
          <p:cNvPr id="26" name="Rectangle 25"/>
          <p:cNvSpPr/>
          <p:nvPr/>
        </p:nvSpPr>
        <p:spPr>
          <a:xfrm>
            <a:off x="231261" y="4147516"/>
            <a:ext cx="1982214" cy="923330"/>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E2C61"/>
                </a:solidFill>
                <a:effectLst/>
                <a:uLnTx/>
                <a:uFillTx/>
                <a:latin typeface="Calibri" panose="020F0502020204030204"/>
                <a:ea typeface="+mn-ea"/>
                <a:cs typeface="+mn-cs"/>
              </a:rPr>
              <a:t>Broader RF fault detection/ correction system</a:t>
            </a:r>
          </a:p>
        </p:txBody>
      </p:sp>
      <p:sp>
        <p:nvSpPr>
          <p:cNvPr id="30" name="Rectangle 29"/>
          <p:cNvSpPr/>
          <p:nvPr/>
        </p:nvSpPr>
        <p:spPr>
          <a:xfrm>
            <a:off x="7765116" y="2688841"/>
            <a:ext cx="2156411" cy="1477328"/>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E2C61"/>
                </a:solidFill>
                <a:effectLst/>
                <a:uLnTx/>
                <a:uFillTx/>
                <a:latin typeface="Calibri" panose="020F0502020204030204"/>
                <a:ea typeface="+mn-ea"/>
                <a:cs typeface="+mn-cs"/>
              </a:rPr>
              <a:t>Integration of ML live RF breakdown classifier into NO-ARCv2 conditioning code</a:t>
            </a:r>
          </a:p>
        </p:txBody>
      </p:sp>
      <p:sp>
        <p:nvSpPr>
          <p:cNvPr id="33" name="Rectangle 32"/>
          <p:cNvSpPr/>
          <p:nvPr/>
        </p:nvSpPr>
        <p:spPr>
          <a:xfrm>
            <a:off x="3966029" y="2984851"/>
            <a:ext cx="2036515" cy="923330"/>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E2C61"/>
                </a:solidFill>
                <a:effectLst/>
                <a:uLnTx/>
                <a:uFillTx/>
                <a:latin typeface="Calibri" panose="020F0502020204030204"/>
                <a:ea typeface="+mn-ea"/>
                <a:cs typeface="+mn-cs"/>
              </a:rPr>
              <a:t>Longitudinal diagnostics for FEBE e.g. using CTR</a:t>
            </a:r>
          </a:p>
        </p:txBody>
      </p:sp>
      <p:sp>
        <p:nvSpPr>
          <p:cNvPr id="34" name="Rectangle 33"/>
          <p:cNvSpPr/>
          <p:nvPr/>
        </p:nvSpPr>
        <p:spPr>
          <a:xfrm>
            <a:off x="8060876" y="4350918"/>
            <a:ext cx="1565305" cy="923330"/>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E2C61"/>
                </a:solidFill>
                <a:effectLst/>
                <a:uLnTx/>
                <a:uFillTx/>
                <a:latin typeface="Calibri" panose="020F0502020204030204"/>
                <a:ea typeface="+mn-ea"/>
                <a:cs typeface="+mn-cs"/>
              </a:rPr>
              <a:t>Emittance measurement (tomography)</a:t>
            </a:r>
          </a:p>
        </p:txBody>
      </p:sp>
      <p:sp>
        <p:nvSpPr>
          <p:cNvPr id="36" name="Rectangle 35"/>
          <p:cNvSpPr/>
          <p:nvPr/>
        </p:nvSpPr>
        <p:spPr>
          <a:xfrm>
            <a:off x="9322459" y="2055501"/>
            <a:ext cx="1524000" cy="646331"/>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E2C61"/>
                </a:solidFill>
                <a:effectLst/>
                <a:uLnTx/>
                <a:uFillTx/>
                <a:latin typeface="Calibri" panose="020F0502020204030204"/>
                <a:ea typeface="+mn-ea"/>
                <a:cs typeface="+mn-cs"/>
              </a:rPr>
              <a:t>PI laser pulse shaping</a:t>
            </a:r>
          </a:p>
        </p:txBody>
      </p:sp>
      <p:sp>
        <p:nvSpPr>
          <p:cNvPr id="20" name="TextBox 19">
            <a:extLst>
              <a:ext uri="{FF2B5EF4-FFF2-40B4-BE49-F238E27FC236}">
                <a16:creationId xmlns:a16="http://schemas.microsoft.com/office/drawing/2014/main" id="{67B54F19-1212-9345-95FF-9D2815FD6E96}"/>
              </a:ext>
            </a:extLst>
          </p:cNvPr>
          <p:cNvSpPr txBox="1"/>
          <p:nvPr/>
        </p:nvSpPr>
        <p:spPr>
          <a:xfrm>
            <a:off x="403341" y="345182"/>
            <a:ext cx="7620568" cy="769441"/>
          </a:xfrm>
          <a:prstGeom prst="rect">
            <a:avLst/>
          </a:prstGeom>
          <a:noFill/>
        </p:spPr>
        <p:txBody>
          <a:bodyPr wrap="square" lIns="91440" tIns="45720" rIns="91440" bIns="45720" rtlCol="0" anchor="t">
            <a:spAutoFit/>
          </a:bodyPr>
          <a:lstStyle/>
          <a:p>
            <a:r>
              <a:rPr lang="en-US" sz="4400" b="1" spc="-150">
                <a:solidFill>
                  <a:srgbClr val="2E2D62"/>
                </a:solidFill>
                <a:latin typeface="Arial"/>
                <a:cs typeface="Arial"/>
              </a:rPr>
              <a:t>Future Works on CLARA</a:t>
            </a:r>
            <a:endParaRPr lang="en-US"/>
          </a:p>
        </p:txBody>
      </p:sp>
      <p:pic>
        <p:nvPicPr>
          <p:cNvPr id="21" name="Picture 2" descr="A picture containing screenshot, drawing&#10;&#10;Description generated with very high confidence">
            <a:extLst>
              <a:ext uri="{FF2B5EF4-FFF2-40B4-BE49-F238E27FC236}">
                <a16:creationId xmlns:a16="http://schemas.microsoft.com/office/drawing/2014/main" id="{CD51F4F1-284D-49D2-97D9-8EF61B4789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979" y="1112369"/>
            <a:ext cx="1533746" cy="891407"/>
          </a:xfrm>
          <a:prstGeom prst="rect">
            <a:avLst/>
          </a:prstGeom>
        </p:spPr>
      </p:pic>
      <p:pic>
        <p:nvPicPr>
          <p:cNvPr id="23" name="Picture 2" descr="A picture containing screenshot, drawing&#10;&#10;Description generated with very high confidence">
            <a:extLst>
              <a:ext uri="{FF2B5EF4-FFF2-40B4-BE49-F238E27FC236}">
                <a16:creationId xmlns:a16="http://schemas.microsoft.com/office/drawing/2014/main" id="{CD51F4F1-284D-49D2-97D9-8EF61B47891D}"/>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843956" y="1108148"/>
            <a:ext cx="3884494" cy="891407"/>
          </a:xfrm>
          <a:prstGeom prst="rect">
            <a:avLst/>
          </a:prstGeom>
        </p:spPr>
      </p:pic>
      <p:pic>
        <p:nvPicPr>
          <p:cNvPr id="25" name="Picture 2" descr="A picture containing screenshot, drawing&#10;&#10;Description generated with very high confidence">
            <a:extLst>
              <a:ext uri="{FF2B5EF4-FFF2-40B4-BE49-F238E27FC236}">
                <a16:creationId xmlns:a16="http://schemas.microsoft.com/office/drawing/2014/main" id="{CD51F4F1-284D-49D2-97D9-8EF61B4789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28450" y="1112369"/>
            <a:ext cx="6227831" cy="891407"/>
          </a:xfrm>
          <a:prstGeom prst="rect">
            <a:avLst/>
          </a:prstGeom>
        </p:spPr>
      </p:pic>
      <p:sp>
        <p:nvSpPr>
          <p:cNvPr id="27" name="TextBox 26"/>
          <p:cNvSpPr txBox="1"/>
          <p:nvPr/>
        </p:nvSpPr>
        <p:spPr>
          <a:xfrm>
            <a:off x="1686680" y="1871127"/>
            <a:ext cx="38821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AD47">
                    <a:lumMod val="50000"/>
                  </a:srgbClr>
                </a:solidFill>
                <a:effectLst/>
                <a:uLnTx/>
                <a:uFillTx/>
                <a:latin typeface="Calibri" panose="020F0502020204030204"/>
                <a:ea typeface="+mn-ea"/>
                <a:cs typeface="+mn-cs"/>
              </a:rPr>
              <a:t>(in simulations, not always appropriate)</a:t>
            </a:r>
          </a:p>
        </p:txBody>
      </p:sp>
      <p:sp>
        <p:nvSpPr>
          <p:cNvPr id="29" name="Rectangle 28"/>
          <p:cNvSpPr/>
          <p:nvPr/>
        </p:nvSpPr>
        <p:spPr>
          <a:xfrm>
            <a:off x="252155" y="3181923"/>
            <a:ext cx="2035059" cy="923330"/>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E2C61"/>
                </a:solidFill>
                <a:effectLst/>
                <a:uLnTx/>
                <a:uFillTx/>
                <a:latin typeface="Calibri" panose="020F0502020204030204"/>
                <a:ea typeface="+mn-ea"/>
                <a:cs typeface="+mn-cs"/>
              </a:rPr>
              <a:t>PI laser pulse shaping -&gt; electron bunch shaping</a:t>
            </a:r>
          </a:p>
        </p:txBody>
      </p:sp>
      <p:sp>
        <p:nvSpPr>
          <p:cNvPr id="2" name="Rectangle 1">
            <a:extLst>
              <a:ext uri="{FF2B5EF4-FFF2-40B4-BE49-F238E27FC236}">
                <a16:creationId xmlns:a16="http://schemas.microsoft.com/office/drawing/2014/main" id="{D5A21611-BC43-D3FC-7D93-2ABDFF8A2B14}"/>
              </a:ext>
            </a:extLst>
          </p:cNvPr>
          <p:cNvSpPr/>
          <p:nvPr/>
        </p:nvSpPr>
        <p:spPr>
          <a:xfrm>
            <a:off x="5202325" y="2194750"/>
            <a:ext cx="2035059" cy="646331"/>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nchor="t">
            <a:spAutoFit/>
          </a:bodyPr>
          <a:lstStyle/>
          <a:p>
            <a:pPr algn="ctr">
              <a:defRPr/>
            </a:pPr>
            <a:r>
              <a:rPr lang="en-US" b="1">
                <a:solidFill>
                  <a:srgbClr val="2E2C61"/>
                </a:solidFill>
                <a:latin typeface="Calibri" panose="020F0502020204030204"/>
              </a:rPr>
              <a:t>RF breakdown prediction</a:t>
            </a:r>
            <a:endParaRPr lang="en-US" sz="1800" b="1" i="0" u="none" strike="noStrike" kern="1200" cap="none" spc="0" normalizeH="0" baseline="0" noProof="0">
              <a:ln>
                <a:noFill/>
              </a:ln>
              <a:solidFill>
                <a:srgbClr val="2E2C61"/>
              </a:solidFill>
              <a:effectLst/>
              <a:uLnTx/>
              <a:uFillTx/>
              <a:latin typeface="Calibri" panose="020F0502020204030204"/>
              <a:cs typeface="Calibri"/>
            </a:endParaRPr>
          </a:p>
        </p:txBody>
      </p:sp>
      <p:sp>
        <p:nvSpPr>
          <p:cNvPr id="3" name="Rectangle 2">
            <a:extLst>
              <a:ext uri="{FF2B5EF4-FFF2-40B4-BE49-F238E27FC236}">
                <a16:creationId xmlns:a16="http://schemas.microsoft.com/office/drawing/2014/main" id="{D085948A-76D3-9DEB-8984-1959EF9E41FB}"/>
              </a:ext>
            </a:extLst>
          </p:cNvPr>
          <p:cNvSpPr/>
          <p:nvPr/>
        </p:nvSpPr>
        <p:spPr>
          <a:xfrm>
            <a:off x="223509" y="2191308"/>
            <a:ext cx="1974442" cy="923330"/>
          </a:xfrm>
          <a:prstGeom prst="rect">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algn="ctr">
              <a:defRPr/>
            </a:pPr>
            <a:r>
              <a:rPr lang="en-GB" b="1">
                <a:solidFill>
                  <a:srgbClr val="2E2C61"/>
                </a:solidFill>
                <a:latin typeface="Calibri" panose="020F0502020204030204"/>
              </a:rPr>
              <a:t>Magnet </a:t>
            </a:r>
            <a:r>
              <a:rPr lang="en-GB" b="1" err="1">
                <a:solidFill>
                  <a:srgbClr val="2E2C61"/>
                </a:solidFill>
                <a:latin typeface="Calibri" panose="020F0502020204030204"/>
              </a:rPr>
              <a:t>Hysterisis</a:t>
            </a:r>
            <a:r>
              <a:rPr lang="en-GB" b="1">
                <a:solidFill>
                  <a:srgbClr val="2E2C61"/>
                </a:solidFill>
                <a:latin typeface="Calibri" panose="020F0502020204030204"/>
              </a:rPr>
              <a:t> Prediction &amp; Compensation</a:t>
            </a:r>
            <a:endParaRPr lang="en-US">
              <a:ea typeface="+mn-ea"/>
              <a:cs typeface="+mn-cs"/>
            </a:endParaRPr>
          </a:p>
        </p:txBody>
      </p:sp>
      <p:sp>
        <p:nvSpPr>
          <p:cNvPr id="5" name="Rectangle 4">
            <a:extLst>
              <a:ext uri="{FF2B5EF4-FFF2-40B4-BE49-F238E27FC236}">
                <a16:creationId xmlns:a16="http://schemas.microsoft.com/office/drawing/2014/main" id="{A46E906C-8BD4-C079-9DE1-2AB9F1FC105C}"/>
              </a:ext>
            </a:extLst>
          </p:cNvPr>
          <p:cNvSpPr/>
          <p:nvPr/>
        </p:nvSpPr>
        <p:spPr>
          <a:xfrm>
            <a:off x="2374478" y="2198245"/>
            <a:ext cx="1549904" cy="1200329"/>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nchor="t">
            <a:spAutoFit/>
          </a:bodyPr>
          <a:lstStyle/>
          <a:p>
            <a:pPr algn="ctr">
              <a:defRPr/>
            </a:pPr>
            <a:r>
              <a:rPr lang="en-US" b="1">
                <a:solidFill>
                  <a:srgbClr val="2E2C61"/>
                </a:solidFill>
                <a:latin typeface="Calibri" panose="020F0502020204030204"/>
              </a:rPr>
              <a:t>Integrated model surrogate</a:t>
            </a:r>
            <a:r>
              <a:rPr kumimoji="0" lang="en-US" sz="1800" b="1" i="0" u="none" strike="noStrike" kern="1200" cap="none" spc="0" normalizeH="0" baseline="0" noProof="0">
                <a:ln>
                  <a:noFill/>
                </a:ln>
                <a:solidFill>
                  <a:srgbClr val="2E2C61"/>
                </a:solidFill>
                <a:effectLst/>
                <a:uLnTx/>
                <a:uFillTx/>
                <a:latin typeface="Calibri" panose="020F0502020204030204"/>
                <a:ea typeface="+mn-ea"/>
                <a:cs typeface="+mn-cs"/>
              </a:rPr>
              <a:t> model</a:t>
            </a:r>
          </a:p>
        </p:txBody>
      </p:sp>
      <p:sp>
        <p:nvSpPr>
          <p:cNvPr id="4" name="Slide Number Placeholder 3">
            <a:extLst>
              <a:ext uri="{FF2B5EF4-FFF2-40B4-BE49-F238E27FC236}">
                <a16:creationId xmlns:a16="http://schemas.microsoft.com/office/drawing/2014/main" id="{2D6865F6-5119-BA8E-5890-B43432B6AA02}"/>
              </a:ext>
            </a:extLst>
          </p:cNvPr>
          <p:cNvSpPr>
            <a:spLocks noGrp="1"/>
          </p:cNvSpPr>
          <p:nvPr>
            <p:ph type="sldNum" sz="quarter" idx="12"/>
          </p:nvPr>
        </p:nvSpPr>
        <p:spPr/>
        <p:txBody>
          <a:bodyPr/>
          <a:lstStyle/>
          <a:p>
            <a:fld id="{BBAAB195-B577-5546-8349-9DDA93B6129E}" type="slidenum">
              <a:rPr lang="en-US" smtClean="0"/>
              <a:t>24</a:t>
            </a:fld>
            <a:endParaRPr lang="en-US"/>
          </a:p>
        </p:txBody>
      </p:sp>
    </p:spTree>
    <p:extLst>
      <p:ext uri="{BB962C8B-B14F-4D97-AF65-F5344CB8AC3E}">
        <p14:creationId xmlns:p14="http://schemas.microsoft.com/office/powerpoint/2010/main" val="293381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5509-1EF6-F0A1-A632-C072950594E8}"/>
              </a:ext>
            </a:extLst>
          </p:cNvPr>
          <p:cNvSpPr>
            <a:spLocks noGrp="1"/>
          </p:cNvSpPr>
          <p:nvPr>
            <p:ph type="title"/>
          </p:nvPr>
        </p:nvSpPr>
        <p:spPr/>
        <p:txBody>
          <a:bodyPr/>
          <a:lstStyle/>
          <a:p>
            <a:r>
              <a:rPr lang="en-US">
                <a:latin typeface="Arial"/>
                <a:cs typeface="Arial"/>
              </a:rPr>
              <a:t>Frequently Asked Questions</a:t>
            </a:r>
            <a:endParaRPr lang="en-US"/>
          </a:p>
        </p:txBody>
      </p:sp>
      <p:sp>
        <p:nvSpPr>
          <p:cNvPr id="3" name="Content Placeholder 2">
            <a:extLst>
              <a:ext uri="{FF2B5EF4-FFF2-40B4-BE49-F238E27FC236}">
                <a16:creationId xmlns:a16="http://schemas.microsoft.com/office/drawing/2014/main" id="{7EC59F21-C503-CFD4-2890-2110728E9EDA}"/>
              </a:ext>
            </a:extLst>
          </p:cNvPr>
          <p:cNvSpPr>
            <a:spLocks noGrp="1"/>
          </p:cNvSpPr>
          <p:nvPr>
            <p:ph idx="1"/>
          </p:nvPr>
        </p:nvSpPr>
        <p:spPr/>
        <p:txBody>
          <a:bodyPr vert="horz" lIns="91440" tIns="45720" rIns="91440" bIns="45720" rtlCol="0" anchor="t">
            <a:normAutofit/>
          </a:bodyPr>
          <a:lstStyle/>
          <a:p>
            <a:r>
              <a:rPr lang="en-US">
                <a:latin typeface="Arial"/>
                <a:cs typeface="Arial"/>
              </a:rPr>
              <a:t>How do I get started?</a:t>
            </a:r>
          </a:p>
          <a:p>
            <a:r>
              <a:rPr lang="en-US">
                <a:latin typeface="Arial"/>
                <a:cs typeface="Arial"/>
              </a:rPr>
              <a:t>How much data do I need?</a:t>
            </a:r>
            <a:endParaRPr lang="en-US"/>
          </a:p>
          <a:p>
            <a:r>
              <a:rPr lang="en-US">
                <a:latin typeface="Arial"/>
                <a:cs typeface="Arial"/>
              </a:rPr>
              <a:t>How do I choose the right architecture?</a:t>
            </a:r>
            <a:endParaRPr lang="en-US"/>
          </a:p>
          <a:p>
            <a:endParaRPr lang="en-US">
              <a:latin typeface="Arial"/>
              <a:cs typeface="Arial"/>
            </a:endParaRPr>
          </a:p>
        </p:txBody>
      </p:sp>
      <p:sp>
        <p:nvSpPr>
          <p:cNvPr id="4" name="Slide Number Placeholder 3">
            <a:extLst>
              <a:ext uri="{FF2B5EF4-FFF2-40B4-BE49-F238E27FC236}">
                <a16:creationId xmlns:a16="http://schemas.microsoft.com/office/drawing/2014/main" id="{4D74172F-BA6A-4225-1EB9-F8BC1E2AC327}"/>
              </a:ext>
            </a:extLst>
          </p:cNvPr>
          <p:cNvSpPr>
            <a:spLocks noGrp="1"/>
          </p:cNvSpPr>
          <p:nvPr>
            <p:ph type="sldNum" sz="quarter" idx="12"/>
          </p:nvPr>
        </p:nvSpPr>
        <p:spPr/>
        <p:txBody>
          <a:bodyPr/>
          <a:lstStyle/>
          <a:p>
            <a:fld id="{BBAAB195-B577-5546-8349-9DDA93B6129E}" type="slidenum">
              <a:rPr lang="en-US" smtClean="0"/>
              <a:t>25</a:t>
            </a:fld>
            <a:endParaRPr lang="en-US"/>
          </a:p>
        </p:txBody>
      </p:sp>
    </p:spTree>
    <p:extLst>
      <p:ext uri="{BB962C8B-B14F-4D97-AF65-F5344CB8AC3E}">
        <p14:creationId xmlns:p14="http://schemas.microsoft.com/office/powerpoint/2010/main" val="2222819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5509-1EF6-F0A1-A632-C072950594E8}"/>
              </a:ext>
            </a:extLst>
          </p:cNvPr>
          <p:cNvSpPr>
            <a:spLocks noGrp="1"/>
          </p:cNvSpPr>
          <p:nvPr>
            <p:ph type="title"/>
          </p:nvPr>
        </p:nvSpPr>
        <p:spPr>
          <a:xfrm>
            <a:off x="4405008" y="3080764"/>
            <a:ext cx="3381984" cy="1341775"/>
          </a:xfrm>
        </p:spPr>
        <p:txBody>
          <a:bodyPr/>
          <a:lstStyle/>
          <a:p>
            <a:pPr algn="ctr"/>
            <a:r>
              <a:rPr lang="en-US" dirty="0">
                <a:latin typeface="Arial"/>
                <a:cs typeface="Arial"/>
              </a:rPr>
              <a:t>Questions?</a:t>
            </a:r>
            <a:endParaRPr lang="en-US" dirty="0"/>
          </a:p>
        </p:txBody>
      </p:sp>
      <p:sp>
        <p:nvSpPr>
          <p:cNvPr id="3" name="Content Placeholder 2">
            <a:extLst>
              <a:ext uri="{FF2B5EF4-FFF2-40B4-BE49-F238E27FC236}">
                <a16:creationId xmlns:a16="http://schemas.microsoft.com/office/drawing/2014/main" id="{7EC59F21-C503-CFD4-2890-2110728E9EDA}"/>
              </a:ext>
            </a:extLst>
          </p:cNvPr>
          <p:cNvSpPr>
            <a:spLocks noGrp="1"/>
          </p:cNvSpPr>
          <p:nvPr>
            <p:ph idx="1"/>
          </p:nvPr>
        </p:nvSpPr>
        <p:spPr>
          <a:xfrm>
            <a:off x="4380689" y="2611944"/>
            <a:ext cx="3430622" cy="695360"/>
          </a:xfrm>
        </p:spPr>
        <p:txBody>
          <a:bodyPr vert="horz" lIns="91440" tIns="45720" rIns="91440" bIns="45720" rtlCol="0" anchor="t">
            <a:normAutofit/>
          </a:bodyPr>
          <a:lstStyle/>
          <a:p>
            <a:pPr marL="0" indent="0">
              <a:buNone/>
            </a:pPr>
            <a:r>
              <a:rPr lang="en-US" dirty="0">
                <a:latin typeface="Arial"/>
                <a:cs typeface="Arial"/>
              </a:rPr>
              <a:t>Thanks for listening!</a:t>
            </a:r>
          </a:p>
        </p:txBody>
      </p:sp>
      <p:sp>
        <p:nvSpPr>
          <p:cNvPr id="4" name="Slide Number Placeholder 3">
            <a:extLst>
              <a:ext uri="{FF2B5EF4-FFF2-40B4-BE49-F238E27FC236}">
                <a16:creationId xmlns:a16="http://schemas.microsoft.com/office/drawing/2014/main" id="{3320AE7D-8BCB-4E55-A812-5653343381CE}"/>
              </a:ext>
            </a:extLst>
          </p:cNvPr>
          <p:cNvSpPr>
            <a:spLocks noGrp="1"/>
          </p:cNvSpPr>
          <p:nvPr>
            <p:ph type="sldNum" sz="quarter" idx="12"/>
          </p:nvPr>
        </p:nvSpPr>
        <p:spPr/>
        <p:txBody>
          <a:bodyPr/>
          <a:lstStyle/>
          <a:p>
            <a:fld id="{BBAAB195-B577-5546-8349-9DDA93B6129E}" type="slidenum">
              <a:rPr lang="en-US" smtClean="0"/>
              <a:t>26</a:t>
            </a:fld>
            <a:endParaRPr lang="en-US"/>
          </a:p>
        </p:txBody>
      </p:sp>
    </p:spTree>
    <p:extLst>
      <p:ext uri="{BB962C8B-B14F-4D97-AF65-F5344CB8AC3E}">
        <p14:creationId xmlns:p14="http://schemas.microsoft.com/office/powerpoint/2010/main" val="75903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5509-1EF6-F0A1-A632-C072950594E8}"/>
              </a:ext>
            </a:extLst>
          </p:cNvPr>
          <p:cNvSpPr>
            <a:spLocks noGrp="1"/>
          </p:cNvSpPr>
          <p:nvPr>
            <p:ph type="title"/>
          </p:nvPr>
        </p:nvSpPr>
        <p:spPr/>
        <p:txBody>
          <a:bodyPr/>
          <a:lstStyle/>
          <a:p>
            <a:r>
              <a:rPr lang="en-US">
                <a:latin typeface="Arial"/>
                <a:cs typeface="Arial"/>
              </a:rPr>
              <a:t>What is Machine Learning?</a:t>
            </a:r>
            <a:endParaRPr lang="en-US"/>
          </a:p>
        </p:txBody>
      </p:sp>
      <p:sp>
        <p:nvSpPr>
          <p:cNvPr id="3" name="Content Placeholder 2">
            <a:extLst>
              <a:ext uri="{FF2B5EF4-FFF2-40B4-BE49-F238E27FC236}">
                <a16:creationId xmlns:a16="http://schemas.microsoft.com/office/drawing/2014/main" id="{7EC59F21-C503-CFD4-2890-2110728E9EDA}"/>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At its core, machine learning is about creating models that approximate functions by learning from data</a:t>
            </a:r>
            <a:endParaRPr lang="en-US"/>
          </a:p>
          <a:p>
            <a:endParaRPr lang="en-US">
              <a:latin typeface="Arial"/>
              <a:cs typeface="Arial"/>
            </a:endParaRPr>
          </a:p>
          <a:p>
            <a:endParaRPr lang="en-US">
              <a:latin typeface="Arial"/>
              <a:cs typeface="Arial"/>
            </a:endParaRPr>
          </a:p>
        </p:txBody>
      </p:sp>
      <p:pic>
        <p:nvPicPr>
          <p:cNvPr id="4" name="Picture 3" descr="A blue and grey graph&#10;&#10;Description automatically generated">
            <a:extLst>
              <a:ext uri="{FF2B5EF4-FFF2-40B4-BE49-F238E27FC236}">
                <a16:creationId xmlns:a16="http://schemas.microsoft.com/office/drawing/2014/main" id="{D3E8F1C4-F242-2FF9-C393-62FD03AE1F43}"/>
              </a:ext>
            </a:extLst>
          </p:cNvPr>
          <p:cNvPicPr>
            <a:picLocks noChangeAspect="1"/>
          </p:cNvPicPr>
          <p:nvPr/>
        </p:nvPicPr>
        <p:blipFill>
          <a:blip r:embed="rId3"/>
          <a:stretch>
            <a:fillRect/>
          </a:stretch>
        </p:blipFill>
        <p:spPr>
          <a:xfrm>
            <a:off x="2311048" y="2868083"/>
            <a:ext cx="7570787" cy="2643187"/>
          </a:xfrm>
          <a:prstGeom prst="rect">
            <a:avLst/>
          </a:prstGeom>
        </p:spPr>
      </p:pic>
      <p:sp>
        <p:nvSpPr>
          <p:cNvPr id="5" name="TextBox 4">
            <a:extLst>
              <a:ext uri="{FF2B5EF4-FFF2-40B4-BE49-F238E27FC236}">
                <a16:creationId xmlns:a16="http://schemas.microsoft.com/office/drawing/2014/main" id="{4DC3D9C5-B60E-0B10-B771-5AA2589ED2DA}"/>
              </a:ext>
            </a:extLst>
          </p:cNvPr>
          <p:cNvSpPr txBox="1"/>
          <p:nvPr/>
        </p:nvSpPr>
        <p:spPr>
          <a:xfrm>
            <a:off x="2550583" y="5536846"/>
            <a:ext cx="70908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latin typeface="Times New Roman"/>
                <a:ea typeface="+mn-lt"/>
                <a:cs typeface="Times New Roman"/>
              </a:rPr>
              <a:t>Attribution: So, what is a physics-informed neural network? - Ben Moseley</a:t>
            </a:r>
            <a:r>
              <a:rPr lang="en-US" sz="800">
                <a:latin typeface="Times New Roman"/>
                <a:ea typeface="+mn-lt"/>
                <a:cs typeface="Times New Roman"/>
              </a:rPr>
              <a:t>. </a:t>
            </a:r>
            <a:r>
              <a:rPr lang="en-US" sz="800">
                <a:latin typeface="Times New Roman"/>
                <a:ea typeface="+mn-lt"/>
                <a:cs typeface="Times New Roman"/>
                <a:hlinkClick r:id="rId4"/>
              </a:rPr>
              <a:t>https://benmoseley.blog/my-research/so-what-is-a-physics-informed-neural-network/</a:t>
            </a:r>
            <a:endParaRPr lang="en-US" sz="800">
              <a:cs typeface="Calibri"/>
            </a:endParaRPr>
          </a:p>
          <a:p>
            <a:endParaRPr lang="en-US" sz="800">
              <a:cs typeface="Calibri"/>
            </a:endParaRPr>
          </a:p>
        </p:txBody>
      </p:sp>
      <p:sp>
        <p:nvSpPr>
          <p:cNvPr id="6" name="Slide Number Placeholder 5">
            <a:extLst>
              <a:ext uri="{FF2B5EF4-FFF2-40B4-BE49-F238E27FC236}">
                <a16:creationId xmlns:a16="http://schemas.microsoft.com/office/drawing/2014/main" id="{47A2DD04-3D9B-660B-1208-754C7619E466}"/>
              </a:ext>
            </a:extLst>
          </p:cNvPr>
          <p:cNvSpPr>
            <a:spLocks noGrp="1"/>
          </p:cNvSpPr>
          <p:nvPr>
            <p:ph type="sldNum" sz="quarter" idx="12"/>
          </p:nvPr>
        </p:nvSpPr>
        <p:spPr/>
        <p:txBody>
          <a:bodyPr/>
          <a:lstStyle/>
          <a:p>
            <a:fld id="{BBAAB195-B577-5546-8349-9DDA93B6129E}" type="slidenum">
              <a:rPr lang="en-US" smtClean="0"/>
              <a:t>3</a:t>
            </a:fld>
            <a:endParaRPr lang="en-US"/>
          </a:p>
        </p:txBody>
      </p:sp>
    </p:spTree>
    <p:extLst>
      <p:ext uri="{BB962C8B-B14F-4D97-AF65-F5344CB8AC3E}">
        <p14:creationId xmlns:p14="http://schemas.microsoft.com/office/powerpoint/2010/main" val="32982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5509-1EF6-F0A1-A632-C072950594E8}"/>
              </a:ext>
            </a:extLst>
          </p:cNvPr>
          <p:cNvSpPr>
            <a:spLocks noGrp="1"/>
          </p:cNvSpPr>
          <p:nvPr>
            <p:ph type="title"/>
          </p:nvPr>
        </p:nvSpPr>
        <p:spPr/>
        <p:txBody>
          <a:bodyPr/>
          <a:lstStyle/>
          <a:p>
            <a:r>
              <a:rPr lang="en-US">
                <a:latin typeface="Arial"/>
                <a:cs typeface="Arial"/>
              </a:rPr>
              <a:t>What is Machine Learning?</a:t>
            </a:r>
            <a:endParaRPr lang="en-US"/>
          </a:p>
        </p:txBody>
      </p:sp>
      <p:sp>
        <p:nvSpPr>
          <p:cNvPr id="3" name="Content Placeholder 2">
            <a:extLst>
              <a:ext uri="{FF2B5EF4-FFF2-40B4-BE49-F238E27FC236}">
                <a16:creationId xmlns:a16="http://schemas.microsoft.com/office/drawing/2014/main" id="{7EC59F21-C503-CFD4-2890-2110728E9EDA}"/>
              </a:ext>
            </a:extLst>
          </p:cNvPr>
          <p:cNvSpPr>
            <a:spLocks noGrp="1"/>
          </p:cNvSpPr>
          <p:nvPr>
            <p:ph idx="1"/>
          </p:nvPr>
        </p:nvSpPr>
        <p:spPr/>
        <p:txBody>
          <a:bodyPr vert="horz" lIns="91440" tIns="45720" rIns="91440" bIns="45720" rtlCol="0" anchor="t">
            <a:normAutofit/>
          </a:bodyPr>
          <a:lstStyle/>
          <a:p>
            <a:r>
              <a:rPr lang="en-US">
                <a:latin typeface="Arial"/>
                <a:cs typeface="Arial"/>
              </a:rPr>
              <a:t>Machine learning is a huge field encompassing many techniques</a:t>
            </a:r>
            <a:endParaRPr lang="en-US"/>
          </a:p>
          <a:p>
            <a:r>
              <a:rPr lang="en-US">
                <a:latin typeface="Arial"/>
                <a:cs typeface="Arial"/>
              </a:rPr>
              <a:t>For applied sciences, we generally want to focus on control systems, diagnostics, and anomaly detection.</a:t>
            </a:r>
          </a:p>
          <a:p>
            <a:r>
              <a:rPr lang="en-US">
                <a:latin typeface="Arial"/>
                <a:cs typeface="Arial"/>
              </a:rPr>
              <a:t>Lots of complex math under the hood</a:t>
            </a:r>
          </a:p>
          <a:p>
            <a:r>
              <a:rPr lang="en-US">
                <a:latin typeface="Arial"/>
                <a:cs typeface="Arial"/>
              </a:rPr>
              <a:t>… but you don't need to understand the math to use it!</a:t>
            </a:r>
          </a:p>
          <a:p>
            <a:endParaRPr lang="en-US">
              <a:latin typeface="Arial"/>
              <a:cs typeface="Arial"/>
            </a:endParaRPr>
          </a:p>
        </p:txBody>
      </p:sp>
      <p:sp>
        <p:nvSpPr>
          <p:cNvPr id="4" name="Slide Number Placeholder 3">
            <a:extLst>
              <a:ext uri="{FF2B5EF4-FFF2-40B4-BE49-F238E27FC236}">
                <a16:creationId xmlns:a16="http://schemas.microsoft.com/office/drawing/2014/main" id="{D87245B5-4217-7F4E-A511-3655F8CC5B23}"/>
              </a:ext>
            </a:extLst>
          </p:cNvPr>
          <p:cNvSpPr>
            <a:spLocks noGrp="1"/>
          </p:cNvSpPr>
          <p:nvPr>
            <p:ph type="sldNum" sz="quarter" idx="12"/>
          </p:nvPr>
        </p:nvSpPr>
        <p:spPr/>
        <p:txBody>
          <a:bodyPr/>
          <a:lstStyle/>
          <a:p>
            <a:fld id="{BBAAB195-B577-5546-8349-9DDA93B6129E}" type="slidenum">
              <a:rPr lang="en-US" smtClean="0"/>
              <a:t>4</a:t>
            </a:fld>
            <a:endParaRPr lang="en-US"/>
          </a:p>
        </p:txBody>
      </p:sp>
    </p:spTree>
    <p:extLst>
      <p:ext uri="{BB962C8B-B14F-4D97-AF65-F5344CB8AC3E}">
        <p14:creationId xmlns:p14="http://schemas.microsoft.com/office/powerpoint/2010/main" val="10308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ettyPic.jpg">
            <a:extLst>
              <a:ext uri="{FF2B5EF4-FFF2-40B4-BE49-F238E27FC236}">
                <a16:creationId xmlns:a16="http://schemas.microsoft.com/office/drawing/2014/main" id="{4DE23789-D371-02D8-5AD3-C5FEA55D9883}"/>
              </a:ext>
            </a:extLst>
          </p:cNvPr>
          <p:cNvPicPr>
            <a:picLocks noChangeAspect="1"/>
          </p:cNvPicPr>
          <p:nvPr/>
        </p:nvPicPr>
        <p:blipFill rotWithShape="1">
          <a:blip r:embed="rId3"/>
          <a:srcRect l="4389" r="17357"/>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35509-1EF6-F0A1-A632-C072950594E8}"/>
              </a:ext>
            </a:extLst>
          </p:cNvPr>
          <p:cNvSpPr>
            <a:spLocks noGrp="1"/>
          </p:cNvSpPr>
          <p:nvPr>
            <p:ph type="title"/>
          </p:nvPr>
        </p:nvSpPr>
        <p:spPr>
          <a:xfrm>
            <a:off x="838200" y="365125"/>
            <a:ext cx="3822189" cy="1899912"/>
          </a:xfrm>
        </p:spPr>
        <p:txBody>
          <a:bodyPr>
            <a:normAutofit/>
          </a:bodyPr>
          <a:lstStyle/>
          <a:p>
            <a:r>
              <a:rPr lang="en-US" sz="4000">
                <a:latin typeface="Arial"/>
                <a:cs typeface="Arial"/>
              </a:rPr>
              <a:t>What is CLARA?</a:t>
            </a:r>
            <a:endParaRPr lang="en-US" sz="4000"/>
          </a:p>
        </p:txBody>
      </p:sp>
      <p:sp>
        <p:nvSpPr>
          <p:cNvPr id="3" name="Content Placeholder 2">
            <a:extLst>
              <a:ext uri="{FF2B5EF4-FFF2-40B4-BE49-F238E27FC236}">
                <a16:creationId xmlns:a16="http://schemas.microsoft.com/office/drawing/2014/main" id="{7EC59F21-C503-CFD4-2890-2110728E9EDA}"/>
              </a:ext>
            </a:extLst>
          </p:cNvPr>
          <p:cNvSpPr>
            <a:spLocks noGrp="1"/>
          </p:cNvSpPr>
          <p:nvPr>
            <p:ph idx="1"/>
          </p:nvPr>
        </p:nvSpPr>
        <p:spPr>
          <a:xfrm>
            <a:off x="838200" y="2434201"/>
            <a:ext cx="3822189" cy="3742762"/>
          </a:xfrm>
        </p:spPr>
        <p:txBody>
          <a:bodyPr vert="horz" lIns="91440" tIns="45720" rIns="91440" bIns="45720" rtlCol="0" anchor="t">
            <a:normAutofit/>
          </a:bodyPr>
          <a:lstStyle/>
          <a:p>
            <a:pPr marL="0" indent="0">
              <a:buNone/>
            </a:pPr>
            <a:r>
              <a:rPr lang="en-US" sz="2000">
                <a:latin typeface="Arial"/>
                <a:cs typeface="Arial"/>
              </a:rPr>
              <a:t>CLARA is a unique facility  hosted at Daresbury Labatory and designed to provide a high-quality electron beams to test novel concepts and ideas in a wide range of disciplines and to function as a technology demonstrator </a:t>
            </a:r>
            <a:endParaRPr lang="en-US"/>
          </a:p>
        </p:txBody>
      </p:sp>
      <p:sp>
        <p:nvSpPr>
          <p:cNvPr id="4" name="Slide Number Placeholder 3">
            <a:extLst>
              <a:ext uri="{FF2B5EF4-FFF2-40B4-BE49-F238E27FC236}">
                <a16:creationId xmlns:a16="http://schemas.microsoft.com/office/drawing/2014/main" id="{5C8D75C2-6C2C-304C-412E-8F1C2D15BD5C}"/>
              </a:ext>
            </a:extLst>
          </p:cNvPr>
          <p:cNvSpPr>
            <a:spLocks noGrp="1"/>
          </p:cNvSpPr>
          <p:nvPr>
            <p:ph type="sldNum" sz="quarter" idx="12"/>
          </p:nvPr>
        </p:nvSpPr>
        <p:spPr/>
        <p:txBody>
          <a:bodyPr/>
          <a:lstStyle/>
          <a:p>
            <a:fld id="{BBAAB195-B577-5546-8349-9DDA93B6129E}" type="slidenum">
              <a:rPr lang="en-US" smtClean="0"/>
              <a:t>5</a:t>
            </a:fld>
            <a:endParaRPr lang="en-US"/>
          </a:p>
        </p:txBody>
      </p:sp>
    </p:spTree>
    <p:extLst>
      <p:ext uri="{BB962C8B-B14F-4D97-AF65-F5344CB8AC3E}">
        <p14:creationId xmlns:p14="http://schemas.microsoft.com/office/powerpoint/2010/main" val="279030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72A714-3E93-7E55-CD1B-C9E2AEB8E2FD}"/>
              </a:ext>
            </a:extLst>
          </p:cNvPr>
          <p:cNvGraphicFramePr>
            <a:graphicFrameLocks noGrp="1"/>
          </p:cNvGraphicFramePr>
          <p:nvPr>
            <p:ph idx="1"/>
            <p:extLst>
              <p:ext uri="{D42A27DB-BD31-4B8C-83A1-F6EECF244321}">
                <p14:modId xmlns:p14="http://schemas.microsoft.com/office/powerpoint/2010/main" val="26574424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a:extLst>
              <a:ext uri="{FF2B5EF4-FFF2-40B4-BE49-F238E27FC236}">
                <a16:creationId xmlns:a16="http://schemas.microsoft.com/office/drawing/2014/main" id="{084A72D0-22BE-7710-C8D1-931DB8463593}"/>
              </a:ext>
            </a:extLst>
          </p:cNvPr>
          <p:cNvSpPr>
            <a:spLocks noGrp="1"/>
          </p:cNvSpPr>
          <p:nvPr>
            <p:ph type="sldNum" sz="quarter" idx="12"/>
          </p:nvPr>
        </p:nvSpPr>
        <p:spPr/>
        <p:txBody>
          <a:bodyPr/>
          <a:lstStyle/>
          <a:p>
            <a:fld id="{330EA680-D336-4FF7-8B7A-9848BB0A1C32}" type="slidenum">
              <a:rPr lang="en-US" dirty="0" smtClean="0"/>
              <a:t>6</a:t>
            </a:fld>
            <a:endParaRPr lang="en-US" dirty="0"/>
          </a:p>
        </p:txBody>
      </p:sp>
      <p:sp>
        <p:nvSpPr>
          <p:cNvPr id="2" name="Title 1">
            <a:extLst>
              <a:ext uri="{FF2B5EF4-FFF2-40B4-BE49-F238E27FC236}">
                <a16:creationId xmlns:a16="http://schemas.microsoft.com/office/drawing/2014/main" id="{8E1602E7-1663-E88C-622B-39ECE854984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cs typeface="Calibri Light"/>
              </a:rPr>
              <a:t>Applications to CLARA</a:t>
            </a:r>
            <a:endParaRPr lang="en-US" dirty="0"/>
          </a:p>
        </p:txBody>
      </p:sp>
    </p:spTree>
    <p:extLst>
      <p:ext uri="{BB962C8B-B14F-4D97-AF65-F5344CB8AC3E}">
        <p14:creationId xmlns:p14="http://schemas.microsoft.com/office/powerpoint/2010/main" val="421718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1018393" cy="4442242"/>
          </a:xfrm>
          <a:prstGeom prst="rect">
            <a:avLst/>
          </a:prstGeom>
        </p:spPr>
        <p:txBody>
          <a:bodyPr wrap="square" lIns="91440" tIns="45720" rIns="91440" bIns="45720" anchor="t">
            <a:spAutoFit/>
          </a:bodyPr>
          <a:lstStyle/>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Maheshwari, Minerva, et al. "Prediction and Clustering of Longitudinal Phase Space Images and Machine Parameters Using Neural Networks and K-Means Algorithm." </a:t>
            </a:r>
            <a:r>
              <a:rPr lang="en-US" sz="1600" i="1">
                <a:ea typeface="+mn-lt"/>
                <a:cs typeface="Calibri" panose="020F0502020204030204"/>
              </a:rPr>
              <a:t>Proc. IPAC’21</a:t>
            </a:r>
            <a:r>
              <a:rPr lang="en-US" sz="1600">
                <a:ea typeface="+mn-lt"/>
                <a:cs typeface="Calibri" panose="020F0502020204030204"/>
              </a:rPr>
              <a:t> (2021): 3417-3420.</a:t>
            </a:r>
          </a:p>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Wolfenden, J et al. “</a:t>
            </a:r>
            <a:r>
              <a:rPr lang="en-GB" sz="1600">
                <a:ea typeface="+mn-lt"/>
                <a:cs typeface="Calibri" panose="020F0502020204030204"/>
              </a:rPr>
              <a:t>Broadband Imaging of Coherent Radiation as a Single-Shot Bunch Length Monitor with Femtosecond Resolution”, </a:t>
            </a:r>
            <a:r>
              <a:rPr lang="en-US" sz="1600" i="1">
                <a:ea typeface="+mn-lt"/>
                <a:cs typeface="Calibri" panose="020F0502020204030204"/>
              </a:rPr>
              <a:t>Proc. IPAC’21</a:t>
            </a:r>
            <a:r>
              <a:rPr lang="en-US" sz="1600">
                <a:ea typeface="+mn-lt"/>
                <a:cs typeface="Calibri" panose="020F0502020204030204"/>
              </a:rPr>
              <a:t> (2021): 2673-5490.</a:t>
            </a:r>
          </a:p>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Pollard, A. E., D. J. Dunning, and M. Maheshwari. "Learning to Lase: Machine Learning Prediction of FEL Beam Properties." </a:t>
            </a:r>
            <a:r>
              <a:rPr lang="en-US" sz="1600" i="1">
                <a:ea typeface="+mn-lt"/>
                <a:cs typeface="Calibri" panose="020F0502020204030204"/>
              </a:rPr>
              <a:t>Proc. ICALEPCS'21</a:t>
            </a:r>
            <a:r>
              <a:rPr lang="en-US" sz="1600">
                <a:ea typeface="+mn-lt"/>
                <a:cs typeface="Calibri" panose="020F0502020204030204"/>
              </a:rPr>
              <a:t> (2021).</a:t>
            </a:r>
          </a:p>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Pollard, A. E., A. J. </a:t>
            </a:r>
            <a:r>
              <a:rPr lang="en-US" sz="1600" err="1">
                <a:ea typeface="+mn-lt"/>
                <a:cs typeface="Calibri" panose="020F0502020204030204"/>
              </a:rPr>
              <a:t>Gilfellon</a:t>
            </a:r>
            <a:r>
              <a:rPr lang="en-US" sz="1600">
                <a:ea typeface="+mn-lt"/>
                <a:cs typeface="Calibri" panose="020F0502020204030204"/>
              </a:rPr>
              <a:t>, and D. J. Dunning. "Machine Learning for RF Breakdown Detection at CLARA." </a:t>
            </a:r>
            <a:r>
              <a:rPr lang="en-US" sz="1600" i="1">
                <a:ea typeface="+mn-lt"/>
                <a:cs typeface="Calibri" panose="020F0502020204030204"/>
              </a:rPr>
              <a:t>Proc. ICALEPCS'21 </a:t>
            </a:r>
            <a:r>
              <a:rPr lang="en-US" sz="1600">
                <a:ea typeface="+mn-lt"/>
                <a:cs typeface="Calibri" panose="020F0502020204030204"/>
              </a:rPr>
              <a:t>(2021).</a:t>
            </a:r>
          </a:p>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Pollard, A. E., et al. "Machine Learning Approach to Temporal Pulse Shaping for the Photoinjector Laser at CLARA." </a:t>
            </a:r>
            <a:r>
              <a:rPr lang="en-US" sz="1600" i="1">
                <a:ea typeface="+mn-lt"/>
                <a:cs typeface="Calibri" panose="020F0502020204030204"/>
              </a:rPr>
              <a:t>Proc. IPAC'22 (2022)</a:t>
            </a:r>
          </a:p>
          <a:p>
            <a:pPr marL="228600" lvl="0" indent="-228600">
              <a:lnSpc>
                <a:spcPct val="90000"/>
              </a:lnSpc>
              <a:spcBef>
                <a:spcPts val="1000"/>
              </a:spcBef>
              <a:buFont typeface="Arial" panose="020B0604020202020204" pitchFamily="34" charset="0"/>
              <a:buChar char="•"/>
            </a:pPr>
            <a:r>
              <a:rPr lang="en-GB" sz="1600"/>
              <a:t>Dunning, D.J et al. “Machine Learning Developments for CLARA” </a:t>
            </a:r>
            <a:r>
              <a:rPr lang="en-GB" sz="1600" i="1"/>
              <a:t>Proc. FEL’22 </a:t>
            </a:r>
            <a:r>
              <a:rPr lang="en-GB" sz="1600"/>
              <a:t>(2022).</a:t>
            </a:r>
            <a:endParaRPr lang="en-GB" sz="1600">
              <a:cs typeface="Calibri"/>
            </a:endParaRPr>
          </a:p>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Wolfenden, J et al. “Application of Virtual Diagnostics in the FEBE CLARA User Area”</a:t>
            </a:r>
            <a:r>
              <a:rPr lang="en-GB" sz="1600" i="1"/>
              <a:t> Proc. LINAC’22 </a:t>
            </a:r>
            <a:r>
              <a:rPr lang="en-GB" sz="1600"/>
              <a:t>(2022).</a:t>
            </a:r>
            <a:endParaRPr lang="en-GB" sz="1600">
              <a:cs typeface="Calibri"/>
            </a:endParaRPr>
          </a:p>
          <a:p>
            <a:pPr marL="228600" lvl="0" indent="-228600">
              <a:lnSpc>
                <a:spcPct val="90000"/>
              </a:lnSpc>
              <a:spcBef>
                <a:spcPts val="1000"/>
              </a:spcBef>
              <a:buFont typeface="Arial" panose="020B0604020202020204" pitchFamily="34" charset="0"/>
              <a:buChar char="•"/>
            </a:pPr>
            <a:r>
              <a:rPr lang="en-GB" sz="1600"/>
              <a:t>Wolski, A et al. “Transverse phase space tomography in the CLARA accelerator test facility using image compression and machine learning” </a:t>
            </a:r>
            <a:r>
              <a:rPr lang="en-GB" sz="1600">
                <a:hlinkClick r:id="rId3"/>
              </a:rPr>
              <a:t>https://doi.org/10.48550/arXiv.2209.00814</a:t>
            </a:r>
            <a:r>
              <a:rPr lang="en-GB" sz="1600"/>
              <a:t> (</a:t>
            </a:r>
            <a:r>
              <a:rPr lang="en-GB" sz="1600" i="1"/>
              <a:t>submitted to PRAB</a:t>
            </a:r>
            <a:r>
              <a:rPr lang="en-GB" sz="1600"/>
              <a:t>) (2022).</a:t>
            </a:r>
            <a:endParaRPr lang="en-GB" sz="1600">
              <a:cs typeface="Calibri"/>
            </a:endParaRPr>
          </a:p>
          <a:p>
            <a:pPr marL="228600" lvl="0" indent="-228600">
              <a:lnSpc>
                <a:spcPct val="90000"/>
              </a:lnSpc>
              <a:spcBef>
                <a:spcPts val="1000"/>
              </a:spcBef>
              <a:buFont typeface="Arial" panose="020B0604020202020204" pitchFamily="34" charset="0"/>
              <a:buChar char="•"/>
            </a:pPr>
            <a:r>
              <a:rPr lang="en-US" sz="1600">
                <a:ea typeface="+mn-lt"/>
                <a:cs typeface="Calibri" panose="020F0502020204030204"/>
              </a:rPr>
              <a:t>Pollard, A. E., et al. "</a:t>
            </a:r>
            <a:r>
              <a:rPr lang="en-GB" sz="1600">
                <a:ea typeface="+mn-lt"/>
                <a:cs typeface="Calibri" panose="020F0502020204030204"/>
              </a:rPr>
              <a:t>Machine Learning for Laser Pulse Shaping</a:t>
            </a:r>
            <a:r>
              <a:rPr lang="en-US" sz="1600">
                <a:ea typeface="+mn-lt"/>
                <a:cs typeface="Calibri" panose="020F0502020204030204"/>
              </a:rPr>
              <a:t>" </a:t>
            </a:r>
            <a:r>
              <a:rPr lang="en-US" sz="1600" i="1">
                <a:ea typeface="+mn-lt"/>
                <a:cs typeface="Calibri" panose="020F0502020204030204"/>
              </a:rPr>
              <a:t>Proc. IPAC'23 (2023)</a:t>
            </a:r>
          </a:p>
        </p:txBody>
      </p:sp>
      <p:sp>
        <p:nvSpPr>
          <p:cNvPr id="7" name="TextBox 6">
            <a:extLst>
              <a:ext uri="{FF2B5EF4-FFF2-40B4-BE49-F238E27FC236}">
                <a16:creationId xmlns:a16="http://schemas.microsoft.com/office/drawing/2014/main" id="{67B54F19-1212-9345-95FF-9D2815FD6E96}"/>
              </a:ext>
            </a:extLst>
          </p:cNvPr>
          <p:cNvSpPr txBox="1"/>
          <p:nvPr/>
        </p:nvSpPr>
        <p:spPr>
          <a:xfrm>
            <a:off x="415832" y="345182"/>
            <a:ext cx="11278226" cy="769441"/>
          </a:xfrm>
          <a:prstGeom prst="rect">
            <a:avLst/>
          </a:prstGeom>
          <a:noFill/>
        </p:spPr>
        <p:txBody>
          <a:bodyPr wrap="square" lIns="91440" tIns="45720" rIns="91440" bIns="45720" rtlCol="0" anchor="t">
            <a:spAutoFit/>
          </a:bodyPr>
          <a:lstStyle/>
          <a:p>
            <a:r>
              <a:rPr lang="en-US" sz="4400" b="1" spc="-150">
                <a:solidFill>
                  <a:srgbClr val="2E2D62"/>
                </a:solidFill>
                <a:latin typeface="Arial"/>
                <a:cs typeface="Arial"/>
              </a:rPr>
              <a:t>Publications</a:t>
            </a:r>
            <a:endParaRPr lang="en-US"/>
          </a:p>
        </p:txBody>
      </p:sp>
    </p:spTree>
    <p:extLst>
      <p:ext uri="{BB962C8B-B14F-4D97-AF65-F5344CB8AC3E}">
        <p14:creationId xmlns:p14="http://schemas.microsoft.com/office/powerpoint/2010/main" val="258271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462C3-EA22-8549-81FD-C3AF30BCC1F4}"/>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cs typeface="Calibri Light"/>
              </a:rPr>
              <a:t>Virtual Diagnostics</a:t>
            </a:r>
            <a:endParaRPr lang="en-US" sz="4000">
              <a:solidFill>
                <a:schemeClr val="tx2"/>
              </a:solidFill>
            </a:endParaRPr>
          </a:p>
        </p:txBody>
      </p:sp>
      <p:pic>
        <p:nvPicPr>
          <p:cNvPr id="39" name="Graphic 38" descr="Stethoscope">
            <a:extLst>
              <a:ext uri="{FF2B5EF4-FFF2-40B4-BE49-F238E27FC236}">
                <a16:creationId xmlns:a16="http://schemas.microsoft.com/office/drawing/2014/main" id="{9F0E553D-D789-B5EE-307A-DE84BC228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0" name="Group 3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83AD98B7-2E66-1FCB-8E15-0A8F8FAC9DAF}"/>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smtClean="0"/>
              <a:pPr>
                <a:spcAft>
                  <a:spcPts val="600"/>
                </a:spcAft>
              </a:pPr>
              <a:t>8</a:t>
            </a:fld>
            <a:endParaRPr lang="en-US"/>
          </a:p>
        </p:txBody>
      </p:sp>
    </p:spTree>
    <p:extLst>
      <p:ext uri="{BB962C8B-B14F-4D97-AF65-F5344CB8AC3E}">
        <p14:creationId xmlns:p14="http://schemas.microsoft.com/office/powerpoint/2010/main" val="172067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D468E-FE9B-3F8F-3DA8-FEB20C365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840" y="3296427"/>
            <a:ext cx="6911739" cy="2957236"/>
          </a:xfrm>
          <a:prstGeom prst="rect">
            <a:avLst/>
          </a:prstGeom>
          <a:ln>
            <a:solidFill>
              <a:schemeClr val="tx1"/>
            </a:solidFill>
          </a:ln>
        </p:spPr>
      </p:pic>
      <p:pic>
        <p:nvPicPr>
          <p:cNvPr id="5" name="Picture 4">
            <a:extLst>
              <a:ext uri="{FF2B5EF4-FFF2-40B4-BE49-F238E27FC236}">
                <a16:creationId xmlns:a16="http://schemas.microsoft.com/office/drawing/2014/main" id="{9C1BCB5C-C4A3-1A3D-E566-4EE8815A64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3924" y="3086449"/>
            <a:ext cx="3488292" cy="3213457"/>
          </a:xfrm>
          <a:prstGeom prst="rect">
            <a:avLst/>
          </a:prstGeom>
        </p:spPr>
      </p:pic>
      <p:sp>
        <p:nvSpPr>
          <p:cNvPr id="10" name="TextBox 9">
            <a:extLst>
              <a:ext uri="{FF2B5EF4-FFF2-40B4-BE49-F238E27FC236}">
                <a16:creationId xmlns:a16="http://schemas.microsoft.com/office/drawing/2014/main" id="{8BDF8D61-C47F-AA73-0A09-DC5C463E6621}"/>
              </a:ext>
            </a:extLst>
          </p:cNvPr>
          <p:cNvSpPr txBox="1"/>
          <p:nvPr/>
        </p:nvSpPr>
        <p:spPr>
          <a:xfrm>
            <a:off x="422621" y="2452488"/>
            <a:ext cx="7536756" cy="840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a:cs typeface="Calibri"/>
              </a:rPr>
              <a:t>Clustering applied to a dataset of longitudinal phase space images presents an overview of potential operating conditions and can be linked back to the corresponding machine parameters</a:t>
            </a:r>
            <a:endParaRPr lang="en-US">
              <a:ea typeface="+mn-lt"/>
              <a:cs typeface="+mn-lt"/>
            </a:endParaRPr>
          </a:p>
        </p:txBody>
      </p:sp>
      <p:sp>
        <p:nvSpPr>
          <p:cNvPr id="14" name="TextBox 13">
            <a:extLst>
              <a:ext uri="{FF2B5EF4-FFF2-40B4-BE49-F238E27FC236}">
                <a16:creationId xmlns:a16="http://schemas.microsoft.com/office/drawing/2014/main" id="{447C7447-1452-C59B-761B-72CF72B3D031}"/>
              </a:ext>
            </a:extLst>
          </p:cNvPr>
          <p:cNvSpPr txBox="1"/>
          <p:nvPr/>
        </p:nvSpPr>
        <p:spPr>
          <a:xfrm>
            <a:off x="403341" y="345182"/>
            <a:ext cx="11465319" cy="2123658"/>
          </a:xfrm>
          <a:prstGeom prst="rect">
            <a:avLst/>
          </a:prstGeom>
          <a:noFill/>
        </p:spPr>
        <p:txBody>
          <a:bodyPr wrap="square" lIns="91440" tIns="45720" rIns="91440" bIns="45720" rtlCol="0" anchor="t">
            <a:spAutoFit/>
          </a:bodyPr>
          <a:lstStyle/>
          <a:p>
            <a:r>
              <a:rPr lang="en-US" sz="4400" b="1" spc="-150">
                <a:solidFill>
                  <a:srgbClr val="2E2D62"/>
                </a:solidFill>
                <a:ea typeface="+mn-lt"/>
                <a:cs typeface="+mn-lt"/>
              </a:rPr>
              <a:t>Prediction and Clustering of Longitudinal Phase Space Images and Machine Parameters Using Neural Networks and K-Means Algorithm</a:t>
            </a:r>
            <a:endParaRPr lang="en-US" sz="4400" b="1">
              <a:solidFill>
                <a:srgbClr val="2E2D62"/>
              </a:solidFill>
              <a:cs typeface="Calibri"/>
            </a:endParaRPr>
          </a:p>
        </p:txBody>
      </p:sp>
      <p:sp>
        <p:nvSpPr>
          <p:cNvPr id="2" name="TextBox 1">
            <a:extLst>
              <a:ext uri="{FF2B5EF4-FFF2-40B4-BE49-F238E27FC236}">
                <a16:creationId xmlns:a16="http://schemas.microsoft.com/office/drawing/2014/main" id="{31046861-D4B6-AF11-EACC-B8EB462DA318}"/>
              </a:ext>
            </a:extLst>
          </p:cNvPr>
          <p:cNvSpPr txBox="1"/>
          <p:nvPr/>
        </p:nvSpPr>
        <p:spPr>
          <a:xfrm>
            <a:off x="406400" y="6232525"/>
            <a:ext cx="115617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E2C61"/>
                </a:solidFill>
                <a:cs typeface="Calibri"/>
              </a:rPr>
              <a:t>Maheshwari, Minerva, et al. "Prediction and Clustering of Longitudinal Phase Space Images and Machine Parameters Using Neural Networks and K-Means Algorithm." </a:t>
            </a:r>
            <a:r>
              <a:rPr lang="en-US" sz="1600" i="1">
                <a:solidFill>
                  <a:srgbClr val="2E2C61"/>
                </a:solidFill>
                <a:cs typeface="Calibri"/>
              </a:rPr>
              <a:t>Proc. IPAC’21</a:t>
            </a:r>
            <a:r>
              <a:rPr lang="en-US" sz="1600">
                <a:solidFill>
                  <a:srgbClr val="2E2C61"/>
                </a:solidFill>
                <a:cs typeface="Calibri"/>
              </a:rPr>
              <a:t> (2021): 3417-3420.</a:t>
            </a:r>
            <a:endParaRPr lang="en-US"/>
          </a:p>
        </p:txBody>
      </p:sp>
      <p:sp>
        <p:nvSpPr>
          <p:cNvPr id="3" name="Slide Number Placeholder 2">
            <a:extLst>
              <a:ext uri="{FF2B5EF4-FFF2-40B4-BE49-F238E27FC236}">
                <a16:creationId xmlns:a16="http://schemas.microsoft.com/office/drawing/2014/main" id="{6D52A1A7-E236-0ED1-6D75-2C870E10531C}"/>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995331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5CA072CEEC80499FC369B7CA8027BD" ma:contentTypeVersion="19" ma:contentTypeDescription="Create a new document." ma:contentTypeScope="" ma:versionID="b76e67c99c5c6a911df34e0e790162c0">
  <xsd:schema xmlns:xsd="http://www.w3.org/2001/XMLSchema" xmlns:xs="http://www.w3.org/2001/XMLSchema" xmlns:p="http://schemas.microsoft.com/office/2006/metadata/properties" xmlns:ns1="http://schemas.microsoft.com/sharepoint/v3" xmlns:ns2="0cde2f4a-9710-4063-bdde-10d0437108f9" xmlns:ns3="97b6b158-878f-4ba7-889c-0a6b72874be7" targetNamespace="http://schemas.microsoft.com/office/2006/metadata/properties" ma:root="true" ma:fieldsID="3cd37be4efc054601d29cf3ecd9b65fc" ns1:_="" ns2:_="" ns3:_="">
    <xsd:import namespace="http://schemas.microsoft.com/sharepoint/v3"/>
    <xsd:import namespace="0cde2f4a-9710-4063-bdde-10d0437108f9"/>
    <xsd:import namespace="97b6b158-878f-4ba7-889c-0a6b72874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e2f4a-9710-4063-bdde-10d0437108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34dc9b-ab1a-41a2-b836-343a6a10a9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b6b158-878f-4ba7-889c-0a6b72874b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17c3a1e-57af-4b02-ac00-3931450674b1}" ma:internalName="TaxCatchAll" ma:showField="CatchAllData" ma:web="97b6b158-878f-4ba7-889c-0a6b72874b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cde2f4a-9710-4063-bdde-10d0437108f9">
      <Terms xmlns="http://schemas.microsoft.com/office/infopath/2007/PartnerControls"/>
    </lcf76f155ced4ddcb4097134ff3c332f>
    <TaxCatchAll xmlns="97b6b158-878f-4ba7-889c-0a6b72874be7" xsi:nil="true"/>
  </documentManagement>
</p:properties>
</file>

<file path=customXml/itemProps1.xml><?xml version="1.0" encoding="utf-8"?>
<ds:datastoreItem xmlns:ds="http://schemas.openxmlformats.org/officeDocument/2006/customXml" ds:itemID="{DBA0E961-5BC2-4656-A8A7-5D1D59001D97}"/>
</file>

<file path=customXml/itemProps2.xml><?xml version="1.0" encoding="utf-8"?>
<ds:datastoreItem xmlns:ds="http://schemas.openxmlformats.org/officeDocument/2006/customXml" ds:itemID="{9396C2E9-B616-4178-A365-97E60CFCEA77}"/>
</file>

<file path=customXml/itemProps3.xml><?xml version="1.0" encoding="utf-8"?>
<ds:datastoreItem xmlns:ds="http://schemas.openxmlformats.org/officeDocument/2006/customXml" ds:itemID="{C35AA26A-5E26-4358-A4F2-EC75BC4CA909}"/>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26</Notes>
  <HiddenSlides>0</HiddenSlide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Font and logo master</vt:lpstr>
      <vt:lpstr>1_Office Theme</vt:lpstr>
      <vt:lpstr>Machine Learning For Accelerators</vt:lpstr>
      <vt:lpstr>Contents</vt:lpstr>
      <vt:lpstr>What is Machine Learning?</vt:lpstr>
      <vt:lpstr>What is Machine Learning?</vt:lpstr>
      <vt:lpstr>What is CLARA?</vt:lpstr>
      <vt:lpstr>Applications to CLARA</vt:lpstr>
      <vt:lpstr>PowerPoint Presentation</vt:lpstr>
      <vt:lpstr>Virtual Diagnostics</vt:lpstr>
      <vt:lpstr>PowerPoint Presentation</vt:lpstr>
      <vt:lpstr>PowerPoint Presentation</vt:lpstr>
      <vt:lpstr>PowerPoint Presentation</vt:lpstr>
      <vt:lpstr>PowerPoint Presentation</vt:lpstr>
      <vt:lpstr>PowerPoint Presentation</vt:lpstr>
      <vt:lpstr>4D transverse phase space tomography on CLARA</vt:lpstr>
      <vt:lpstr>4D transverse phase space tomography on CLARA</vt:lpstr>
      <vt:lpstr>PowerPoint Presentation</vt:lpstr>
      <vt:lpstr>Anomaly Detection</vt:lpstr>
      <vt:lpstr>PowerPoint Presentation</vt:lpstr>
      <vt:lpstr>PowerPoint Presentation</vt:lpstr>
      <vt:lpstr>Control Systems</vt:lpstr>
      <vt:lpstr>PowerPoint Presentation</vt:lpstr>
      <vt:lpstr>PowerPoint Presentation</vt:lpstr>
      <vt:lpstr>PowerPoint Presentation</vt:lpstr>
      <vt:lpstr>PowerPoint Presentation</vt:lpstr>
      <vt:lpstr>Frequently Asked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537</cp:revision>
  <dcterms:created xsi:type="dcterms:W3CDTF">2023-09-28T11:30:14Z</dcterms:created>
  <dcterms:modified xsi:type="dcterms:W3CDTF">2023-10-24T07:54:18Z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0x0101008C5CA072CEEC80499FC369B7CA8027BD</vt:lpwstr>
  </property>
</Properties>
</file>