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charts/colors5.xml" ContentType="application/vnd.ms-office.chartcolorstyle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2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2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olors2.xml" ContentType="application/vnd.ms-office.chartcolorstyle+xml"/>
  <Override PartName="/ppt/charts/chart22.xml" ContentType="application/vnd.openxmlformats-officedocument.drawingml.chart+xml"/>
  <Override PartName="/ppt/charts/colors1.xml" ContentType="application/vnd.ms-office.chartcolorstyle+xml"/>
  <Override PartName="/ppt/charts/chart23.xml" ContentType="application/vnd.openxmlformats-officedocument.drawingml.chart+xml"/>
  <Override PartName="/ppt/charts/style1.xml" ContentType="application/vnd.ms-office.chartstyle+xml"/>
  <Override PartName="/ppt/charts/chart21.xml" ContentType="application/vnd.openxmlformats-officedocument.drawingml.chart+xml"/>
  <Override PartName="/ppt/charts/chart20.xml" ContentType="application/vnd.openxmlformats-officedocument.drawingml.chart+xml"/>
  <Override PartName="/ppt/charts/chart19.xml" ContentType="application/vnd.openxmlformats-officedocument.drawingml.chart+xml"/>
  <Override PartName="/ppt/charts/chart18.xml" ContentType="application/vnd.openxmlformats-officedocument.drawingml.chart+xml"/>
  <Override PartName="/ppt/charts/chart17.xml" ContentType="application/vnd.openxmlformats-officedocument.drawingml.chart+xml"/>
  <Override PartName="/ppt/charts/chart1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5.xml" ContentType="application/vnd.openxmlformats-officedocument.drawingml.chart+xml"/>
  <Override PartName="/ppt/charts/style5.xml" ContentType="application/vnd.ms-office.chartstyle+xml"/>
  <Override PartName="/ppt/charts/style2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2" r:id="rId2"/>
    <p:sldId id="263" r:id="rId3"/>
    <p:sldId id="451" r:id="rId4"/>
    <p:sldId id="454" r:id="rId5"/>
    <p:sldId id="486" r:id="rId6"/>
    <p:sldId id="373" r:id="rId7"/>
    <p:sldId id="389" r:id="rId8"/>
    <p:sldId id="475" r:id="rId9"/>
    <p:sldId id="448" r:id="rId10"/>
    <p:sldId id="487" r:id="rId11"/>
    <p:sldId id="446" r:id="rId12"/>
    <p:sldId id="488" r:id="rId13"/>
    <p:sldId id="447" r:id="rId14"/>
    <p:sldId id="470" r:id="rId15"/>
    <p:sldId id="484" r:id="rId16"/>
    <p:sldId id="485" r:id="rId17"/>
    <p:sldId id="467" r:id="rId18"/>
    <p:sldId id="44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686"/>
    <a:srgbClr val="BE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4660"/>
  </p:normalViewPr>
  <p:slideViewPr>
    <p:cSldViewPr>
      <p:cViewPr varScale="1">
        <p:scale>
          <a:sx n="114" d="100"/>
          <a:sy n="114" d="100"/>
        </p:scale>
        <p:origin x="40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otons\All%20Clatterbridge%20clonogenic%20data%20JP%20v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met\Comet%20result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taff\Katie%202013-2019\Clonogenic%20data\DNA%20Damage%20Screen\Validation\DDR%20validation%20JLP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taff\Katie%202013-2019\Clonogenic%20data\DNA%20Damage%20Screen\Validation\DDR%20validation%20JLP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taff\Katie%202013-2019\Clonogenic%20data\DNA%20Damage%20Screen\Validation\DDR%20validation%20JLP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taff\Katie%202013-2019\Clonogenic%20data\DNA%20Damage%20Screen\Validation\DDR%20validation%20JLP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Q:\Staff\Maria%202019-2022\Lab\Clonogenic%20test\OGG1%20PARG%20CHK1%20inhibitor\HeLa\Proton\HeLa_O8%20iPARG%20iCHK1%20iOGG1%20JLP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Q:\Staff\Maria%202019-2022\Lab\Clonogenic%20test\OGG1%20PARG%20CHK1%20inhibitor\HeLa\Proton\HeLa_O8%20iPARG%20iCHK1%20iOGG1%20JLP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otons\All%20Clatterbridge%20clonogenic%20data%20JP%20v2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fs01\user05\HLRHILL5\Documents\lab\Clonogenics\N%20v%20H\6\UMSCC6%20Clonogenic%20Jan%202021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fs01\user05\HLRHILL5\Documents\lab\Clonogenics\N%20v%20H\74A\UMSCC74A%20Clonogenic%20Jan%202021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fs01\user05\HLRHILL5\Documents\lab\Clonogenics\N%20v%20H\FaDu\FaDu%20Clonogenic%20summary%20Jan%20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mfs01\user05\HLRHILL5\Documents\lab\Neutral%20Comet%20Assays\UMSCC74A%20Neutral%20comet%20summa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mfs01\user05\HLRHILL5\Documents\lab\Clonogenics\siRNA\Beclin\74A\74A%20Beclin%20summar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s-rds.bham.ac.uk\rdsprojects\p\parsonjy-radiation-biology\Chun%20Li\Clonogenic%20assay-%20Proton\UMSCC6\Calculation-UMSCC6%20Nor&amp;Hyp%20Low%20vs%20High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https://bham-my.sharepoint.com/personal/exm307_student_bham_ac_uk/Documents/Lab/Organoids/Radiosensitivity/HN041/Cell%20Titer%20Glo%20HN041%200-15Gy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met\Comet%20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met\Comet%20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met\Comet%20resul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Katie\Clonogenic%20data\Clatterbridge\Screen\All%20DUBs%20ranked%20high%20to%20low%20JP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taff\Katie%202013-2019\Clonogenic%20data\MRC\DUBs%20and%20inhibitors%20JLP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taff\Katie%202013-2019\Clonogenic%20data\MRC\DUBs%20and%20inhibitors%20JL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7462817147858"/>
          <c:y val="5.1400554097404488E-2"/>
          <c:w val="0.73150402462225284"/>
          <c:h val="0.73444808982210552"/>
        </c:manualLayout>
      </c:layout>
      <c:scatterChart>
        <c:scatterStyle val="lineMarker"/>
        <c:varyColors val="0"/>
        <c:ser>
          <c:idx val="1"/>
          <c:order val="0"/>
          <c:tx>
            <c:v>Proton-IR (58 MeV)</c:v>
          </c:tx>
          <c:spPr>
            <a:ln w="9525"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'JP data'!$I$25:$I$28</c:f>
                <c:numCache>
                  <c:formatCode>General</c:formatCode>
                  <c:ptCount val="4"/>
                  <c:pt idx="0">
                    <c:v>3.5108334685767011E-17</c:v>
                  </c:pt>
                  <c:pt idx="1">
                    <c:v>7.5907062613774556E-2</c:v>
                  </c:pt>
                  <c:pt idx="2">
                    <c:v>5.0450848179254035E-2</c:v>
                  </c:pt>
                  <c:pt idx="3">
                    <c:v>8.0350689330860273E-2</c:v>
                  </c:pt>
                </c:numCache>
              </c:numRef>
            </c:plus>
            <c:minus>
              <c:numRef>
                <c:f>'JP data'!$I$25:$I$28</c:f>
                <c:numCache>
                  <c:formatCode>General</c:formatCode>
                  <c:ptCount val="4"/>
                  <c:pt idx="0">
                    <c:v>3.5108334685767011E-17</c:v>
                  </c:pt>
                  <c:pt idx="1">
                    <c:v>7.5907062613774556E-2</c:v>
                  </c:pt>
                  <c:pt idx="2">
                    <c:v>5.0450848179254035E-2</c:v>
                  </c:pt>
                  <c:pt idx="3">
                    <c:v>8.0350689330860273E-2</c:v>
                  </c:pt>
                </c:numCache>
              </c:numRef>
            </c:minus>
          </c:errBars>
          <c:xVal>
            <c:numRef>
              <c:f>'JP data'!$A$25:$A$28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'JP data'!$G$25:$G$28</c:f>
              <c:numCache>
                <c:formatCode>General</c:formatCode>
                <c:ptCount val="4"/>
                <c:pt idx="0">
                  <c:v>1</c:v>
                </c:pt>
                <c:pt idx="1">
                  <c:v>0.75980577605821054</c:v>
                </c:pt>
                <c:pt idx="2">
                  <c:v>0.57414736301150238</c:v>
                </c:pt>
                <c:pt idx="3">
                  <c:v>0.46955028333934884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E8-479D-BA8E-A93A060EC6F7}"/>
            </c:ext>
          </c:extLst>
        </c:ser>
        <c:ser>
          <c:idx val="0"/>
          <c:order val="1"/>
          <c:tx>
            <c:v>Proton-IR (11 MeV)</c:v>
          </c:tx>
          <c:spPr>
            <a:ln w="95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'JP data'!$I$3:$I$6</c:f>
                <c:numCache>
                  <c:formatCode>General</c:formatCode>
                  <c:ptCount val="4"/>
                  <c:pt idx="0">
                    <c:v>7.1664588082487635E-17</c:v>
                  </c:pt>
                  <c:pt idx="1">
                    <c:v>6.5472654216757145E-2</c:v>
                  </c:pt>
                  <c:pt idx="2">
                    <c:v>2.3260984011085381E-2</c:v>
                  </c:pt>
                  <c:pt idx="3">
                    <c:v>1.3755440718140928E-2</c:v>
                  </c:pt>
                </c:numCache>
              </c:numRef>
            </c:plus>
            <c:minus>
              <c:numRef>
                <c:f>'JP data'!$I$3:$I$6</c:f>
                <c:numCache>
                  <c:formatCode>General</c:formatCode>
                  <c:ptCount val="4"/>
                  <c:pt idx="0">
                    <c:v>7.1664588082487635E-17</c:v>
                  </c:pt>
                  <c:pt idx="1">
                    <c:v>6.5472654216757145E-2</c:v>
                  </c:pt>
                  <c:pt idx="2">
                    <c:v>2.3260984011085381E-2</c:v>
                  </c:pt>
                  <c:pt idx="3">
                    <c:v>1.3755440718140928E-2</c:v>
                  </c:pt>
                </c:numCache>
              </c:numRef>
            </c:minus>
          </c:errBars>
          <c:xVal>
            <c:numRef>
              <c:f>'JP data'!$A$3:$A$6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'JP data'!$G$3:$G$6</c:f>
              <c:numCache>
                <c:formatCode>General</c:formatCode>
                <c:ptCount val="4"/>
                <c:pt idx="0">
                  <c:v>1</c:v>
                </c:pt>
                <c:pt idx="1">
                  <c:v>0.56154215549475328</c:v>
                </c:pt>
                <c:pt idx="2">
                  <c:v>0.32644728142045237</c:v>
                </c:pt>
                <c:pt idx="3">
                  <c:v>0.22589887893687458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6E8-479D-BA8E-A93A060EC6F7}"/>
            </c:ext>
          </c:extLst>
        </c:ser>
        <c:ser>
          <c:idx val="2"/>
          <c:order val="2"/>
          <c:tx>
            <c:v>X-ray-IR (100 kV)</c:v>
          </c:tx>
          <c:spPr>
            <a:ln w="952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'IR meanJP'!$A$14:$A$19</c:f>
              <c:numCache>
                <c:formatCode>General</c:formatCode>
                <c:ptCount val="6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</c:numCache>
            </c:numRef>
          </c:xVal>
          <c:yVal>
            <c:numRef>
              <c:f>'IR meanJP'!$E$36:$E$41</c:f>
              <c:numCache>
                <c:formatCode>General</c:formatCode>
                <c:ptCount val="6"/>
                <c:pt idx="0">
                  <c:v>1</c:v>
                </c:pt>
                <c:pt idx="1">
                  <c:v>0.95083333333333331</c:v>
                </c:pt>
                <c:pt idx="2">
                  <c:v>0.95076666666666665</c:v>
                </c:pt>
                <c:pt idx="3">
                  <c:v>0.7738666666666667</c:v>
                </c:pt>
                <c:pt idx="4">
                  <c:v>0.57376666666666665</c:v>
                </c:pt>
                <c:pt idx="5">
                  <c:v>0.36901540000000005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6E8-479D-BA8E-A93A060EC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649728"/>
        <c:axId val="47491904"/>
      </c:scatterChart>
      <c:valAx>
        <c:axId val="37649728"/>
        <c:scaling>
          <c:orientation val="minMax"/>
          <c:max val="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491904"/>
        <c:crossesAt val="0.1"/>
        <c:crossBetween val="midCat"/>
      </c:valAx>
      <c:valAx>
        <c:axId val="47491904"/>
        <c:scaling>
          <c:logBase val="10"/>
          <c:orientation val="minMax"/>
          <c:max val="1.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Surviving fraction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crossAx val="37649728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296464171462071"/>
          <c:y val="0.49615607480177709"/>
          <c:w val="0.57852829699790875"/>
          <c:h val="0.243535666811329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439642767700155"/>
          <c:y val="0.21289969412331661"/>
          <c:w val="0.83063195787543098"/>
          <c:h val="0.61105049227521957"/>
        </c:manualLayout>
      </c:layout>
      <c:barChart>
        <c:barDir val="col"/>
        <c:grouping val="clustered"/>
        <c:varyColors val="0"/>
        <c:ser>
          <c:idx val="0"/>
          <c:order val="0"/>
          <c:tx>
            <c:v>DMSO (11 MeV)</c:v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98A-44EE-8C71-69EE9AC8C75E}"/>
              </c:ext>
            </c:extLst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(modified)'!$K$130:$K$134</c:f>
                <c:numCache>
                  <c:formatCode>General</c:formatCode>
                  <c:ptCount val="5"/>
                  <c:pt idx="0">
                    <c:v>0.81819414240549737</c:v>
                  </c:pt>
                  <c:pt idx="1">
                    <c:v>1.5673665833846118</c:v>
                  </c:pt>
                  <c:pt idx="2">
                    <c:v>1.0484359303266868</c:v>
                  </c:pt>
                  <c:pt idx="3">
                    <c:v>1.076889022760267</c:v>
                  </c:pt>
                  <c:pt idx="4">
                    <c:v>0.78987648063900806</c:v>
                  </c:pt>
                </c:numCache>
              </c:numRef>
            </c:plus>
            <c:minus>
              <c:numRef>
                <c:f>'Neutral (modified)'!$K$130:$K$134</c:f>
                <c:numCache>
                  <c:formatCode>General</c:formatCode>
                  <c:ptCount val="5"/>
                  <c:pt idx="0">
                    <c:v>0.81819414240549737</c:v>
                  </c:pt>
                  <c:pt idx="1">
                    <c:v>1.5673665833846118</c:v>
                  </c:pt>
                  <c:pt idx="2">
                    <c:v>1.0484359303266868</c:v>
                  </c:pt>
                  <c:pt idx="3">
                    <c:v>1.076889022760267</c:v>
                  </c:pt>
                  <c:pt idx="4">
                    <c:v>0.78987648063900806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(modified)'!$J$130:$J$134</c:f>
              <c:numCache>
                <c:formatCode>General</c:formatCode>
                <c:ptCount val="5"/>
                <c:pt idx="0">
                  <c:v>5.7157666666666662</c:v>
                </c:pt>
                <c:pt idx="1">
                  <c:v>27.257881818181815</c:v>
                </c:pt>
                <c:pt idx="2">
                  <c:v>8.6067</c:v>
                </c:pt>
                <c:pt idx="3">
                  <c:v>1.9607629629629633</c:v>
                </c:pt>
                <c:pt idx="4">
                  <c:v>1.9815666666666669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8A-44EE-8C71-69EE9AC8C75E}"/>
            </c:ext>
          </c:extLst>
        </c:ser>
        <c:ser>
          <c:idx val="1"/>
          <c:order val="1"/>
          <c:tx>
            <c:v>DMSO (11 MeV; mod.)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(modified)'!$W$130:$W$134</c:f>
                <c:numCache>
                  <c:formatCode>General</c:formatCode>
                  <c:ptCount val="5"/>
                  <c:pt idx="0">
                    <c:v>0.55032185128340982</c:v>
                  </c:pt>
                  <c:pt idx="1">
                    <c:v>1.5354555605582298</c:v>
                  </c:pt>
                  <c:pt idx="2">
                    <c:v>2.0933248297044162</c:v>
                  </c:pt>
                  <c:pt idx="3">
                    <c:v>1.2344516607249816</c:v>
                  </c:pt>
                  <c:pt idx="4">
                    <c:v>0.60880350658453875</c:v>
                  </c:pt>
                </c:numCache>
              </c:numRef>
            </c:plus>
            <c:minus>
              <c:numRef>
                <c:f>'Neutral (modified)'!$W$130:$W$134</c:f>
                <c:numCache>
                  <c:formatCode>General</c:formatCode>
                  <c:ptCount val="5"/>
                  <c:pt idx="0">
                    <c:v>0.55032185128340982</c:v>
                  </c:pt>
                  <c:pt idx="1">
                    <c:v>1.5354555605582298</c:v>
                  </c:pt>
                  <c:pt idx="2">
                    <c:v>2.0933248297044162</c:v>
                  </c:pt>
                  <c:pt idx="3">
                    <c:v>1.2344516607249816</c:v>
                  </c:pt>
                  <c:pt idx="4">
                    <c:v>0.60880350658453875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(modified)'!$V$130:$V$134</c:f>
              <c:numCache>
                <c:formatCode>General</c:formatCode>
                <c:ptCount val="5"/>
                <c:pt idx="0">
                  <c:v>4.9673000000000007</c:v>
                </c:pt>
                <c:pt idx="1">
                  <c:v>33.69938291451097</c:v>
                </c:pt>
                <c:pt idx="2">
                  <c:v>16.863467570009032</c:v>
                </c:pt>
                <c:pt idx="3">
                  <c:v>12.841233333333333</c:v>
                </c:pt>
                <c:pt idx="4">
                  <c:v>9.7973777777777773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8A-44EE-8C71-69EE9AC8C75E}"/>
            </c:ext>
          </c:extLst>
        </c:ser>
        <c:ser>
          <c:idx val="3"/>
          <c:order val="2"/>
          <c:tx>
            <c:v>Olaparib (11 MeV)</c:v>
          </c:tx>
          <c:spPr>
            <a:solidFill>
              <a:srgbClr val="FF0000"/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(modified)'!$AI$130:$AI$134</c:f>
                <c:numCache>
                  <c:formatCode>General</c:formatCode>
                  <c:ptCount val="5"/>
                  <c:pt idx="0">
                    <c:v>1.5572222336583832</c:v>
                  </c:pt>
                  <c:pt idx="1">
                    <c:v>1.6027951278652353</c:v>
                  </c:pt>
                  <c:pt idx="2">
                    <c:v>0.72565591838440335</c:v>
                  </c:pt>
                  <c:pt idx="3">
                    <c:v>0.94441277816321378</c:v>
                  </c:pt>
                  <c:pt idx="4">
                    <c:v>0.74818498692948132</c:v>
                  </c:pt>
                </c:numCache>
              </c:numRef>
            </c:plus>
            <c:minus>
              <c:numRef>
                <c:f>'Neutral (modified)'!$AI$130:$AI$134</c:f>
                <c:numCache>
                  <c:formatCode>General</c:formatCode>
                  <c:ptCount val="5"/>
                  <c:pt idx="0">
                    <c:v>1.5572222336583832</c:v>
                  </c:pt>
                  <c:pt idx="1">
                    <c:v>1.6027951278652353</c:v>
                  </c:pt>
                  <c:pt idx="2">
                    <c:v>0.72565591838440335</c:v>
                  </c:pt>
                  <c:pt idx="3">
                    <c:v>0.94441277816321378</c:v>
                  </c:pt>
                  <c:pt idx="4">
                    <c:v>0.74818498692948132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(modified)'!$AH$130:$AH$134</c:f>
              <c:numCache>
                <c:formatCode>General</c:formatCode>
                <c:ptCount val="5"/>
                <c:pt idx="0">
                  <c:v>5.1149249999999995</c:v>
                </c:pt>
                <c:pt idx="1">
                  <c:v>27.911221042021733</c:v>
                </c:pt>
                <c:pt idx="2">
                  <c:v>8.7249838779956441</c:v>
                </c:pt>
                <c:pt idx="3">
                  <c:v>1.6027573643410855</c:v>
                </c:pt>
                <c:pt idx="4">
                  <c:v>2.1858333333333335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8A-44EE-8C71-69EE9AC8C75E}"/>
            </c:ext>
          </c:extLst>
        </c:ser>
        <c:ser>
          <c:idx val="2"/>
          <c:order val="3"/>
          <c:tx>
            <c:v>Olaparib (11 MeV; mod.)</c:v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8A-44EE-8C71-69EE9AC8C75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8A-44EE-8C71-69EE9AC8C75E}"/>
                </c:ext>
              </c:extLst>
            </c:dLbl>
            <c:dLbl>
              <c:idx val="2"/>
              <c:layout>
                <c:manualLayout>
                  <c:x val="-2.9280400468324034E-2"/>
                  <c:y val="-3.015757857621611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398A-44EE-8C71-69EE9AC8C75E}"/>
                </c:ext>
              </c:extLst>
            </c:dLbl>
            <c:dLbl>
              <c:idx val="3"/>
              <c:layout>
                <c:manualLayout>
                  <c:x val="-2.6425215574337895E-2"/>
                  <c:y val="-4.686137062636858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98A-44EE-8C71-69EE9AC8C75E}"/>
                </c:ext>
              </c:extLst>
            </c:dLbl>
            <c:dLbl>
              <c:idx val="4"/>
              <c:layout>
                <c:manualLayout>
                  <c:x val="-2.9280391158359363E-2"/>
                  <c:y val="-4.183502243608959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398A-44EE-8C71-69EE9AC8C7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'Neutral (modified)'!$AU$130:$AU$134</c:f>
                <c:numCache>
                  <c:formatCode>General</c:formatCode>
                  <c:ptCount val="5"/>
                  <c:pt idx="0">
                    <c:v>0.86483562985498008</c:v>
                  </c:pt>
                  <c:pt idx="1">
                    <c:v>1.5798461908257555</c:v>
                  </c:pt>
                  <c:pt idx="2">
                    <c:v>0.77052726536227634</c:v>
                  </c:pt>
                  <c:pt idx="3">
                    <c:v>1.3714664823278604</c:v>
                  </c:pt>
                  <c:pt idx="4">
                    <c:v>1.645300707101935</c:v>
                  </c:pt>
                </c:numCache>
              </c:numRef>
            </c:plus>
            <c:minus>
              <c:numRef>
                <c:f>'Neutral (modified)'!$AU$130:$AU$134</c:f>
                <c:numCache>
                  <c:formatCode>General</c:formatCode>
                  <c:ptCount val="5"/>
                  <c:pt idx="0">
                    <c:v>0.86483562985498008</c:v>
                  </c:pt>
                  <c:pt idx="1">
                    <c:v>1.5798461908257555</c:v>
                  </c:pt>
                  <c:pt idx="2">
                    <c:v>0.77052726536227634</c:v>
                  </c:pt>
                  <c:pt idx="3">
                    <c:v>1.3714664823278604</c:v>
                  </c:pt>
                  <c:pt idx="4">
                    <c:v>1.645300707101935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(modified)'!$AT$130:$AT$134</c:f>
              <c:numCache>
                <c:formatCode>General</c:formatCode>
                <c:ptCount val="5"/>
                <c:pt idx="0">
                  <c:v>5.6102000000000007</c:v>
                </c:pt>
                <c:pt idx="1">
                  <c:v>32.554566666666666</c:v>
                </c:pt>
                <c:pt idx="2">
                  <c:v>20.7758</c:v>
                </c:pt>
                <c:pt idx="3">
                  <c:v>20.87985909090909</c:v>
                </c:pt>
                <c:pt idx="4">
                  <c:v>21.678088888888887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98A-44EE-8C71-69EE9AC8C7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5118464"/>
        <c:axId val="205444736"/>
      </c:barChart>
      <c:catAx>
        <c:axId val="205118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Hours post-IR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5444736"/>
        <c:crosses val="autoZero"/>
        <c:auto val="1"/>
        <c:lblAlgn val="ctr"/>
        <c:lblOffset val="100"/>
        <c:noMultiLvlLbl val="0"/>
      </c:catAx>
      <c:valAx>
        <c:axId val="2054447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 Tail DNA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511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633756505687397"/>
          <c:y val="0.10307461398810058"/>
          <c:w val="0.52366243494312592"/>
          <c:h val="0.244313327221852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11438045345388"/>
          <c:y val="3.2882035578885971E-2"/>
          <c:w val="0.68267681796039759"/>
          <c:h val="0.75330865486986098"/>
        </c:manualLayout>
      </c:layout>
      <c:scatterChart>
        <c:scatterStyle val="lineMarker"/>
        <c:varyColors val="0"/>
        <c:ser>
          <c:idx val="0"/>
          <c:order val="0"/>
          <c:tx>
            <c:v>NT siRNA</c:v>
          </c:tx>
          <c:spPr>
            <a:ln w="127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Summary!$G$3:$G$6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1.2576108497886871E-2</c:v>
                  </c:pt>
                  <c:pt idx="2">
                    <c:v>3.3713975310999962E-2</c:v>
                  </c:pt>
                  <c:pt idx="3">
                    <c:v>1.3487619684343676E-3</c:v>
                  </c:pt>
                </c:numCache>
              </c:numRef>
            </c:plus>
            <c:minus>
              <c:numRef>
                <c:f>Summary!$G$3:$G$6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1.2576108497886871E-2</c:v>
                  </c:pt>
                  <c:pt idx="2">
                    <c:v>3.3713975310999962E-2</c:v>
                  </c:pt>
                  <c:pt idx="3">
                    <c:v>1.3487619684343676E-3</c:v>
                  </c:pt>
                </c:numCache>
              </c:numRef>
            </c:minus>
          </c:errBars>
          <c:xVal>
            <c:numRef>
              <c:f>Summary!$A$3:$A$6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Summary!$E$3:$E$6</c:f>
              <c:numCache>
                <c:formatCode>0.00</c:formatCode>
                <c:ptCount val="4"/>
                <c:pt idx="0">
                  <c:v>1</c:v>
                </c:pt>
                <c:pt idx="1">
                  <c:v>0.5803180439817579</c:v>
                </c:pt>
                <c:pt idx="2">
                  <c:v>0.32564945918196797</c:v>
                </c:pt>
                <c:pt idx="3">
                  <c:v>5.8606826484563404E-2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632-4866-A9FE-D3257B006D42}"/>
            </c:ext>
          </c:extLst>
        </c:ser>
        <c:ser>
          <c:idx val="2"/>
          <c:order val="1"/>
          <c:tx>
            <c:v>OGG1 siRNA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Summary!$G$18:$G$21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1.6710897037122752E-2</c:v>
                  </c:pt>
                  <c:pt idx="2">
                    <c:v>5.7486265226700646E-2</c:v>
                  </c:pt>
                  <c:pt idx="3">
                    <c:v>8.4351762101791735E-3</c:v>
                  </c:pt>
                </c:numCache>
              </c:numRef>
            </c:plus>
            <c:minus>
              <c:numRef>
                <c:f>Summary!$G$18:$G$21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1.6710897037122752E-2</c:v>
                  </c:pt>
                  <c:pt idx="2">
                    <c:v>5.7486265226700646E-2</c:v>
                  </c:pt>
                  <c:pt idx="3">
                    <c:v>8.4351762101791735E-3</c:v>
                  </c:pt>
                </c:numCache>
              </c:numRef>
            </c:minus>
          </c:errBars>
          <c:xVal>
            <c:numRef>
              <c:f>Summary!$A$18:$A$21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Summary!$E$18:$E$21</c:f>
              <c:numCache>
                <c:formatCode>0.00</c:formatCode>
                <c:ptCount val="4"/>
                <c:pt idx="0">
                  <c:v>1</c:v>
                </c:pt>
                <c:pt idx="1">
                  <c:v>0.71555958124764896</c:v>
                </c:pt>
                <c:pt idx="2">
                  <c:v>0.45550715582593093</c:v>
                </c:pt>
                <c:pt idx="3">
                  <c:v>7.4130613263505091E-2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632-4866-A9FE-D3257B006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915840"/>
        <c:axId val="206916416"/>
      </c:scatterChart>
      <c:valAx>
        <c:axId val="206915840"/>
        <c:scaling>
          <c:orientation val="minMax"/>
          <c:max val="8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6916416"/>
        <c:crossesAt val="1.0000000000000002E-3"/>
        <c:crossBetween val="midCat"/>
      </c:valAx>
      <c:valAx>
        <c:axId val="206916416"/>
        <c:scaling>
          <c:logBase val="10"/>
          <c:orientation val="minMax"/>
          <c:max val="1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overlay val="0"/>
        </c:title>
        <c:numFmt formatCode="0.00" sourceLinked="1"/>
        <c:majorTickMark val="out"/>
        <c:minorTickMark val="out"/>
        <c:tickLblPos val="nextTo"/>
        <c:spPr>
          <a:ln/>
        </c:spPr>
        <c:crossAx val="2069158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7718777859572066"/>
          <c:y val="0.52423141780557314"/>
          <c:w val="0.40453174261378899"/>
          <c:h val="0.1903580665555491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14648630904959"/>
          <c:y val="3.2882035578885971E-2"/>
          <c:w val="0.72679706517750386"/>
          <c:h val="0.74898276494045246"/>
        </c:manualLayout>
      </c:layout>
      <c:scatterChart>
        <c:scatterStyle val="lineMarker"/>
        <c:varyColors val="0"/>
        <c:ser>
          <c:idx val="0"/>
          <c:order val="0"/>
          <c:tx>
            <c:v>NT siRNA</c:v>
          </c:tx>
          <c:spPr>
            <a:ln w="127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Summary!$N$3:$N$6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2.9242952630049719E-3</c:v>
                  </c:pt>
                  <c:pt idx="2">
                    <c:v>1.1669936065097364E-2</c:v>
                  </c:pt>
                  <c:pt idx="3">
                    <c:v>2.4202630049404241E-3</c:v>
                  </c:pt>
                </c:numCache>
              </c:numRef>
            </c:plus>
            <c:minus>
              <c:numRef>
                <c:f>Summary!$N$3:$N$6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2.9242952630049719E-3</c:v>
                  </c:pt>
                  <c:pt idx="2">
                    <c:v>1.1669936065097364E-2</c:v>
                  </c:pt>
                  <c:pt idx="3">
                    <c:v>2.4202630049404241E-3</c:v>
                  </c:pt>
                </c:numCache>
              </c:numRef>
            </c:minus>
          </c:errBars>
          <c:xVal>
            <c:numRef>
              <c:f>Summary!$A$3:$A$6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Summary!$L$3:$L$6</c:f>
              <c:numCache>
                <c:formatCode>0.00</c:formatCode>
                <c:ptCount val="4"/>
                <c:pt idx="0">
                  <c:v>1</c:v>
                </c:pt>
                <c:pt idx="1">
                  <c:v>0.33491354257483291</c:v>
                </c:pt>
                <c:pt idx="2">
                  <c:v>0.16287961348445221</c:v>
                </c:pt>
                <c:pt idx="3">
                  <c:v>1.2500908166230746E-2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6B1-4D10-8DDC-6A6E3A9A814E}"/>
            </c:ext>
          </c:extLst>
        </c:ser>
        <c:ser>
          <c:idx val="2"/>
          <c:order val="1"/>
          <c:tx>
            <c:v>OGG1 siRNA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Summary!$N$18:$N$21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2.9431204970920902E-3</c:v>
                  </c:pt>
                  <c:pt idx="2">
                    <c:v>9.5599989872978304E-3</c:v>
                  </c:pt>
                  <c:pt idx="3">
                    <c:v>1.2268163536934696E-3</c:v>
                  </c:pt>
                </c:numCache>
              </c:numRef>
            </c:plus>
            <c:minus>
              <c:numRef>
                <c:f>Summary!$N$18:$N$21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2.9431204970920902E-3</c:v>
                  </c:pt>
                  <c:pt idx="2">
                    <c:v>9.5599989872978304E-3</c:v>
                  </c:pt>
                  <c:pt idx="3">
                    <c:v>1.2268163536934696E-3</c:v>
                  </c:pt>
                </c:numCache>
              </c:numRef>
            </c:minus>
          </c:errBars>
          <c:xVal>
            <c:numRef>
              <c:f>Summary!$A$18:$A$21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Summary!$L$18:$L$21</c:f>
              <c:numCache>
                <c:formatCode>0.00</c:formatCode>
                <c:ptCount val="4"/>
                <c:pt idx="0">
                  <c:v>1</c:v>
                </c:pt>
                <c:pt idx="1">
                  <c:v>0.11564240581869736</c:v>
                </c:pt>
                <c:pt idx="2">
                  <c:v>4.541526214519255E-2</c:v>
                </c:pt>
                <c:pt idx="3">
                  <c:v>3.8583953010618904E-3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6B1-4D10-8DDC-6A6E3A9A8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915840"/>
        <c:axId val="206916416"/>
      </c:scatterChart>
      <c:valAx>
        <c:axId val="206915840"/>
        <c:scaling>
          <c:orientation val="minMax"/>
          <c:max val="8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6916416"/>
        <c:crossesAt val="1.0000000000000002E-3"/>
        <c:crossBetween val="midCat"/>
      </c:valAx>
      <c:valAx>
        <c:axId val="206916416"/>
        <c:scaling>
          <c:logBase val="10"/>
          <c:orientation val="minMax"/>
          <c:max val="1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overlay val="0"/>
        </c:title>
        <c:numFmt formatCode="0.00" sourceLinked="1"/>
        <c:majorTickMark val="out"/>
        <c:minorTickMark val="out"/>
        <c:tickLblPos val="nextTo"/>
        <c:spPr>
          <a:ln/>
        </c:spPr>
        <c:crossAx val="2069158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6325545541254396"/>
          <c:y val="0.54759620458194835"/>
          <c:w val="0.4541027989210667"/>
          <c:h val="0.175759526409563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103826338377545"/>
          <c:y val="4.0486827065896049E-2"/>
          <c:w val="0.62408416586082105"/>
          <c:h val="0.7462180129615047"/>
        </c:manualLayout>
      </c:layout>
      <c:scatterChart>
        <c:scatterStyle val="lineMarker"/>
        <c:varyColors val="0"/>
        <c:ser>
          <c:idx val="0"/>
          <c:order val="0"/>
          <c:tx>
            <c:v>NT siRNA</c:v>
          </c:tx>
          <c:spPr>
            <a:ln w="127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Summary!$G$3:$G$6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1.2576108497886871E-2</c:v>
                  </c:pt>
                  <c:pt idx="2">
                    <c:v>3.3713975310999962E-2</c:v>
                  </c:pt>
                  <c:pt idx="3">
                    <c:v>1.3487619684343676E-3</c:v>
                  </c:pt>
                </c:numCache>
              </c:numRef>
            </c:plus>
            <c:minus>
              <c:numRef>
                <c:f>Summary!$G$3:$G$6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1.2576108497886871E-2</c:v>
                  </c:pt>
                  <c:pt idx="2">
                    <c:v>3.3713975310999962E-2</c:v>
                  </c:pt>
                  <c:pt idx="3">
                    <c:v>1.3487619684343676E-3</c:v>
                  </c:pt>
                </c:numCache>
              </c:numRef>
            </c:minus>
          </c:errBars>
          <c:xVal>
            <c:numRef>
              <c:f>Summary!$A$3:$A$6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Summary!$E$3:$E$6</c:f>
              <c:numCache>
                <c:formatCode>0.00</c:formatCode>
                <c:ptCount val="4"/>
                <c:pt idx="0">
                  <c:v>1</c:v>
                </c:pt>
                <c:pt idx="1">
                  <c:v>0.5803180439817579</c:v>
                </c:pt>
                <c:pt idx="2">
                  <c:v>0.32564945918196797</c:v>
                </c:pt>
                <c:pt idx="3">
                  <c:v>5.8606826484563404E-2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5D5-445A-B4DD-3B4D3CB28B8D}"/>
            </c:ext>
          </c:extLst>
        </c:ser>
        <c:ser>
          <c:idx val="2"/>
          <c:order val="1"/>
          <c:tx>
            <c:v>PARG siRNA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Summary!$G$23:$G$26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9.0927911039930073E-2</c:v>
                  </c:pt>
                  <c:pt idx="2">
                    <c:v>2.430704691879304E-2</c:v>
                  </c:pt>
                  <c:pt idx="3">
                    <c:v>4.2732864994721948E-3</c:v>
                  </c:pt>
                </c:numCache>
              </c:numRef>
            </c:plus>
            <c:minus>
              <c:numRef>
                <c:f>Summary!$G$23:$G$26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9.0927911039930073E-2</c:v>
                  </c:pt>
                  <c:pt idx="2">
                    <c:v>2.430704691879304E-2</c:v>
                  </c:pt>
                  <c:pt idx="3">
                    <c:v>4.2732864994721948E-3</c:v>
                  </c:pt>
                </c:numCache>
              </c:numRef>
            </c:minus>
          </c:errBars>
          <c:xVal>
            <c:numRef>
              <c:f>Summary!$A$23:$A$26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Summary!$E$23:$E$26</c:f>
              <c:numCache>
                <c:formatCode>0.00</c:formatCode>
                <c:ptCount val="4"/>
                <c:pt idx="0">
                  <c:v>1</c:v>
                </c:pt>
                <c:pt idx="1">
                  <c:v>0.81479498052633492</c:v>
                </c:pt>
                <c:pt idx="2">
                  <c:v>0.38442789284024315</c:v>
                </c:pt>
                <c:pt idx="3">
                  <c:v>3.3188949150074615E-2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5D5-445A-B4DD-3B4D3CB28B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915840"/>
        <c:axId val="206916416"/>
      </c:scatterChart>
      <c:valAx>
        <c:axId val="206915840"/>
        <c:scaling>
          <c:orientation val="minMax"/>
          <c:max val="8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6916416"/>
        <c:crossesAt val="1.0000000000000002E-3"/>
        <c:crossBetween val="midCat"/>
      </c:valAx>
      <c:valAx>
        <c:axId val="206916416"/>
        <c:scaling>
          <c:logBase val="10"/>
          <c:orientation val="minMax"/>
          <c:max val="1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overlay val="0"/>
        </c:title>
        <c:numFmt formatCode="0.00" sourceLinked="1"/>
        <c:majorTickMark val="out"/>
        <c:minorTickMark val="out"/>
        <c:tickLblPos val="nextTo"/>
        <c:spPr>
          <a:ln/>
        </c:spPr>
        <c:crossAx val="2069158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3133021068824608"/>
          <c:y val="0.46680167673498046"/>
          <c:w val="0.36186353004308708"/>
          <c:h val="0.2300621193364011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13556454713067"/>
          <c:y val="3.2882035578885971E-2"/>
          <c:w val="0.70450818869155918"/>
          <c:h val="0.73800738207439753"/>
        </c:manualLayout>
      </c:layout>
      <c:scatterChart>
        <c:scatterStyle val="lineMarker"/>
        <c:varyColors val="0"/>
        <c:ser>
          <c:idx val="0"/>
          <c:order val="0"/>
          <c:tx>
            <c:v>NT siRNA</c:v>
          </c:tx>
          <c:spPr>
            <a:ln w="12700">
              <a:solidFill>
                <a:schemeClr val="accent1"/>
              </a:solidFill>
            </a:ln>
          </c:spPr>
          <c:errBars>
            <c:errDir val="y"/>
            <c:errBarType val="both"/>
            <c:errValType val="cust"/>
            <c:noEndCap val="0"/>
            <c:plus>
              <c:numRef>
                <c:f>Summary!$N$3:$N$6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2.9242952630049719E-3</c:v>
                  </c:pt>
                  <c:pt idx="2">
                    <c:v>1.1669936065097364E-2</c:v>
                  </c:pt>
                  <c:pt idx="3">
                    <c:v>2.4202630049404241E-3</c:v>
                  </c:pt>
                </c:numCache>
              </c:numRef>
            </c:plus>
            <c:minus>
              <c:numRef>
                <c:f>Summary!$N$3:$N$6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2.9242952630049719E-3</c:v>
                  </c:pt>
                  <c:pt idx="2">
                    <c:v>1.1669936065097364E-2</c:v>
                  </c:pt>
                  <c:pt idx="3">
                    <c:v>2.4202630049404241E-3</c:v>
                  </c:pt>
                </c:numCache>
              </c:numRef>
            </c:minus>
          </c:errBars>
          <c:xVal>
            <c:numRef>
              <c:f>Summary!$A$3:$A$6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Summary!$L$3:$L$6</c:f>
              <c:numCache>
                <c:formatCode>0.00</c:formatCode>
                <c:ptCount val="4"/>
                <c:pt idx="0">
                  <c:v>1</c:v>
                </c:pt>
                <c:pt idx="1">
                  <c:v>0.33491354257483291</c:v>
                </c:pt>
                <c:pt idx="2">
                  <c:v>0.16287961348445221</c:v>
                </c:pt>
                <c:pt idx="3">
                  <c:v>1.2500908166230746E-2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EA-44DD-B20A-4785EE41F6C4}"/>
            </c:ext>
          </c:extLst>
        </c:ser>
        <c:ser>
          <c:idx val="2"/>
          <c:order val="1"/>
          <c:tx>
            <c:v>PARG siRNA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Summary!$N$23:$N$26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6.9583118414265899E-3</c:v>
                  </c:pt>
                  <c:pt idx="2">
                    <c:v>7.09877680347801E-3</c:v>
                  </c:pt>
                  <c:pt idx="3">
                    <c:v>3.1593102940092872E-4</c:v>
                  </c:pt>
                </c:numCache>
              </c:numRef>
            </c:plus>
            <c:minus>
              <c:numRef>
                <c:f>Summary!$N$23:$N$26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6.9583118414265899E-3</c:v>
                  </c:pt>
                  <c:pt idx="2">
                    <c:v>7.09877680347801E-3</c:v>
                  </c:pt>
                  <c:pt idx="3">
                    <c:v>3.1593102940092872E-4</c:v>
                  </c:pt>
                </c:numCache>
              </c:numRef>
            </c:minus>
          </c:errBars>
          <c:xVal>
            <c:numRef>
              <c:f>Summary!$A$23:$A$26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Summary!$L$23:$L$26</c:f>
              <c:numCache>
                <c:formatCode>0.00</c:formatCode>
                <c:ptCount val="4"/>
                <c:pt idx="0">
                  <c:v>1</c:v>
                </c:pt>
                <c:pt idx="1">
                  <c:v>9.5175834500036846E-2</c:v>
                </c:pt>
                <c:pt idx="2">
                  <c:v>4.0635362169331661E-2</c:v>
                </c:pt>
                <c:pt idx="3">
                  <c:v>2.7328494584039501E-3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EA-44DD-B20A-4785EE41F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915840"/>
        <c:axId val="206916416"/>
      </c:scatterChart>
      <c:valAx>
        <c:axId val="206915840"/>
        <c:scaling>
          <c:orientation val="minMax"/>
          <c:max val="8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6916416"/>
        <c:crossesAt val="1.0000000000000002E-3"/>
        <c:crossBetween val="midCat"/>
      </c:valAx>
      <c:valAx>
        <c:axId val="206916416"/>
        <c:scaling>
          <c:logBase val="10"/>
          <c:orientation val="minMax"/>
          <c:max val="1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overlay val="0"/>
        </c:title>
        <c:numFmt formatCode="0.00" sourceLinked="1"/>
        <c:majorTickMark val="out"/>
        <c:minorTickMark val="out"/>
        <c:tickLblPos val="nextTo"/>
        <c:spPr>
          <a:ln/>
        </c:spPr>
        <c:crossAx val="2069158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2891542000090634"/>
          <c:y val="0.52252271738855305"/>
          <c:w val="0.45538293052533152"/>
          <c:h val="0.195830015870451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36784839670482"/>
          <c:y val="5.9072673817465809E-2"/>
          <c:w val="0.72768200805251038"/>
          <c:h val="0.71369021668730426"/>
        </c:manualLayout>
      </c:layout>
      <c:lineChart>
        <c:grouping val="standard"/>
        <c:varyColors val="0"/>
        <c:ser>
          <c:idx val="0"/>
          <c:order val="0"/>
          <c:tx>
            <c:v>DMSO</c:v>
          </c:tx>
          <c:spPr>
            <a:ln w="12700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'iOGG1 (TH5487) 5 uM'!$W$6:$W$9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1.1781190058870815E-2</c:v>
                  </c:pt>
                  <c:pt idx="2">
                    <c:v>2.7616821833020153E-2</c:v>
                  </c:pt>
                  <c:pt idx="3">
                    <c:v>6.561420677235876E-3</c:v>
                  </c:pt>
                </c:numCache>
              </c:numRef>
            </c:plus>
            <c:minus>
              <c:numRef>
                <c:f>'iOGG1 (TH5487) 5 uM'!$W$6:$W$9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1.1781190058870815E-2</c:v>
                  </c:pt>
                  <c:pt idx="2">
                    <c:v>2.7616821833020153E-2</c:v>
                  </c:pt>
                  <c:pt idx="3">
                    <c:v>6.561420677235876E-3</c:v>
                  </c:pt>
                </c:numCache>
              </c:numRef>
            </c:minus>
          </c:errBars>
          <c:cat>
            <c:numRef>
              <c:f>'iOGG1 (TH5487) 5 uM'!$M$16:$M$19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cat>
          <c:val>
            <c:numRef>
              <c:f>'iOGG1 (TH5487) 5 uM'!$U$6:$U$9</c:f>
              <c:numCache>
                <c:formatCode>0.000</c:formatCode>
                <c:ptCount val="4"/>
                <c:pt idx="0" formatCode="General">
                  <c:v>1</c:v>
                </c:pt>
                <c:pt idx="1">
                  <c:v>0.39506020979235262</c:v>
                </c:pt>
                <c:pt idx="2">
                  <c:v>0.1947941244816245</c:v>
                </c:pt>
                <c:pt idx="3">
                  <c:v>5.6665431665431663E-2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64-48CB-BBB3-328D35285C4D}"/>
            </c:ext>
          </c:extLst>
        </c:ser>
        <c:ser>
          <c:idx val="1"/>
          <c:order val="1"/>
          <c:tx>
            <c:v>TH5487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'iOGG1 (TH5487) 5 uM'!$W$10:$W$13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2.6872319188594229E-2</c:v>
                  </c:pt>
                  <c:pt idx="2">
                    <c:v>3.2560325799849403E-2</c:v>
                  </c:pt>
                  <c:pt idx="3">
                    <c:v>1.3837687050853135E-3</c:v>
                  </c:pt>
                </c:numCache>
              </c:numRef>
            </c:plus>
            <c:minus>
              <c:numRef>
                <c:f>'iOGG1 (TH5487) 5 uM'!$W$10:$W$13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2.6872319188594229E-2</c:v>
                  </c:pt>
                  <c:pt idx="2">
                    <c:v>3.2560325799849403E-2</c:v>
                  </c:pt>
                  <c:pt idx="3">
                    <c:v>1.3837687050853135E-3</c:v>
                  </c:pt>
                </c:numCache>
              </c:numRef>
            </c:minus>
          </c:errBars>
          <c:cat>
            <c:numRef>
              <c:f>'iOGG1 (TH5487) 5 uM'!$M$16:$M$19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cat>
          <c:val>
            <c:numRef>
              <c:f>'iOGG1 (TH5487) 5 uM'!$U$10:$U$13</c:f>
              <c:numCache>
                <c:formatCode>0.000</c:formatCode>
                <c:ptCount val="4"/>
                <c:pt idx="0" formatCode="General">
                  <c:v>1</c:v>
                </c:pt>
                <c:pt idx="1">
                  <c:v>0.18992749009298562</c:v>
                </c:pt>
                <c:pt idx="2">
                  <c:v>8.820032277371638E-2</c:v>
                </c:pt>
                <c:pt idx="3">
                  <c:v>1.843859309766752E-2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64-48CB-BBB3-328D35285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116864"/>
        <c:axId val="106907328"/>
      </c:lineChart>
      <c:catAx>
        <c:axId val="110116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6907328"/>
        <c:crossesAt val="1.0000000000000002E-3"/>
        <c:auto val="1"/>
        <c:lblAlgn val="ctr"/>
        <c:lblOffset val="100"/>
        <c:noMultiLvlLbl val="0"/>
      </c:catAx>
      <c:valAx>
        <c:axId val="106907328"/>
        <c:scaling>
          <c:logBase val="10"/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layout>
            <c:manualLayout>
              <c:xMode val="edge"/>
              <c:yMode val="edge"/>
              <c:x val="2.104415989955977E-2"/>
              <c:y val="0.1829233162205659"/>
            </c:manualLayout>
          </c:layout>
          <c:overlay val="0"/>
        </c:title>
        <c:numFmt formatCode="#,##0.00" sourceLinked="0"/>
        <c:majorTickMark val="out"/>
        <c:minorTickMark val="out"/>
        <c:tickLblPos val="nextTo"/>
        <c:spPr>
          <a:ln/>
        </c:spPr>
        <c:crossAx val="110116864"/>
        <c:crossesAt val="1"/>
        <c:crossBetween val="midCat"/>
      </c:valAx>
    </c:plotArea>
    <c:legend>
      <c:legendPos val="r"/>
      <c:layout>
        <c:manualLayout>
          <c:xMode val="edge"/>
          <c:yMode val="edge"/>
          <c:x val="0.21560002818115059"/>
          <c:y val="0.55627038686621644"/>
          <c:w val="0.3887775921976136"/>
          <c:h val="0.1704889079556011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471697589156759"/>
          <c:y val="5.6152975049744619E-2"/>
          <c:w val="0.7190763526274857"/>
          <c:h val="0.71094454372746008"/>
        </c:manualLayout>
      </c:layout>
      <c:lineChart>
        <c:grouping val="standard"/>
        <c:varyColors val="0"/>
        <c:ser>
          <c:idx val="0"/>
          <c:order val="0"/>
          <c:tx>
            <c:v>DMSO</c:v>
          </c:tx>
          <c:spPr>
            <a:ln w="12700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'iOGG1 (TH5487) 5 uM'!$W$16:$W$19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7.03495152308828E-2</c:v>
                  </c:pt>
                  <c:pt idx="2">
                    <c:v>2.7830172024797463E-2</c:v>
                  </c:pt>
                  <c:pt idx="3">
                    <c:v>1.3269588783228948E-2</c:v>
                  </c:pt>
                </c:numCache>
              </c:numRef>
            </c:plus>
            <c:minus>
              <c:numRef>
                <c:f>'iOGG1 (TH5487) 5 uM'!$W$16:$W$19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7.03495152308828E-2</c:v>
                  </c:pt>
                  <c:pt idx="2">
                    <c:v>2.7830172024797463E-2</c:v>
                  </c:pt>
                  <c:pt idx="3">
                    <c:v>1.3269588783228948E-2</c:v>
                  </c:pt>
                </c:numCache>
              </c:numRef>
            </c:minus>
          </c:errBars>
          <c:cat>
            <c:numRef>
              <c:f>'iOGG1 (TH5487) 5 uM'!$M$16:$M$19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cat>
          <c:val>
            <c:numRef>
              <c:f>'iOGG1 (TH5487) 5 uM'!$U$16:$U$19</c:f>
              <c:numCache>
                <c:formatCode>0.000</c:formatCode>
                <c:ptCount val="4"/>
                <c:pt idx="0" formatCode="General">
                  <c:v>1</c:v>
                </c:pt>
                <c:pt idx="1">
                  <c:v>0.66030870808598896</c:v>
                </c:pt>
                <c:pt idx="2" formatCode="General">
                  <c:v>0.37897018046384945</c:v>
                </c:pt>
                <c:pt idx="3">
                  <c:v>0.12153236975506806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A3-4332-9CAB-47420BCD19E8}"/>
            </c:ext>
          </c:extLst>
        </c:ser>
        <c:ser>
          <c:idx val="1"/>
          <c:order val="1"/>
          <c:tx>
            <c:v>TH5487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'iOGG1 (TH5487) 5 uM'!$W$20:$W$23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3.6641221925709261E-2</c:v>
                  </c:pt>
                  <c:pt idx="2">
                    <c:v>4.7351778893681265E-2</c:v>
                  </c:pt>
                  <c:pt idx="3">
                    <c:v>8.0565445894564148E-3</c:v>
                  </c:pt>
                </c:numCache>
              </c:numRef>
            </c:plus>
            <c:minus>
              <c:numRef>
                <c:f>'iOGG1 (TH5487) 5 uM'!$W$20:$W$23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3.6641221925709261E-2</c:v>
                  </c:pt>
                  <c:pt idx="2">
                    <c:v>4.7351778893681265E-2</c:v>
                  </c:pt>
                  <c:pt idx="3">
                    <c:v>8.0565445894564148E-3</c:v>
                  </c:pt>
                </c:numCache>
              </c:numRef>
            </c:minus>
          </c:errBars>
          <c:cat>
            <c:numRef>
              <c:f>'iOGG1 (TH5487) 5 uM'!$M$16:$M$19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cat>
          <c:val>
            <c:numRef>
              <c:f>'iOGG1 (TH5487) 5 uM'!$U$20:$U$23</c:f>
              <c:numCache>
                <c:formatCode>0.000</c:formatCode>
                <c:ptCount val="4"/>
                <c:pt idx="0" formatCode="0">
                  <c:v>1</c:v>
                </c:pt>
                <c:pt idx="1">
                  <c:v>0.60153256995554427</c:v>
                </c:pt>
                <c:pt idx="2">
                  <c:v>0.36383210581810044</c:v>
                </c:pt>
                <c:pt idx="3">
                  <c:v>0.11054936565766846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A3-4332-9CAB-47420BCD1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118400"/>
        <c:axId val="106909632"/>
      </c:lineChart>
      <c:catAx>
        <c:axId val="110118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6909632"/>
        <c:crossesAt val="1.0000000000000002E-3"/>
        <c:auto val="1"/>
        <c:lblAlgn val="ctr"/>
        <c:lblOffset val="100"/>
        <c:noMultiLvlLbl val="0"/>
      </c:catAx>
      <c:valAx>
        <c:axId val="106909632"/>
        <c:scaling>
          <c:logBase val="10"/>
          <c:orientation val="minMax"/>
          <c:max val="1"/>
          <c:min val="1.0000000000000002E-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overlay val="0"/>
        </c:title>
        <c:numFmt formatCode="#,##0.00" sourceLinked="0"/>
        <c:majorTickMark val="out"/>
        <c:minorTickMark val="out"/>
        <c:tickLblPos val="nextTo"/>
        <c:spPr>
          <a:ln/>
        </c:spPr>
        <c:crossAx val="110118400"/>
        <c:crossesAt val="1"/>
        <c:crossBetween val="midCat"/>
      </c:valAx>
    </c:plotArea>
    <c:legend>
      <c:legendPos val="r"/>
      <c:layout>
        <c:manualLayout>
          <c:xMode val="edge"/>
          <c:yMode val="edge"/>
          <c:x val="0.25737418064659484"/>
          <c:y val="0.52632027399151271"/>
          <c:w val="0.33331157649150095"/>
          <c:h val="0.19617384724368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76219280849584"/>
          <c:y val="0.22090518839064111"/>
          <c:w val="0.85023780719150421"/>
          <c:h val="0.55876159721762331"/>
        </c:manualLayout>
      </c:layout>
      <c:barChart>
        <c:barDir val="col"/>
        <c:grouping val="clustered"/>
        <c:varyColors val="0"/>
        <c:ser>
          <c:idx val="0"/>
          <c:order val="0"/>
          <c:tx>
            <c:v>DMSO (11 MeV)</c:v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C5A-4A0A-8FA3-41F3D417164C}"/>
              </c:ext>
            </c:extLst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(modified)'!$F$219:$F$223</c:f>
                <c:numCache>
                  <c:formatCode>General</c:formatCode>
                  <c:ptCount val="5"/>
                  <c:pt idx="0">
                    <c:v>0.91606084950727851</c:v>
                  </c:pt>
                  <c:pt idx="1">
                    <c:v>0.97129223668050579</c:v>
                  </c:pt>
                  <c:pt idx="2">
                    <c:v>0.33143198910614124</c:v>
                  </c:pt>
                  <c:pt idx="3">
                    <c:v>0.1864796324892701</c:v>
                  </c:pt>
                  <c:pt idx="4">
                    <c:v>0.89196438335724459</c:v>
                  </c:pt>
                </c:numCache>
              </c:numRef>
            </c:plus>
            <c:minus>
              <c:numRef>
                <c:f>'Neutral (modified)'!$F$219:$F$223</c:f>
                <c:numCache>
                  <c:formatCode>General</c:formatCode>
                  <c:ptCount val="5"/>
                  <c:pt idx="0">
                    <c:v>0.91606084950727851</c:v>
                  </c:pt>
                  <c:pt idx="1">
                    <c:v>0.97129223668050579</c:v>
                  </c:pt>
                  <c:pt idx="2">
                    <c:v>0.33143198910614124</c:v>
                  </c:pt>
                  <c:pt idx="3">
                    <c:v>0.1864796324892701</c:v>
                  </c:pt>
                  <c:pt idx="4">
                    <c:v>0.89196438335724459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(modified)'!$E$219:$E$223</c:f>
              <c:numCache>
                <c:formatCode>General</c:formatCode>
                <c:ptCount val="5"/>
                <c:pt idx="0">
                  <c:v>2.6740000000000008</c:v>
                </c:pt>
                <c:pt idx="1">
                  <c:v>26.373842424242426</c:v>
                </c:pt>
                <c:pt idx="2">
                  <c:v>14.242875625823451</c:v>
                </c:pt>
                <c:pt idx="3">
                  <c:v>7.6376666666666679</c:v>
                </c:pt>
                <c:pt idx="4">
                  <c:v>4.747512195121951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5A-4A0A-8FA3-41F3D417164C}"/>
            </c:ext>
          </c:extLst>
        </c:ser>
        <c:ser>
          <c:idx val="1"/>
          <c:order val="1"/>
          <c:tx>
            <c:v>DMSO (11 MeV; mod.)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(modified)'!$M$219:$M$223</c:f>
                <c:numCache>
                  <c:formatCode>General</c:formatCode>
                  <c:ptCount val="5"/>
                  <c:pt idx="0">
                    <c:v>1.5248775640209427</c:v>
                  </c:pt>
                  <c:pt idx="1">
                    <c:v>1.3370739770911164</c:v>
                  </c:pt>
                  <c:pt idx="2">
                    <c:v>0.78405526165783335</c:v>
                  </c:pt>
                  <c:pt idx="3">
                    <c:v>1.2701336273825845</c:v>
                  </c:pt>
                  <c:pt idx="4">
                    <c:v>0.88104084086189283</c:v>
                  </c:pt>
                </c:numCache>
              </c:numRef>
            </c:plus>
            <c:minus>
              <c:numRef>
                <c:f>'Neutral (modified)'!$M$219:$M$223</c:f>
                <c:numCache>
                  <c:formatCode>General</c:formatCode>
                  <c:ptCount val="5"/>
                  <c:pt idx="0">
                    <c:v>1.5248775640209427</c:v>
                  </c:pt>
                  <c:pt idx="1">
                    <c:v>1.3370739770911164</c:v>
                  </c:pt>
                  <c:pt idx="2">
                    <c:v>0.78405526165783335</c:v>
                  </c:pt>
                  <c:pt idx="3">
                    <c:v>1.2701336273825845</c:v>
                  </c:pt>
                  <c:pt idx="4">
                    <c:v>0.88104084086189283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(modified)'!$L$219:$L$223</c:f>
              <c:numCache>
                <c:formatCode>General</c:formatCode>
                <c:ptCount val="5"/>
                <c:pt idx="0">
                  <c:v>3.2351603603603607</c:v>
                </c:pt>
                <c:pt idx="1">
                  <c:v>31.935331313131314</c:v>
                </c:pt>
                <c:pt idx="2">
                  <c:v>20.993866666666666</c:v>
                </c:pt>
                <c:pt idx="3">
                  <c:v>17.020215946843855</c:v>
                </c:pt>
                <c:pt idx="4">
                  <c:v>15.912827906976739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5A-4A0A-8FA3-41F3D417164C}"/>
            </c:ext>
          </c:extLst>
        </c:ser>
        <c:ser>
          <c:idx val="3"/>
          <c:order val="2"/>
          <c:tx>
            <c:v>TH5487 (11 MeV)</c:v>
          </c:tx>
          <c:spPr>
            <a:solidFill>
              <a:srgbClr val="FF0000"/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(modified)'!$T$219:$T$223</c:f>
                <c:numCache>
                  <c:formatCode>General</c:formatCode>
                  <c:ptCount val="5"/>
                  <c:pt idx="0">
                    <c:v>0.49457331104701041</c:v>
                  </c:pt>
                  <c:pt idx="1">
                    <c:v>1.5664973459909977</c:v>
                  </c:pt>
                  <c:pt idx="2">
                    <c:v>0.17825120850455337</c:v>
                  </c:pt>
                  <c:pt idx="3">
                    <c:v>1.0875749808312212</c:v>
                  </c:pt>
                  <c:pt idx="4">
                    <c:v>0.95670119333746684</c:v>
                  </c:pt>
                </c:numCache>
              </c:numRef>
            </c:plus>
            <c:minus>
              <c:numRef>
                <c:f>'Neutral (modified)'!$T$219:$T$223</c:f>
                <c:numCache>
                  <c:formatCode>General</c:formatCode>
                  <c:ptCount val="5"/>
                  <c:pt idx="0">
                    <c:v>0.49457331104701041</c:v>
                  </c:pt>
                  <c:pt idx="1">
                    <c:v>1.5664973459909977</c:v>
                  </c:pt>
                  <c:pt idx="2">
                    <c:v>0.17825120850455337</c:v>
                  </c:pt>
                  <c:pt idx="3">
                    <c:v>1.0875749808312212</c:v>
                  </c:pt>
                  <c:pt idx="4">
                    <c:v>0.95670119333746684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(modified)'!$S$219:$S$223</c:f>
              <c:numCache>
                <c:formatCode>General</c:formatCode>
                <c:ptCount val="5"/>
                <c:pt idx="0">
                  <c:v>3.0435999999999996</c:v>
                </c:pt>
                <c:pt idx="1">
                  <c:v>27.603944927536229</c:v>
                </c:pt>
                <c:pt idx="2">
                  <c:v>12.765333333333336</c:v>
                </c:pt>
                <c:pt idx="3">
                  <c:v>7.0701037037037038</c:v>
                </c:pt>
                <c:pt idx="4">
                  <c:v>3.281333333333333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5A-4A0A-8FA3-41F3D417164C}"/>
            </c:ext>
          </c:extLst>
        </c:ser>
        <c:ser>
          <c:idx val="2"/>
          <c:order val="3"/>
          <c:tx>
            <c:v>TH5487 (11 MeV; mod.)</c:v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5A-4A0A-8FA3-41F3D417164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5A-4A0A-8FA3-41F3D417164C}"/>
                </c:ext>
              </c:extLst>
            </c:dLbl>
            <c:dLbl>
              <c:idx val="2"/>
              <c:layout>
                <c:manualLayout>
                  <c:x val="-2.8406572990213992E-2"/>
                  <c:y val="-2.510623197960662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C5A-4A0A-8FA3-41F3D417164C}"/>
                </c:ext>
              </c:extLst>
            </c:dLbl>
            <c:dLbl>
              <c:idx val="3"/>
              <c:layout>
                <c:manualLayout>
                  <c:x val="-3.1957394613990872E-2"/>
                  <c:y val="-2.929060397620772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C5A-4A0A-8FA3-41F3D417164C}"/>
                </c:ext>
              </c:extLst>
            </c:dLbl>
            <c:dLbl>
              <c:idx val="4"/>
              <c:layout>
                <c:manualLayout>
                  <c:x val="-3.1957394613990872E-2"/>
                  <c:y val="-3.765934796940997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C5A-4A0A-8FA3-41F3D417164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'Neutral (modified)'!$AA$219:$AA$223</c:f>
                <c:numCache>
                  <c:formatCode>General</c:formatCode>
                  <c:ptCount val="5"/>
                  <c:pt idx="0">
                    <c:v>0.22985789813128774</c:v>
                  </c:pt>
                  <c:pt idx="1">
                    <c:v>1.807030272896774</c:v>
                  </c:pt>
                  <c:pt idx="2">
                    <c:v>0.48939578755722585</c:v>
                  </c:pt>
                  <c:pt idx="3">
                    <c:v>1.2240678110965337</c:v>
                  </c:pt>
                  <c:pt idx="4">
                    <c:v>1.6762127589698572</c:v>
                  </c:pt>
                </c:numCache>
              </c:numRef>
            </c:plus>
            <c:minus>
              <c:numRef>
                <c:f>'Neutral (modified)'!$AA$219:$AA$223</c:f>
                <c:numCache>
                  <c:formatCode>General</c:formatCode>
                  <c:ptCount val="5"/>
                  <c:pt idx="0">
                    <c:v>0.22985789813128774</c:v>
                  </c:pt>
                  <c:pt idx="1">
                    <c:v>1.807030272896774</c:v>
                  </c:pt>
                  <c:pt idx="2">
                    <c:v>0.48939578755722585</c:v>
                  </c:pt>
                  <c:pt idx="3">
                    <c:v>1.2240678110965337</c:v>
                  </c:pt>
                  <c:pt idx="4">
                    <c:v>1.6762127589698572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(modified)'!$Z$219:$Z$223</c:f>
              <c:numCache>
                <c:formatCode>General</c:formatCode>
                <c:ptCount val="5"/>
                <c:pt idx="0">
                  <c:v>5.1950666666666665</c:v>
                </c:pt>
                <c:pt idx="1">
                  <c:v>32.596769464105158</c:v>
                </c:pt>
                <c:pt idx="2">
                  <c:v>25.690891173672373</c:v>
                </c:pt>
                <c:pt idx="3">
                  <c:v>25.238253900709221</c:v>
                </c:pt>
                <c:pt idx="4">
                  <c:v>25.960933333333344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C5A-4A0A-8FA3-41F3D41716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5118464"/>
        <c:axId val="205444736"/>
      </c:barChart>
      <c:catAx>
        <c:axId val="205118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hours post-IR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5444736"/>
        <c:crosses val="autoZero"/>
        <c:auto val="1"/>
        <c:lblAlgn val="ctr"/>
        <c:lblOffset val="100"/>
        <c:noMultiLvlLbl val="0"/>
      </c:catAx>
      <c:valAx>
        <c:axId val="2054447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 Tail DNA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511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3966748652435239"/>
          <c:y val="1.7455091309916008E-2"/>
          <c:w val="0.54981089777911496"/>
          <c:h val="0.250224127484306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39090173201807"/>
          <c:y val="8.014274088189019E-2"/>
          <c:w val="0.69859905676774914"/>
          <c:h val="0.67090039041638205"/>
        </c:manualLayout>
      </c:layout>
      <c:lineChart>
        <c:grouping val="standard"/>
        <c:varyColors val="0"/>
        <c:ser>
          <c:idx val="0"/>
          <c:order val="0"/>
          <c:tx>
            <c:v>DMSO</c:v>
          </c:tx>
          <c:spPr>
            <a:ln w="12700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'iPARG 1 uM o.n.'!$U$16:$U$19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3.7415458937198075E-2</c:v>
                  </c:pt>
                  <c:pt idx="2">
                    <c:v>5.4886559696342326E-2</c:v>
                  </c:pt>
                  <c:pt idx="3">
                    <c:v>2.1233178053830227E-2</c:v>
                  </c:pt>
                </c:numCache>
              </c:numRef>
            </c:plus>
            <c:minus>
              <c:numRef>
                <c:f>'iPARG 1 uM o.n.'!$U$16:$U$19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3.7415458937198075E-2</c:v>
                  </c:pt>
                  <c:pt idx="2">
                    <c:v>5.4886559696342326E-2</c:v>
                  </c:pt>
                  <c:pt idx="3">
                    <c:v>2.1233178053830227E-2</c:v>
                  </c:pt>
                </c:numCache>
              </c:numRef>
            </c:minus>
          </c:errBars>
          <c:cat>
            <c:numRef>
              <c:f>'iPARG 1 uM o.n.'!$M$16:$M$19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cat>
          <c:val>
            <c:numRef>
              <c:f>'iPARG 1 uM o.n.'!$S$16:$S$19</c:f>
              <c:numCache>
                <c:formatCode>General</c:formatCode>
                <c:ptCount val="4"/>
                <c:pt idx="0">
                  <c:v>1</c:v>
                </c:pt>
                <c:pt idx="1">
                  <c:v>0.55100241545893713</c:v>
                </c:pt>
                <c:pt idx="2">
                  <c:v>0.34001854727398206</c:v>
                </c:pt>
                <c:pt idx="3">
                  <c:v>3.1908643892339543E-2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BC-4D76-9306-3A0EDE5B2257}"/>
            </c:ext>
          </c:extLst>
        </c:ser>
        <c:ser>
          <c:idx val="1"/>
          <c:order val="1"/>
          <c:tx>
            <c:v>PDD00017273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'iPARG 1 uM o.n.'!$U$20:$U$23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0.15562335118437212</c:v>
                  </c:pt>
                  <c:pt idx="2">
                    <c:v>8.857895160445059E-2</c:v>
                  </c:pt>
                  <c:pt idx="3">
                    <c:v>2.4937542273474968E-2</c:v>
                  </c:pt>
                </c:numCache>
              </c:numRef>
            </c:plus>
            <c:minus>
              <c:numRef>
                <c:f>'iPARG 1 uM o.n.'!$U$20:$U$23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0.15562335118437212</c:v>
                  </c:pt>
                  <c:pt idx="2">
                    <c:v>8.857895160445059E-2</c:v>
                  </c:pt>
                  <c:pt idx="3">
                    <c:v>2.4937542273474968E-2</c:v>
                  </c:pt>
                </c:numCache>
              </c:numRef>
            </c:minus>
          </c:errBars>
          <c:cat>
            <c:numRef>
              <c:f>'iPARG 1 uM o.n.'!$M$16:$M$19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cat>
          <c:val>
            <c:numRef>
              <c:f>'iPARG 1 uM o.n.'!$S$20:$S$23</c:f>
              <c:numCache>
                <c:formatCode>General</c:formatCode>
                <c:ptCount val="4"/>
                <c:pt idx="0">
                  <c:v>1</c:v>
                </c:pt>
                <c:pt idx="1">
                  <c:v>0.64172582669712108</c:v>
                </c:pt>
                <c:pt idx="2">
                  <c:v>0.27361282589460256</c:v>
                </c:pt>
                <c:pt idx="3">
                  <c:v>4.2817393563388692E-2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BC-4D76-9306-3A0EDE5B2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135168"/>
        <c:axId val="108887360"/>
      </c:lineChart>
      <c:catAx>
        <c:axId val="128135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8887360"/>
        <c:crossesAt val="1.0000000000000002E-3"/>
        <c:auto val="1"/>
        <c:lblAlgn val="ctr"/>
        <c:lblOffset val="100"/>
        <c:noMultiLvlLbl val="0"/>
      </c:catAx>
      <c:valAx>
        <c:axId val="108887360"/>
        <c:scaling>
          <c:logBase val="10"/>
          <c:orientation val="minMax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layout>
            <c:manualLayout>
              <c:xMode val="edge"/>
              <c:yMode val="edge"/>
              <c:x val="1.4596073771085292E-2"/>
              <c:y val="0.15484945345127549"/>
            </c:manualLayout>
          </c:layout>
          <c:overlay val="0"/>
        </c:title>
        <c:numFmt formatCode="#,##0.000" sourceLinked="0"/>
        <c:majorTickMark val="out"/>
        <c:minorTickMark val="out"/>
        <c:tickLblPos val="nextTo"/>
        <c:spPr>
          <a:ln/>
        </c:spPr>
        <c:crossAx val="128135168"/>
        <c:crossesAt val="1"/>
        <c:crossBetween val="midCat"/>
      </c:valAx>
    </c:plotArea>
    <c:legend>
      <c:legendPos val="r"/>
      <c:layout>
        <c:manualLayout>
          <c:xMode val="edge"/>
          <c:yMode val="edge"/>
          <c:x val="0.25867360044260246"/>
          <c:y val="0.4683926072686348"/>
          <c:w val="0.46341028625618608"/>
          <c:h val="0.2410934243481308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08381008317423"/>
          <c:y val="9.1667049997999211E-2"/>
          <c:w val="0.70175420439510039"/>
          <c:h val="0.65937589171282529"/>
        </c:manualLayout>
      </c:layout>
      <c:lineChart>
        <c:grouping val="standard"/>
        <c:varyColors val="0"/>
        <c:ser>
          <c:idx val="0"/>
          <c:order val="0"/>
          <c:tx>
            <c:v>DMSO</c:v>
          </c:tx>
          <c:spPr>
            <a:ln w="12700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'iPARG 1 uM o.n.'!$T$6:$T$9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5.8347435188687451E-2</c:v>
                  </c:pt>
                  <c:pt idx="2">
                    <c:v>3.8928379025491653E-3</c:v>
                  </c:pt>
                  <c:pt idx="3">
                    <c:v>3.909267116747786E-3</c:v>
                  </c:pt>
                </c:numCache>
              </c:numRef>
            </c:plus>
            <c:minus>
              <c:numRef>
                <c:f>'iPARG 1 uM o.n.'!$T$6:$T$9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5.8347435188687451E-2</c:v>
                  </c:pt>
                  <c:pt idx="2">
                    <c:v>3.8928379025491653E-3</c:v>
                  </c:pt>
                  <c:pt idx="3">
                    <c:v>3.909267116747786E-3</c:v>
                  </c:pt>
                </c:numCache>
              </c:numRef>
            </c:minus>
          </c:errBars>
          <c:cat>
            <c:numRef>
              <c:f>'iPARG 1 uM o.n.'!$M$16:$M$19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cat>
          <c:val>
            <c:numRef>
              <c:f>'iPARG 1 uM o.n.'!$S$6:$S$9</c:f>
              <c:numCache>
                <c:formatCode>General</c:formatCode>
                <c:ptCount val="4"/>
                <c:pt idx="0">
                  <c:v>1</c:v>
                </c:pt>
                <c:pt idx="1">
                  <c:v>0.41768174943446806</c:v>
                </c:pt>
                <c:pt idx="2" formatCode="0.000">
                  <c:v>0.15712068508306801</c:v>
                </c:pt>
                <c:pt idx="3">
                  <c:v>1.8291558148270881E-2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AD-4749-945D-460053337BBD}"/>
            </c:ext>
          </c:extLst>
        </c:ser>
        <c:ser>
          <c:idx val="1"/>
          <c:order val="1"/>
          <c:tx>
            <c:v>PDD00017273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'iPARG 1 uM o.n.'!$T$10:$T$13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6.7268622340974818E-2</c:v>
                  </c:pt>
                  <c:pt idx="2">
                    <c:v>6.2883194322219558E-3</c:v>
                  </c:pt>
                  <c:pt idx="3">
                    <c:v>1.1097259828604728E-2</c:v>
                  </c:pt>
                </c:numCache>
              </c:numRef>
            </c:plus>
            <c:minus>
              <c:numRef>
                <c:f>'iPARG 1 uM o.n.'!$T$10:$T$13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6.7268622340974818E-2</c:v>
                  </c:pt>
                  <c:pt idx="2">
                    <c:v>6.2883194322219558E-3</c:v>
                  </c:pt>
                  <c:pt idx="3">
                    <c:v>1.1097259828604728E-2</c:v>
                  </c:pt>
                </c:numCache>
              </c:numRef>
            </c:minus>
          </c:errBars>
          <c:cat>
            <c:numRef>
              <c:f>'iPARG 1 uM o.n.'!$M$16:$M$19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cat>
          <c:val>
            <c:numRef>
              <c:f>'iPARG 1 uM o.n.'!$S$10:$S$13</c:f>
              <c:numCache>
                <c:formatCode>General</c:formatCode>
                <c:ptCount val="4"/>
                <c:pt idx="0">
                  <c:v>1</c:v>
                </c:pt>
                <c:pt idx="1">
                  <c:v>0.14762565827984533</c:v>
                </c:pt>
                <c:pt idx="2">
                  <c:v>4.7389320252779192E-2</c:v>
                </c:pt>
                <c:pt idx="3">
                  <c:v>8.9330286451635519E-3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AD-4749-945D-460053337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784832"/>
        <c:axId val="108885056"/>
      </c:lineChart>
      <c:catAx>
        <c:axId val="105784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8885056"/>
        <c:crossesAt val="1.0000000000000002E-3"/>
        <c:auto val="1"/>
        <c:lblAlgn val="ctr"/>
        <c:lblOffset val="100"/>
        <c:noMultiLvlLbl val="0"/>
      </c:catAx>
      <c:valAx>
        <c:axId val="108885056"/>
        <c:scaling>
          <c:logBase val="10"/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layout>
            <c:manualLayout>
              <c:xMode val="edge"/>
              <c:yMode val="edge"/>
              <c:x val="7.0659503536313418E-3"/>
              <c:y val="0.16481900964386836"/>
            </c:manualLayout>
          </c:layout>
          <c:overlay val="0"/>
        </c:title>
        <c:numFmt formatCode="#,##0.000" sourceLinked="0"/>
        <c:majorTickMark val="out"/>
        <c:minorTickMark val="out"/>
        <c:tickLblPos val="nextTo"/>
        <c:spPr>
          <a:ln/>
        </c:spPr>
        <c:crossAx val="105784832"/>
        <c:crossesAt val="1"/>
        <c:crossBetween val="midCat"/>
      </c:valAx>
    </c:plotArea>
    <c:legend>
      <c:legendPos val="r"/>
      <c:layout>
        <c:manualLayout>
          <c:xMode val="edge"/>
          <c:yMode val="edge"/>
          <c:x val="0.25830991104518897"/>
          <c:y val="0.50942295198253096"/>
          <c:w val="0.46084060469014876"/>
          <c:h val="0.194765975286535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7462817147858"/>
          <c:y val="5.1400554097404488E-2"/>
          <c:w val="0.77884448818897634"/>
          <c:h val="0.73444808982210552"/>
        </c:manualLayout>
      </c:layout>
      <c:scatterChart>
        <c:scatterStyle val="lineMarker"/>
        <c:varyColors val="0"/>
        <c:ser>
          <c:idx val="1"/>
          <c:order val="0"/>
          <c:tx>
            <c:v>Proton-IR (58 MeV)</c:v>
          </c:tx>
          <c:spPr>
            <a:ln w="9525"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trendline>
            <c:trendlineType val="exp"/>
            <c:intercept val="0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'JP data'!$I$32:$I$35</c:f>
                <c:numCache>
                  <c:formatCode>General</c:formatCode>
                  <c:ptCount val="4"/>
                  <c:pt idx="0">
                    <c:v>4.5324665183683945E-17</c:v>
                  </c:pt>
                  <c:pt idx="1">
                    <c:v>4.9439296817294878E-2</c:v>
                  </c:pt>
                  <c:pt idx="2">
                    <c:v>5.9974774756092336E-2</c:v>
                  </c:pt>
                  <c:pt idx="3">
                    <c:v>2.7771875581494711E-2</c:v>
                  </c:pt>
                </c:numCache>
              </c:numRef>
            </c:plus>
            <c:minus>
              <c:numRef>
                <c:f>'JP data'!$I$32:$I$35</c:f>
                <c:numCache>
                  <c:formatCode>General</c:formatCode>
                  <c:ptCount val="4"/>
                  <c:pt idx="0">
                    <c:v>4.5324665183683945E-17</c:v>
                  </c:pt>
                  <c:pt idx="1">
                    <c:v>4.9439296817294878E-2</c:v>
                  </c:pt>
                  <c:pt idx="2">
                    <c:v>5.9974774756092336E-2</c:v>
                  </c:pt>
                  <c:pt idx="3">
                    <c:v>2.7771875581494711E-2</c:v>
                  </c:pt>
                </c:numCache>
              </c:numRef>
            </c:minus>
          </c:errBars>
          <c:xVal>
            <c:numRef>
              <c:f>'JP data'!$A$32:$A$35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'JP data'!$G$32:$G$35</c:f>
              <c:numCache>
                <c:formatCode>General</c:formatCode>
                <c:ptCount val="4"/>
                <c:pt idx="0">
                  <c:v>1</c:v>
                </c:pt>
                <c:pt idx="1">
                  <c:v>0.91372067770950005</c:v>
                </c:pt>
                <c:pt idx="2">
                  <c:v>0.67115118287991815</c:v>
                </c:pt>
                <c:pt idx="3">
                  <c:v>0.31187250488346185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32-464A-B943-258DAD484382}"/>
            </c:ext>
          </c:extLst>
        </c:ser>
        <c:ser>
          <c:idx val="0"/>
          <c:order val="1"/>
          <c:tx>
            <c:v>Proton-IR (11 MeV)</c:v>
          </c:tx>
          <c:spPr>
            <a:ln w="95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'JP data'!$I$10:$I$13</c:f>
                <c:numCache>
                  <c:formatCode>General</c:formatCode>
                  <c:ptCount val="4"/>
                  <c:pt idx="0">
                    <c:v>7.0216669371534022E-17</c:v>
                  </c:pt>
                  <c:pt idx="1">
                    <c:v>2.7886010612836146E-2</c:v>
                  </c:pt>
                  <c:pt idx="2">
                    <c:v>3.6699379256537663E-2</c:v>
                  </c:pt>
                  <c:pt idx="3">
                    <c:v>3.5948768106357047E-2</c:v>
                  </c:pt>
                </c:numCache>
              </c:numRef>
            </c:plus>
            <c:minus>
              <c:numRef>
                <c:f>'JP data'!$I$10:$I$13</c:f>
                <c:numCache>
                  <c:formatCode>General</c:formatCode>
                  <c:ptCount val="4"/>
                  <c:pt idx="0">
                    <c:v>7.0216669371534022E-17</c:v>
                  </c:pt>
                  <c:pt idx="1">
                    <c:v>2.7886010612836146E-2</c:v>
                  </c:pt>
                  <c:pt idx="2">
                    <c:v>3.6699379256537663E-2</c:v>
                  </c:pt>
                  <c:pt idx="3">
                    <c:v>3.5948768106357047E-2</c:v>
                  </c:pt>
                </c:numCache>
              </c:numRef>
            </c:minus>
          </c:errBars>
          <c:xVal>
            <c:numRef>
              <c:f>'JP data'!$A$10:$A$13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'JP data'!$G$10:$G$13</c:f>
              <c:numCache>
                <c:formatCode>General</c:formatCode>
                <c:ptCount val="4"/>
                <c:pt idx="0">
                  <c:v>1</c:v>
                </c:pt>
                <c:pt idx="1">
                  <c:v>0.56297171238024535</c:v>
                </c:pt>
                <c:pt idx="2">
                  <c:v>0.38604947772491305</c:v>
                </c:pt>
                <c:pt idx="3">
                  <c:v>0.18509793323972748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332-464A-B943-258DAD484382}"/>
            </c:ext>
          </c:extLst>
        </c:ser>
        <c:ser>
          <c:idx val="2"/>
          <c:order val="2"/>
          <c:tx>
            <c:v>X-ray-IR (100 kV)</c:v>
          </c:tx>
          <c:spPr>
            <a:ln w="9525">
              <a:solidFill>
                <a:srgbClr val="FF0000"/>
              </a:solidFill>
            </a:ln>
          </c:spPr>
          <c:marker>
            <c:symbol val="triangle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2-2332-464A-B943-258DAD484382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'IR meanJP'!$G$26:$G$31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5.0502717198626479E-2</c:v>
                  </c:pt>
                  <c:pt idx="2">
                    <c:v>5.9151284385416697E-2</c:v>
                  </c:pt>
                  <c:pt idx="3">
                    <c:v>3.2198188354833443E-2</c:v>
                  </c:pt>
                  <c:pt idx="4">
                    <c:v>5.4055290623994029E-2</c:v>
                  </c:pt>
                  <c:pt idx="5">
                    <c:v>2.362182607216377E-2</c:v>
                  </c:pt>
                </c:numCache>
              </c:numRef>
            </c:plus>
            <c:minus>
              <c:numRef>
                <c:f>'IR meanJP'!$G$26:$G$31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5.0502717198626479E-2</c:v>
                  </c:pt>
                  <c:pt idx="2">
                    <c:v>5.9151284385416697E-2</c:v>
                  </c:pt>
                  <c:pt idx="3">
                    <c:v>3.2198188354833443E-2</c:v>
                  </c:pt>
                  <c:pt idx="4">
                    <c:v>5.4055290623994029E-2</c:v>
                  </c:pt>
                  <c:pt idx="5">
                    <c:v>2.362182607216377E-2</c:v>
                  </c:pt>
                </c:numCache>
              </c:numRef>
            </c:minus>
          </c:errBars>
          <c:xVal>
            <c:numRef>
              <c:f>'IR meanJP'!$A$4:$A$9</c:f>
              <c:numCache>
                <c:formatCode>General</c:formatCode>
                <c:ptCount val="6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</c:numCache>
            </c:numRef>
          </c:xVal>
          <c:yVal>
            <c:numRef>
              <c:f>'IR meanJP'!$E$26:$E$31</c:f>
              <c:numCache>
                <c:formatCode>General</c:formatCode>
                <c:ptCount val="6"/>
                <c:pt idx="0">
                  <c:v>1</c:v>
                </c:pt>
                <c:pt idx="1">
                  <c:v>1.0117666666666667</c:v>
                </c:pt>
                <c:pt idx="2">
                  <c:v>1.0066333333333333</c:v>
                </c:pt>
                <c:pt idx="3">
                  <c:v>0.93679999999999997</c:v>
                </c:pt>
                <c:pt idx="4">
                  <c:v>0.66686666666666661</c:v>
                </c:pt>
                <c:pt idx="5">
                  <c:v>0.39798923884514431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332-464A-B943-258DAD484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61504"/>
        <c:axId val="90730432"/>
      </c:scatterChart>
      <c:valAx>
        <c:axId val="90861504"/>
        <c:scaling>
          <c:orientation val="minMax"/>
          <c:max val="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0730432"/>
        <c:crossesAt val="0.1"/>
        <c:crossBetween val="midCat"/>
      </c:valAx>
      <c:valAx>
        <c:axId val="90730432"/>
        <c:scaling>
          <c:logBase val="10"/>
          <c:orientation val="minMax"/>
          <c:max val="1.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Surviving fraction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crossAx val="90861504"/>
        <c:crosses val="autoZero"/>
        <c:crossBetween val="midCat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13894768542319424"/>
          <c:y val="0.47991086922685749"/>
          <c:w val="0.52700014985502686"/>
          <c:h val="0.238418908200074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35723290683474"/>
          <c:y val="0.20007079487513044"/>
          <c:w val="0.86242588448026236"/>
          <c:h val="0.61317278774700534"/>
        </c:manualLayout>
      </c:layout>
      <c:barChart>
        <c:barDir val="col"/>
        <c:grouping val="clustered"/>
        <c:varyColors val="0"/>
        <c:ser>
          <c:idx val="0"/>
          <c:order val="0"/>
          <c:tx>
            <c:v>DMSO (11 MeV)</c:v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C9F-43EF-A1AB-ADAC59D4952A}"/>
              </c:ext>
            </c:extLst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(modified)'!$F$219:$F$223</c:f>
                <c:numCache>
                  <c:formatCode>General</c:formatCode>
                  <c:ptCount val="5"/>
                  <c:pt idx="0">
                    <c:v>0.91606084950727851</c:v>
                  </c:pt>
                  <c:pt idx="1">
                    <c:v>0.97129223668050579</c:v>
                  </c:pt>
                  <c:pt idx="2">
                    <c:v>0.33143198910614124</c:v>
                  </c:pt>
                  <c:pt idx="3">
                    <c:v>0.1864796324892701</c:v>
                  </c:pt>
                  <c:pt idx="4">
                    <c:v>0.89196438335724459</c:v>
                  </c:pt>
                </c:numCache>
              </c:numRef>
            </c:plus>
            <c:minus>
              <c:numRef>
                <c:f>'Neutral (modified)'!$F$219:$F$223</c:f>
                <c:numCache>
                  <c:formatCode>General</c:formatCode>
                  <c:ptCount val="5"/>
                  <c:pt idx="0">
                    <c:v>0.91606084950727851</c:v>
                  </c:pt>
                  <c:pt idx="1">
                    <c:v>0.97129223668050579</c:v>
                  </c:pt>
                  <c:pt idx="2">
                    <c:v>0.33143198910614124</c:v>
                  </c:pt>
                  <c:pt idx="3">
                    <c:v>0.1864796324892701</c:v>
                  </c:pt>
                  <c:pt idx="4">
                    <c:v>0.89196438335724459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(modified)'!$E$219:$E$223</c:f>
              <c:numCache>
                <c:formatCode>General</c:formatCode>
                <c:ptCount val="5"/>
                <c:pt idx="0">
                  <c:v>2.6740000000000008</c:v>
                </c:pt>
                <c:pt idx="1">
                  <c:v>26.373842424242426</c:v>
                </c:pt>
                <c:pt idx="2">
                  <c:v>14.242875625823451</c:v>
                </c:pt>
                <c:pt idx="3">
                  <c:v>7.6376666666666679</c:v>
                </c:pt>
                <c:pt idx="4">
                  <c:v>4.747512195121951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9F-43EF-A1AB-ADAC59D4952A}"/>
            </c:ext>
          </c:extLst>
        </c:ser>
        <c:ser>
          <c:idx val="1"/>
          <c:order val="1"/>
          <c:tx>
            <c:v>DMSO (11 MeV; mod.)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(modified)'!$M$219:$M$223</c:f>
                <c:numCache>
                  <c:formatCode>General</c:formatCode>
                  <c:ptCount val="5"/>
                  <c:pt idx="0">
                    <c:v>1.5248775640209427</c:v>
                  </c:pt>
                  <c:pt idx="1">
                    <c:v>1.3370739770911164</c:v>
                  </c:pt>
                  <c:pt idx="2">
                    <c:v>0.78405526165783335</c:v>
                  </c:pt>
                  <c:pt idx="3">
                    <c:v>1.2701336273825845</c:v>
                  </c:pt>
                  <c:pt idx="4">
                    <c:v>0.88104084086189283</c:v>
                  </c:pt>
                </c:numCache>
              </c:numRef>
            </c:plus>
            <c:minus>
              <c:numRef>
                <c:f>'Neutral (modified)'!$M$219:$M$223</c:f>
                <c:numCache>
                  <c:formatCode>General</c:formatCode>
                  <c:ptCount val="5"/>
                  <c:pt idx="0">
                    <c:v>1.5248775640209427</c:v>
                  </c:pt>
                  <c:pt idx="1">
                    <c:v>1.3370739770911164</c:v>
                  </c:pt>
                  <c:pt idx="2">
                    <c:v>0.78405526165783335</c:v>
                  </c:pt>
                  <c:pt idx="3">
                    <c:v>1.2701336273825845</c:v>
                  </c:pt>
                  <c:pt idx="4">
                    <c:v>0.88104084086189283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(modified)'!$L$219:$L$223</c:f>
              <c:numCache>
                <c:formatCode>General</c:formatCode>
                <c:ptCount val="5"/>
                <c:pt idx="0">
                  <c:v>3.2351603603603607</c:v>
                </c:pt>
                <c:pt idx="1">
                  <c:v>31.935331313131314</c:v>
                </c:pt>
                <c:pt idx="2">
                  <c:v>20.993866666666666</c:v>
                </c:pt>
                <c:pt idx="3">
                  <c:v>17.020215946843855</c:v>
                </c:pt>
                <c:pt idx="4">
                  <c:v>15.912827906976739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9F-43EF-A1AB-ADAC59D4952A}"/>
            </c:ext>
          </c:extLst>
        </c:ser>
        <c:ser>
          <c:idx val="4"/>
          <c:order val="2"/>
          <c:tx>
            <c:v>PDD00017273 (11 MeV)</c:v>
          </c:tx>
          <c:spPr>
            <a:solidFill>
              <a:srgbClr val="FF0000"/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(modified)'!$AH$219:$AH$223</c:f>
                <c:numCache>
                  <c:formatCode>General</c:formatCode>
                  <c:ptCount val="5"/>
                  <c:pt idx="0">
                    <c:v>0.57376198317188265</c:v>
                  </c:pt>
                  <c:pt idx="1">
                    <c:v>0.98343881882555417</c:v>
                  </c:pt>
                  <c:pt idx="2">
                    <c:v>0.54794273423415418</c:v>
                  </c:pt>
                  <c:pt idx="3">
                    <c:v>1.040312152847114</c:v>
                  </c:pt>
                  <c:pt idx="4">
                    <c:v>0.33182350730471194</c:v>
                  </c:pt>
                </c:numCache>
              </c:numRef>
            </c:plus>
            <c:minus>
              <c:numRef>
                <c:f>'Neutral (modified)'!$AH$219:$AH$223</c:f>
                <c:numCache>
                  <c:formatCode>General</c:formatCode>
                  <c:ptCount val="5"/>
                  <c:pt idx="0">
                    <c:v>0.57376198317188265</c:v>
                  </c:pt>
                  <c:pt idx="1">
                    <c:v>0.98343881882555417</c:v>
                  </c:pt>
                  <c:pt idx="2">
                    <c:v>0.54794273423415418</c:v>
                  </c:pt>
                  <c:pt idx="3">
                    <c:v>1.040312152847114</c:v>
                  </c:pt>
                  <c:pt idx="4">
                    <c:v>0.33182350730471194</c:v>
                  </c:pt>
                </c:numCache>
              </c:numRef>
            </c:minus>
          </c:errBars>
          <c:val>
            <c:numRef>
              <c:f>'Neutral (modified)'!$AG$219:$AG$223</c:f>
              <c:numCache>
                <c:formatCode>General</c:formatCode>
                <c:ptCount val="5"/>
                <c:pt idx="0">
                  <c:v>3.2223333333333337</c:v>
                </c:pt>
                <c:pt idx="1">
                  <c:v>26.437702665910379</c:v>
                </c:pt>
                <c:pt idx="2">
                  <c:v>12.339199999999998</c:v>
                </c:pt>
                <c:pt idx="3">
                  <c:v>8.8266907801418437</c:v>
                </c:pt>
                <c:pt idx="4">
                  <c:v>3.7538000000000005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9F-43EF-A1AB-ADAC59D4952A}"/>
            </c:ext>
          </c:extLst>
        </c:ser>
        <c:ser>
          <c:idx val="5"/>
          <c:order val="3"/>
          <c:tx>
            <c:v>PDD00017273 (11 MeV; mod)</c:v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9F-43EF-A1AB-ADAC59D4952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9F-43EF-A1AB-ADAC59D4952A}"/>
                </c:ext>
              </c:extLst>
            </c:dLbl>
            <c:dLbl>
              <c:idx val="2"/>
              <c:layout>
                <c:manualLayout>
                  <c:x val="-2.5590134700827213E-2"/>
                  <c:y val="-2.31874447472404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C9F-43EF-A1AB-ADAC59D4952A}"/>
                </c:ext>
              </c:extLst>
            </c:dLbl>
            <c:dLbl>
              <c:idx val="3"/>
              <c:layout>
                <c:manualLayout>
                  <c:x val="-2.9245868229516872E-2"/>
                  <c:y val="-2.78249336966885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C9F-43EF-A1AB-ADAC59D4952A}"/>
                </c:ext>
              </c:extLst>
            </c:dLbl>
            <c:dLbl>
              <c:idx val="4"/>
              <c:layout>
                <c:manualLayout>
                  <c:x val="-2.9245868229516872E-2"/>
                  <c:y val="-3.709991159558467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C9F-43EF-A1AB-ADAC59D4952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'Neutral (modified)'!$AO$219:$AO$223</c:f>
                <c:numCache>
                  <c:formatCode>General</c:formatCode>
                  <c:ptCount val="5"/>
                  <c:pt idx="0">
                    <c:v>0.9064675246986672</c:v>
                  </c:pt>
                  <c:pt idx="1">
                    <c:v>0.26870496832027407</c:v>
                  </c:pt>
                  <c:pt idx="2">
                    <c:v>1.0072771499292439</c:v>
                  </c:pt>
                  <c:pt idx="3">
                    <c:v>0.59968934983991229</c:v>
                  </c:pt>
                  <c:pt idx="4">
                    <c:v>1.2192923408689069</c:v>
                  </c:pt>
                </c:numCache>
              </c:numRef>
            </c:plus>
            <c:minus>
              <c:numRef>
                <c:f>'Neutral (modified)'!$AO$219:$AO$223</c:f>
                <c:numCache>
                  <c:formatCode>General</c:formatCode>
                  <c:ptCount val="5"/>
                  <c:pt idx="0">
                    <c:v>0.9064675246986672</c:v>
                  </c:pt>
                  <c:pt idx="1">
                    <c:v>0.26870496832027407</c:v>
                  </c:pt>
                  <c:pt idx="2">
                    <c:v>1.0072771499292439</c:v>
                  </c:pt>
                  <c:pt idx="3">
                    <c:v>0.59968934983991229</c:v>
                  </c:pt>
                  <c:pt idx="4">
                    <c:v>1.2192923408689069</c:v>
                  </c:pt>
                </c:numCache>
              </c:numRef>
            </c:minus>
          </c:errBars>
          <c:val>
            <c:numRef>
              <c:f>'Neutral (modified)'!$AN$219:$AN$223</c:f>
              <c:numCache>
                <c:formatCode>General</c:formatCode>
                <c:ptCount val="5"/>
                <c:pt idx="0">
                  <c:v>4.156133333333333</c:v>
                </c:pt>
                <c:pt idx="1">
                  <c:v>34.1128</c:v>
                </c:pt>
                <c:pt idx="2">
                  <c:v>27.066842740998837</c:v>
                </c:pt>
                <c:pt idx="3">
                  <c:v>21.786050793650798</c:v>
                </c:pt>
                <c:pt idx="4">
                  <c:v>24.358150724637682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C9F-43EF-A1AB-ADAC59D495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5118464"/>
        <c:axId val="205444736"/>
      </c:barChart>
      <c:catAx>
        <c:axId val="205118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hours post-IR</a:t>
                </a:r>
              </a:p>
            </c:rich>
          </c:tx>
          <c:layout>
            <c:manualLayout>
              <c:xMode val="edge"/>
              <c:yMode val="edge"/>
              <c:x val="0.42490130239105123"/>
              <c:y val="0.894075005358673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5444736"/>
        <c:crosses val="autoZero"/>
        <c:auto val="1"/>
        <c:lblAlgn val="ctr"/>
        <c:lblOffset val="100"/>
        <c:noMultiLvlLbl val="0"/>
      </c:catAx>
      <c:valAx>
        <c:axId val="2054447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 Tail DNA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511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1225318401436958"/>
          <c:y val="9.9925106379249451E-3"/>
          <c:w val="0.66678219168421371"/>
          <c:h val="0.256417718713290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23527057743051"/>
          <c:y val="0.12147048022159286"/>
          <c:w val="0.74641993951180474"/>
          <c:h val="0.63357686146006276"/>
        </c:manualLayout>
      </c:layout>
      <c:scatterChart>
        <c:scatterStyle val="lineMarker"/>
        <c:varyColors val="0"/>
        <c:ser>
          <c:idx val="0"/>
          <c:order val="0"/>
          <c:tx>
            <c:v>Hypoxia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Graph!$G$3:$G$6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4.7258156262526066E-2</c:v>
                  </c:pt>
                  <c:pt idx="2">
                    <c:v>7.727224598780616E-2</c:v>
                  </c:pt>
                  <c:pt idx="3">
                    <c:v>4.1155531557468261E-2</c:v>
                  </c:pt>
                </c:numCache>
              </c:numRef>
            </c:plus>
            <c:minus>
              <c:numRef>
                <c:f>Graph!$G$3:$G$6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4.7258156262526066E-2</c:v>
                  </c:pt>
                  <c:pt idx="2">
                    <c:v>7.727224598780616E-2</c:v>
                  </c:pt>
                  <c:pt idx="3">
                    <c:v>4.1155531557468261E-2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Graph!$A$13:$A$16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Graph!$E$3:$E$6</c:f>
              <c:numCache>
                <c:formatCode>0.000</c:formatCode>
                <c:ptCount val="4"/>
                <c:pt idx="0" formatCode="General">
                  <c:v>1</c:v>
                </c:pt>
                <c:pt idx="1">
                  <c:v>0.85</c:v>
                </c:pt>
                <c:pt idx="2">
                  <c:v>0.621</c:v>
                </c:pt>
                <c:pt idx="3">
                  <c:v>0.37933333333333336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E88-4167-81DF-A9C8472EF31D}"/>
            </c:ext>
          </c:extLst>
        </c:ser>
        <c:ser>
          <c:idx val="1"/>
          <c:order val="1"/>
          <c:tx>
            <c:v>Normoxia</c:v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Graph!$G$7:$G$10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0.1494300282183382</c:v>
                  </c:pt>
                  <c:pt idx="2">
                    <c:v>6.3037907466680559E-2</c:v>
                  </c:pt>
                  <c:pt idx="3">
                    <c:v>8.5559595864195412E-2</c:v>
                  </c:pt>
                </c:numCache>
              </c:numRef>
            </c:plus>
            <c:minus>
              <c:numRef>
                <c:f>Graph!$G$7:$G$10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0.1494300282183382</c:v>
                  </c:pt>
                  <c:pt idx="2">
                    <c:v>6.3037907466680559E-2</c:v>
                  </c:pt>
                  <c:pt idx="3">
                    <c:v>8.5559595864195412E-2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Graph!$A$13:$A$16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Graph!$E$7:$E$10</c:f>
              <c:numCache>
                <c:formatCode>0.000</c:formatCode>
                <c:ptCount val="4"/>
                <c:pt idx="0">
                  <c:v>1</c:v>
                </c:pt>
                <c:pt idx="1">
                  <c:v>0.63600000000000001</c:v>
                </c:pt>
                <c:pt idx="2">
                  <c:v>0.43733333333333335</c:v>
                </c:pt>
                <c:pt idx="3">
                  <c:v>0.28066666666666668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E88-4167-81DF-A9C8472EF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8098079"/>
        <c:axId val="748099711"/>
      </c:scatterChart>
      <c:valAx>
        <c:axId val="748098079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Dose 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099711"/>
        <c:crossesAt val="0.1"/>
        <c:crossBetween val="midCat"/>
        <c:majorUnit val="1"/>
      </c:valAx>
      <c:valAx>
        <c:axId val="748099711"/>
        <c:scaling>
          <c:logBase val="10"/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Surviving fraction</a:t>
                </a:r>
              </a:p>
            </c:rich>
          </c:tx>
          <c:layout>
            <c:manualLayout>
              <c:xMode val="edge"/>
              <c:yMode val="edge"/>
              <c:x val="9.4339026978361822E-3"/>
              <c:y val="0.18131721060757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098079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219013993746142"/>
          <c:y val="0.57004202722720854"/>
          <c:w val="0.42072123300365433"/>
          <c:h val="0.154377333449517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49720176069562"/>
          <c:y val="0.13341726618705035"/>
          <c:w val="0.73114591275860807"/>
          <c:h val="0.61827887990204478"/>
        </c:manualLayout>
      </c:layout>
      <c:scatterChart>
        <c:scatterStyle val="lineMarker"/>
        <c:varyColors val="0"/>
        <c:ser>
          <c:idx val="0"/>
          <c:order val="0"/>
          <c:tx>
            <c:v>Hypoxia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Graph!$H$3:$H$6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0.11496376240653701</c:v>
                  </c:pt>
                  <c:pt idx="2">
                    <c:v>0.16054594358002319</c:v>
                  </c:pt>
                  <c:pt idx="3">
                    <c:v>3.6142080737002522E-2</c:v>
                  </c:pt>
                </c:numCache>
              </c:numRef>
            </c:plus>
            <c:minus>
              <c:numRef>
                <c:f>Graph!$H$3:$H$6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0.11496376240653701</c:v>
                  </c:pt>
                  <c:pt idx="2">
                    <c:v>0.16054594358002319</c:v>
                  </c:pt>
                  <c:pt idx="3">
                    <c:v>3.6142080737002522E-2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Graph!$A$13:$A$16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Graph!$F$3:$F$6</c:f>
              <c:numCache>
                <c:formatCode>0.000</c:formatCode>
                <c:ptCount val="4"/>
                <c:pt idx="0" formatCode="General">
                  <c:v>1</c:v>
                </c:pt>
                <c:pt idx="1">
                  <c:v>0.85</c:v>
                </c:pt>
                <c:pt idx="2">
                  <c:v>0.67500000000000004</c:v>
                </c:pt>
                <c:pt idx="3">
                  <c:v>0.41249999999999998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1DC-4FDD-86DB-5517DA18789A}"/>
            </c:ext>
          </c:extLst>
        </c:ser>
        <c:ser>
          <c:idx val="1"/>
          <c:order val="1"/>
          <c:tx>
            <c:v>Normoxia</c:v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Graph!$H$7:$H$10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0.14585237970861717</c:v>
                  </c:pt>
                  <c:pt idx="2">
                    <c:v>0.14150235569299427</c:v>
                  </c:pt>
                  <c:pt idx="3">
                    <c:v>7.4889223746366446E-2</c:v>
                  </c:pt>
                </c:numCache>
              </c:numRef>
            </c:plus>
            <c:minus>
              <c:numRef>
                <c:f>Graph!$H$7:$H$10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0.14585237970861717</c:v>
                  </c:pt>
                  <c:pt idx="2">
                    <c:v>0.14150235569299427</c:v>
                  </c:pt>
                  <c:pt idx="3">
                    <c:v>7.4889223746366446E-2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Graph!$A$13:$A$16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Graph!$F$7:$F$10</c:f>
              <c:numCache>
                <c:formatCode>0.000</c:formatCode>
                <c:ptCount val="4"/>
                <c:pt idx="0">
                  <c:v>1</c:v>
                </c:pt>
                <c:pt idx="1">
                  <c:v>0.57750000000000001</c:v>
                </c:pt>
                <c:pt idx="2">
                  <c:v>0.54249999999999998</c:v>
                </c:pt>
                <c:pt idx="3">
                  <c:v>0.34025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1DC-4FDD-86DB-5517DA187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8098079"/>
        <c:axId val="748099711"/>
      </c:scatterChart>
      <c:valAx>
        <c:axId val="748098079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Dose 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099711"/>
        <c:crossesAt val="0.1"/>
        <c:crossBetween val="midCat"/>
        <c:majorUnit val="1"/>
      </c:valAx>
      <c:valAx>
        <c:axId val="748099711"/>
        <c:scaling>
          <c:logBase val="10"/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Surviving fraction</a:t>
                </a:r>
              </a:p>
            </c:rich>
          </c:tx>
          <c:layout>
            <c:manualLayout>
              <c:xMode val="edge"/>
              <c:yMode val="edge"/>
              <c:x val="2.537494714302423E-2"/>
              <c:y val="0.178879693974908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098079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6765818855770181"/>
          <c:y val="0.55028845606140442"/>
          <c:w val="0.51698397262344409"/>
          <c:h val="0.162434431322040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12524428508386"/>
          <c:y val="0.12610531572184566"/>
          <c:w val="0.72509453431825244"/>
          <c:h val="0.62572687960933404"/>
        </c:manualLayout>
      </c:layout>
      <c:scatterChart>
        <c:scatterStyle val="lineMarker"/>
        <c:varyColors val="0"/>
        <c:ser>
          <c:idx val="0"/>
          <c:order val="0"/>
          <c:tx>
            <c:v>Hypoxia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Sheet3!$H$3:$H$6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5.507570547286101E-2</c:v>
                  </c:pt>
                  <c:pt idx="2">
                    <c:v>8.9010767138962638E-2</c:v>
                  </c:pt>
                  <c:pt idx="3">
                    <c:v>5.4924190177613609E-2</c:v>
                  </c:pt>
                </c:numCache>
              </c:numRef>
            </c:plus>
            <c:minus>
              <c:numRef>
                <c:f>Sheet3!$H$3:$H$6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5.507570547286101E-2</c:v>
                  </c:pt>
                  <c:pt idx="2">
                    <c:v>8.9010767138962638E-2</c:v>
                  </c:pt>
                  <c:pt idx="3">
                    <c:v>5.4924190177613609E-2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Sheet3!$A$12:$A$15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Sheet3!$F$3:$F$6</c:f>
              <c:numCache>
                <c:formatCode>0.000</c:formatCode>
                <c:ptCount val="4"/>
                <c:pt idx="0" formatCode="General">
                  <c:v>1</c:v>
                </c:pt>
                <c:pt idx="1">
                  <c:v>0.63250000000000006</c:v>
                </c:pt>
                <c:pt idx="2">
                  <c:v>0.52750000000000008</c:v>
                </c:pt>
                <c:pt idx="3">
                  <c:v>0.36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F7-48FC-B114-7B0810EB646E}"/>
            </c:ext>
          </c:extLst>
        </c:ser>
        <c:ser>
          <c:idx val="1"/>
          <c:order val="1"/>
          <c:tx>
            <c:v>Normoxia</c:v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Sheet3!$H$7:$H$10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5.8789880081524186E-2</c:v>
                  </c:pt>
                  <c:pt idx="2">
                    <c:v>6.9206815656648574E-2</c:v>
                  </c:pt>
                  <c:pt idx="3">
                    <c:v>3.9264063297965841E-2</c:v>
                  </c:pt>
                </c:numCache>
              </c:numRef>
            </c:plus>
            <c:minus>
              <c:numRef>
                <c:f>Sheet3!$H$7:$H$10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5.8789880081524186E-2</c:v>
                  </c:pt>
                  <c:pt idx="2">
                    <c:v>6.9206815656648574E-2</c:v>
                  </c:pt>
                  <c:pt idx="3">
                    <c:v>3.9264063297965841E-2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Sheet3!$A$12:$A$15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Sheet3!$F$7:$F$10</c:f>
              <c:numCache>
                <c:formatCode>0.000</c:formatCode>
                <c:ptCount val="4"/>
                <c:pt idx="0">
                  <c:v>1</c:v>
                </c:pt>
                <c:pt idx="1">
                  <c:v>0.45750000000000002</c:v>
                </c:pt>
                <c:pt idx="2">
                  <c:v>0.3725</c:v>
                </c:pt>
                <c:pt idx="3">
                  <c:v>0.20499999999999999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BF7-48FC-B114-7B0810EB64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8098079"/>
        <c:axId val="748099711"/>
      </c:scatterChart>
      <c:valAx>
        <c:axId val="748098079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Dose 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099711"/>
        <c:crossesAt val="0.1"/>
        <c:crossBetween val="midCat"/>
        <c:majorUnit val="1"/>
      </c:valAx>
      <c:valAx>
        <c:axId val="748099711"/>
        <c:scaling>
          <c:logBase val="10"/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Surviving fraction</a:t>
                </a:r>
              </a:p>
            </c:rich>
          </c:tx>
          <c:layout>
            <c:manualLayout>
              <c:xMode val="edge"/>
              <c:yMode val="edge"/>
              <c:x val="1.7297651213434664E-3"/>
              <c:y val="0.175353042088418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098079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886257989380303"/>
          <c:y val="0.53577438732717697"/>
          <c:w val="0.3824826995838167"/>
          <c:h val="0.179549589182148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65880131320218"/>
          <c:y val="0.14377848001815735"/>
          <c:w val="0.73642757500076739"/>
          <c:h val="0.6628425458290075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SUMMARY!$B$9</c:f>
              <c:strCache>
                <c:ptCount val="1"/>
                <c:pt idx="0">
                  <c:v>Normoxia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SUMMARY!$F$10:$F$15</c:f>
                <c:numCache>
                  <c:formatCode>General</c:formatCode>
                  <c:ptCount val="6"/>
                  <c:pt idx="0">
                    <c:v>2.0304460374782463</c:v>
                  </c:pt>
                  <c:pt idx="1">
                    <c:v>0.84856584894750497</c:v>
                  </c:pt>
                  <c:pt idx="2">
                    <c:v>1.0974718422102887</c:v>
                  </c:pt>
                  <c:pt idx="3">
                    <c:v>3.1742085627759229</c:v>
                  </c:pt>
                  <c:pt idx="4">
                    <c:v>1.2991450179936719</c:v>
                  </c:pt>
                  <c:pt idx="5">
                    <c:v>1.3669796389607749</c:v>
                  </c:pt>
                </c:numCache>
              </c:numRef>
            </c:plus>
            <c:minus>
              <c:numRef>
                <c:f>SUMMARY!$F$10:$F$15</c:f>
                <c:numCache>
                  <c:formatCode>General</c:formatCode>
                  <c:ptCount val="6"/>
                  <c:pt idx="0">
                    <c:v>2.0304460374782463</c:v>
                  </c:pt>
                  <c:pt idx="1">
                    <c:v>0.84856584894750497</c:v>
                  </c:pt>
                  <c:pt idx="2">
                    <c:v>1.0974718422102887</c:v>
                  </c:pt>
                  <c:pt idx="3">
                    <c:v>3.1742085627759229</c:v>
                  </c:pt>
                  <c:pt idx="4">
                    <c:v>1.2991450179936719</c:v>
                  </c:pt>
                  <c:pt idx="5">
                    <c:v>1.3669796389607749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SUMMARY!$A$10:$A$15</c:f>
              <c:strCache>
                <c:ptCount val="6"/>
                <c:pt idx="0">
                  <c:v>Control</c:v>
                </c:pt>
                <c:pt idx="1">
                  <c:v>0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240</c:v>
                </c:pt>
              </c:strCache>
            </c:strRef>
          </c:cat>
          <c:val>
            <c:numRef>
              <c:f>SUMMARY!$B$10:$B$15</c:f>
              <c:numCache>
                <c:formatCode>General</c:formatCode>
                <c:ptCount val="6"/>
                <c:pt idx="0">
                  <c:v>6.5066666666666677</c:v>
                </c:pt>
                <c:pt idx="1">
                  <c:v>26.357999999999997</c:v>
                </c:pt>
                <c:pt idx="2">
                  <c:v>19.433333333333334</c:v>
                </c:pt>
                <c:pt idx="3">
                  <c:v>11.74</c:v>
                </c:pt>
                <c:pt idx="4">
                  <c:v>8.5666666666666664</c:v>
                </c:pt>
                <c:pt idx="5">
                  <c:v>6.39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B4-46B0-BF65-25A835A00E4C}"/>
            </c:ext>
          </c:extLst>
        </c:ser>
        <c:ser>
          <c:idx val="2"/>
          <c:order val="2"/>
          <c:tx>
            <c:strRef>
              <c:f>SUMMARY!$C$9</c:f>
              <c:strCache>
                <c:ptCount val="1"/>
                <c:pt idx="0">
                  <c:v>Hypoxia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SUMMARY!$G$10:$G$15</c:f>
                <c:numCache>
                  <c:formatCode>General</c:formatCode>
                  <c:ptCount val="6"/>
                  <c:pt idx="0">
                    <c:v>1.7707154862747836</c:v>
                  </c:pt>
                  <c:pt idx="1">
                    <c:v>1.9044621287912271</c:v>
                  </c:pt>
                  <c:pt idx="2">
                    <c:v>1.9313207915827917</c:v>
                  </c:pt>
                  <c:pt idx="3">
                    <c:v>1.6024287122295873</c:v>
                  </c:pt>
                  <c:pt idx="4">
                    <c:v>1.5430849332136956</c:v>
                  </c:pt>
                  <c:pt idx="5">
                    <c:v>0.53612809414666318</c:v>
                  </c:pt>
                </c:numCache>
              </c:numRef>
            </c:plus>
            <c:minus>
              <c:numRef>
                <c:f>SUMMARY!$G$10:$G$15</c:f>
                <c:numCache>
                  <c:formatCode>General</c:formatCode>
                  <c:ptCount val="6"/>
                  <c:pt idx="0">
                    <c:v>1.7707154862747836</c:v>
                  </c:pt>
                  <c:pt idx="1">
                    <c:v>1.9044621287912271</c:v>
                  </c:pt>
                  <c:pt idx="2">
                    <c:v>1.9313207915827917</c:v>
                  </c:pt>
                  <c:pt idx="3">
                    <c:v>1.6024287122295873</c:v>
                  </c:pt>
                  <c:pt idx="4">
                    <c:v>1.5430849332136956</c:v>
                  </c:pt>
                  <c:pt idx="5">
                    <c:v>0.53612809414666318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SUMMARY!$A$10:$A$15</c:f>
              <c:strCache>
                <c:ptCount val="6"/>
                <c:pt idx="0">
                  <c:v>Control</c:v>
                </c:pt>
                <c:pt idx="1">
                  <c:v>0</c:v>
                </c:pt>
                <c:pt idx="2">
                  <c:v>30</c:v>
                </c:pt>
                <c:pt idx="3">
                  <c:v>60</c:v>
                </c:pt>
                <c:pt idx="4">
                  <c:v>120</c:v>
                </c:pt>
                <c:pt idx="5">
                  <c:v>240</c:v>
                </c:pt>
              </c:strCache>
            </c:strRef>
          </c:cat>
          <c:val>
            <c:numRef>
              <c:f>SUMMARY!$C$10:$C$15</c:f>
              <c:numCache>
                <c:formatCode>General</c:formatCode>
                <c:ptCount val="6"/>
                <c:pt idx="0">
                  <c:v>9.11</c:v>
                </c:pt>
                <c:pt idx="1">
                  <c:v>24.875999999999998</c:v>
                </c:pt>
                <c:pt idx="2">
                  <c:v>16.7</c:v>
                </c:pt>
                <c:pt idx="3">
                  <c:v>13.333333333333334</c:v>
                </c:pt>
                <c:pt idx="4">
                  <c:v>10.666666666666666</c:v>
                </c:pt>
                <c:pt idx="5">
                  <c:v>7.19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B4-46B0-BF65-25A835A00E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25732527"/>
        <c:axId val="201998611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SUMMARY!$A$9</c15:sqref>
                        </c15:formulaRef>
                      </c:ext>
                    </c:extLst>
                    <c:strCache>
                      <c:ptCount val="1"/>
                      <c:pt idx="0">
                        <c:v>Time Post IR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SUMMARY!$A$10:$A$15</c15:sqref>
                        </c15:formulaRef>
                      </c:ext>
                    </c:extLst>
                    <c:strCache>
                      <c:ptCount val="6"/>
                      <c:pt idx="0">
                        <c:v>Control</c:v>
                      </c:pt>
                      <c:pt idx="1">
                        <c:v>0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120</c:v>
                      </c:pt>
                      <c:pt idx="5">
                        <c:v>240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SUMMARY!$A$10:$A$15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0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120</c:v>
                      </c:pt>
                      <c:pt idx="5">
                        <c:v>240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C0B4-46B0-BF65-25A835A00E4C}"/>
                  </c:ext>
                </c:extLst>
              </c15:ser>
            </c15:filteredBarSeries>
          </c:ext>
        </c:extLst>
      </c:barChart>
      <c:catAx>
        <c:axId val="202573252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min post-IR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9986111"/>
        <c:crosses val="autoZero"/>
        <c:auto val="1"/>
        <c:lblAlgn val="ctr"/>
        <c:lblOffset val="100"/>
        <c:noMultiLvlLbl val="0"/>
      </c:catAx>
      <c:valAx>
        <c:axId val="2019986111"/>
        <c:scaling>
          <c:orientation val="minMax"/>
          <c:max val="3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% tail DNA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732527"/>
        <c:crosses val="autoZero"/>
        <c:crossBetween val="between"/>
        <c:majorUnit val="10"/>
        <c:min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740072299405477"/>
          <c:y val="0.15823803826255164"/>
          <c:w val="0.32115000476425598"/>
          <c:h val="0.13702561132977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68495512148708"/>
          <c:y val="0.10108735576774626"/>
          <c:w val="0.73765143096889485"/>
          <c:h val="0.64347491212117103"/>
        </c:manualLayout>
      </c:layout>
      <c:scatterChart>
        <c:scatterStyle val="lineMarker"/>
        <c:varyColors val="0"/>
        <c:ser>
          <c:idx val="3"/>
          <c:order val="3"/>
          <c:tx>
            <c:v>NTC Normoxia</c:v>
          </c:tx>
          <c:spPr>
            <a:ln w="127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Summary!$B$26:$B$30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2.728450923957482E-2</c:v>
                  </c:pt>
                  <c:pt idx="2">
                    <c:v>5.5677643628300237E-2</c:v>
                  </c:pt>
                  <c:pt idx="3">
                    <c:v>2.3333333333333237E-2</c:v>
                  </c:pt>
                </c:numCache>
              </c:numRef>
            </c:plus>
            <c:minus>
              <c:numRef>
                <c:f>Summary!$B$26:$B$30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2.728450923957482E-2</c:v>
                  </c:pt>
                  <c:pt idx="2">
                    <c:v>5.5677643628300237E-2</c:v>
                  </c:pt>
                  <c:pt idx="3">
                    <c:v>2.3333333333333237E-2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Summary!$A$12:$A$16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</c:numCache>
            </c:numRef>
          </c:xVal>
          <c:yVal>
            <c:numRef>
              <c:f>(Summary!$B$2:$B$5,Summary!$B$10)</c:f>
              <c:numCache>
                <c:formatCode>General</c:formatCode>
                <c:ptCount val="5"/>
                <c:pt idx="0">
                  <c:v>1</c:v>
                </c:pt>
                <c:pt idx="1">
                  <c:v>0.56666666666666665</c:v>
                </c:pt>
                <c:pt idx="2">
                  <c:v>0.32</c:v>
                </c:pt>
                <c:pt idx="3">
                  <c:v>0.18666666666666668</c:v>
                </c:pt>
              </c:numCache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ED33-4C6C-A4BE-DC3F8719FA6D}"/>
            </c:ext>
          </c:extLst>
        </c:ser>
        <c:ser>
          <c:idx val="8"/>
          <c:order val="4"/>
          <c:tx>
            <c:v>Beclin 1 Normoxia</c:v>
          </c:tx>
          <c:spPr>
            <a:ln w="12700" cap="rnd">
              <a:solidFill>
                <a:srgbClr val="7030A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Summary!$D$26:$D$30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1.8559214542766718E-2</c:v>
                  </c:pt>
                  <c:pt idx="2">
                    <c:v>7.8102496759066622E-2</c:v>
                  </c:pt>
                  <c:pt idx="3">
                    <c:v>3.4801021696368513E-2</c:v>
                  </c:pt>
                  <c:pt idx="4">
                    <c:v>0</c:v>
                  </c:pt>
                </c:numCache>
              </c:numRef>
            </c:plus>
            <c:minus>
              <c:numRef>
                <c:f>Summary!$D$26:$D$30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1.8559214542766718E-2</c:v>
                  </c:pt>
                  <c:pt idx="2">
                    <c:v>7.8102496759066622E-2</c:v>
                  </c:pt>
                  <c:pt idx="3">
                    <c:v>3.4801021696368513E-2</c:v>
                  </c:pt>
                  <c:pt idx="4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Summary!$A$12:$A$16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</c:numCache>
            </c:numRef>
          </c:xVal>
          <c:yVal>
            <c:numRef>
              <c:f>(Summary!$C$2:$C$5,Summary!$C$10)</c:f>
              <c:numCache>
                <c:formatCode>General</c:formatCode>
                <c:ptCount val="5"/>
                <c:pt idx="0">
                  <c:v>1</c:v>
                </c:pt>
                <c:pt idx="1">
                  <c:v>0.56333333333333335</c:v>
                </c:pt>
                <c:pt idx="2">
                  <c:v>0.31</c:v>
                </c:pt>
                <c:pt idx="3">
                  <c:v>0.21666666666666667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D33-4C6C-A4BE-DC3F8719FA6D}"/>
            </c:ext>
          </c:extLst>
        </c:ser>
        <c:ser>
          <c:idx val="4"/>
          <c:order val="5"/>
          <c:tx>
            <c:v>NTC Hypoxia</c:v>
          </c:tx>
          <c:spPr>
            <a:ln w="12700" cap="rnd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Summary!$C$26:$C$30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3.4801021696368499E-2</c:v>
                  </c:pt>
                  <c:pt idx="2">
                    <c:v>6.6916199666282483E-2</c:v>
                  </c:pt>
                  <c:pt idx="3">
                    <c:v>1.8559214542766742E-2</c:v>
                  </c:pt>
                  <c:pt idx="4">
                    <c:v>0</c:v>
                  </c:pt>
                </c:numCache>
              </c:numRef>
            </c:plus>
            <c:minus>
              <c:numRef>
                <c:f>Summary!$C$26:$C$30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3.4801021696368499E-2</c:v>
                  </c:pt>
                  <c:pt idx="2">
                    <c:v>6.6916199666282483E-2</c:v>
                  </c:pt>
                  <c:pt idx="3">
                    <c:v>1.8559214542766742E-2</c:v>
                  </c:pt>
                  <c:pt idx="4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Summary!$A$12:$A$16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</c:numCache>
            </c:numRef>
          </c:xVal>
          <c:yVal>
            <c:numRef>
              <c:f>(Summary!$B$6:$B$9,Summary!$B$11)</c:f>
              <c:numCache>
                <c:formatCode>General</c:formatCode>
                <c:ptCount val="5"/>
                <c:pt idx="0">
                  <c:v>1</c:v>
                </c:pt>
                <c:pt idx="1">
                  <c:v>0.67666666666666664</c:v>
                </c:pt>
                <c:pt idx="2">
                  <c:v>0.4466666666666666</c:v>
                </c:pt>
                <c:pt idx="3">
                  <c:v>0.30333333333333334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D33-4C6C-A4BE-DC3F8719FA6D}"/>
            </c:ext>
          </c:extLst>
        </c:ser>
        <c:ser>
          <c:idx val="6"/>
          <c:order val="6"/>
          <c:tx>
            <c:v>Beclin 1 Hypoxia</c:v>
          </c:tx>
          <c:spPr>
            <a:ln w="12700" cap="rnd">
              <a:solidFill>
                <a:srgbClr val="92D05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  <a:prstDash val="sysDash"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Summary!$E$26:$E$30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2.962731472438529E-2</c:v>
                  </c:pt>
                  <c:pt idx="2">
                    <c:v>5.5677643628300064E-2</c:v>
                  </c:pt>
                  <c:pt idx="3">
                    <c:v>5.2915026221291829E-2</c:v>
                  </c:pt>
                  <c:pt idx="4">
                    <c:v>0</c:v>
                  </c:pt>
                </c:numCache>
              </c:numRef>
            </c:plus>
            <c:minus>
              <c:numRef>
                <c:f>Summary!$E$26:$E$30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2.962731472438529E-2</c:v>
                  </c:pt>
                  <c:pt idx="2">
                    <c:v>5.5677643628300064E-2</c:v>
                  </c:pt>
                  <c:pt idx="3">
                    <c:v>5.2915026221291829E-2</c:v>
                  </c:pt>
                  <c:pt idx="4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Summary!$A$12:$A$16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</c:numCache>
            </c:numRef>
          </c:xVal>
          <c:yVal>
            <c:numRef>
              <c:f>(Summary!$C$6:$C$9,Summary!$C$11)</c:f>
              <c:numCache>
                <c:formatCode>General</c:formatCode>
                <c:ptCount val="5"/>
                <c:pt idx="0">
                  <c:v>1</c:v>
                </c:pt>
                <c:pt idx="1">
                  <c:v>0.52333333333333332</c:v>
                </c:pt>
                <c:pt idx="2">
                  <c:v>0.31</c:v>
                </c:pt>
                <c:pt idx="3">
                  <c:v>0.21</c:v>
                </c:pt>
              </c:numCache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ED33-4C6C-A4BE-DC3F8719FA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8098079"/>
        <c:axId val="748099711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Hypoxia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[1]Graph!$G$3:$G$6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0</c:v>
                        </c:pt>
                        <c:pt idx="1">
                          <c:v>7.7072116300975602E-2</c:v>
                        </c:pt>
                        <c:pt idx="2">
                          <c:v>9.3639972471399366E-2</c:v>
                        </c:pt>
                        <c:pt idx="3">
                          <c:v>6.7246643865036981E-2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[1]Graph!$G$3:$G$6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0</c:v>
                        </c:pt>
                        <c:pt idx="1">
                          <c:v>7.7072116300975602E-2</c:v>
                        </c:pt>
                        <c:pt idx="2">
                          <c:v>9.3639972471399366E-2</c:v>
                        </c:pt>
                        <c:pt idx="3">
                          <c:v>6.7246643865036981E-2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[1]Graph!$A$13:$A$16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[1]Graph!$E$3:$E$6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</c:v>
                      </c:pt>
                      <c:pt idx="1">
                        <c:v>0.84966666666666668</c:v>
                      </c:pt>
                      <c:pt idx="2">
                        <c:v>0.60533333333333339</c:v>
                      </c:pt>
                      <c:pt idx="3">
                        <c:v>0.37566666666666665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ED33-4C6C-A4BE-DC3F8719FA6D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Normoxia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[1]Graph!$G$7:$G$10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0</c:v>
                        </c:pt>
                        <c:pt idx="1">
                          <c:v>1.7704362299852668E-2</c:v>
                        </c:pt>
                        <c:pt idx="2">
                          <c:v>7.9825504139410891E-2</c:v>
                        </c:pt>
                        <c:pt idx="3">
                          <c:v>5.1004357112353162E-2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[1]Graph!$G$7:$G$10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0</c:v>
                        </c:pt>
                        <c:pt idx="1">
                          <c:v>1.7704362299852668E-2</c:v>
                        </c:pt>
                        <c:pt idx="2">
                          <c:v>7.9825504139410891E-2</c:v>
                        </c:pt>
                        <c:pt idx="3">
                          <c:v>5.1004357112353162E-2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[1]Graph!$A$13:$A$16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[1]Graph!$E$7:$E$10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</c:v>
                      </c:pt>
                      <c:pt idx="1">
                        <c:v>0.39733333333333332</c:v>
                      </c:pt>
                      <c:pt idx="2">
                        <c:v>0.31766666666666665</c:v>
                      </c:pt>
                      <c:pt idx="3">
                        <c:v>0.19966666666666666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D33-4C6C-A4BE-DC3F8719FA6D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'M:\Documents\lab\Clonogenics\siRNA\siRNA UMSCC-6\[UMSCC6 siRNA clonogenic summary.xlsx]Sheet7'!$B$1</c15:sqref>
                        </c15:formulaRef>
                      </c:ext>
                    </c:extLst>
                    <c:strCache>
                      <c:ptCount val="1"/>
                      <c:pt idx="0">
                        <c:v>NTC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[2]Sheet7!$B$2:$B$9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</c:v>
                      </c:pt>
                      <c:pt idx="1">
                        <c:v>0.53666666666666663</c:v>
                      </c:pt>
                      <c:pt idx="2">
                        <c:v>0.27666666666666667</c:v>
                      </c:pt>
                      <c:pt idx="3">
                        <c:v>0.13</c:v>
                      </c:pt>
                      <c:pt idx="4">
                        <c:v>1</c:v>
                      </c:pt>
                      <c:pt idx="5">
                        <c:v>0.84</c:v>
                      </c:pt>
                      <c:pt idx="6">
                        <c:v>0.73333333333333339</c:v>
                      </c:pt>
                      <c:pt idx="7">
                        <c:v>0.39333333333333331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[1]Graph!$A$13:$A$16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D33-4C6C-A4BE-DC3F8719FA6D}"/>
                  </c:ext>
                </c:extLst>
              </c15:ser>
            </c15:filteredScatterSeries>
          </c:ext>
        </c:extLst>
      </c:scatterChart>
      <c:valAx>
        <c:axId val="748098079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Dose 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099711"/>
        <c:crossesAt val="1.0000000000000002E-2"/>
        <c:crossBetween val="midCat"/>
        <c:majorUnit val="1"/>
      </c:valAx>
      <c:valAx>
        <c:axId val="748099711"/>
        <c:scaling>
          <c:logBase val="10"/>
          <c:orientation val="minMax"/>
          <c:max val="1"/>
          <c:min val="0.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Surviving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098079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417707915767567"/>
          <c:y val="9.7453948092498903E-3"/>
          <c:w val="0.54675070577498786"/>
          <c:h val="0.281221848109212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64506268774708"/>
          <c:y val="0.26463421569338202"/>
          <c:w val="0.74702305562530502"/>
          <c:h val="0.54706742659287355"/>
        </c:manualLayout>
      </c:layout>
      <c:scatterChart>
        <c:scatterStyle val="lineMarker"/>
        <c:varyColors val="0"/>
        <c:ser>
          <c:idx val="0"/>
          <c:order val="0"/>
          <c:tx>
            <c:v>Normoxia (low-LET)</c:v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'UMSCC6 LvsH LET nor hyp'!$D$3:$D$7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</c:numCache>
            </c:numRef>
          </c:xVal>
          <c:yVal>
            <c:numRef>
              <c:f>('UMSCC6 LvsH LET nor hyp'!$J$3,'UMSCC6 LvsH LET nor hyp'!$J$5,'UMSCC6 LvsH LET nor hyp'!$J$7,'UMSCC6 LvsH LET nor hyp'!$J$9,'UMSCC6 LvsH LET nor hyp'!$J$11)</c:f>
              <c:numCache>
                <c:formatCode>General</c:formatCode>
                <c:ptCount val="5"/>
                <c:pt idx="0">
                  <c:v>1</c:v>
                </c:pt>
                <c:pt idx="1">
                  <c:v>0.98654708520179368</c:v>
                </c:pt>
                <c:pt idx="2">
                  <c:v>0.63901345291479816</c:v>
                </c:pt>
                <c:pt idx="3">
                  <c:v>0.33632286995515698</c:v>
                </c:pt>
                <c:pt idx="4">
                  <c:v>1.8684603886397609E-2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8C-4DDA-95BC-505D7D1296F0}"/>
            </c:ext>
          </c:extLst>
        </c:ser>
        <c:ser>
          <c:idx val="1"/>
          <c:order val="1"/>
          <c:tx>
            <c:v>Normoxia (high-LET)</c:v>
          </c:tx>
          <c:spPr>
            <a:ln w="127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xVal>
            <c:numRef>
              <c:f>'UMSCC6 LvsH LET nor hyp'!$D$3:$D$7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</c:numCache>
            </c:numRef>
          </c:xVal>
          <c:yVal>
            <c:numRef>
              <c:f>('UMSCC6 LvsH LET nor hyp'!$J$16,'UMSCC6 LvsH LET nor hyp'!$J$18,'UMSCC6 LvsH LET nor hyp'!$J$20,'UMSCC6 LvsH LET nor hyp'!$J$22,'UMSCC6 LvsH LET nor hyp'!$J$24)</c:f>
              <c:numCache>
                <c:formatCode>General</c:formatCode>
                <c:ptCount val="5"/>
                <c:pt idx="0">
                  <c:v>1</c:v>
                </c:pt>
                <c:pt idx="1">
                  <c:v>0.76944065484311053</c:v>
                </c:pt>
                <c:pt idx="2">
                  <c:v>0.15620736698499318</c:v>
                </c:pt>
                <c:pt idx="3">
                  <c:v>9.4815825375170526E-2</c:v>
                </c:pt>
                <c:pt idx="4">
                  <c:v>1.2448840381991814E-2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78C-4DDA-95BC-505D7D1296F0}"/>
            </c:ext>
          </c:extLst>
        </c:ser>
        <c:ser>
          <c:idx val="3"/>
          <c:order val="2"/>
          <c:tx>
            <c:v>Hypoxia (high-LET)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'UMSCC6 LvsH LET nor hyp'!$D$3:$D$7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</c:numCache>
            </c:numRef>
          </c:xVal>
          <c:yVal>
            <c:numRef>
              <c:f>('UMSCC6 LvsH LET nor hyp'!$Q$16,'UMSCC6 LvsH LET nor hyp'!$Q$18,'UMSCC6 LvsH LET nor hyp'!$Q$20,'UMSCC6 LvsH LET nor hyp'!$Q$22,'UMSCC6 LvsH LET nor hyp'!$Q$24)</c:f>
              <c:numCache>
                <c:formatCode>General</c:formatCode>
                <c:ptCount val="5"/>
                <c:pt idx="0">
                  <c:v>1</c:v>
                </c:pt>
                <c:pt idx="1">
                  <c:v>0.7931526390870185</c:v>
                </c:pt>
                <c:pt idx="2">
                  <c:v>0.21326676176890158</c:v>
                </c:pt>
                <c:pt idx="3">
                  <c:v>0.10092724679029957</c:v>
                </c:pt>
                <c:pt idx="4">
                  <c:v>1.2303851640513551E-2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78C-4DDA-95BC-505D7D129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4747056"/>
        <c:axId val="1445929856"/>
      </c:scatterChart>
      <c:valAx>
        <c:axId val="2084747056"/>
        <c:scaling>
          <c:orientation val="minMax"/>
          <c:max val="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Dose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5929856"/>
        <c:crossesAt val="1.0000000000000002E-2"/>
        <c:crossBetween val="midCat"/>
        <c:majorUnit val="2"/>
      </c:valAx>
      <c:valAx>
        <c:axId val="1445929856"/>
        <c:scaling>
          <c:logBase val="10"/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Surviving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4747056"/>
        <c:crosses val="autoZero"/>
        <c:crossBetween val="midCat"/>
        <c:min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427883925809329"/>
          <c:y val="4.1215145136560248E-4"/>
          <c:w val="0.76572116074190666"/>
          <c:h val="0.187706660429822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92174096127559"/>
          <c:y val="4.2887319073259891E-2"/>
          <c:w val="0.66704248819411371"/>
          <c:h val="0.75494659882428494"/>
        </c:manualLayout>
      </c:layout>
      <c:scatterChart>
        <c:scatterStyle val="lineMarker"/>
        <c:varyColors val="0"/>
        <c:ser>
          <c:idx val="0"/>
          <c:order val="0"/>
          <c:tx>
            <c:strRef>
              <c:f>'https://bham-my.sharepoint.com/personal/j_r_hughes_bham_ac_uk/Documents/Lab/FLASH/Results/Clonogenics/HeLa FLASH 170123/Data_26-01-23_14-51/[DataTable_26-01-23_15-06.xls]Sheet2 (2)'!$M$2</c:f>
              <c:strCache>
                <c:ptCount val="1"/>
                <c:pt idx="0">
                  <c:v>FLASH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'[1]Sheet2 (2)'!$N$1:$S$1</c:f>
              <c:numCache>
                <c:formatCode>General</c:formatCode>
                <c:ptCount val="6"/>
                <c:pt idx="0">
                  <c:v>0</c:v>
                </c:pt>
                <c:pt idx="1">
                  <c:v>4.6332000000000004</c:v>
                </c:pt>
                <c:pt idx="2">
                  <c:v>7.2579375000000006</c:v>
                </c:pt>
                <c:pt idx="3">
                  <c:v>11.988900000000001</c:v>
                </c:pt>
                <c:pt idx="4">
                  <c:v>21.181668750000004</c:v>
                </c:pt>
                <c:pt idx="5">
                  <c:v>32.781003750000004</c:v>
                </c:pt>
              </c:numCache>
            </c:numRef>
          </c:xVal>
          <c:yVal>
            <c:numRef>
              <c:f>'[1]Sheet2 (2)'!$N$2:$S$2</c:f>
              <c:numCache>
                <c:formatCode>General</c:formatCode>
                <c:ptCount val="6"/>
                <c:pt idx="0">
                  <c:v>1</c:v>
                </c:pt>
                <c:pt idx="1">
                  <c:v>0.32502965599051004</c:v>
                </c:pt>
                <c:pt idx="2">
                  <c:v>4.8635824436536176E-2</c:v>
                </c:pt>
                <c:pt idx="3">
                  <c:v>5.5357848952155009E-3</c:v>
                </c:pt>
                <c:pt idx="4">
                  <c:v>3.262158956109134E-3</c:v>
                </c:pt>
                <c:pt idx="5">
                  <c:v>7.2953736654804262E-4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E9-472A-A08D-81A76D1636E3}"/>
            </c:ext>
          </c:extLst>
        </c:ser>
        <c:ser>
          <c:idx val="1"/>
          <c:order val="1"/>
          <c:tx>
            <c:strRef>
              <c:f>'https://bham-my.sharepoint.com/personal/j_r_hughes_bham_ac_uk/Documents/Lab/FLASH/Results/Clonogenics/HeLa FLASH 170123/Data_26-01-23_14-51/[DataTable_26-01-23_15-06.xls]Sheet2 (2)'!$M$3</c:f>
              <c:strCache>
                <c:ptCount val="1"/>
                <c:pt idx="0">
                  <c:v>CONV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'[1]Sheet2 (2)'!$N$1:$S$1</c:f>
              <c:numCache>
                <c:formatCode>General</c:formatCode>
                <c:ptCount val="6"/>
                <c:pt idx="0">
                  <c:v>0</c:v>
                </c:pt>
                <c:pt idx="1">
                  <c:v>4.6332000000000004</c:v>
                </c:pt>
                <c:pt idx="2">
                  <c:v>7.2579375000000006</c:v>
                </c:pt>
                <c:pt idx="3">
                  <c:v>11.988900000000001</c:v>
                </c:pt>
                <c:pt idx="4">
                  <c:v>21.181668750000004</c:v>
                </c:pt>
                <c:pt idx="5">
                  <c:v>32.781003750000004</c:v>
                </c:pt>
              </c:numCache>
            </c:numRef>
          </c:xVal>
          <c:yVal>
            <c:numRef>
              <c:f>'[1]Sheet2 (2)'!$N$3:$S$3</c:f>
              <c:numCache>
                <c:formatCode>General</c:formatCode>
                <c:ptCount val="6"/>
                <c:pt idx="0">
                  <c:v>1</c:v>
                </c:pt>
                <c:pt idx="1">
                  <c:v>0.34400948991696323</c:v>
                </c:pt>
                <c:pt idx="2">
                  <c:v>0.13760379596678529</c:v>
                </c:pt>
                <c:pt idx="3">
                  <c:v>5.1403716884143927E-3</c:v>
                </c:pt>
                <c:pt idx="4">
                  <c:v>8.8967971530249106E-4</c:v>
                </c:pt>
                <c:pt idx="5">
                  <c:v>2.7283511269276395E-4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3E9-472A-A08D-81A76D163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2123600"/>
        <c:axId val="526751280"/>
      </c:scatterChart>
      <c:valAx>
        <c:axId val="642123600"/>
        <c:scaling>
          <c:orientation val="minMax"/>
          <c:max val="3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Dose (</a:t>
                </a:r>
                <a:r>
                  <a:rPr lang="en-GB" b="1" dirty="0" err="1"/>
                  <a:t>Gy</a:t>
                </a:r>
                <a:r>
                  <a:rPr lang="en-GB" b="1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751280"/>
        <c:crossesAt val="1.0000000000000003E-4"/>
        <c:crossBetween val="midCat"/>
        <c:majorUnit val="10"/>
      </c:valAx>
      <c:valAx>
        <c:axId val="526751280"/>
        <c:scaling>
          <c:logBase val="10"/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Surviving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21236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8856802900345784"/>
          <c:y val="6.9659332872119423E-2"/>
          <c:w val="0.31442745269035144"/>
          <c:h val="0.201649953070197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02485524511541"/>
          <c:y val="6.9256469012057315E-2"/>
          <c:w val="0.66697325994249301"/>
          <c:h val="0.63620487575665197"/>
        </c:manualLayout>
      </c:layout>
      <c:lineChart>
        <c:grouping val="standard"/>
        <c:varyColors val="0"/>
        <c:ser>
          <c:idx val="1"/>
          <c:order val="0"/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'[Cell Titer Glo HN041 0-15Gy.xlsx]Collated'!$B$9:$I$9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6.5075612048963311E-2</c:v>
                  </c:pt>
                  <c:pt idx="2">
                    <c:v>4.6377461682933045E-2</c:v>
                  </c:pt>
                  <c:pt idx="3">
                    <c:v>3.7155714306958118E-2</c:v>
                  </c:pt>
                  <c:pt idx="4">
                    <c:v>6.1491610596735462E-2</c:v>
                  </c:pt>
                  <c:pt idx="5">
                    <c:v>6.9433115933280692E-2</c:v>
                  </c:pt>
                  <c:pt idx="6">
                    <c:v>5.9692526557133085E-2</c:v>
                  </c:pt>
                  <c:pt idx="7">
                    <c:v>5.2542616478236541E-2</c:v>
                  </c:pt>
                </c:numCache>
              </c:numRef>
            </c:plus>
            <c:minus>
              <c:numRef>
                <c:f>'[Cell Titer Glo HN041 0-15Gy.xlsx]Collated'!$B$9:$I$9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6.5075612048963311E-2</c:v>
                  </c:pt>
                  <c:pt idx="2">
                    <c:v>4.6377461682933045E-2</c:v>
                  </c:pt>
                  <c:pt idx="3">
                    <c:v>3.7155714306958118E-2</c:v>
                  </c:pt>
                  <c:pt idx="4">
                    <c:v>6.1491610596735462E-2</c:v>
                  </c:pt>
                  <c:pt idx="5">
                    <c:v>6.9433115933280692E-2</c:v>
                  </c:pt>
                  <c:pt idx="6">
                    <c:v>5.9692526557133085E-2</c:v>
                  </c:pt>
                  <c:pt idx="7">
                    <c:v>5.2542616478236541E-2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'[Cell Titer Glo HN041 0-15Gy.xlsx]Collated'!$B$2:$I$2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15</c:v>
                </c:pt>
              </c:numCache>
            </c:numRef>
          </c:cat>
          <c:val>
            <c:numRef>
              <c:f>'[Cell Titer Glo HN041 0-15Gy.xlsx]Collated'!$B$7:$I$7</c:f>
              <c:numCache>
                <c:formatCode>General</c:formatCode>
                <c:ptCount val="8"/>
                <c:pt idx="0">
                  <c:v>1</c:v>
                </c:pt>
                <c:pt idx="1">
                  <c:v>0.73237904772671492</c:v>
                </c:pt>
                <c:pt idx="2">
                  <c:v>0.5942366194088855</c:v>
                </c:pt>
                <c:pt idx="3">
                  <c:v>0.53366215013170137</c:v>
                </c:pt>
                <c:pt idx="4">
                  <c:v>0.34469040627806763</c:v>
                </c:pt>
                <c:pt idx="5">
                  <c:v>0.33704525017222281</c:v>
                </c:pt>
                <c:pt idx="6">
                  <c:v>0.31298099841825183</c:v>
                </c:pt>
                <c:pt idx="7">
                  <c:v>0.27710005187464093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59-4344-B56E-F5E8C3362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0808831"/>
        <c:axId val="1906737583"/>
      </c:lineChart>
      <c:catAx>
        <c:axId val="19108088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X-ray dose (Gy)</a:t>
                </a:r>
              </a:p>
            </c:rich>
          </c:tx>
          <c:layout>
            <c:manualLayout>
              <c:xMode val="edge"/>
              <c:yMode val="edge"/>
              <c:x val="0.37675139419719011"/>
              <c:y val="0.827772495366398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6737583"/>
        <c:crossesAt val="0"/>
        <c:auto val="1"/>
        <c:lblAlgn val="ctr"/>
        <c:lblOffset val="100"/>
        <c:noMultiLvlLbl val="0"/>
      </c:catAx>
      <c:valAx>
        <c:axId val="1906737583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Viability</a:t>
                </a:r>
              </a:p>
            </c:rich>
          </c:tx>
          <c:layout>
            <c:manualLayout>
              <c:xMode val="edge"/>
              <c:yMode val="edge"/>
              <c:x val="3.5058327794444712E-2"/>
              <c:y val="0.28195607590436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0808831"/>
        <c:crossesAt val="0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859776333095606"/>
          <c:y val="3.6582574490125794E-2"/>
          <c:w val="0.82140223666904388"/>
          <c:h val="0.76016116140850376"/>
        </c:manualLayout>
      </c:layout>
      <c:barChart>
        <c:barDir val="col"/>
        <c:grouping val="clustered"/>
        <c:varyColors val="0"/>
        <c:ser>
          <c:idx val="2"/>
          <c:order val="0"/>
          <c:tx>
            <c:v>Proton-IR (58 MeV)</c:v>
          </c:tx>
          <c:spPr>
            <a:solidFill>
              <a:srgbClr val="92D05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(Alkaline!$O$26,Alkaline!$O$17:$O$21)</c:f>
                <c:numCache>
                  <c:formatCode>General</c:formatCode>
                  <c:ptCount val="6"/>
                  <c:pt idx="0">
                    <c:v>1.5085592770549021E-2</c:v>
                  </c:pt>
                  <c:pt idx="1">
                    <c:v>0</c:v>
                  </c:pt>
                  <c:pt idx="2">
                    <c:v>0.12454985592737561</c:v>
                  </c:pt>
                  <c:pt idx="3">
                    <c:v>3.8731219175059513E-2</c:v>
                  </c:pt>
                  <c:pt idx="4">
                    <c:v>3.1330666949650421E-2</c:v>
                  </c:pt>
                  <c:pt idx="5">
                    <c:v>5.2443236933113882E-2</c:v>
                  </c:pt>
                </c:numCache>
              </c:numRef>
            </c:plus>
            <c:minus>
              <c:numRef>
                <c:f>(Alkaline!$O$26,Alkaline!$O$17:$O$21)</c:f>
                <c:numCache>
                  <c:formatCode>General</c:formatCode>
                  <c:ptCount val="6"/>
                  <c:pt idx="0">
                    <c:v>1.5085592770549021E-2</c:v>
                  </c:pt>
                  <c:pt idx="1">
                    <c:v>0</c:v>
                  </c:pt>
                  <c:pt idx="2">
                    <c:v>0.12454985592737561</c:v>
                  </c:pt>
                  <c:pt idx="3">
                    <c:v>3.8731219175059513E-2</c:v>
                  </c:pt>
                  <c:pt idx="4">
                    <c:v>3.1330666949650421E-2</c:v>
                  </c:pt>
                  <c:pt idx="5">
                    <c:v>5.2443236933113882E-2</c:v>
                  </c:pt>
                </c:numCache>
              </c:numRef>
            </c:minus>
          </c:errBars>
          <c:cat>
            <c:strRef>
              <c:f>(Alkaline!$A$24,Alkaline!$A$3:$A$7)</c:f>
              <c:strCache>
                <c:ptCount val="6"/>
                <c:pt idx="0">
                  <c:v>Control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60</c:v>
                </c:pt>
                <c:pt idx="5">
                  <c:v>120</c:v>
                </c:pt>
              </c:strCache>
            </c:strRef>
          </c:cat>
          <c:val>
            <c:numRef>
              <c:f>(Alkaline!$N$26,Alkaline!$N$17:$N$21)</c:f>
              <c:numCache>
                <c:formatCode>0%</c:formatCode>
                <c:ptCount val="6"/>
                <c:pt idx="0">
                  <c:v>4.8489328804774398E-2</c:v>
                </c:pt>
                <c:pt idx="1">
                  <c:v>1</c:v>
                </c:pt>
                <c:pt idx="2">
                  <c:v>0.73554713194147592</c:v>
                </c:pt>
                <c:pt idx="3">
                  <c:v>0.4761074292399865</c:v>
                </c:pt>
                <c:pt idx="4">
                  <c:v>0.18232368817976513</c:v>
                </c:pt>
                <c:pt idx="5">
                  <c:v>0.10297920023919346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FC-40FF-AB07-977ECBC9DC4E}"/>
            </c:ext>
          </c:extLst>
        </c:ser>
        <c:ser>
          <c:idx val="3"/>
          <c:order val="1"/>
          <c:tx>
            <c:v>Proton-IR (11 MeV)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(Alkaline!$U$26,Alkaline!$U$17:$U$21)</c:f>
                <c:numCache>
                  <c:formatCode>General</c:formatCode>
                  <c:ptCount val="6"/>
                  <c:pt idx="0">
                    <c:v>5.837214443102679E-3</c:v>
                  </c:pt>
                  <c:pt idx="1">
                    <c:v>0</c:v>
                  </c:pt>
                  <c:pt idx="2">
                    <c:v>8.2015155955114355E-2</c:v>
                  </c:pt>
                  <c:pt idx="3">
                    <c:v>9.5047382802410138E-2</c:v>
                  </c:pt>
                  <c:pt idx="4">
                    <c:v>0.10556218720141274</c:v>
                  </c:pt>
                  <c:pt idx="5">
                    <c:v>9.1060827340798789E-2</c:v>
                  </c:pt>
                </c:numCache>
              </c:numRef>
            </c:plus>
            <c:minus>
              <c:numRef>
                <c:f>(Alkaline!$U$26,Alkaline!$U$17:$U$21)</c:f>
                <c:numCache>
                  <c:formatCode>General</c:formatCode>
                  <c:ptCount val="6"/>
                  <c:pt idx="0">
                    <c:v>5.837214443102679E-3</c:v>
                  </c:pt>
                  <c:pt idx="1">
                    <c:v>0</c:v>
                  </c:pt>
                  <c:pt idx="2">
                    <c:v>8.2015155955114355E-2</c:v>
                  </c:pt>
                  <c:pt idx="3">
                    <c:v>9.5047382802410138E-2</c:v>
                  </c:pt>
                  <c:pt idx="4">
                    <c:v>0.10556218720141274</c:v>
                  </c:pt>
                  <c:pt idx="5">
                    <c:v>9.1060827340798789E-2</c:v>
                  </c:pt>
                </c:numCache>
              </c:numRef>
            </c:minus>
          </c:errBars>
          <c:cat>
            <c:strRef>
              <c:f>(Alkaline!$A$24,Alkaline!$A$3:$A$7)</c:f>
              <c:strCache>
                <c:ptCount val="6"/>
                <c:pt idx="0">
                  <c:v>Control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60</c:v>
                </c:pt>
                <c:pt idx="5">
                  <c:v>120</c:v>
                </c:pt>
              </c:strCache>
            </c:strRef>
          </c:cat>
          <c:val>
            <c:numRef>
              <c:f>(Alkaline!$T$26,Alkaline!$T$17:$T$21)</c:f>
              <c:numCache>
                <c:formatCode>0%</c:formatCode>
                <c:ptCount val="6"/>
                <c:pt idx="0">
                  <c:v>3.536667827144134E-2</c:v>
                </c:pt>
                <c:pt idx="1">
                  <c:v>1</c:v>
                </c:pt>
                <c:pt idx="2">
                  <c:v>1.0738145339482938</c:v>
                </c:pt>
                <c:pt idx="3">
                  <c:v>1.1341421596948653</c:v>
                </c:pt>
                <c:pt idx="4">
                  <c:v>0.74585279464657639</c:v>
                </c:pt>
                <c:pt idx="5">
                  <c:v>0.43179325443682781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FC-40FF-AB07-977ECBC9DC4E}"/>
            </c:ext>
          </c:extLst>
        </c:ser>
        <c:ser>
          <c:idx val="0"/>
          <c:order val="2"/>
          <c:tx>
            <c:v>X-ray-IR (100 kV)</c:v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(Alkaline!$AA$21:$AA$23,Alkaline!$AA$25:$AA$27)</c:f>
                <c:numCache>
                  <c:formatCode>General</c:formatCode>
                  <c:ptCount val="6"/>
                  <c:pt idx="0">
                    <c:v>2.1353246051757815E-3</c:v>
                  </c:pt>
                  <c:pt idx="1">
                    <c:v>0</c:v>
                  </c:pt>
                  <c:pt idx="2">
                    <c:v>1.2936678391482902E-2</c:v>
                  </c:pt>
                  <c:pt idx="3">
                    <c:v>8.0526408669339099E-3</c:v>
                  </c:pt>
                  <c:pt idx="4">
                    <c:v>2.6068358018891607E-2</c:v>
                  </c:pt>
                  <c:pt idx="5">
                    <c:v>9.5077538721743821E-3</c:v>
                  </c:pt>
                </c:numCache>
              </c:numRef>
            </c:plus>
            <c:minus>
              <c:numRef>
                <c:f>(Alkaline!$AA$21:$AA$23,Alkaline!$AA$25:$AA$27)</c:f>
                <c:numCache>
                  <c:formatCode>General</c:formatCode>
                  <c:ptCount val="6"/>
                  <c:pt idx="0">
                    <c:v>2.1353246051757815E-3</c:v>
                  </c:pt>
                  <c:pt idx="1">
                    <c:v>0</c:v>
                  </c:pt>
                  <c:pt idx="2">
                    <c:v>1.2936678391482902E-2</c:v>
                  </c:pt>
                  <c:pt idx="3">
                    <c:v>8.0526408669339099E-3</c:v>
                  </c:pt>
                  <c:pt idx="4">
                    <c:v>2.6068358018891607E-2</c:v>
                  </c:pt>
                  <c:pt idx="5">
                    <c:v>9.5077538721743821E-3</c:v>
                  </c:pt>
                </c:numCache>
              </c:numRef>
            </c:minus>
          </c:errBars>
          <c:cat>
            <c:strRef>
              <c:f>(Alkaline!$A$24,Alkaline!$A$3:$A$7)</c:f>
              <c:strCache>
                <c:ptCount val="6"/>
                <c:pt idx="0">
                  <c:v>Control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60</c:v>
                </c:pt>
                <c:pt idx="5">
                  <c:v>120</c:v>
                </c:pt>
              </c:strCache>
            </c:strRef>
          </c:cat>
          <c:val>
            <c:numRef>
              <c:f>(Alkaline!$Z$21:$Z$23,Alkaline!$Z$25:$Z$27)</c:f>
              <c:numCache>
                <c:formatCode>0%</c:formatCode>
                <c:ptCount val="6"/>
                <c:pt idx="0">
                  <c:v>7.4551084574138605E-3</c:v>
                </c:pt>
                <c:pt idx="1">
                  <c:v>1</c:v>
                </c:pt>
                <c:pt idx="2">
                  <c:v>0.78974159935211652</c:v>
                </c:pt>
                <c:pt idx="3">
                  <c:v>0.47732484746157833</c:v>
                </c:pt>
                <c:pt idx="4">
                  <c:v>0.2423917598663361</c:v>
                </c:pt>
                <c:pt idx="5">
                  <c:v>2.7746219253818018E-2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FC-40FF-AB07-977ECBC9D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621248"/>
        <c:axId val="332395008"/>
      </c:barChart>
      <c:catAx>
        <c:axId val="133621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Minutes post-IR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32395008"/>
        <c:crosses val="autoZero"/>
        <c:auto val="1"/>
        <c:lblAlgn val="ctr"/>
        <c:lblOffset val="100"/>
        <c:noMultiLvlLbl val="0"/>
      </c:catAx>
      <c:valAx>
        <c:axId val="332395008"/>
        <c:scaling>
          <c:orientation val="minMax"/>
          <c:max val="1.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 Tail DNA</a:t>
                </a:r>
              </a:p>
            </c:rich>
          </c:tx>
          <c:layout>
            <c:manualLayout>
              <c:xMode val="edge"/>
              <c:yMode val="edge"/>
              <c:x val="9.3497675885475095E-3"/>
              <c:y val="0.28451253817557981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133621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7822683680307924"/>
          <c:y val="6.0873610162705391E-3"/>
          <c:w val="0.35014859460059994"/>
          <c:h val="0.1922734051774961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300"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72715088037467"/>
          <c:y val="2.3175162626520623E-2"/>
          <c:w val="0.81727284911962539"/>
          <c:h val="0.76659523317625267"/>
        </c:manualLayout>
      </c:layout>
      <c:barChart>
        <c:barDir val="col"/>
        <c:grouping val="clustered"/>
        <c:varyColors val="0"/>
        <c:ser>
          <c:idx val="2"/>
          <c:order val="0"/>
          <c:tx>
            <c:v>Proton-IR (58 MeV)</c:v>
          </c:tx>
          <c:spPr>
            <a:solidFill>
              <a:srgbClr val="92D05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Neutral!$S$17:$S$21</c:f>
                <c:numCache>
                  <c:formatCode>General</c:formatCode>
                  <c:ptCount val="5"/>
                  <c:pt idx="0">
                    <c:v>3.0918118225543988E-2</c:v>
                  </c:pt>
                  <c:pt idx="1">
                    <c:v>0</c:v>
                  </c:pt>
                  <c:pt idx="2">
                    <c:v>3.9009888861487332E-2</c:v>
                  </c:pt>
                  <c:pt idx="3">
                    <c:v>5.455383122809019E-2</c:v>
                  </c:pt>
                  <c:pt idx="4">
                    <c:v>2.584351496550167E-2</c:v>
                  </c:pt>
                </c:numCache>
              </c:numRef>
            </c:plus>
            <c:minus>
              <c:numRef>
                <c:f>Neutral!$S$17:$S$21</c:f>
                <c:numCache>
                  <c:formatCode>General</c:formatCode>
                  <c:ptCount val="5"/>
                  <c:pt idx="0">
                    <c:v>3.0918118225543988E-2</c:v>
                  </c:pt>
                  <c:pt idx="1">
                    <c:v>0</c:v>
                  </c:pt>
                  <c:pt idx="2">
                    <c:v>3.9009888861487332E-2</c:v>
                  </c:pt>
                  <c:pt idx="3">
                    <c:v>5.455383122809019E-2</c:v>
                  </c:pt>
                  <c:pt idx="4">
                    <c:v>2.584351496550167E-2</c:v>
                  </c:pt>
                </c:numCache>
              </c:numRef>
            </c:minus>
          </c:errBars>
          <c:cat>
            <c:strRef>
              <c:f>Neutral!$A$3:$A$7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Neutral!$R$17:$R$21</c:f>
              <c:numCache>
                <c:formatCode>0%</c:formatCode>
                <c:ptCount val="5"/>
                <c:pt idx="0">
                  <c:v>0.18828534969536703</c:v>
                </c:pt>
                <c:pt idx="1">
                  <c:v>1</c:v>
                </c:pt>
                <c:pt idx="2">
                  <c:v>0.48242751840031356</c:v>
                </c:pt>
                <c:pt idx="3">
                  <c:v>0.28177799388792429</c:v>
                </c:pt>
                <c:pt idx="4">
                  <c:v>9.3033225833045408E-2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70-4F9C-8878-5890B477F5E7}"/>
            </c:ext>
          </c:extLst>
        </c:ser>
        <c:ser>
          <c:idx val="3"/>
          <c:order val="1"/>
          <c:tx>
            <c:v>Proton-IR (11 MeV)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Neutral!$AA$17:$AA$21</c:f>
                <c:numCache>
                  <c:formatCode>General</c:formatCode>
                  <c:ptCount val="5"/>
                  <c:pt idx="0">
                    <c:v>3.9025277980101192E-2</c:v>
                  </c:pt>
                  <c:pt idx="1">
                    <c:v>0</c:v>
                  </c:pt>
                  <c:pt idx="2">
                    <c:v>5.9324885211977235E-2</c:v>
                  </c:pt>
                  <c:pt idx="3">
                    <c:v>0.10040582610071078</c:v>
                  </c:pt>
                  <c:pt idx="4">
                    <c:v>3.8693870169995273E-2</c:v>
                  </c:pt>
                </c:numCache>
              </c:numRef>
            </c:plus>
            <c:minus>
              <c:numRef>
                <c:f>Neutral!$AA$17:$AA$21</c:f>
                <c:numCache>
                  <c:formatCode>General</c:formatCode>
                  <c:ptCount val="5"/>
                  <c:pt idx="0">
                    <c:v>3.9025277980101192E-2</c:v>
                  </c:pt>
                  <c:pt idx="1">
                    <c:v>0</c:v>
                  </c:pt>
                  <c:pt idx="2">
                    <c:v>5.9324885211977235E-2</c:v>
                  </c:pt>
                  <c:pt idx="3">
                    <c:v>0.10040582610071078</c:v>
                  </c:pt>
                  <c:pt idx="4">
                    <c:v>3.8693870169995273E-2</c:v>
                  </c:pt>
                </c:numCache>
              </c:numRef>
            </c:minus>
          </c:errBars>
          <c:cat>
            <c:strRef>
              <c:f>Neutral!$A$3:$A$7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Neutral!$Z$17:$Z$21</c:f>
              <c:numCache>
                <c:formatCode>0%</c:formatCode>
                <c:ptCount val="5"/>
                <c:pt idx="0">
                  <c:v>0.19530340675251634</c:v>
                </c:pt>
                <c:pt idx="1">
                  <c:v>1</c:v>
                </c:pt>
                <c:pt idx="2">
                  <c:v>0.51723144593673087</c:v>
                </c:pt>
                <c:pt idx="3">
                  <c:v>0.31078507012809775</c:v>
                </c:pt>
                <c:pt idx="4">
                  <c:v>0.12128120831173601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70-4F9C-8878-5890B477F5E7}"/>
            </c:ext>
          </c:extLst>
        </c:ser>
        <c:ser>
          <c:idx val="0"/>
          <c:order val="2"/>
          <c:tx>
            <c:v>X-ray-IR (100 kV)</c:v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Neutral!$S$40:$S$44</c:f>
                <c:numCache>
                  <c:formatCode>General</c:formatCode>
                  <c:ptCount val="5"/>
                  <c:pt idx="0">
                    <c:v>1.523989530172846E-2</c:v>
                  </c:pt>
                  <c:pt idx="1">
                    <c:v>0</c:v>
                  </c:pt>
                  <c:pt idx="2">
                    <c:v>9.9891168140086958E-2</c:v>
                  </c:pt>
                  <c:pt idx="3">
                    <c:v>7.581452902201212E-2</c:v>
                  </c:pt>
                  <c:pt idx="4">
                    <c:v>3.3474580419784287E-2</c:v>
                  </c:pt>
                </c:numCache>
              </c:numRef>
            </c:plus>
            <c:minus>
              <c:numRef>
                <c:f>Neutral!$S$40:$S$44</c:f>
                <c:numCache>
                  <c:formatCode>General</c:formatCode>
                  <c:ptCount val="5"/>
                  <c:pt idx="0">
                    <c:v>1.523989530172846E-2</c:v>
                  </c:pt>
                  <c:pt idx="1">
                    <c:v>0</c:v>
                  </c:pt>
                  <c:pt idx="2">
                    <c:v>9.9891168140086958E-2</c:v>
                  </c:pt>
                  <c:pt idx="3">
                    <c:v>7.581452902201212E-2</c:v>
                  </c:pt>
                  <c:pt idx="4">
                    <c:v>3.3474580419784287E-2</c:v>
                  </c:pt>
                </c:numCache>
              </c:numRef>
            </c:minus>
          </c:errBars>
          <c:val>
            <c:numRef>
              <c:f>Neutral!$R$40:$R$44</c:f>
              <c:numCache>
                <c:formatCode>0%</c:formatCode>
                <c:ptCount val="5"/>
                <c:pt idx="0">
                  <c:v>4.2898948074300725E-2</c:v>
                </c:pt>
                <c:pt idx="1">
                  <c:v>1</c:v>
                </c:pt>
                <c:pt idx="2">
                  <c:v>0.63908877647179485</c:v>
                </c:pt>
                <c:pt idx="3">
                  <c:v>0.3632398611603917</c:v>
                </c:pt>
                <c:pt idx="4">
                  <c:v>5.8959377608465868E-2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70-4F9C-8878-5890B477F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274624"/>
        <c:axId val="181560448"/>
      </c:barChart>
      <c:catAx>
        <c:axId val="213274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hours post-treatment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1560448"/>
        <c:crosses val="autoZero"/>
        <c:auto val="1"/>
        <c:lblAlgn val="ctr"/>
        <c:lblOffset val="100"/>
        <c:noMultiLvlLbl val="0"/>
      </c:catAx>
      <c:valAx>
        <c:axId val="181560448"/>
        <c:scaling>
          <c:orientation val="minMax"/>
          <c:max val="1.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 Tail DNA</a:t>
                </a:r>
              </a:p>
            </c:rich>
          </c:tx>
          <c:layout>
            <c:manualLayout>
              <c:xMode val="edge"/>
              <c:yMode val="edge"/>
              <c:x val="2.458052225867903E-2"/>
              <c:y val="0.28028572702880977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crossAx val="213274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89054567129225"/>
          <c:y val="3.6646057422470382E-3"/>
          <c:w val="0.38258689951557412"/>
          <c:h val="0.2279842444514420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3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37705228871913"/>
          <c:y val="7.7511580644895883E-2"/>
          <c:w val="0.86074523524425728"/>
          <c:h val="0.74339750752816847"/>
        </c:manualLayout>
      </c:layout>
      <c:barChart>
        <c:barDir val="col"/>
        <c:grouping val="clustered"/>
        <c:varyColors val="0"/>
        <c:ser>
          <c:idx val="0"/>
          <c:order val="0"/>
          <c:tx>
            <c:v>Proton-IR (58 MeV)</c:v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70A-4088-85FE-A2598585DD24}"/>
              </c:ext>
            </c:extLst>
          </c:dPt>
          <c:errBars>
            <c:errBarType val="both"/>
            <c:errValType val="cust"/>
            <c:noEndCap val="0"/>
            <c:plus>
              <c:numRef>
                <c:f>'Neutral (modified)'!$G$31:$G$35</c:f>
                <c:numCache>
                  <c:formatCode>General</c:formatCode>
                  <c:ptCount val="5"/>
                  <c:pt idx="0">
                    <c:v>1.3623394033793501</c:v>
                  </c:pt>
                  <c:pt idx="1">
                    <c:v>1.4303760624395181</c:v>
                  </c:pt>
                  <c:pt idx="2">
                    <c:v>0.86290242013026319</c:v>
                  </c:pt>
                  <c:pt idx="3">
                    <c:v>1.4794953148512009</c:v>
                  </c:pt>
                  <c:pt idx="4">
                    <c:v>1.4080939966256998</c:v>
                  </c:pt>
                </c:numCache>
              </c:numRef>
            </c:plus>
            <c:minus>
              <c:numRef>
                <c:f>'Neutral (modified)'!$G$31:$G$35</c:f>
                <c:numCache>
                  <c:formatCode>General</c:formatCode>
                  <c:ptCount val="5"/>
                  <c:pt idx="0">
                    <c:v>1.3623394033793501</c:v>
                  </c:pt>
                  <c:pt idx="1">
                    <c:v>1.4303760624395181</c:v>
                  </c:pt>
                  <c:pt idx="2">
                    <c:v>0.86290242013026319</c:v>
                  </c:pt>
                  <c:pt idx="3">
                    <c:v>1.4794953148512009</c:v>
                  </c:pt>
                  <c:pt idx="4">
                    <c:v>1.4080939966256998</c:v>
                  </c:pt>
                </c:numCache>
              </c:numRef>
            </c:minus>
          </c:errBars>
          <c:cat>
            <c:strRef>
              <c:f>'Neutral (modified)'!$AA$31:$AA$35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(modified)'!$F$31:$F$35</c:f>
              <c:numCache>
                <c:formatCode>General</c:formatCode>
                <c:ptCount val="5"/>
                <c:pt idx="0">
                  <c:v>5.1589499999999999</c:v>
                </c:pt>
                <c:pt idx="1">
                  <c:v>26.100199999999997</c:v>
                </c:pt>
                <c:pt idx="2">
                  <c:v>14.974599999999999</c:v>
                </c:pt>
                <c:pt idx="3">
                  <c:v>6.1455000000000011</c:v>
                </c:pt>
                <c:pt idx="4">
                  <c:v>5.4945500000000003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0A-4088-85FE-A2598585DD24}"/>
            </c:ext>
          </c:extLst>
        </c:ser>
        <c:ser>
          <c:idx val="3"/>
          <c:order val="1"/>
          <c:tx>
            <c:v>Proton-IR (58 MeV; modified)</c:v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'Neutral (modified)'!$X$31:$X$35</c:f>
                <c:numCache>
                  <c:formatCode>General</c:formatCode>
                  <c:ptCount val="5"/>
                  <c:pt idx="0">
                    <c:v>1.6200693112744671</c:v>
                  </c:pt>
                  <c:pt idx="1">
                    <c:v>0.99061341938551883</c:v>
                  </c:pt>
                  <c:pt idx="2">
                    <c:v>1.5794375725188343</c:v>
                  </c:pt>
                  <c:pt idx="3">
                    <c:v>0.96088373733072585</c:v>
                  </c:pt>
                  <c:pt idx="4">
                    <c:v>1.7413472654461755</c:v>
                  </c:pt>
                </c:numCache>
              </c:numRef>
            </c:plus>
            <c:minus>
              <c:numRef>
                <c:f>'Neutral (modified)'!$X$31:$X$35</c:f>
                <c:numCache>
                  <c:formatCode>General</c:formatCode>
                  <c:ptCount val="5"/>
                  <c:pt idx="0">
                    <c:v>1.6200693112744671</c:v>
                  </c:pt>
                  <c:pt idx="1">
                    <c:v>0.99061341938551883</c:v>
                  </c:pt>
                  <c:pt idx="2">
                    <c:v>1.5794375725188343</c:v>
                  </c:pt>
                  <c:pt idx="3">
                    <c:v>0.96088373733072585</c:v>
                  </c:pt>
                  <c:pt idx="4">
                    <c:v>1.7413472654461755</c:v>
                  </c:pt>
                </c:numCache>
              </c:numRef>
            </c:minus>
          </c:errBars>
          <c:cat>
            <c:strRef>
              <c:f>'Neutral (modified)'!$AA$31:$AA$35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(modified)'!$W$31:$W$35</c:f>
              <c:numCache>
                <c:formatCode>General</c:formatCode>
                <c:ptCount val="5"/>
                <c:pt idx="0">
                  <c:v>6.8571000000000009</c:v>
                </c:pt>
                <c:pt idx="1">
                  <c:v>28.759700000000002</c:v>
                </c:pt>
                <c:pt idx="2">
                  <c:v>14.519470082430608</c:v>
                </c:pt>
                <c:pt idx="3">
                  <c:v>7.3029499999999992</c:v>
                </c:pt>
                <c:pt idx="4">
                  <c:v>5.0197290697674424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0A-4088-85FE-A2598585DD24}"/>
            </c:ext>
          </c:extLst>
        </c:ser>
        <c:ser>
          <c:idx val="1"/>
          <c:order val="2"/>
          <c:tx>
            <c:v>Proton-IR (11 MeV)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'Neutral (modified)'!$AP$31:$AP$35</c:f>
                <c:numCache>
                  <c:formatCode>General</c:formatCode>
                  <c:ptCount val="5"/>
                  <c:pt idx="0">
                    <c:v>1.5277080120232411</c:v>
                  </c:pt>
                  <c:pt idx="1">
                    <c:v>1.9944780236108566</c:v>
                  </c:pt>
                  <c:pt idx="2">
                    <c:v>0.80835543956026501</c:v>
                  </c:pt>
                  <c:pt idx="3">
                    <c:v>0.83901894297248247</c:v>
                  </c:pt>
                  <c:pt idx="4">
                    <c:v>1.7837909032918258</c:v>
                  </c:pt>
                </c:numCache>
              </c:numRef>
            </c:plus>
            <c:minus>
              <c:numRef>
                <c:f>'Neutral (modified)'!$AP$31:$AP$35</c:f>
                <c:numCache>
                  <c:formatCode>General</c:formatCode>
                  <c:ptCount val="5"/>
                  <c:pt idx="0">
                    <c:v>1.5277080120232411</c:v>
                  </c:pt>
                  <c:pt idx="1">
                    <c:v>1.9944780236108566</c:v>
                  </c:pt>
                  <c:pt idx="2">
                    <c:v>0.80835543956026501</c:v>
                  </c:pt>
                  <c:pt idx="3">
                    <c:v>0.83901894297248247</c:v>
                  </c:pt>
                  <c:pt idx="4">
                    <c:v>1.7837909032918258</c:v>
                  </c:pt>
                </c:numCache>
              </c:numRef>
            </c:minus>
          </c:errBars>
          <c:cat>
            <c:strRef>
              <c:f>'Neutral (modified)'!$AA$31:$AA$35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(modified)'!$AO$31:$AO$35</c:f>
              <c:numCache>
                <c:formatCode>General</c:formatCode>
                <c:ptCount val="5"/>
                <c:pt idx="0">
                  <c:v>5.1082499999999991</c:v>
                </c:pt>
                <c:pt idx="1">
                  <c:v>28.938000000000002</c:v>
                </c:pt>
                <c:pt idx="2">
                  <c:v>15.51075</c:v>
                </c:pt>
                <c:pt idx="3">
                  <c:v>5.5521000000000011</c:v>
                </c:pt>
                <c:pt idx="4">
                  <c:v>4.8060999999999998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0A-4088-85FE-A2598585DD24}"/>
            </c:ext>
          </c:extLst>
        </c:ser>
        <c:ser>
          <c:idx val="2"/>
          <c:order val="3"/>
          <c:tx>
            <c:v>Proton-IR (11 MeV; modified)</c:v>
          </c:tx>
          <c:spPr>
            <a:solidFill>
              <a:srgbClr val="FFC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'Neutral (modified)'!$BG$31:$BG$35</c:f>
                <c:numCache>
                  <c:formatCode>General</c:formatCode>
                  <c:ptCount val="5"/>
                  <c:pt idx="0">
                    <c:v>2.0679351286003942</c:v>
                  </c:pt>
                  <c:pt idx="1">
                    <c:v>1.3709743141284574</c:v>
                  </c:pt>
                  <c:pt idx="2">
                    <c:v>2.0900200860278861</c:v>
                  </c:pt>
                  <c:pt idx="3">
                    <c:v>1.8322208143016141</c:v>
                  </c:pt>
                  <c:pt idx="4">
                    <c:v>1.9961644179091649</c:v>
                  </c:pt>
                </c:numCache>
              </c:numRef>
            </c:plus>
            <c:minus>
              <c:numRef>
                <c:f>'Neutral (modified)'!$BG$31:$BG$35</c:f>
                <c:numCache>
                  <c:formatCode>General</c:formatCode>
                  <c:ptCount val="5"/>
                  <c:pt idx="0">
                    <c:v>2.0679351286003942</c:v>
                  </c:pt>
                  <c:pt idx="1">
                    <c:v>1.3709743141284574</c:v>
                  </c:pt>
                  <c:pt idx="2">
                    <c:v>2.0900200860278861</c:v>
                  </c:pt>
                  <c:pt idx="3">
                    <c:v>1.8322208143016141</c:v>
                  </c:pt>
                  <c:pt idx="4">
                    <c:v>1.9961644179091649</c:v>
                  </c:pt>
                </c:numCache>
              </c:numRef>
            </c:minus>
          </c:errBars>
          <c:cat>
            <c:strRef>
              <c:f>'Neutral (modified)'!$AA$31:$AA$35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(modified)'!$BF$31:$BF$35</c:f>
              <c:numCache>
                <c:formatCode>General</c:formatCode>
                <c:ptCount val="5"/>
                <c:pt idx="0">
                  <c:v>7.5569586956521739</c:v>
                </c:pt>
                <c:pt idx="1">
                  <c:v>38.413849999999996</c:v>
                </c:pt>
                <c:pt idx="2">
                  <c:v>22.7667</c:v>
                </c:pt>
                <c:pt idx="3">
                  <c:v>16.07206445035461</c:v>
                </c:pt>
                <c:pt idx="4">
                  <c:v>13.561403814935066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0A-4088-85FE-A2598585D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808064"/>
        <c:axId val="117850112"/>
      </c:barChart>
      <c:catAx>
        <c:axId val="118808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Hours post-IR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7850112"/>
        <c:crosses val="autoZero"/>
        <c:auto val="1"/>
        <c:lblAlgn val="ctr"/>
        <c:lblOffset val="100"/>
        <c:noMultiLvlLbl val="0"/>
      </c:catAx>
      <c:valAx>
        <c:axId val="117850112"/>
        <c:scaling>
          <c:orientation val="minMax"/>
          <c:max val="4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% Tail DNA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8808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5023522943986627"/>
          <c:y val="0"/>
          <c:w val="0.54426691690611195"/>
          <c:h val="0.269722059113199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17234020223176"/>
          <c:y val="5.7204170296867599E-2"/>
          <c:w val="0.74908226330703576"/>
          <c:h val="0.806279199971932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'11Mev data'!$B$2</c:f>
              <c:strCache>
                <c:ptCount val="1"/>
                <c:pt idx="0">
                  <c:v>11MeV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1E60-44FC-A935-48E47F6F2160}"/>
              </c:ext>
            </c:extLst>
          </c:dPt>
          <c:cat>
            <c:strRef>
              <c:f>'11Mev data'!$A$3:$A$96</c:f>
              <c:strCache>
                <c:ptCount val="94"/>
                <c:pt idx="0">
                  <c:v>Mock</c:v>
                </c:pt>
                <c:pt idx="1">
                  <c:v>UEVLD</c:v>
                </c:pt>
                <c:pt idx="2">
                  <c:v>USP16</c:v>
                </c:pt>
                <c:pt idx="3">
                  <c:v>USP13</c:v>
                </c:pt>
                <c:pt idx="4">
                  <c:v>USP17</c:v>
                </c:pt>
                <c:pt idx="5">
                  <c:v>USP45</c:v>
                </c:pt>
                <c:pt idx="6">
                  <c:v>USP54</c:v>
                </c:pt>
                <c:pt idx="7">
                  <c:v>USP46</c:v>
                </c:pt>
                <c:pt idx="8">
                  <c:v>USP49</c:v>
                </c:pt>
                <c:pt idx="9">
                  <c:v>USP51</c:v>
                </c:pt>
                <c:pt idx="10">
                  <c:v>USP1</c:v>
                </c:pt>
                <c:pt idx="11">
                  <c:v>USP34</c:v>
                </c:pt>
                <c:pt idx="12">
                  <c:v>USP11</c:v>
                </c:pt>
                <c:pt idx="13">
                  <c:v>USP19</c:v>
                </c:pt>
                <c:pt idx="14">
                  <c:v>OTUB1</c:v>
                </c:pt>
                <c:pt idx="15">
                  <c:v>UBR1</c:v>
                </c:pt>
                <c:pt idx="16">
                  <c:v>USP48</c:v>
                </c:pt>
                <c:pt idx="17">
                  <c:v>UBL3</c:v>
                </c:pt>
                <c:pt idx="18">
                  <c:v>USP50</c:v>
                </c:pt>
                <c:pt idx="19">
                  <c:v>UBTD1</c:v>
                </c:pt>
                <c:pt idx="20">
                  <c:v>UCHL1</c:v>
                </c:pt>
                <c:pt idx="21">
                  <c:v>USP5</c:v>
                </c:pt>
                <c:pt idx="22">
                  <c:v>USP14</c:v>
                </c:pt>
                <c:pt idx="23">
                  <c:v>CEZANNE</c:v>
                </c:pt>
                <c:pt idx="24">
                  <c:v>DC-UBP</c:v>
                </c:pt>
                <c:pt idx="25">
                  <c:v>UCHL3</c:v>
                </c:pt>
                <c:pt idx="26">
                  <c:v>UBL4</c:v>
                </c:pt>
                <c:pt idx="27">
                  <c:v>USP10</c:v>
                </c:pt>
                <c:pt idx="28">
                  <c:v>UMPK</c:v>
                </c:pt>
                <c:pt idx="29">
                  <c:v>OTUB2</c:v>
                </c:pt>
                <c:pt idx="30">
                  <c:v>USP2</c:v>
                </c:pt>
                <c:pt idx="31">
                  <c:v>USP12</c:v>
                </c:pt>
                <c:pt idx="32">
                  <c:v>JOSD2</c:v>
                </c:pt>
                <c:pt idx="33">
                  <c:v>USP18</c:v>
                </c:pt>
                <c:pt idx="34">
                  <c:v>UCHL5</c:v>
                </c:pt>
                <c:pt idx="35">
                  <c:v>A20</c:v>
                </c:pt>
                <c:pt idx="36">
                  <c:v>ATNX3</c:v>
                </c:pt>
                <c:pt idx="37">
                  <c:v>PARP11</c:v>
                </c:pt>
                <c:pt idx="38">
                  <c:v>AMSH</c:v>
                </c:pt>
                <c:pt idx="39">
                  <c:v>USP3</c:v>
                </c:pt>
                <c:pt idx="40">
                  <c:v>USP52</c:v>
                </c:pt>
                <c:pt idx="41">
                  <c:v>USP27X</c:v>
                </c:pt>
                <c:pt idx="42">
                  <c:v>USP40</c:v>
                </c:pt>
                <c:pt idx="43">
                  <c:v>USP22</c:v>
                </c:pt>
                <c:pt idx="44">
                  <c:v>BRCC3</c:v>
                </c:pt>
                <c:pt idx="45">
                  <c:v>BAP1</c:v>
                </c:pt>
                <c:pt idx="46">
                  <c:v>USP25</c:v>
                </c:pt>
                <c:pt idx="47">
                  <c:v>USP33</c:v>
                </c:pt>
                <c:pt idx="48">
                  <c:v>MYSM1</c:v>
                </c:pt>
                <c:pt idx="49">
                  <c:v>USP15</c:v>
                </c:pt>
                <c:pt idx="50">
                  <c:v>OTUD6B</c:v>
                </c:pt>
                <c:pt idx="51">
                  <c:v>OTUD1</c:v>
                </c:pt>
                <c:pt idx="52">
                  <c:v>USP42</c:v>
                </c:pt>
                <c:pt idx="53">
                  <c:v>USP26</c:v>
                </c:pt>
                <c:pt idx="54">
                  <c:v>USP24</c:v>
                </c:pt>
                <c:pt idx="55">
                  <c:v>USP32</c:v>
                </c:pt>
                <c:pt idx="56">
                  <c:v>USP28</c:v>
                </c:pt>
                <c:pt idx="57">
                  <c:v>USP44</c:v>
                </c:pt>
                <c:pt idx="58">
                  <c:v>USP20</c:v>
                </c:pt>
                <c:pt idx="59">
                  <c:v>JOSD1</c:v>
                </c:pt>
                <c:pt idx="60">
                  <c:v>USP30</c:v>
                </c:pt>
                <c:pt idx="61">
                  <c:v>USP41</c:v>
                </c:pt>
                <c:pt idx="62">
                  <c:v>USP35</c:v>
                </c:pt>
                <c:pt idx="63">
                  <c:v>USP47</c:v>
                </c:pt>
                <c:pt idx="64">
                  <c:v>USP29</c:v>
                </c:pt>
                <c:pt idx="65">
                  <c:v>USP37</c:v>
                </c:pt>
                <c:pt idx="66">
                  <c:v>VCPIP1</c:v>
                </c:pt>
                <c:pt idx="67">
                  <c:v>USP4</c:v>
                </c:pt>
                <c:pt idx="68">
                  <c:v>USP21</c:v>
                </c:pt>
                <c:pt idx="69">
                  <c:v>USP38</c:v>
                </c:pt>
                <c:pt idx="70">
                  <c:v>USP53</c:v>
                </c:pt>
                <c:pt idx="71">
                  <c:v>OTUD4</c:v>
                </c:pt>
                <c:pt idx="72">
                  <c:v>OTUD5</c:v>
                </c:pt>
                <c:pt idx="73">
                  <c:v>USP8</c:v>
                </c:pt>
                <c:pt idx="74">
                  <c:v>DUB3</c:v>
                </c:pt>
                <c:pt idx="75">
                  <c:v>FBX07</c:v>
                </c:pt>
                <c:pt idx="76">
                  <c:v>ZRANB1</c:v>
                </c:pt>
                <c:pt idx="77">
                  <c:v>UFD1L</c:v>
                </c:pt>
                <c:pt idx="78">
                  <c:v>DUB1A</c:v>
                </c:pt>
                <c:pt idx="79">
                  <c:v>MPND</c:v>
                </c:pt>
                <c:pt idx="80">
                  <c:v>SENP2</c:v>
                </c:pt>
                <c:pt idx="81">
                  <c:v>USP9Y</c:v>
                </c:pt>
                <c:pt idx="82">
                  <c:v>YODI</c:v>
                </c:pt>
                <c:pt idx="83">
                  <c:v>USP43</c:v>
                </c:pt>
                <c:pt idx="84">
                  <c:v>STAMBP1</c:v>
                </c:pt>
                <c:pt idx="85">
                  <c:v>USP39</c:v>
                </c:pt>
                <c:pt idx="86">
                  <c:v>USP36</c:v>
                </c:pt>
                <c:pt idx="87">
                  <c:v>FBX08</c:v>
                </c:pt>
                <c:pt idx="88">
                  <c:v>USP6</c:v>
                </c:pt>
                <c:pt idx="89">
                  <c:v>USP9X</c:v>
                </c:pt>
                <c:pt idx="90">
                  <c:v>USP31</c:v>
                </c:pt>
                <c:pt idx="91">
                  <c:v>UBL5</c:v>
                </c:pt>
                <c:pt idx="92">
                  <c:v>USP7</c:v>
                </c:pt>
                <c:pt idx="93">
                  <c:v>CYLD</c:v>
                </c:pt>
              </c:strCache>
            </c:strRef>
          </c:cat>
          <c:val>
            <c:numRef>
              <c:f>'11Mev data'!$B$3:$B$96</c:f>
              <c:numCache>
                <c:formatCode>General</c:formatCode>
                <c:ptCount val="94"/>
                <c:pt idx="0">
                  <c:v>1</c:v>
                </c:pt>
                <c:pt idx="1">
                  <c:v>8.7249390182652888</c:v>
                </c:pt>
                <c:pt idx="2">
                  <c:v>3.8641283185398931</c:v>
                </c:pt>
                <c:pt idx="3">
                  <c:v>3.177660950013089</c:v>
                </c:pt>
                <c:pt idx="4">
                  <c:v>2.908815084544583</c:v>
                </c:pt>
                <c:pt idx="5">
                  <c:v>2.8456209437844029</c:v>
                </c:pt>
                <c:pt idx="6">
                  <c:v>2.7045264256471211</c:v>
                </c:pt>
                <c:pt idx="7">
                  <c:v>2.6732117437980354</c:v>
                </c:pt>
                <c:pt idx="8">
                  <c:v>2.5997203947831826</c:v>
                </c:pt>
                <c:pt idx="9">
                  <c:v>2.5566601039506156</c:v>
                </c:pt>
                <c:pt idx="10">
                  <c:v>2.4554786485218214</c:v>
                </c:pt>
                <c:pt idx="11">
                  <c:v>2.4287958968983694</c:v>
                </c:pt>
                <c:pt idx="12">
                  <c:v>2.3323946010027421</c:v>
                </c:pt>
                <c:pt idx="13">
                  <c:v>2.0734373659215781</c:v>
                </c:pt>
                <c:pt idx="14">
                  <c:v>1.9853728363490553</c:v>
                </c:pt>
                <c:pt idx="15">
                  <c:v>1.9653850241710871</c:v>
                </c:pt>
                <c:pt idx="16">
                  <c:v>1.9572787284729676</c:v>
                </c:pt>
                <c:pt idx="17">
                  <c:v>1.9328727744569327</c:v>
                </c:pt>
                <c:pt idx="18">
                  <c:v>1.924138799246611</c:v>
                </c:pt>
                <c:pt idx="19">
                  <c:v>1.8982699140371602</c:v>
                </c:pt>
                <c:pt idx="20">
                  <c:v>1.8908826108270562</c:v>
                </c:pt>
                <c:pt idx="21">
                  <c:v>1.8543293927907396</c:v>
                </c:pt>
                <c:pt idx="22">
                  <c:v>1.8302117872741999</c:v>
                </c:pt>
                <c:pt idx="23">
                  <c:v>1.8123345667900119</c:v>
                </c:pt>
                <c:pt idx="24">
                  <c:v>1.7889400516189586</c:v>
                </c:pt>
                <c:pt idx="25">
                  <c:v>1.6895189093938843</c:v>
                </c:pt>
                <c:pt idx="26">
                  <c:v>1.6773785570210804</c:v>
                </c:pt>
                <c:pt idx="27">
                  <c:v>1.6369928287478535</c:v>
                </c:pt>
                <c:pt idx="28">
                  <c:v>1.6368706103792741</c:v>
                </c:pt>
                <c:pt idx="29">
                  <c:v>1.6345390440601066</c:v>
                </c:pt>
                <c:pt idx="30">
                  <c:v>1.6144349820485984</c:v>
                </c:pt>
                <c:pt idx="31">
                  <c:v>1.6095787443691036</c:v>
                </c:pt>
                <c:pt idx="32">
                  <c:v>1.5605540453542837</c:v>
                </c:pt>
                <c:pt idx="33">
                  <c:v>1.5258641963006117</c:v>
                </c:pt>
                <c:pt idx="34">
                  <c:v>1.5086006225515085</c:v>
                </c:pt>
                <c:pt idx="35">
                  <c:v>1.4908790675124612</c:v>
                </c:pt>
                <c:pt idx="36">
                  <c:v>1.4856298932110248</c:v>
                </c:pt>
                <c:pt idx="37">
                  <c:v>1.4844173052140448</c:v>
                </c:pt>
                <c:pt idx="38">
                  <c:v>1.4691772795990981</c:v>
                </c:pt>
                <c:pt idx="39">
                  <c:v>1.4619330387464811</c:v>
                </c:pt>
                <c:pt idx="40">
                  <c:v>1.4394203005630595</c:v>
                </c:pt>
                <c:pt idx="41">
                  <c:v>1.43521462933204</c:v>
                </c:pt>
                <c:pt idx="42">
                  <c:v>1.3881797679951637</c:v>
                </c:pt>
                <c:pt idx="43">
                  <c:v>1.377470882009322</c:v>
                </c:pt>
                <c:pt idx="44">
                  <c:v>1.3713908533710517</c:v>
                </c:pt>
                <c:pt idx="45">
                  <c:v>1.3517422132838284</c:v>
                </c:pt>
                <c:pt idx="46">
                  <c:v>1.2680164084868639</c:v>
                </c:pt>
                <c:pt idx="47">
                  <c:v>1.2505366778130929</c:v>
                </c:pt>
                <c:pt idx="48">
                  <c:v>1.2505052014197355</c:v>
                </c:pt>
                <c:pt idx="49">
                  <c:v>1.241344860068464</c:v>
                </c:pt>
                <c:pt idx="50">
                  <c:v>1.2410446091927803</c:v>
                </c:pt>
                <c:pt idx="51">
                  <c:v>1.2043472736935716</c:v>
                </c:pt>
                <c:pt idx="52">
                  <c:v>1.1926792821877379</c:v>
                </c:pt>
                <c:pt idx="53">
                  <c:v>1.1861826842936949</c:v>
                </c:pt>
                <c:pt idx="54">
                  <c:v>1.1853135517612206</c:v>
                </c:pt>
                <c:pt idx="55">
                  <c:v>1.1734548719257631</c:v>
                </c:pt>
                <c:pt idx="56">
                  <c:v>1.1517173240258129</c:v>
                </c:pt>
                <c:pt idx="57">
                  <c:v>1.1456621759134438</c:v>
                </c:pt>
                <c:pt idx="58">
                  <c:v>1.1426395831855884</c:v>
                </c:pt>
                <c:pt idx="59">
                  <c:v>1.1405013622167584</c:v>
                </c:pt>
                <c:pt idx="60">
                  <c:v>1.136344960428932</c:v>
                </c:pt>
                <c:pt idx="61">
                  <c:v>1.118462600651722</c:v>
                </c:pt>
                <c:pt idx="62">
                  <c:v>1.1078173041510275</c:v>
                </c:pt>
                <c:pt idx="63">
                  <c:v>1.1076229561701814</c:v>
                </c:pt>
                <c:pt idx="64">
                  <c:v>1.1043866796392037</c:v>
                </c:pt>
                <c:pt idx="65">
                  <c:v>1.0944082924186513</c:v>
                </c:pt>
                <c:pt idx="66">
                  <c:v>1.0753459166409554</c:v>
                </c:pt>
                <c:pt idx="67">
                  <c:v>1.0591419482138866</c:v>
                </c:pt>
                <c:pt idx="68">
                  <c:v>1.0558849074740906</c:v>
                </c:pt>
                <c:pt idx="69">
                  <c:v>1.0142843585057637</c:v>
                </c:pt>
                <c:pt idx="70">
                  <c:v>0.96748812128017037</c:v>
                </c:pt>
                <c:pt idx="71">
                  <c:v>0.93527890583358209</c:v>
                </c:pt>
                <c:pt idx="72">
                  <c:v>0.90601931121942092</c:v>
                </c:pt>
                <c:pt idx="73">
                  <c:v>0.90142036654753643</c:v>
                </c:pt>
                <c:pt idx="74">
                  <c:v>0.89921826862021126</c:v>
                </c:pt>
                <c:pt idx="75">
                  <c:v>0.88100549828878072</c:v>
                </c:pt>
                <c:pt idx="76">
                  <c:v>0.87123820486022352</c:v>
                </c:pt>
                <c:pt idx="77">
                  <c:v>0.86798694916904995</c:v>
                </c:pt>
                <c:pt idx="78">
                  <c:v>0.86675857908371479</c:v>
                </c:pt>
                <c:pt idx="79">
                  <c:v>0.85895607742592439</c:v>
                </c:pt>
                <c:pt idx="80">
                  <c:v>0.80866330434696365</c:v>
                </c:pt>
                <c:pt idx="81">
                  <c:v>0.78544399527387487</c:v>
                </c:pt>
                <c:pt idx="82">
                  <c:v>0.76629441718459523</c:v>
                </c:pt>
                <c:pt idx="83">
                  <c:v>0.7440521661379258</c:v>
                </c:pt>
                <c:pt idx="84">
                  <c:v>0.71942210953678254</c:v>
                </c:pt>
                <c:pt idx="85">
                  <c:v>0.66664978154655241</c:v>
                </c:pt>
                <c:pt idx="86">
                  <c:v>0.65617988168627506</c:v>
                </c:pt>
                <c:pt idx="87">
                  <c:v>0.60083492777045067</c:v>
                </c:pt>
                <c:pt idx="88">
                  <c:v>0.60001680552912751</c:v>
                </c:pt>
                <c:pt idx="89">
                  <c:v>0.59584852563733093</c:v>
                </c:pt>
                <c:pt idx="90">
                  <c:v>0.59024045274203674</c:v>
                </c:pt>
                <c:pt idx="91">
                  <c:v>0.50943627200946695</c:v>
                </c:pt>
                <c:pt idx="92">
                  <c:v>0.49855618182460026</c:v>
                </c:pt>
                <c:pt idx="93">
                  <c:v>0.47074997154887904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60-44FC-A935-48E47F6F21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41263360"/>
        <c:axId val="141709248"/>
      </c:barChart>
      <c:catAx>
        <c:axId val="14126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600"/>
            </a:pPr>
            <a:endParaRPr lang="en-US"/>
          </a:p>
        </c:txPr>
        <c:crossAx val="141709248"/>
        <c:crosses val="autoZero"/>
        <c:auto val="1"/>
        <c:lblAlgn val="ctr"/>
        <c:lblOffset val="100"/>
        <c:tickMarkSkip val="10"/>
        <c:noMultiLvlLbl val="0"/>
      </c:catAx>
      <c:valAx>
        <c:axId val="141709248"/>
        <c:scaling>
          <c:orientation val="minMax"/>
          <c:max val="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300"/>
                </a:pPr>
                <a:r>
                  <a:rPr lang="en-GB" sz="1300" dirty="0"/>
                  <a:t>Normalised surviving fraction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126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59695562572019"/>
          <c:y val="7.7511580644895883E-2"/>
          <c:w val="0.83243106925751653"/>
          <c:h val="0.76607304888727323"/>
        </c:manualLayout>
      </c:layout>
      <c:barChart>
        <c:barDir val="col"/>
        <c:grouping val="clustered"/>
        <c:varyColors val="0"/>
        <c:ser>
          <c:idx val="0"/>
          <c:order val="0"/>
          <c:tx>
            <c:v>NT siRNA (11 MeV)</c:v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329-46E1-93B3-C5707F45D99D}"/>
              </c:ext>
            </c:extLst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(modified)'!$G$104:$G$108</c:f>
                <c:numCache>
                  <c:formatCode>General</c:formatCode>
                  <c:ptCount val="5"/>
                  <c:pt idx="0">
                    <c:v>0.92313470847975254</c:v>
                  </c:pt>
                  <c:pt idx="1">
                    <c:v>1.7463609029250819</c:v>
                  </c:pt>
                  <c:pt idx="2">
                    <c:v>1.4992784264438683</c:v>
                  </c:pt>
                  <c:pt idx="3">
                    <c:v>1.8895037197725866</c:v>
                  </c:pt>
                  <c:pt idx="4">
                    <c:v>1.2347163169462576</c:v>
                  </c:pt>
                </c:numCache>
              </c:numRef>
            </c:plus>
            <c:minus>
              <c:numRef>
                <c:f>'Neutral (modified)'!$G$104:$G$108</c:f>
                <c:numCache>
                  <c:formatCode>General</c:formatCode>
                  <c:ptCount val="5"/>
                  <c:pt idx="0">
                    <c:v>0.92313470847975254</c:v>
                  </c:pt>
                  <c:pt idx="1">
                    <c:v>1.7463609029250819</c:v>
                  </c:pt>
                  <c:pt idx="2">
                    <c:v>1.4992784264438683</c:v>
                  </c:pt>
                  <c:pt idx="3">
                    <c:v>1.8895037197725866</c:v>
                  </c:pt>
                  <c:pt idx="4">
                    <c:v>1.2347163169462576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(modified)'!$F$104:$F$108</c:f>
              <c:numCache>
                <c:formatCode>General</c:formatCode>
                <c:ptCount val="5"/>
                <c:pt idx="0">
                  <c:v>2.3614499999999996</c:v>
                </c:pt>
                <c:pt idx="1">
                  <c:v>28.788971428571429</c:v>
                </c:pt>
                <c:pt idx="2">
                  <c:v>15.564500000000001</c:v>
                </c:pt>
                <c:pt idx="3">
                  <c:v>4.9195441860465117</c:v>
                </c:pt>
                <c:pt idx="4">
                  <c:v>2.4781500000000003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29-46E1-93B3-C5707F45D99D}"/>
            </c:ext>
          </c:extLst>
        </c:ser>
        <c:ser>
          <c:idx val="1"/>
          <c:order val="1"/>
          <c:tx>
            <c:v>NT siRNA (11 MeV; mod.)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29-46E1-93B3-C5707F45D99D}"/>
                </c:ext>
              </c:extLst>
            </c:dLbl>
            <c:dLbl>
              <c:idx val="1"/>
              <c:layout>
                <c:manualLayout>
                  <c:x val="-1.3070996213682792E-2"/>
                  <c:y val="-5.41794119538618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329-46E1-93B3-C5707F45D99D}"/>
                </c:ext>
              </c:extLst>
            </c:dLbl>
            <c:dLbl>
              <c:idx val="2"/>
              <c:layout>
                <c:manualLayout>
                  <c:x val="-1.8629778260886697E-2"/>
                  <c:y val="-3.433949769957168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329-46E1-93B3-C5707F45D99D}"/>
                </c:ext>
              </c:extLst>
            </c:dLbl>
            <c:dLbl>
              <c:idx val="3"/>
              <c:layout>
                <c:manualLayout>
                  <c:x val="-1.2520426894656048E-2"/>
                  <c:y val="-2.580894373435053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329-46E1-93B3-C5707F45D99D}"/>
                </c:ext>
              </c:extLst>
            </c:dLbl>
            <c:dLbl>
              <c:idx val="4"/>
              <c:layout>
                <c:manualLayout>
                  <c:x val="-1.5575102577771373E-2"/>
                  <c:y val="-3.339863284887530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329-46E1-93B3-C5707F45D99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'Neutral (modified)'!$O$104:$O$108</c:f>
                <c:numCache>
                  <c:formatCode>General</c:formatCode>
                  <c:ptCount val="5"/>
                  <c:pt idx="0">
                    <c:v>0.94439351967281282</c:v>
                  </c:pt>
                  <c:pt idx="1">
                    <c:v>1.3763158194841034</c:v>
                  </c:pt>
                  <c:pt idx="2">
                    <c:v>1.3460235993473482</c:v>
                  </c:pt>
                  <c:pt idx="3">
                    <c:v>1.0635889603914914</c:v>
                  </c:pt>
                  <c:pt idx="4">
                    <c:v>1.3954148358936063</c:v>
                  </c:pt>
                </c:numCache>
              </c:numRef>
            </c:plus>
            <c:minus>
              <c:numRef>
                <c:f>'Neutral (modified)'!$O$104:$O$108</c:f>
                <c:numCache>
                  <c:formatCode>General</c:formatCode>
                  <c:ptCount val="5"/>
                  <c:pt idx="0">
                    <c:v>0.94439351967281282</c:v>
                  </c:pt>
                  <c:pt idx="1">
                    <c:v>1.3763158194841034</c:v>
                  </c:pt>
                  <c:pt idx="2">
                    <c:v>1.3460235993473482</c:v>
                  </c:pt>
                  <c:pt idx="3">
                    <c:v>1.0635889603914914</c:v>
                  </c:pt>
                  <c:pt idx="4">
                    <c:v>1.3954148358936063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(modified)'!$N$104:$N$108</c:f>
              <c:numCache>
                <c:formatCode>General</c:formatCode>
                <c:ptCount val="5"/>
                <c:pt idx="0">
                  <c:v>3.0395999999999996</c:v>
                </c:pt>
                <c:pt idx="1">
                  <c:v>34.001710132890366</c:v>
                </c:pt>
                <c:pt idx="2">
                  <c:v>24.844049999999999</c:v>
                </c:pt>
                <c:pt idx="3">
                  <c:v>16.999549999999999</c:v>
                </c:pt>
                <c:pt idx="4">
                  <c:v>12.020863922294174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329-46E1-93B3-C5707F45D99D}"/>
            </c:ext>
          </c:extLst>
        </c:ser>
        <c:ser>
          <c:idx val="3"/>
          <c:order val="2"/>
          <c:tx>
            <c:v>USP6 siRNA (11 MeV)</c:v>
          </c:tx>
          <c:spPr>
            <a:solidFill>
              <a:srgbClr val="FF0000"/>
            </a:solidFill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'Neutral (modified)'!$W$104:$W$108</c:f>
                <c:numCache>
                  <c:formatCode>General</c:formatCode>
                  <c:ptCount val="5"/>
                  <c:pt idx="0">
                    <c:v>0.8694326809285855</c:v>
                  </c:pt>
                  <c:pt idx="1">
                    <c:v>3.0820263912995096</c:v>
                  </c:pt>
                  <c:pt idx="2">
                    <c:v>1.2946015530718824</c:v>
                  </c:pt>
                  <c:pt idx="3">
                    <c:v>0.94876793615017674</c:v>
                  </c:pt>
                  <c:pt idx="4">
                    <c:v>0.72721976867146521</c:v>
                  </c:pt>
                </c:numCache>
              </c:numRef>
            </c:plus>
            <c:minus>
              <c:numRef>
                <c:f>'Neutral (modified)'!$W$104:$W$108</c:f>
                <c:numCache>
                  <c:formatCode>General</c:formatCode>
                  <c:ptCount val="5"/>
                  <c:pt idx="0">
                    <c:v>0.8694326809285855</c:v>
                  </c:pt>
                  <c:pt idx="1">
                    <c:v>3.0820263912995096</c:v>
                  </c:pt>
                  <c:pt idx="2">
                    <c:v>1.2946015530718824</c:v>
                  </c:pt>
                  <c:pt idx="3">
                    <c:v>0.94876793615017674</c:v>
                  </c:pt>
                  <c:pt idx="4">
                    <c:v>0.72721976867146521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(modified)'!$V$104:$V$108</c:f>
              <c:numCache>
                <c:formatCode>General</c:formatCode>
                <c:ptCount val="5"/>
                <c:pt idx="0">
                  <c:v>3.2521</c:v>
                </c:pt>
                <c:pt idx="1">
                  <c:v>31.06175</c:v>
                </c:pt>
                <c:pt idx="2">
                  <c:v>14.771115217391305</c:v>
                </c:pt>
                <c:pt idx="3">
                  <c:v>4.4121500000000005</c:v>
                </c:pt>
                <c:pt idx="4">
                  <c:v>2.4181819148936174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29-46E1-93B3-C5707F45D99D}"/>
            </c:ext>
          </c:extLst>
        </c:ser>
        <c:ser>
          <c:idx val="2"/>
          <c:order val="3"/>
          <c:tx>
            <c:v>USP6 siRNA (11 MeV; mod.)</c:v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329-46E1-93B3-C5707F45D99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329-46E1-93B3-C5707F45D99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329-46E1-93B3-C5707F45D99D}"/>
                </c:ext>
              </c:extLst>
            </c:dLbl>
            <c:dLbl>
              <c:idx val="3"/>
              <c:layout>
                <c:manualLayout>
                  <c:x val="-3.1700739167905556E-2"/>
                  <c:y val="-3.32668841784332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9329-46E1-93B3-C5707F45D99D}"/>
                </c:ext>
              </c:extLst>
            </c:dLbl>
            <c:dLbl>
              <c:idx val="4"/>
              <c:layout>
                <c:manualLayout>
                  <c:x val="-2.6535964563172785E-2"/>
                  <c:y val="-3.27416139557020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9329-46E1-93B3-C5707F45D99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'Neutral (modified)'!$AE$104:$AE$108</c:f>
                <c:numCache>
                  <c:formatCode>General</c:formatCode>
                  <c:ptCount val="5"/>
                  <c:pt idx="0">
                    <c:v>1.0039251499323385</c:v>
                  </c:pt>
                  <c:pt idx="1">
                    <c:v>2.2610353048990612</c:v>
                  </c:pt>
                  <c:pt idx="2">
                    <c:v>1.3492757267017974</c:v>
                  </c:pt>
                  <c:pt idx="3">
                    <c:v>0.76112039345515436</c:v>
                  </c:pt>
                  <c:pt idx="4">
                    <c:v>1.1176108505594715</c:v>
                  </c:pt>
                </c:numCache>
              </c:numRef>
            </c:plus>
            <c:minus>
              <c:numRef>
                <c:f>'Neutral (modified)'!$AE$104:$AE$108</c:f>
                <c:numCache>
                  <c:formatCode>General</c:formatCode>
                  <c:ptCount val="5"/>
                  <c:pt idx="0">
                    <c:v>1.0039251499323385</c:v>
                  </c:pt>
                  <c:pt idx="1">
                    <c:v>2.2610353048990612</c:v>
                  </c:pt>
                  <c:pt idx="2">
                    <c:v>1.3492757267017974</c:v>
                  </c:pt>
                  <c:pt idx="3">
                    <c:v>0.76112039345515436</c:v>
                  </c:pt>
                  <c:pt idx="4">
                    <c:v>1.1176108505594715</c:v>
                  </c:pt>
                </c:numCache>
              </c:numRef>
            </c:minus>
          </c:errBars>
          <c:cat>
            <c:strRef>
              <c:f>'Neutral (modified)'!$A$104:$A$108</c:f>
              <c:strCache>
                <c:ptCount val="5"/>
                <c:pt idx="0">
                  <c:v>Control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</c:strCache>
            </c:strRef>
          </c:cat>
          <c:val>
            <c:numRef>
              <c:f>'Neutral (modified)'!$AD$104:$AD$108</c:f>
              <c:numCache>
                <c:formatCode>General</c:formatCode>
                <c:ptCount val="5"/>
                <c:pt idx="0">
                  <c:v>3.1801999999999997</c:v>
                </c:pt>
                <c:pt idx="1">
                  <c:v>35.955450000000013</c:v>
                </c:pt>
                <c:pt idx="2">
                  <c:v>26.433999999999997</c:v>
                </c:pt>
                <c:pt idx="3">
                  <c:v>25.075500000000005</c:v>
                </c:pt>
                <c:pt idx="4">
                  <c:v>21.759508139534883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329-46E1-93B3-C5707F45D9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5118464"/>
        <c:axId val="205444736"/>
      </c:barChart>
      <c:catAx>
        <c:axId val="205118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Hours post-IR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5444736"/>
        <c:crosses val="autoZero"/>
        <c:auto val="1"/>
        <c:lblAlgn val="ctr"/>
        <c:lblOffset val="100"/>
        <c:noMultiLvlLbl val="0"/>
      </c:catAx>
      <c:valAx>
        <c:axId val="2054447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 Tail DNA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511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546971302992425"/>
          <c:y val="7.3282583701549464E-3"/>
          <c:w val="0.52453028697007575"/>
          <c:h val="0.26087167955412394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06648177724952"/>
          <c:y val="8.8437591134441523E-2"/>
          <c:w val="0.74855211226529428"/>
          <c:h val="0.70427835553583606"/>
        </c:manualLayout>
      </c:layout>
      <c:scatterChart>
        <c:scatterStyle val="lineMarker"/>
        <c:varyColors val="0"/>
        <c:ser>
          <c:idx val="0"/>
          <c:order val="0"/>
          <c:tx>
            <c:v>DMSO</c:v>
          </c:tx>
          <c:spPr>
            <a:ln w="12700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11MeV'!$H$45:$H$48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5.2013439034048082E-3</c:v>
                  </c:pt>
                  <c:pt idx="2">
                    <c:v>1.6955156336325532E-2</c:v>
                  </c:pt>
                  <c:pt idx="3">
                    <c:v>5.4924048807852037E-3</c:v>
                  </c:pt>
                </c:numCache>
              </c:numRef>
            </c:plus>
            <c:minus>
              <c:numRef>
                <c:f>'Summary 11MeV'!$H$45:$H$48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5.2013439034048082E-3</c:v>
                  </c:pt>
                  <c:pt idx="2">
                    <c:v>1.6955156336325532E-2</c:v>
                  </c:pt>
                  <c:pt idx="3">
                    <c:v>5.4924048807852037E-3</c:v>
                  </c:pt>
                </c:numCache>
              </c:numRef>
            </c:minus>
          </c:errBars>
          <c:xVal>
            <c:numRef>
              <c:f>'Summary 11MeV'!$A$45:$A$48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'Summary 11MeV'!$F$45:$F$48</c:f>
              <c:numCache>
                <c:formatCode>0.00</c:formatCode>
                <c:ptCount val="4"/>
                <c:pt idx="0">
                  <c:v>1</c:v>
                </c:pt>
                <c:pt idx="1">
                  <c:v>0.34946107424865647</c:v>
                </c:pt>
                <c:pt idx="2">
                  <c:v>0.18514082166990467</c:v>
                </c:pt>
                <c:pt idx="3">
                  <c:v>2.2004681577586421E-2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2B-4553-8FCA-89C9877A95DF}"/>
            </c:ext>
          </c:extLst>
        </c:ser>
        <c:ser>
          <c:idx val="1"/>
          <c:order val="1"/>
          <c:tx>
            <c:v>Olaparib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11MeV'!$H$50:$H$53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1.3893868402150537E-2</c:v>
                  </c:pt>
                  <c:pt idx="2">
                    <c:v>1.7283277739156978E-2</c:v>
                  </c:pt>
                  <c:pt idx="3">
                    <c:v>2.5842496145010506E-3</c:v>
                  </c:pt>
                </c:numCache>
              </c:numRef>
            </c:plus>
            <c:minus>
              <c:numRef>
                <c:f>'Summary 11MeV'!$H$50:$H$53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1.3893868402150537E-2</c:v>
                  </c:pt>
                  <c:pt idx="2">
                    <c:v>1.7283277739156978E-2</c:v>
                  </c:pt>
                  <c:pt idx="3">
                    <c:v>2.5842496145010506E-3</c:v>
                  </c:pt>
                </c:numCache>
              </c:numRef>
            </c:minus>
          </c:errBars>
          <c:xVal>
            <c:numRef>
              <c:f>'Summary 11MeV'!$A$50:$A$53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'Summary 11MeV'!$F$50:$F$53</c:f>
              <c:numCache>
                <c:formatCode>0.00</c:formatCode>
                <c:ptCount val="4"/>
                <c:pt idx="0">
                  <c:v>1</c:v>
                </c:pt>
                <c:pt idx="1">
                  <c:v>0.16214197315587353</c:v>
                </c:pt>
                <c:pt idx="2">
                  <c:v>7.6361223653838059E-2</c:v>
                </c:pt>
                <c:pt idx="3">
                  <c:v>5.1698642292951902E-3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22B-4553-8FCA-89C9877A95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40288"/>
        <c:axId val="211297408"/>
      </c:scatterChart>
      <c:valAx>
        <c:axId val="175340288"/>
        <c:scaling>
          <c:orientation val="minMax"/>
          <c:max val="8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1297408"/>
        <c:crossesAt val="1.0000000000000002E-3"/>
        <c:crossBetween val="midCat"/>
      </c:valAx>
      <c:valAx>
        <c:axId val="211297408"/>
        <c:scaling>
          <c:logBase val="10"/>
          <c:orientation val="minMax"/>
          <c:max val="1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overlay val="0"/>
        </c:title>
        <c:numFmt formatCode="0.00" sourceLinked="1"/>
        <c:majorTickMark val="out"/>
        <c:minorTickMark val="out"/>
        <c:tickLblPos val="nextTo"/>
        <c:spPr>
          <a:ln/>
        </c:spPr>
        <c:crossAx val="1753402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1742952464295912"/>
          <c:y val="0.54221148105182104"/>
          <c:w val="0.3538083946240258"/>
          <c:h val="0.2083269318697210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188079023189051"/>
          <c:y val="8.8437591134441523E-2"/>
          <c:w val="0.75936975055432754"/>
          <c:h val="0.67331424470421652"/>
        </c:manualLayout>
      </c:layout>
      <c:scatterChart>
        <c:scatterStyle val="lineMarker"/>
        <c:varyColors val="0"/>
        <c:ser>
          <c:idx val="0"/>
          <c:order val="0"/>
          <c:tx>
            <c:v>DMSO</c:v>
          </c:tx>
          <c:spPr>
            <a:ln w="12700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59MeV'!$H$45:$H$48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5.6777770065923328E-3</c:v>
                  </c:pt>
                  <c:pt idx="2">
                    <c:v>5.6871636609901931E-2</c:v>
                  </c:pt>
                  <c:pt idx="3">
                    <c:v>5.8439010325792226E-3</c:v>
                  </c:pt>
                </c:numCache>
              </c:numRef>
            </c:plus>
            <c:minus>
              <c:numRef>
                <c:f>'Summary 59MeV'!$H$45:$H$48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5.6777770065923328E-3</c:v>
                  </c:pt>
                  <c:pt idx="2">
                    <c:v>5.6871636609901931E-2</c:v>
                  </c:pt>
                  <c:pt idx="3">
                    <c:v>5.8439010325792226E-3</c:v>
                  </c:pt>
                </c:numCache>
              </c:numRef>
            </c:minus>
          </c:errBars>
          <c:xVal>
            <c:numRef>
              <c:f>'Summary 59MeV'!$A$45:$A$48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'Summary 59MeV'!$F$45:$F$48</c:f>
              <c:numCache>
                <c:formatCode>0.00</c:formatCode>
                <c:ptCount val="4"/>
                <c:pt idx="0">
                  <c:v>1</c:v>
                </c:pt>
                <c:pt idx="1">
                  <c:v>0.6511071398874787</c:v>
                </c:pt>
                <c:pt idx="2">
                  <c:v>0.38582226920727247</c:v>
                </c:pt>
                <c:pt idx="3">
                  <c:v>7.7649648955016914E-2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20-441B-8A1B-6086D2AC508F}"/>
            </c:ext>
          </c:extLst>
        </c:ser>
        <c:ser>
          <c:idx val="1"/>
          <c:order val="1"/>
          <c:tx>
            <c:v>Olaparib</c:v>
          </c:tx>
          <c:spPr>
            <a:ln w="127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59MeV'!$H$50:$H$53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2.4215499012349758E-2</c:v>
                  </c:pt>
                  <c:pt idx="2">
                    <c:v>0.17484350085631611</c:v>
                  </c:pt>
                  <c:pt idx="3">
                    <c:v>6.192590904803924E-3</c:v>
                  </c:pt>
                </c:numCache>
              </c:numRef>
            </c:plus>
            <c:minus>
              <c:numRef>
                <c:f>'Summary 59MeV'!$H$50:$H$53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2.4215499012349758E-2</c:v>
                  </c:pt>
                  <c:pt idx="2">
                    <c:v>0.17484350085631611</c:v>
                  </c:pt>
                  <c:pt idx="3">
                    <c:v>6.192590904803924E-3</c:v>
                  </c:pt>
                </c:numCache>
              </c:numRef>
            </c:minus>
          </c:errBars>
          <c:xVal>
            <c:numRef>
              <c:f>'Summary 59MeV'!$A$50:$A$53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</c:numCache>
            </c:numRef>
          </c:xVal>
          <c:yVal>
            <c:numRef>
              <c:f>'Summary 59MeV'!$F$50:$F$53</c:f>
              <c:numCache>
                <c:formatCode>0.00</c:formatCode>
                <c:ptCount val="4"/>
                <c:pt idx="0">
                  <c:v>1</c:v>
                </c:pt>
                <c:pt idx="1">
                  <c:v>0.53868428776803401</c:v>
                </c:pt>
                <c:pt idx="2">
                  <c:v>0.3608707848579697</c:v>
                </c:pt>
                <c:pt idx="3">
                  <c:v>7.0966257709268579E-2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20-441B-8A1B-6086D2AC50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340288"/>
        <c:axId val="211297408"/>
      </c:scatterChart>
      <c:valAx>
        <c:axId val="175340288"/>
        <c:scaling>
          <c:orientation val="minMax"/>
          <c:max val="8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Dose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1297408"/>
        <c:crossesAt val="1.0000000000000002E-3"/>
        <c:crossBetween val="midCat"/>
      </c:valAx>
      <c:valAx>
        <c:axId val="211297408"/>
        <c:scaling>
          <c:logBase val="10"/>
          <c:orientation val="minMax"/>
          <c:max val="1"/>
          <c:min val="1.000000000000000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Surviving fraction</a:t>
                </a:r>
              </a:p>
            </c:rich>
          </c:tx>
          <c:overlay val="0"/>
        </c:title>
        <c:numFmt formatCode="0.00" sourceLinked="1"/>
        <c:majorTickMark val="out"/>
        <c:minorTickMark val="out"/>
        <c:tickLblPos val="nextTo"/>
        <c:spPr>
          <a:ln/>
        </c:spPr>
        <c:crossAx val="1753402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1742957130358709"/>
          <c:y val="0.47614076633572366"/>
          <c:w val="0.34873220864930354"/>
          <c:h val="0.2325766016777940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36890-D2AC-4BBA-8FD8-C1516A415335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C6775-B348-4624-B76D-050BF2503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096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B2D2D5-C6E1-4C15-8678-5AD81A6789ED}" type="slidenum">
              <a:rPr lang="en-GB" altLang="en-US" smtClean="0"/>
              <a:pPr eaLnBrk="1" hangingPunct="1"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553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332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24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58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44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512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959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29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08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72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8B80-5E3E-49D6-A063-BFAA6E4B425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40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48B80-5E3E-49D6-A063-BFAA6E4B425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45E3B-0F2B-492A-A096-231E904C90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9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13" Type="http://schemas.openxmlformats.org/officeDocument/2006/relationships/image" Target="../media/image35.tif"/><Relationship Id="rId3" Type="http://schemas.openxmlformats.org/officeDocument/2006/relationships/image" Target="../media/image32.png"/><Relationship Id="rId7" Type="http://schemas.openxmlformats.org/officeDocument/2006/relationships/chart" Target="../charts/chart21.xml"/><Relationship Id="rId12" Type="http://schemas.microsoft.com/office/2007/relationships/hdphoto" Target="../media/hdphoto9.wdp"/><Relationship Id="rId2" Type="http://schemas.openxmlformats.org/officeDocument/2006/relationships/image" Target="../media/image3.png"/><Relationship Id="rId16" Type="http://schemas.openxmlformats.org/officeDocument/2006/relationships/chart" Target="../charts/chart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5" Type="http://schemas.openxmlformats.org/officeDocument/2006/relationships/chart" Target="../charts/chart25.xml"/><Relationship Id="rId10" Type="http://schemas.openxmlformats.org/officeDocument/2006/relationships/chart" Target="../charts/chart24.xml"/><Relationship Id="rId4" Type="http://schemas.microsoft.com/office/2007/relationships/hdphoto" Target="../media/hdphoto7.wdp"/><Relationship Id="rId9" Type="http://schemas.openxmlformats.org/officeDocument/2006/relationships/chart" Target="../charts/chart23.xml"/><Relationship Id="rId14" Type="http://schemas.openxmlformats.org/officeDocument/2006/relationships/image" Target="../media/image36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emf"/><Relationship Id="rId4" Type="http://schemas.microsoft.com/office/2007/relationships/hdphoto" Target="../media/hdphoto10.wdp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.tiff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18" Type="http://schemas.openxmlformats.org/officeDocument/2006/relationships/chart" Target="../charts/chart10.xml"/><Relationship Id="rId3" Type="http://schemas.openxmlformats.org/officeDocument/2006/relationships/chart" Target="../charts/chart7.xml"/><Relationship Id="rId7" Type="http://schemas.openxmlformats.org/officeDocument/2006/relationships/image" Target="../media/image11.wmf"/><Relationship Id="rId12" Type="http://schemas.openxmlformats.org/officeDocument/2006/relationships/image" Target="../media/image14.png"/><Relationship Id="rId17" Type="http://schemas.openxmlformats.org/officeDocument/2006/relationships/chart" Target="../charts/chart9.xml"/><Relationship Id="rId2" Type="http://schemas.openxmlformats.org/officeDocument/2006/relationships/chart" Target="../charts/chart6.xml"/><Relationship Id="rId16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6.tiff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13" Type="http://schemas.microsoft.com/office/2007/relationships/hdphoto" Target="../media/hdphoto5.wdp"/><Relationship Id="rId1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chart" Target="../charts/chart12.xml"/><Relationship Id="rId12" Type="http://schemas.openxmlformats.org/officeDocument/2006/relationships/image" Target="../media/image23.png"/><Relationship Id="rId17" Type="http://schemas.microsoft.com/office/2007/relationships/hdphoto" Target="../media/hdphoto6.wdp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chart" Target="../charts/chart14.xml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chart" Target="../charts/chart16.xml"/><Relationship Id="rId7" Type="http://schemas.openxmlformats.org/officeDocument/2006/relationships/image" Target="../media/image29.jp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10" Type="http://schemas.openxmlformats.org/officeDocument/2006/relationships/chart" Target="../charts/chart20.xml"/><Relationship Id="rId4" Type="http://schemas.openxmlformats.org/officeDocument/2006/relationships/chart" Target="../charts/chart17.xml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551384" y="2167345"/>
            <a:ext cx="111978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Investigating the radiobiology of protons with increasing LET in head and neck tumour models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1952130" y="4008525"/>
            <a:ext cx="828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Professor Jason Parsons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Institute of Cancer and Genomic Sciences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School of Physics and Astronomy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5581864"/>
            <a:ext cx="1720851" cy="757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73" y="5371671"/>
            <a:ext cx="2721151" cy="1058675"/>
          </a:xfrm>
          <a:prstGeom prst="rect">
            <a:avLst/>
          </a:prstGeom>
        </p:spPr>
      </p:pic>
      <p:pic>
        <p:nvPicPr>
          <p:cNvPr id="10" name="Picture 2" descr="National Institutes of Health (NIH) - Turning Discovery into Health">
            <a:extLst>
              <a:ext uri="{FF2B5EF4-FFF2-40B4-BE49-F238E27FC236}">
                <a16:creationId xmlns:a16="http://schemas.microsoft.com/office/drawing/2014/main" id="{5048F5AC-CB97-4E62-AD3E-374D9F681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5733256"/>
            <a:ext cx="3335934" cy="51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4C9A982-BFA7-4438-1E7D-31759280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286459"/>
            <a:ext cx="4079776" cy="16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20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07369" y="1349375"/>
            <a:ext cx="11305256" cy="38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Do protons, particularly at increasing LET, lead to changes in the molecular (DNA) and cellular (survival/RBE) profiles.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Can the effectiveness of protons (particularly at high-LET) be further exacerbated using drugs/inhibitors.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latin typeface="Calibri" panose="020F0502020204030204" pitchFamily="34" charset="0"/>
              </a:rPr>
              <a:t>What is the impact of reduced oxygen (hypoxia) on photon versus proton efficacy.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What is the effect of dose rate (FLASH) on proton radiobiology.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59496" y="116632"/>
            <a:ext cx="88868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Major research questions/aims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2" descr="National Institutes of Health (NIH) - Turning Discovery into Health">
            <a:extLst>
              <a:ext uri="{FF2B5EF4-FFF2-40B4-BE49-F238E27FC236}">
                <a16:creationId xmlns:a16="http://schemas.microsoft.com/office/drawing/2014/main" id="{A19A0C45-CE58-4547-11D3-27FC4750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17" y="6237312"/>
            <a:ext cx="3077702" cy="4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D061182-E24F-E7A9-7D3E-CF556A4552B5}"/>
              </a:ext>
            </a:extLst>
          </p:cNvPr>
          <p:cNvSpPr txBox="1">
            <a:spLocks noChangeArrowheads="1"/>
          </p:cNvSpPr>
          <p:nvPr/>
        </p:nvSpPr>
        <p:spPr>
          <a:xfrm>
            <a:off x="6634966" y="6278757"/>
            <a:ext cx="2160240" cy="432048"/>
          </a:xfrm>
          <a:prstGeom prst="rect">
            <a:avLst/>
          </a:prstGeom>
          <a:noFill/>
        </p:spPr>
        <p:txBody>
          <a:bodyPr lIns="76200" tIns="38100" rIns="76200" bIns="381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200" dirty="0">
                <a:latin typeface="Calibri" panose="020F0502020204030204" pitchFamily="34" charset="0"/>
              </a:rPr>
              <a:t>R01CA256854-01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9F6EF-5199-C833-2997-7188FAF51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3" y="5983420"/>
            <a:ext cx="1720851" cy="7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4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119336" y="6382737"/>
            <a:ext cx="89281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Hill, Rocha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(in review)</a:t>
            </a:r>
          </a:p>
        </p:txBody>
      </p:sp>
      <p:sp>
        <p:nvSpPr>
          <p:cNvPr id="42" name="Text Box 52"/>
          <p:cNvSpPr txBox="1">
            <a:spLocks noChangeArrowheads="1"/>
          </p:cNvSpPr>
          <p:nvPr/>
        </p:nvSpPr>
        <p:spPr bwMode="auto">
          <a:xfrm>
            <a:off x="928866" y="30639"/>
            <a:ext cx="108557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Hypoxia-induced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radioresistance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identifying strategies to overcome this.</a:t>
            </a:r>
          </a:p>
        </p:txBody>
      </p:sp>
      <p:pic>
        <p:nvPicPr>
          <p:cNvPr id="43" name="Picture 2" descr="National Institutes of Health (NIH) - Turning Discovery into Health">
            <a:extLst>
              <a:ext uri="{FF2B5EF4-FFF2-40B4-BE49-F238E27FC236}">
                <a16:creationId xmlns:a16="http://schemas.microsoft.com/office/drawing/2014/main" id="{5048F5AC-CB97-4E62-AD3E-374D9F681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17" y="6237312"/>
            <a:ext cx="3077702" cy="4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3"/>
          <p:cNvSpPr txBox="1">
            <a:spLocks noChangeArrowheads="1"/>
          </p:cNvSpPr>
          <p:nvPr/>
        </p:nvSpPr>
        <p:spPr>
          <a:xfrm>
            <a:off x="6634966" y="6278757"/>
            <a:ext cx="2160240" cy="432048"/>
          </a:xfrm>
          <a:prstGeom prst="rect">
            <a:avLst/>
          </a:prstGeom>
          <a:noFill/>
        </p:spPr>
        <p:txBody>
          <a:bodyPr lIns="76200" tIns="38100" rIns="76200" bIns="381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200" dirty="0">
                <a:latin typeface="Calibri" panose="020F0502020204030204" pitchFamily="34" charset="0"/>
              </a:rPr>
              <a:t>R01CA256854-01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FBE8E9-53AF-04EF-9F14-931C3F7CAAB6}"/>
              </a:ext>
            </a:extLst>
          </p:cNvPr>
          <p:cNvGrpSpPr/>
          <p:nvPr/>
        </p:nvGrpSpPr>
        <p:grpSpPr>
          <a:xfrm>
            <a:off x="642268" y="920166"/>
            <a:ext cx="2349932" cy="1073517"/>
            <a:chOff x="272656" y="637211"/>
            <a:chExt cx="2349932" cy="10735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ED5D83-599B-7E58-7FB7-CEC932E7A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55" t="48797" r="47372" b="41505"/>
            <a:stretch/>
          </p:blipFill>
          <p:spPr>
            <a:xfrm>
              <a:off x="897889" y="1506012"/>
              <a:ext cx="1595101" cy="2047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B8CA06-D35A-4B7F-FFF9-AC29E3E0873F}"/>
                </a:ext>
              </a:extLst>
            </p:cNvPr>
            <p:cNvSpPr txBox="1"/>
            <p:nvPr/>
          </p:nvSpPr>
          <p:spPr>
            <a:xfrm>
              <a:off x="311530" y="1425879"/>
              <a:ext cx="414491" cy="239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Actin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B5C4D6-DADE-B7DE-1E17-53197077C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8" t="21694" r="52246" b="70573"/>
            <a:stretch/>
          </p:blipFill>
          <p:spPr>
            <a:xfrm>
              <a:off x="898244" y="1177222"/>
              <a:ext cx="1596806" cy="3194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F3F0AF-7D8E-ABF1-30A5-C8D70B40E406}"/>
                </a:ext>
              </a:extLst>
            </p:cNvPr>
            <p:cNvSpPr txBox="1"/>
            <p:nvPr/>
          </p:nvSpPr>
          <p:spPr>
            <a:xfrm>
              <a:off x="272656" y="1162315"/>
              <a:ext cx="492238" cy="239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HIF-1</a:t>
              </a:r>
              <a:r>
                <a:rPr lang="el-GR" sz="1400" b="1" dirty="0"/>
                <a:t>α</a:t>
              </a:r>
              <a:endParaRPr lang="en-GB" sz="14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97A7E1-202C-B5CC-6A66-E58FD779CE98}"/>
                </a:ext>
              </a:extLst>
            </p:cNvPr>
            <p:cNvSpPr txBox="1"/>
            <p:nvPr/>
          </p:nvSpPr>
          <p:spPr>
            <a:xfrm>
              <a:off x="966427" y="932043"/>
              <a:ext cx="3042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N</a:t>
              </a:r>
              <a:endParaRPr lang="en-GB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AC76A2-7BD8-EBE4-AA8A-177DBACAEE1C}"/>
                </a:ext>
              </a:extLst>
            </p:cNvPr>
            <p:cNvSpPr txBox="1"/>
            <p:nvPr/>
          </p:nvSpPr>
          <p:spPr>
            <a:xfrm>
              <a:off x="1364888" y="932043"/>
              <a:ext cx="257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3</a:t>
              </a:r>
              <a:endParaRPr lang="en-GB" sz="1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1BA5AD-AC05-10B3-9B73-31AC81BD1B4F}"/>
                </a:ext>
              </a:extLst>
            </p:cNvPr>
            <p:cNvSpPr txBox="1"/>
            <p:nvPr/>
          </p:nvSpPr>
          <p:spPr>
            <a:xfrm>
              <a:off x="1770243" y="932043"/>
              <a:ext cx="293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F3FEF-9A9F-DCD7-7AB1-9008C88E7EE5}"/>
                </a:ext>
              </a:extLst>
            </p:cNvPr>
            <p:cNvSpPr txBox="1"/>
            <p:nvPr/>
          </p:nvSpPr>
          <p:spPr>
            <a:xfrm>
              <a:off x="2124320" y="932043"/>
              <a:ext cx="3454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24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74C535-FAB9-021E-F1CF-33FF0CC37B13}"/>
                </a:ext>
              </a:extLst>
            </p:cNvPr>
            <p:cNvSpPr txBox="1"/>
            <p:nvPr/>
          </p:nvSpPr>
          <p:spPr>
            <a:xfrm>
              <a:off x="297161" y="637211"/>
              <a:ext cx="12463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i="1" dirty="0"/>
                <a:t>UMSCC6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FBE537-58FC-0C07-F5D4-7A8DED8383A9}"/>
                </a:ext>
              </a:extLst>
            </p:cNvPr>
            <p:cNvSpPr txBox="1"/>
            <p:nvPr/>
          </p:nvSpPr>
          <p:spPr>
            <a:xfrm>
              <a:off x="1301211" y="640880"/>
              <a:ext cx="1321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Hours in hypoxia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355DE17A-071E-3BC0-255B-0CD03881F68B}"/>
                </a:ext>
              </a:extLst>
            </p:cNvPr>
            <p:cNvSpPr/>
            <p:nvPr/>
          </p:nvSpPr>
          <p:spPr>
            <a:xfrm rot="16200000">
              <a:off x="1830036" y="326397"/>
              <a:ext cx="111065" cy="1218961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02B643-B185-D06A-7D7A-8305137571B7}"/>
              </a:ext>
            </a:extLst>
          </p:cNvPr>
          <p:cNvGrpSpPr/>
          <p:nvPr/>
        </p:nvGrpSpPr>
        <p:grpSpPr>
          <a:xfrm>
            <a:off x="563814" y="2393730"/>
            <a:ext cx="2428386" cy="1026656"/>
            <a:chOff x="194202" y="1917371"/>
            <a:chExt cx="2428386" cy="10266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5F30D6C-6B62-6F8C-FF67-907F2895C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34" t="22783" r="19655" b="70866"/>
            <a:stretch/>
          </p:blipFill>
          <p:spPr>
            <a:xfrm>
              <a:off x="897249" y="2468957"/>
              <a:ext cx="1603396" cy="26193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33B9DD-A124-4021-67AC-7CB27E434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84" t="49577" r="9642" b="39625"/>
            <a:stretch/>
          </p:blipFill>
          <p:spPr>
            <a:xfrm>
              <a:off x="896956" y="2745359"/>
              <a:ext cx="1605134" cy="1986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D35B8B-C0FF-0874-D927-1E0A021688FC}"/>
                </a:ext>
              </a:extLst>
            </p:cNvPr>
            <p:cNvSpPr txBox="1"/>
            <p:nvPr/>
          </p:nvSpPr>
          <p:spPr>
            <a:xfrm>
              <a:off x="311530" y="2674195"/>
              <a:ext cx="414491" cy="239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Actin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1ADA47-6F38-E6F3-A912-235A969E3C86}"/>
                </a:ext>
              </a:extLst>
            </p:cNvPr>
            <p:cNvSpPr txBox="1"/>
            <p:nvPr/>
          </p:nvSpPr>
          <p:spPr>
            <a:xfrm>
              <a:off x="272656" y="2442475"/>
              <a:ext cx="492238" cy="239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HIF-1</a:t>
              </a:r>
              <a:r>
                <a:rPr lang="el-GR" sz="1400" b="1" dirty="0"/>
                <a:t>α</a:t>
              </a:r>
              <a:endParaRPr lang="en-GB" sz="14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D51CB9-168D-1612-CADA-D324BE86691F}"/>
                </a:ext>
              </a:extLst>
            </p:cNvPr>
            <p:cNvSpPr txBox="1"/>
            <p:nvPr/>
          </p:nvSpPr>
          <p:spPr>
            <a:xfrm>
              <a:off x="966427" y="2212203"/>
              <a:ext cx="3042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N</a:t>
              </a:r>
              <a:endParaRPr lang="en-GB" sz="16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7A2377A-1939-BB6D-28D3-E3C1055494F7}"/>
                </a:ext>
              </a:extLst>
            </p:cNvPr>
            <p:cNvSpPr txBox="1"/>
            <p:nvPr/>
          </p:nvSpPr>
          <p:spPr>
            <a:xfrm>
              <a:off x="1364888" y="2212203"/>
              <a:ext cx="257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3</a:t>
              </a:r>
              <a:endParaRPr lang="en-GB" sz="16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911E8A-23BF-0D7F-36AF-78FFEF5E563D}"/>
                </a:ext>
              </a:extLst>
            </p:cNvPr>
            <p:cNvSpPr txBox="1"/>
            <p:nvPr/>
          </p:nvSpPr>
          <p:spPr>
            <a:xfrm>
              <a:off x="1770243" y="2212203"/>
              <a:ext cx="293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6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3B7396E-5DF5-E347-891D-DD7A20DFD0F9}"/>
                </a:ext>
              </a:extLst>
            </p:cNvPr>
            <p:cNvSpPr txBox="1"/>
            <p:nvPr/>
          </p:nvSpPr>
          <p:spPr>
            <a:xfrm>
              <a:off x="2124320" y="2212203"/>
              <a:ext cx="3454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24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31BFCBC-E601-D3C8-30CE-646411A2DFDA}"/>
                </a:ext>
              </a:extLst>
            </p:cNvPr>
            <p:cNvSpPr txBox="1"/>
            <p:nvPr/>
          </p:nvSpPr>
          <p:spPr>
            <a:xfrm>
              <a:off x="194202" y="1917371"/>
              <a:ext cx="12463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i="1" dirty="0"/>
                <a:t>UMSCC74A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37B837D-B388-2D88-D9DC-0016087E4435}"/>
                </a:ext>
              </a:extLst>
            </p:cNvPr>
            <p:cNvSpPr txBox="1"/>
            <p:nvPr/>
          </p:nvSpPr>
          <p:spPr>
            <a:xfrm>
              <a:off x="1301211" y="1921040"/>
              <a:ext cx="1321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Hours in hypoxia</a:t>
              </a:r>
            </a:p>
          </p:txBody>
        </p:sp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7B3AAA00-D76A-DE9F-09DA-2FF58C59A506}"/>
                </a:ext>
              </a:extLst>
            </p:cNvPr>
            <p:cNvSpPr/>
            <p:nvPr/>
          </p:nvSpPr>
          <p:spPr>
            <a:xfrm rot="16200000">
              <a:off x="1830036" y="1606557"/>
              <a:ext cx="111065" cy="1218961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D248F1FE-8BA2-B6B8-D49D-62E9849694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939414"/>
              </p:ext>
            </p:extLst>
          </p:nvPr>
        </p:nvGraphicFramePr>
        <p:xfrm>
          <a:off x="3139688" y="1370170"/>
          <a:ext cx="2778724" cy="2237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2D520E6B-1E48-F88F-2A54-9DF39562E566}"/>
              </a:ext>
            </a:extLst>
          </p:cNvPr>
          <p:cNvSpPr txBox="1"/>
          <p:nvPr/>
        </p:nvSpPr>
        <p:spPr>
          <a:xfrm>
            <a:off x="4399415" y="1270661"/>
            <a:ext cx="1246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/>
              <a:t>UMSCC6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A1179AD-485B-49C3-DEC8-AB5D9BBCABA7}"/>
              </a:ext>
            </a:extLst>
          </p:cNvPr>
          <p:cNvGrpSpPr/>
          <p:nvPr/>
        </p:nvGrpSpPr>
        <p:grpSpPr>
          <a:xfrm rot="5400000">
            <a:off x="5169984" y="2018389"/>
            <a:ext cx="232836" cy="236004"/>
            <a:chOff x="8378460" y="1539976"/>
            <a:chExt cx="372140" cy="166613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358897D-3942-D657-021C-82268F90B6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8460" y="1541307"/>
              <a:ext cx="0" cy="16528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4A0ACB8-05B5-A2D7-8FF1-94655A592D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78460" y="1539976"/>
              <a:ext cx="37214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2F249E0-A223-A65D-E88C-716FBB1956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0600" y="1541307"/>
              <a:ext cx="0" cy="9841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E0A84A08-1E21-7157-052B-4EA46C7373E4}"/>
              </a:ext>
            </a:extLst>
          </p:cNvPr>
          <p:cNvSpPr txBox="1"/>
          <p:nvPr/>
        </p:nvSpPr>
        <p:spPr>
          <a:xfrm>
            <a:off x="5336866" y="1965203"/>
            <a:ext cx="378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**</a:t>
            </a:r>
          </a:p>
        </p:txBody>
      </p:sp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FF6341CD-0DD0-B316-BB12-2A484CBCD3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99503"/>
              </p:ext>
            </p:extLst>
          </p:nvPr>
        </p:nvGraphicFramePr>
        <p:xfrm>
          <a:off x="6016481" y="1398293"/>
          <a:ext cx="2778725" cy="224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7BA5FA40-859F-9679-7963-01D0DFB22CDF}"/>
              </a:ext>
            </a:extLst>
          </p:cNvPr>
          <p:cNvSpPr txBox="1"/>
          <p:nvPr/>
        </p:nvSpPr>
        <p:spPr>
          <a:xfrm>
            <a:off x="7300700" y="1301390"/>
            <a:ext cx="1246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/>
              <a:t>UMSCC74A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7FA18D6-31FC-7D5B-EE85-0528AAFE43D1}"/>
              </a:ext>
            </a:extLst>
          </p:cNvPr>
          <p:cNvGrpSpPr/>
          <p:nvPr/>
        </p:nvGrpSpPr>
        <p:grpSpPr>
          <a:xfrm rot="5400000">
            <a:off x="8168596" y="2011778"/>
            <a:ext cx="140056" cy="236004"/>
            <a:chOff x="8378460" y="1539976"/>
            <a:chExt cx="372140" cy="166613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3B3C254-B6DD-793C-FF37-F6BFE35912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8460" y="1541307"/>
              <a:ext cx="0" cy="16528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5C436B5-6326-3C48-7D41-2137B0D8E8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78460" y="1539976"/>
              <a:ext cx="37214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7541717-36B2-146F-C2F1-7BAA7A6A22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0600" y="1541307"/>
              <a:ext cx="0" cy="9841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73E1DFB-F07F-965F-CE75-1E8E6F23F5A2}"/>
              </a:ext>
            </a:extLst>
          </p:cNvPr>
          <p:cNvSpPr txBox="1"/>
          <p:nvPr/>
        </p:nvSpPr>
        <p:spPr>
          <a:xfrm>
            <a:off x="8298142" y="1993683"/>
            <a:ext cx="378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</a:t>
            </a:r>
          </a:p>
        </p:txBody>
      </p:sp>
      <p:graphicFrame>
        <p:nvGraphicFramePr>
          <p:cNvPr id="67" name="Chart 66">
            <a:extLst>
              <a:ext uri="{FF2B5EF4-FFF2-40B4-BE49-F238E27FC236}">
                <a16:creationId xmlns:a16="http://schemas.microsoft.com/office/drawing/2014/main" id="{5FF0590C-1C69-CAAA-F792-4C84AC4B9C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163617"/>
              </p:ext>
            </p:extLst>
          </p:nvPr>
        </p:nvGraphicFramePr>
        <p:xfrm>
          <a:off x="8853690" y="1418798"/>
          <a:ext cx="2836485" cy="2237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521B56F5-4B07-7ECB-5B0B-BD881BC1679C}"/>
              </a:ext>
            </a:extLst>
          </p:cNvPr>
          <p:cNvSpPr txBox="1"/>
          <p:nvPr/>
        </p:nvSpPr>
        <p:spPr>
          <a:xfrm>
            <a:off x="10195853" y="1354533"/>
            <a:ext cx="1246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err="1"/>
              <a:t>FaDu</a:t>
            </a:r>
            <a:endParaRPr lang="en-GB" sz="1400" b="1" i="1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16A0BCA-A55C-7B77-570A-2D1A5397861E}"/>
              </a:ext>
            </a:extLst>
          </p:cNvPr>
          <p:cNvGrpSpPr/>
          <p:nvPr/>
        </p:nvGrpSpPr>
        <p:grpSpPr>
          <a:xfrm rot="5400000">
            <a:off x="10818673" y="2199441"/>
            <a:ext cx="298767" cy="236004"/>
            <a:chOff x="8378460" y="1539976"/>
            <a:chExt cx="372140" cy="166613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BEBF2BE-F83A-A225-A6CD-8165E33EDA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8460" y="1541307"/>
              <a:ext cx="0" cy="16528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1B2DEA0-47C9-F2EA-979E-B86CED0FD5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78460" y="1539976"/>
              <a:ext cx="37214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090AFB2-5701-5C35-A967-1678B927CD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0600" y="1541307"/>
              <a:ext cx="0" cy="9841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6340E6C-F670-D4DA-0A3A-F477EDD666C4}"/>
              </a:ext>
            </a:extLst>
          </p:cNvPr>
          <p:cNvSpPr txBox="1"/>
          <p:nvPr/>
        </p:nvSpPr>
        <p:spPr>
          <a:xfrm>
            <a:off x="11018521" y="2097746"/>
            <a:ext cx="447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***</a:t>
            </a:r>
          </a:p>
        </p:txBody>
      </p:sp>
      <p:graphicFrame>
        <p:nvGraphicFramePr>
          <p:cNvPr id="74" name="Chart 73">
            <a:extLst>
              <a:ext uri="{FF2B5EF4-FFF2-40B4-BE49-F238E27FC236}">
                <a16:creationId xmlns:a16="http://schemas.microsoft.com/office/drawing/2014/main" id="{4EE5C215-ECF0-4C23-B779-B30B759C73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462815"/>
              </p:ext>
            </p:extLst>
          </p:nvPr>
        </p:nvGraphicFramePr>
        <p:xfrm>
          <a:off x="-113041" y="3711985"/>
          <a:ext cx="3192834" cy="239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9" name="TextBox 78">
            <a:extLst>
              <a:ext uri="{FF2B5EF4-FFF2-40B4-BE49-F238E27FC236}">
                <a16:creationId xmlns:a16="http://schemas.microsoft.com/office/drawing/2014/main" id="{5D3EF661-0987-0E69-C82E-86180C6DB8B8}"/>
              </a:ext>
            </a:extLst>
          </p:cNvPr>
          <p:cNvSpPr txBox="1"/>
          <p:nvPr/>
        </p:nvSpPr>
        <p:spPr>
          <a:xfrm>
            <a:off x="1431307" y="3711985"/>
            <a:ext cx="10741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b="1" i="1" dirty="0">
                <a:cs typeface="Calibri"/>
              </a:rPr>
              <a:t>UMSCC74A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A0E0FA-4AFF-8B79-09A5-2B6F48F01B58}"/>
              </a:ext>
            </a:extLst>
          </p:cNvPr>
          <p:cNvSpPr txBox="1"/>
          <p:nvPr/>
        </p:nvSpPr>
        <p:spPr>
          <a:xfrm>
            <a:off x="2841958" y="4456023"/>
            <a:ext cx="8684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Time post-IR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32BE225-C097-485C-C2A1-80093FD97751}"/>
              </a:ext>
            </a:extLst>
          </p:cNvPr>
          <p:cNvSpPr txBox="1"/>
          <p:nvPr/>
        </p:nvSpPr>
        <p:spPr>
          <a:xfrm>
            <a:off x="5308133" y="4121144"/>
            <a:ext cx="936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Hypoxia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A9061A7-4346-FBBE-6492-EC1854E5A2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33000" contras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0" t="67489" r="26184" b="25939"/>
          <a:stretch/>
        </p:blipFill>
        <p:spPr>
          <a:xfrm flipV="1">
            <a:off x="3699793" y="4695518"/>
            <a:ext cx="2577691" cy="2161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84454899-FBC8-4CBE-1705-86EA031C2746}"/>
              </a:ext>
            </a:extLst>
          </p:cNvPr>
          <p:cNvSpPr txBox="1"/>
          <p:nvPr/>
        </p:nvSpPr>
        <p:spPr>
          <a:xfrm>
            <a:off x="3235360" y="4676139"/>
            <a:ext cx="434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p62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11B6BD58-8DBF-BF8F-5D2E-F38D4543032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78312" r="22384" b="10775"/>
          <a:stretch/>
        </p:blipFill>
        <p:spPr>
          <a:xfrm>
            <a:off x="3699793" y="4917086"/>
            <a:ext cx="2577691" cy="3395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DBB48202-A97B-4C48-BF65-09FF698E5742}"/>
              </a:ext>
            </a:extLst>
          </p:cNvPr>
          <p:cNvSpPr txBox="1"/>
          <p:nvPr/>
        </p:nvSpPr>
        <p:spPr>
          <a:xfrm>
            <a:off x="3125220" y="5059268"/>
            <a:ext cx="67791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 dirty="0"/>
              <a:t>LC3B II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792D020-1B23-3848-0CE8-F7A352C67617}"/>
              </a:ext>
            </a:extLst>
          </p:cNvPr>
          <p:cNvSpPr txBox="1"/>
          <p:nvPr/>
        </p:nvSpPr>
        <p:spPr>
          <a:xfrm>
            <a:off x="3142328" y="4862827"/>
            <a:ext cx="90216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 dirty="0"/>
              <a:t>LC3B I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A886DA49-7935-E0E9-2906-9BCF7C071B9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t="52328" r="23402" b="42438"/>
          <a:stretch/>
        </p:blipFill>
        <p:spPr>
          <a:xfrm>
            <a:off x="3699793" y="5268803"/>
            <a:ext cx="2577691" cy="2079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193028E8-7DBF-D7FF-994C-33CB5813BD96}"/>
              </a:ext>
            </a:extLst>
          </p:cNvPr>
          <p:cNvSpPr txBox="1"/>
          <p:nvPr/>
        </p:nvSpPr>
        <p:spPr>
          <a:xfrm>
            <a:off x="3182793" y="5238854"/>
            <a:ext cx="534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Actin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0F8B9FB-371C-25FD-2243-7411394B71A3}"/>
              </a:ext>
            </a:extLst>
          </p:cNvPr>
          <p:cNvSpPr txBox="1"/>
          <p:nvPr/>
        </p:nvSpPr>
        <p:spPr>
          <a:xfrm>
            <a:off x="5022920" y="4440030"/>
            <a:ext cx="26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C280F32-568F-EF5A-1878-2EEC58817B3F}"/>
              </a:ext>
            </a:extLst>
          </p:cNvPr>
          <p:cNvSpPr txBox="1"/>
          <p:nvPr/>
        </p:nvSpPr>
        <p:spPr>
          <a:xfrm>
            <a:off x="5273932" y="4440030"/>
            <a:ext cx="26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28302D6-448B-E9A5-C5F8-F6AC332D33DA}"/>
              </a:ext>
            </a:extLst>
          </p:cNvPr>
          <p:cNvSpPr txBox="1"/>
          <p:nvPr/>
        </p:nvSpPr>
        <p:spPr>
          <a:xfrm>
            <a:off x="5512991" y="4440030"/>
            <a:ext cx="26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4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548F62C-0057-2FE7-5423-5B3709DCBF9B}"/>
              </a:ext>
            </a:extLst>
          </p:cNvPr>
          <p:cNvSpPr txBox="1"/>
          <p:nvPr/>
        </p:nvSpPr>
        <p:spPr>
          <a:xfrm>
            <a:off x="5740097" y="4440030"/>
            <a:ext cx="26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5BEFAF2-A41C-2DED-FEDF-B904ABED1BBF}"/>
              </a:ext>
            </a:extLst>
          </p:cNvPr>
          <p:cNvSpPr txBox="1"/>
          <p:nvPr/>
        </p:nvSpPr>
        <p:spPr>
          <a:xfrm>
            <a:off x="5985131" y="4440030"/>
            <a:ext cx="382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24</a:t>
            </a:r>
          </a:p>
        </p:txBody>
      </p:sp>
      <p:sp>
        <p:nvSpPr>
          <p:cNvPr id="94" name="Right Brace 93">
            <a:extLst>
              <a:ext uri="{FF2B5EF4-FFF2-40B4-BE49-F238E27FC236}">
                <a16:creationId xmlns:a16="http://schemas.microsoft.com/office/drawing/2014/main" id="{BD1C6A23-1CFB-203E-CB98-873C5C7DFBD0}"/>
              </a:ext>
            </a:extLst>
          </p:cNvPr>
          <p:cNvSpPr/>
          <p:nvPr/>
        </p:nvSpPr>
        <p:spPr>
          <a:xfrm rot="16200000">
            <a:off x="5603165" y="3830829"/>
            <a:ext cx="111065" cy="121896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77F04D7-1AF9-0736-F971-A0E4F3722F20}"/>
              </a:ext>
            </a:extLst>
          </p:cNvPr>
          <p:cNvSpPr txBox="1"/>
          <p:nvPr/>
        </p:nvSpPr>
        <p:spPr>
          <a:xfrm>
            <a:off x="3891709" y="4121144"/>
            <a:ext cx="936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Normoxia</a:t>
            </a:r>
            <a:endParaRPr lang="en-GB" sz="12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89587B9-FA2D-DF86-20E1-F045922E437F}"/>
              </a:ext>
            </a:extLst>
          </p:cNvPr>
          <p:cNvSpPr txBox="1"/>
          <p:nvPr/>
        </p:nvSpPr>
        <p:spPr>
          <a:xfrm>
            <a:off x="3654308" y="4440030"/>
            <a:ext cx="26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119E64F-CA69-6096-CD97-59E9A57D6559}"/>
              </a:ext>
            </a:extLst>
          </p:cNvPr>
          <p:cNvSpPr txBox="1"/>
          <p:nvPr/>
        </p:nvSpPr>
        <p:spPr>
          <a:xfrm>
            <a:off x="3905320" y="4440030"/>
            <a:ext cx="26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969A531-66A8-C363-F540-2CB6482B4673}"/>
              </a:ext>
            </a:extLst>
          </p:cNvPr>
          <p:cNvSpPr txBox="1"/>
          <p:nvPr/>
        </p:nvSpPr>
        <p:spPr>
          <a:xfrm>
            <a:off x="4144379" y="4440030"/>
            <a:ext cx="26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732907B-BEFF-CA64-FCD3-F51D282F9989}"/>
              </a:ext>
            </a:extLst>
          </p:cNvPr>
          <p:cNvSpPr txBox="1"/>
          <p:nvPr/>
        </p:nvSpPr>
        <p:spPr>
          <a:xfrm>
            <a:off x="4371485" y="4440030"/>
            <a:ext cx="26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8294E51-05E5-C6BB-79A5-845745BAB65E}"/>
              </a:ext>
            </a:extLst>
          </p:cNvPr>
          <p:cNvSpPr txBox="1"/>
          <p:nvPr/>
        </p:nvSpPr>
        <p:spPr>
          <a:xfrm>
            <a:off x="4616519" y="4440030"/>
            <a:ext cx="382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24</a:t>
            </a:r>
          </a:p>
        </p:txBody>
      </p:sp>
      <p:sp>
        <p:nvSpPr>
          <p:cNvPr id="101" name="Right Brace 100">
            <a:extLst>
              <a:ext uri="{FF2B5EF4-FFF2-40B4-BE49-F238E27FC236}">
                <a16:creationId xmlns:a16="http://schemas.microsoft.com/office/drawing/2014/main" id="{D97D8F93-C7A4-5E1D-C426-30005859F7D8}"/>
              </a:ext>
            </a:extLst>
          </p:cNvPr>
          <p:cNvSpPr/>
          <p:nvPr/>
        </p:nvSpPr>
        <p:spPr>
          <a:xfrm rot="16200000">
            <a:off x="4234553" y="3830829"/>
            <a:ext cx="111065" cy="121896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7C02210-5EA1-73DD-3A6D-5C9AA21E7177}"/>
              </a:ext>
            </a:extLst>
          </p:cNvPr>
          <p:cNvSpPr txBox="1"/>
          <p:nvPr/>
        </p:nvSpPr>
        <p:spPr>
          <a:xfrm>
            <a:off x="4438771" y="3926974"/>
            <a:ext cx="10741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b="1" i="1" dirty="0">
                <a:cs typeface="Calibri"/>
              </a:rPr>
              <a:t>UMSCC74A</a:t>
            </a:r>
          </a:p>
        </p:txBody>
      </p:sp>
      <p:graphicFrame>
        <p:nvGraphicFramePr>
          <p:cNvPr id="106" name="Chart 105">
            <a:extLst>
              <a:ext uri="{FF2B5EF4-FFF2-40B4-BE49-F238E27FC236}">
                <a16:creationId xmlns:a16="http://schemas.microsoft.com/office/drawing/2014/main" id="{88CF8AE8-A6C6-AD40-D8E0-5921CFD542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260537"/>
              </p:ext>
            </p:extLst>
          </p:nvPr>
        </p:nvGraphicFramePr>
        <p:xfrm>
          <a:off x="6318841" y="3886227"/>
          <a:ext cx="3224988" cy="2392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07" name="TextBox 106">
            <a:extLst>
              <a:ext uri="{FF2B5EF4-FFF2-40B4-BE49-F238E27FC236}">
                <a16:creationId xmlns:a16="http://schemas.microsoft.com/office/drawing/2014/main" id="{0E627FC7-5C2B-9074-D52E-4FE2D6EE0E8A}"/>
              </a:ext>
            </a:extLst>
          </p:cNvPr>
          <p:cNvSpPr txBox="1"/>
          <p:nvPr/>
        </p:nvSpPr>
        <p:spPr>
          <a:xfrm>
            <a:off x="7595200" y="3649430"/>
            <a:ext cx="10741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b="1" i="1" dirty="0">
                <a:cs typeface="Calibri"/>
              </a:rPr>
              <a:t>UMSCC74A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133DE39-2C2D-9088-5A2F-1C02710D4796}"/>
              </a:ext>
            </a:extLst>
          </p:cNvPr>
          <p:cNvGrpSpPr/>
          <p:nvPr/>
        </p:nvGrpSpPr>
        <p:grpSpPr>
          <a:xfrm rot="5400000">
            <a:off x="8777507" y="4811171"/>
            <a:ext cx="250028" cy="236004"/>
            <a:chOff x="8378460" y="1539976"/>
            <a:chExt cx="372140" cy="166613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49069DF-7775-DCB8-BF2B-5866CEFB9B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8460" y="1541307"/>
              <a:ext cx="0" cy="16528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BA7A384-FC67-72DA-7CCB-A004FCAF9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78460" y="1539976"/>
              <a:ext cx="37214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5B76689-53AA-A734-E839-415B80EF08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0600" y="1541307"/>
              <a:ext cx="0" cy="9841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3D9E4322-2EEB-0988-BDAF-CAD40E561D8E}"/>
              </a:ext>
            </a:extLst>
          </p:cNvPr>
          <p:cNvSpPr txBox="1"/>
          <p:nvPr/>
        </p:nvSpPr>
        <p:spPr>
          <a:xfrm>
            <a:off x="8963372" y="4723663"/>
            <a:ext cx="459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**</a:t>
            </a:r>
          </a:p>
        </p:txBody>
      </p:sp>
      <p:graphicFrame>
        <p:nvGraphicFramePr>
          <p:cNvPr id="122" name="Chart 121">
            <a:extLst>
              <a:ext uri="{FF2B5EF4-FFF2-40B4-BE49-F238E27FC236}">
                <a16:creationId xmlns:a16="http://schemas.microsoft.com/office/drawing/2014/main" id="{C72FDECE-3509-4659-D81D-D06573F575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442724"/>
              </p:ext>
            </p:extLst>
          </p:nvPr>
        </p:nvGraphicFramePr>
        <p:xfrm>
          <a:off x="9392123" y="3653926"/>
          <a:ext cx="2712093" cy="2303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335806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Graphic spid="51" grpId="0">
        <p:bldAsOne/>
      </p:bldGraphic>
      <p:bldP spid="52" grpId="0"/>
      <p:bldP spid="57" grpId="0"/>
      <p:bldGraphic spid="59" grpId="0">
        <p:bldAsOne/>
      </p:bldGraphic>
      <p:bldP spid="60" grpId="0"/>
      <p:bldP spid="65" grpId="0"/>
      <p:bldGraphic spid="67" grpId="0">
        <p:bldAsOne/>
      </p:bldGraphic>
      <p:bldP spid="68" grpId="0"/>
      <p:bldP spid="73" grpId="0"/>
      <p:bldGraphic spid="74" grpId="0">
        <p:bldAsOne/>
      </p:bldGraphic>
      <p:bldP spid="79" grpId="0"/>
      <p:bldP spid="80" grpId="0"/>
      <p:bldP spid="81" grpId="0"/>
      <p:bldP spid="83" grpId="0"/>
      <p:bldP spid="85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 animBg="1"/>
      <p:bldP spid="95" grpId="0"/>
      <p:bldP spid="96" grpId="0"/>
      <p:bldP spid="97" grpId="0"/>
      <p:bldP spid="98" grpId="0"/>
      <p:bldP spid="99" grpId="0"/>
      <p:bldP spid="100" grpId="0"/>
      <p:bldP spid="101" grpId="0" animBg="1"/>
      <p:bldP spid="102" grpId="0"/>
      <p:bldGraphic spid="106" grpId="0">
        <p:bldAsOne/>
      </p:bldGraphic>
      <p:bldP spid="107" grpId="0"/>
      <p:bldP spid="115" grpId="0"/>
      <p:bldGraphic spid="12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07369" y="1349375"/>
            <a:ext cx="11305256" cy="38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Do protons, particularly at increasing LET, lead to changes in the molecular (DNA) and cellular (survival/RBE) profiles.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Can the effectiveness of protons (particularly at high-LET) be further exacerbated using drugs/inhibitors.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What is the impact of reduced oxygen (hypoxia) on photon versus proton efficacy.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latin typeface="Calibri" panose="020F0502020204030204" pitchFamily="34" charset="0"/>
              </a:rPr>
              <a:t>What is the effect of dose rate (FLASH) on proton radiobiology.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59496" y="116632"/>
            <a:ext cx="88868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Major research questions/aims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2" descr="National Institutes of Health (NIH) - Turning Discovery into Health">
            <a:extLst>
              <a:ext uri="{FF2B5EF4-FFF2-40B4-BE49-F238E27FC236}">
                <a16:creationId xmlns:a16="http://schemas.microsoft.com/office/drawing/2014/main" id="{A19A0C45-CE58-4547-11D3-27FC4750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17" y="6237312"/>
            <a:ext cx="3077702" cy="4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D061182-E24F-E7A9-7D3E-CF556A4552B5}"/>
              </a:ext>
            </a:extLst>
          </p:cNvPr>
          <p:cNvSpPr txBox="1">
            <a:spLocks noChangeArrowheads="1"/>
          </p:cNvSpPr>
          <p:nvPr/>
        </p:nvSpPr>
        <p:spPr>
          <a:xfrm>
            <a:off x="6634966" y="6278757"/>
            <a:ext cx="2160240" cy="432048"/>
          </a:xfrm>
          <a:prstGeom prst="rect">
            <a:avLst/>
          </a:prstGeom>
          <a:noFill/>
        </p:spPr>
        <p:txBody>
          <a:bodyPr lIns="76200" tIns="38100" rIns="76200" bIns="381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200" dirty="0">
                <a:latin typeface="Calibri" panose="020F0502020204030204" pitchFamily="34" charset="0"/>
              </a:rPr>
              <a:t>R01CA256854-01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9F6EF-5199-C833-2997-7188FAF51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3" y="5983420"/>
            <a:ext cx="1720851" cy="7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90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>
            <a:extLst>
              <a:ext uri="{FF2B5EF4-FFF2-40B4-BE49-F238E27FC236}">
                <a16:creationId xmlns:a16="http://schemas.microsoft.com/office/drawing/2014/main" id="{EF2B758C-9EEC-4A15-B727-5DEA6307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351962"/>
            <a:ext cx="105714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Examine the radiobiology of FLASH high-LET radiation.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3664C18-81B2-4094-8550-32556B9D0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279294"/>
            <a:ext cx="871264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47675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</a:rPr>
              <a:t>Using high-dose rates (&gt;40 </a:t>
            </a:r>
            <a:r>
              <a:rPr lang="en-US" sz="2400" b="1" dirty="0" err="1">
                <a:latin typeface="Calibri" panose="020F0502020204030204" pitchFamily="34" charset="0"/>
              </a:rPr>
              <a:t>Gy</a:t>
            </a:r>
            <a:r>
              <a:rPr lang="en-US" sz="2400" b="1" dirty="0">
                <a:latin typeface="Calibri" panose="020F0502020204030204" pitchFamily="34" charset="0"/>
              </a:rPr>
              <a:t>/s; versus ~5 </a:t>
            </a:r>
            <a:r>
              <a:rPr lang="en-US" sz="2400" b="1" dirty="0" err="1">
                <a:latin typeface="Calibri" panose="020F0502020204030204" pitchFamily="34" charset="0"/>
              </a:rPr>
              <a:t>Gy</a:t>
            </a:r>
            <a:r>
              <a:rPr lang="en-US" sz="2400" b="1" dirty="0">
                <a:latin typeface="Calibri" panose="020F0502020204030204" pitchFamily="34" charset="0"/>
              </a:rPr>
              <a:t>/min).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</a:rPr>
              <a:t>FLASH stimulates normal tissue sparing.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0859" y="2584400"/>
            <a:ext cx="4079442" cy="2711137"/>
            <a:chOff x="4457458" y="1268760"/>
            <a:chExt cx="4753069" cy="31588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2209" y="1268760"/>
              <a:ext cx="2628318" cy="27894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7458" y="1841146"/>
              <a:ext cx="2100995" cy="2217102"/>
            </a:xfrm>
            <a:prstGeom prst="rect">
              <a:avLst/>
            </a:prstGeom>
          </p:spPr>
        </p:pic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08066E2E-621E-4446-983D-3A7947EF3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8379" y="4058247"/>
              <a:ext cx="4191763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eaLnBrk="1" hangingPunct="1"/>
              <a:r>
                <a:rPr lang="en-GB" b="1" dirty="0" err="1">
                  <a:solidFill>
                    <a:srgbClr val="002060"/>
                  </a:solidFill>
                  <a:latin typeface="+mn-lt"/>
                </a:rPr>
                <a:t>Vozenin</a:t>
              </a:r>
              <a:r>
                <a:rPr lang="en-GB" b="1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GB" b="1" i="1" dirty="0">
                  <a:solidFill>
                    <a:srgbClr val="002060"/>
                  </a:solidFill>
                  <a:latin typeface="+mn-lt"/>
                </a:rPr>
                <a:t>et al </a:t>
              </a:r>
              <a:r>
                <a:rPr lang="en-GB" b="1" dirty="0">
                  <a:solidFill>
                    <a:srgbClr val="002060"/>
                  </a:solidFill>
                  <a:latin typeface="+mn-lt"/>
                </a:rPr>
                <a:t>(2018) </a:t>
              </a:r>
              <a:r>
                <a:rPr lang="en-GB" b="1" i="1" dirty="0" err="1">
                  <a:solidFill>
                    <a:srgbClr val="002060"/>
                  </a:solidFill>
                  <a:latin typeface="+mn-lt"/>
                </a:rPr>
                <a:t>Clin</a:t>
              </a:r>
              <a:r>
                <a:rPr lang="en-GB" b="1" i="1" dirty="0">
                  <a:solidFill>
                    <a:srgbClr val="002060"/>
                  </a:solidFill>
                  <a:latin typeface="+mn-lt"/>
                </a:rPr>
                <a:t> Cancer Res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19736" y="2442348"/>
            <a:ext cx="3731033" cy="2997283"/>
            <a:chOff x="8536900" y="1303738"/>
            <a:chExt cx="3731033" cy="29972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b="45073"/>
            <a:stretch/>
          </p:blipFill>
          <p:spPr>
            <a:xfrm>
              <a:off x="8705505" y="1303738"/>
              <a:ext cx="3486495" cy="137768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15445" t="49543" r="27071"/>
            <a:stretch/>
          </p:blipFill>
          <p:spPr>
            <a:xfrm>
              <a:off x="9197166" y="2520657"/>
              <a:ext cx="2111161" cy="1333132"/>
            </a:xfrm>
            <a:prstGeom prst="rect">
              <a:avLst/>
            </a:prstGeom>
          </p:spPr>
        </p:pic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08066E2E-621E-4446-983D-3A7947EF3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6900" y="3931689"/>
              <a:ext cx="37310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eaLnBrk="1" hangingPunct="1"/>
              <a:r>
                <a:rPr lang="en-GB" b="1" dirty="0" err="1">
                  <a:solidFill>
                    <a:srgbClr val="002060"/>
                  </a:solidFill>
                  <a:latin typeface="+mn-lt"/>
                </a:rPr>
                <a:t>Bourhis</a:t>
              </a:r>
              <a:r>
                <a:rPr lang="en-GB" b="1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GB" b="1" i="1" dirty="0">
                  <a:solidFill>
                    <a:srgbClr val="002060"/>
                  </a:solidFill>
                  <a:latin typeface="+mn-lt"/>
                </a:rPr>
                <a:t>et al </a:t>
              </a:r>
              <a:r>
                <a:rPr lang="en-GB" b="1" dirty="0">
                  <a:solidFill>
                    <a:srgbClr val="002060"/>
                  </a:solidFill>
                  <a:latin typeface="+mn-lt"/>
                </a:rPr>
                <a:t>(2019) </a:t>
              </a:r>
              <a:r>
                <a:rPr lang="en-GB" b="1" i="1" dirty="0" err="1">
                  <a:solidFill>
                    <a:srgbClr val="002060"/>
                  </a:solidFill>
                  <a:latin typeface="+mn-lt"/>
                </a:rPr>
                <a:t>Radiother</a:t>
              </a:r>
              <a:r>
                <a:rPr lang="en-GB" b="1" i="1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GB" b="1" i="1" dirty="0" err="1">
                  <a:solidFill>
                    <a:srgbClr val="002060"/>
                  </a:solidFill>
                  <a:latin typeface="+mn-lt"/>
                </a:rPr>
                <a:t>Oncol</a:t>
              </a:r>
              <a:endParaRPr lang="en-GB" b="1" i="1" dirty="0">
                <a:solidFill>
                  <a:srgbClr val="002060"/>
                </a:solidFill>
                <a:latin typeface="+mn-lt"/>
              </a:endParaRPr>
            </a:p>
          </p:txBody>
        </p:sp>
      </p:grpSp>
      <p:sp>
        <p:nvSpPr>
          <p:cNvPr id="4" name="Text Box 10">
            <a:extLst>
              <a:ext uri="{FF2B5EF4-FFF2-40B4-BE49-F238E27FC236}">
                <a16:creationId xmlns:a16="http://schemas.microsoft.com/office/drawing/2014/main" id="{E5AF475C-E941-32D1-8F47-BB8044856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997" y="5318285"/>
            <a:ext cx="42861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b="1" dirty="0" err="1">
                <a:solidFill>
                  <a:srgbClr val="002060"/>
                </a:solidFill>
                <a:latin typeface="+mn-lt"/>
              </a:rPr>
              <a:t>Montay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-Gruel </a:t>
            </a:r>
            <a:r>
              <a:rPr lang="en-GB" b="1" i="1" dirty="0">
                <a:solidFill>
                  <a:srgbClr val="002060"/>
                </a:solidFill>
                <a:latin typeface="+mn-lt"/>
              </a:rPr>
              <a:t>et al 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(2021) </a:t>
            </a:r>
            <a:r>
              <a:rPr lang="en-GB" b="1" i="1" dirty="0">
                <a:solidFill>
                  <a:srgbClr val="002060"/>
                </a:solidFill>
                <a:latin typeface="+mn-lt"/>
              </a:rPr>
              <a:t>Clin Cancer 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76E943-C94F-D126-B630-180F2D3FC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817" b="32673"/>
          <a:stretch/>
        </p:blipFill>
        <p:spPr>
          <a:xfrm>
            <a:off x="7556994" y="2187236"/>
            <a:ext cx="4707329" cy="31733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7154B8-4C62-BC84-D825-AA3044CAAA62}"/>
              </a:ext>
            </a:extLst>
          </p:cNvPr>
          <p:cNvSpPr txBox="1"/>
          <p:nvPr/>
        </p:nvSpPr>
        <p:spPr>
          <a:xfrm>
            <a:off x="9326500" y="1911553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Glioblastoma</a:t>
            </a:r>
          </a:p>
        </p:txBody>
      </p:sp>
    </p:spTree>
    <p:extLst>
      <p:ext uri="{BB962C8B-B14F-4D97-AF65-F5344CB8AC3E}">
        <p14:creationId xmlns:p14="http://schemas.microsoft.com/office/powerpoint/2010/main" val="99025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675035"/>
              </p:ext>
            </p:extLst>
          </p:nvPr>
        </p:nvGraphicFramePr>
        <p:xfrm>
          <a:off x="2135560" y="1268760"/>
          <a:ext cx="8229600" cy="3625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1762994445"/>
                    </a:ext>
                  </a:extLst>
                </a:gridCol>
                <a:gridCol w="1162392">
                  <a:extLst>
                    <a:ext uri="{9D8B030D-6E8A-4147-A177-3AD203B41FA5}">
                      <a16:colId xmlns:a16="http://schemas.microsoft.com/office/drawing/2014/main" val="43599648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8361704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696203542"/>
                    </a:ext>
                  </a:extLst>
                </a:gridCol>
                <a:gridCol w="1748880">
                  <a:extLst>
                    <a:ext uri="{9D8B030D-6E8A-4147-A177-3AD203B41FA5}">
                      <a16:colId xmlns:a16="http://schemas.microsoft.com/office/drawing/2014/main" val="125327805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Dose (</a:t>
                      </a:r>
                      <a:r>
                        <a:rPr lang="en-US" sz="1200" dirty="0" err="1">
                          <a:effectLst/>
                        </a:rPr>
                        <a:t>Gy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FLASH Dose-Rate (</a:t>
                      </a:r>
                      <a:r>
                        <a:rPr lang="en-US" sz="1200" dirty="0" err="1">
                          <a:effectLst/>
                        </a:rPr>
                        <a:t>Gy</a:t>
                      </a:r>
                      <a:r>
                        <a:rPr lang="en-US" sz="1200" dirty="0">
                          <a:effectLst/>
                        </a:rPr>
                        <a:t>/s)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Outcome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Reference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1421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Zebrafish embryo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0–43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 survival difference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Beyreuther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i="1" dirty="0">
                          <a:effectLst/>
                        </a:rPr>
                        <a:t>et al</a:t>
                      </a:r>
                      <a:r>
                        <a:rPr lang="en-US" sz="1200" dirty="0">
                          <a:effectLst/>
                        </a:rPr>
                        <a:t>., 2019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4709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Mice (thorax)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15/17.5/20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Normal tissue protection with FLASH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Abel </a:t>
                      </a:r>
                      <a:r>
                        <a:rPr lang="en-US" sz="1200" i="1" dirty="0">
                          <a:effectLst/>
                        </a:rPr>
                        <a:t>et al</a:t>
                      </a:r>
                      <a:r>
                        <a:rPr lang="en-US" sz="1200" dirty="0">
                          <a:effectLst/>
                        </a:rPr>
                        <a:t>., 2017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6261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Mice (thorax)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15/17.5/20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Normal tissue protection with FLASH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Girdhani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i="1" dirty="0">
                          <a:effectLst/>
                        </a:rPr>
                        <a:t>et al</a:t>
                      </a:r>
                      <a:r>
                        <a:rPr lang="en-US" sz="1200" dirty="0">
                          <a:effectLst/>
                        </a:rPr>
                        <a:t>., 2019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0687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Mice (abdomen)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78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Normal tissue protection with FLASH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Diffenderfer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i="1" dirty="0">
                          <a:effectLst/>
                        </a:rPr>
                        <a:t>et al</a:t>
                      </a:r>
                      <a:r>
                        <a:rPr lang="en-US" sz="1200" dirty="0">
                          <a:effectLst/>
                        </a:rPr>
                        <a:t>., 2020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7817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Mice (local intestinal)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78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Normal tissue protection with FLASH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Diffenderfer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i="1" dirty="0">
                          <a:effectLst/>
                        </a:rPr>
                        <a:t>et al</a:t>
                      </a:r>
                      <a:r>
                        <a:rPr lang="en-US" sz="1200" dirty="0">
                          <a:effectLst/>
                        </a:rPr>
                        <a:t>., 2020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994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Mice, orthotopic engrafted Lewis lung carcinoma (thorax)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40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Improved tumor control with FLASH, increased T-lymphocyte tumor infiltration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Rama </a:t>
                      </a:r>
                      <a:r>
                        <a:rPr lang="en-US" sz="1200" i="1" dirty="0">
                          <a:effectLst/>
                        </a:rPr>
                        <a:t>et al</a:t>
                      </a:r>
                      <a:r>
                        <a:rPr lang="en-US" sz="1200" dirty="0">
                          <a:effectLst/>
                        </a:rPr>
                        <a:t>., 2019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1627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Mice, pancreatic MH641905 flank tumor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12/15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78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 difference in tumor control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Diffenderfer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i="1" dirty="0">
                          <a:effectLst/>
                        </a:rPr>
                        <a:t>et al</a:t>
                      </a:r>
                      <a:r>
                        <a:rPr lang="en-US" sz="1200" dirty="0">
                          <a:effectLst/>
                        </a:rPr>
                        <a:t>., 2020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824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Mice, </a:t>
                      </a:r>
                      <a:r>
                        <a:rPr lang="en-US" sz="1200" dirty="0" err="1">
                          <a:effectLst/>
                        </a:rPr>
                        <a:t>FaDu</a:t>
                      </a:r>
                      <a:r>
                        <a:rPr lang="en-US" sz="1200" dirty="0">
                          <a:effectLst/>
                        </a:rPr>
                        <a:t> HNSCC transplantation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17.4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&gt;10</a:t>
                      </a:r>
                      <a:r>
                        <a:rPr lang="en-US" sz="1200" baseline="30000" dirty="0">
                          <a:effectLst/>
                        </a:rPr>
                        <a:t>9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 difference in tumor control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Zlobinskaya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i="1" dirty="0">
                          <a:effectLst/>
                        </a:rPr>
                        <a:t>et al</a:t>
                      </a:r>
                      <a:r>
                        <a:rPr lang="en-US" sz="1200" dirty="0">
                          <a:effectLst/>
                        </a:rPr>
                        <a:t>., 2014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8439287"/>
                  </a:ext>
                </a:extLst>
              </a:tr>
            </a:tbl>
          </a:graphicData>
        </a:graphic>
      </p:graphicFrame>
      <p:sp>
        <p:nvSpPr>
          <p:cNvPr id="5" name="Text Box 52">
            <a:extLst>
              <a:ext uri="{FF2B5EF4-FFF2-40B4-BE49-F238E27FC236}">
                <a16:creationId xmlns:a16="http://schemas.microsoft.com/office/drawing/2014/main" id="{EF2B758C-9EEC-4A15-B727-5DEA6307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-51612"/>
            <a:ext cx="120844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Comparison of FLASH and conventional dose rate proton beam therapy 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vivo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9336" y="6382737"/>
            <a:ext cx="89281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Hughes and Parsons (2020)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Int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J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Mol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Sci</a:t>
            </a:r>
            <a:endParaRPr lang="en-GB" sz="16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F3664C18-81B2-4094-8550-32556B9D0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5139397"/>
            <a:ext cx="85260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47675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Evidence of tumour cell killing effect of FLASH required.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Mechanism of action unclear (oxygen, radicals, metabolism, DNA damage/repair?).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Opportunity for </a:t>
            </a:r>
            <a:r>
              <a:rPr lang="en-US" b="1" dirty="0" err="1">
                <a:latin typeface="Calibri" panose="020F0502020204030204" pitchFamily="34" charset="0"/>
              </a:rPr>
              <a:t>utilisation</a:t>
            </a:r>
            <a:r>
              <a:rPr lang="en-US" b="1" dirty="0">
                <a:latin typeface="Calibri" panose="020F0502020204030204" pitchFamily="34" charset="0"/>
              </a:rPr>
              <a:t> of FLASH protons/particles and influence of LET.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38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>
            <a:extLst>
              <a:ext uri="{FF2B5EF4-FFF2-40B4-BE49-F238E27FC236}">
                <a16:creationId xmlns:a16="http://schemas.microsoft.com/office/drawing/2014/main" id="{EF2B758C-9EEC-4A15-B727-5DEA6307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25691"/>
            <a:ext cx="11075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Examining the radiobiology of FLASH high-LET radiation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8832304" y="5971067"/>
            <a:ext cx="35761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b="1" dirty="0">
                <a:solidFill>
                  <a:srgbClr val="002060"/>
                </a:solidFill>
                <a:latin typeface="+mn-lt"/>
              </a:rPr>
              <a:t>Collaborations with Stuart Green, Tzany Wheldon, Tony Price, Ben Phoenix and Kristoffer Petersson</a:t>
            </a:r>
            <a:endParaRPr lang="en-GB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FB971-0847-57AE-AB33-1DF7475A1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18775" r="73909" b="10201"/>
          <a:stretch/>
        </p:blipFill>
        <p:spPr bwMode="auto">
          <a:xfrm>
            <a:off x="236186" y="1105391"/>
            <a:ext cx="3563577" cy="2799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3E19A-7526-E05E-A229-07509E157AFF}"/>
              </a:ext>
            </a:extLst>
          </p:cNvPr>
          <p:cNvSpPr txBox="1"/>
          <p:nvPr/>
        </p:nvSpPr>
        <p:spPr>
          <a:xfrm>
            <a:off x="283575" y="793217"/>
            <a:ext cx="3802781" cy="312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DU145 prostate cancer cells (18 </a:t>
            </a:r>
            <a:r>
              <a:rPr lang="en-US" b="1" dirty="0" err="1"/>
              <a:t>Gy</a:t>
            </a:r>
            <a:r>
              <a:rPr lang="en-US" b="1" dirty="0"/>
              <a:t> electrons)</a:t>
            </a:r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23659-3641-6D3C-EE5F-B0318998ECB2}"/>
              </a:ext>
            </a:extLst>
          </p:cNvPr>
          <p:cNvSpPr txBox="1"/>
          <p:nvPr/>
        </p:nvSpPr>
        <p:spPr>
          <a:xfrm>
            <a:off x="2844514" y="2697161"/>
            <a:ext cx="168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Courtesy of Kristoffer Petersson</a:t>
            </a:r>
            <a:endParaRPr lang="en-GB" b="1" i="1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BAC9A5D-0410-E7A4-2E53-40876DE01A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962751"/>
              </p:ext>
            </p:extLst>
          </p:nvPr>
        </p:nvGraphicFramePr>
        <p:xfrm>
          <a:off x="4508605" y="1393976"/>
          <a:ext cx="3077702" cy="253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A1F8A377-7EB2-AD42-54C8-6493A74C3EC0}"/>
              </a:ext>
            </a:extLst>
          </p:cNvPr>
          <p:cNvSpPr txBox="1"/>
          <p:nvPr/>
        </p:nvSpPr>
        <p:spPr>
          <a:xfrm>
            <a:off x="5399384" y="1078246"/>
            <a:ext cx="2064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HeLa cells (protons)</a:t>
            </a:r>
            <a:endParaRPr lang="en-GB" b="1" dirty="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764561A3-FBCD-0385-A90B-4F184C6C30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061" r="16837"/>
          <a:stretch/>
        </p:blipFill>
        <p:spPr>
          <a:xfrm>
            <a:off x="7824192" y="984263"/>
            <a:ext cx="3779146" cy="203744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8B752E0-AB95-E8E3-CA0F-9FE9C6BDA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38"/>
          <a:stretch/>
        </p:blipFill>
        <p:spPr>
          <a:xfrm>
            <a:off x="347892" y="4278385"/>
            <a:ext cx="4449987" cy="2374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9AF5B0-FEF2-9453-4263-D32F5CBDA5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32"/>
          <a:stretch/>
        </p:blipFill>
        <p:spPr>
          <a:xfrm>
            <a:off x="4943872" y="4437112"/>
            <a:ext cx="3576192" cy="1926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A0526-36A4-17FB-351B-E4E35889D5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172"/>
          <a:stretch/>
        </p:blipFill>
        <p:spPr>
          <a:xfrm>
            <a:off x="8472264" y="3499532"/>
            <a:ext cx="3686943" cy="2530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D61D8A-8CEA-23CE-3A45-33273005B1DF}"/>
              </a:ext>
            </a:extLst>
          </p:cNvPr>
          <p:cNvSpPr txBox="1"/>
          <p:nvPr/>
        </p:nvSpPr>
        <p:spPr>
          <a:xfrm>
            <a:off x="1655106" y="4244829"/>
            <a:ext cx="2062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HeLa cells (survival)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3FF058-D63D-B9F6-0174-BA3973B4EAC6}"/>
              </a:ext>
            </a:extLst>
          </p:cNvPr>
          <p:cNvSpPr txBox="1"/>
          <p:nvPr/>
        </p:nvSpPr>
        <p:spPr>
          <a:xfrm>
            <a:off x="5746121" y="4176973"/>
            <a:ext cx="197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FaDu</a:t>
            </a:r>
            <a:r>
              <a:rPr lang="en-US" b="1" dirty="0"/>
              <a:t> cells (</a:t>
            </a:r>
            <a:r>
              <a:rPr lang="en-US" b="1" dirty="0">
                <a:latin typeface="Symbol" panose="05050102010706020507" pitchFamily="18" charset="2"/>
              </a:rPr>
              <a:t>g</a:t>
            </a:r>
            <a:r>
              <a:rPr lang="en-US" b="1" dirty="0"/>
              <a:t>H2AX)</a:t>
            </a:r>
            <a:endParaRPr lang="en-GB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EEE91-0B6C-62E8-E77D-23F787BC2D21}"/>
              </a:ext>
            </a:extLst>
          </p:cNvPr>
          <p:cNvSpPr txBox="1"/>
          <p:nvPr/>
        </p:nvSpPr>
        <p:spPr>
          <a:xfrm>
            <a:off x="9552384" y="3208041"/>
            <a:ext cx="217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FaDu</a:t>
            </a:r>
            <a:r>
              <a:rPr lang="en-US" b="1" dirty="0"/>
              <a:t> cells (cell cycle)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198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/>
      <p:bldP spid="11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09355-DE38-42DA-57E8-2F279D775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93" r="18820"/>
          <a:stretch/>
        </p:blipFill>
        <p:spPr>
          <a:xfrm>
            <a:off x="7413149" y="908720"/>
            <a:ext cx="4310202" cy="2088232"/>
          </a:xfrm>
          <a:prstGeom prst="rect">
            <a:avLst/>
          </a:prstGeom>
        </p:spPr>
      </p:pic>
      <p:sp>
        <p:nvSpPr>
          <p:cNvPr id="3" name="Text Box 52">
            <a:extLst>
              <a:ext uri="{FF2B5EF4-FFF2-40B4-BE49-F238E27FC236}">
                <a16:creationId xmlns:a16="http://schemas.microsoft.com/office/drawing/2014/main" id="{607A45CC-C6D9-D89D-F567-9993622B3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65346"/>
            <a:ext cx="11075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Current radiobiology research focus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3275B-FB12-737B-4860-A015E62CA71F}"/>
              </a:ext>
            </a:extLst>
          </p:cNvPr>
          <p:cNvSpPr txBox="1"/>
          <p:nvPr/>
        </p:nvSpPr>
        <p:spPr>
          <a:xfrm>
            <a:off x="7593319" y="2887216"/>
            <a:ext cx="2479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Transcriptomic and proteomic analysis post-irradiation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19BF34-B30D-47DD-AA5D-82793CBD7DA3}"/>
              </a:ext>
            </a:extLst>
          </p:cNvPr>
          <p:cNvSpPr/>
          <p:nvPr/>
        </p:nvSpPr>
        <p:spPr>
          <a:xfrm>
            <a:off x="10737782" y="3164858"/>
            <a:ext cx="164805" cy="175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43AAF9-62A5-CAAD-52EC-48FABF679435}"/>
              </a:ext>
            </a:extLst>
          </p:cNvPr>
          <p:cNvSpPr/>
          <p:nvPr/>
        </p:nvSpPr>
        <p:spPr>
          <a:xfrm>
            <a:off x="10737782" y="2930681"/>
            <a:ext cx="164805" cy="1754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366110E-12EF-6321-980D-97CBCA7F389E}"/>
              </a:ext>
            </a:extLst>
          </p:cNvPr>
          <p:cNvSpPr txBox="1"/>
          <p:nvPr/>
        </p:nvSpPr>
        <p:spPr>
          <a:xfrm>
            <a:off x="10902587" y="2861946"/>
            <a:ext cx="116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11 MeV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30FE867F-F217-6931-1D61-50CF9863BBB3}"/>
              </a:ext>
            </a:extLst>
          </p:cNvPr>
          <p:cNvSpPr txBox="1"/>
          <p:nvPr/>
        </p:nvSpPr>
        <p:spPr>
          <a:xfrm>
            <a:off x="10902587" y="3082294"/>
            <a:ext cx="116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59 MeV</a:t>
            </a:r>
          </a:p>
        </p:txBody>
      </p:sp>
      <p:sp>
        <p:nvSpPr>
          <p:cNvPr id="13" name="Text Box 52">
            <a:extLst>
              <a:ext uri="{FF2B5EF4-FFF2-40B4-BE49-F238E27FC236}">
                <a16:creationId xmlns:a16="http://schemas.microsoft.com/office/drawing/2014/main" id="{D401D446-2697-424E-92D3-A3DCF3C11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6124247"/>
            <a:ext cx="49596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2000" b="1" dirty="0">
                <a:latin typeface="Calibri" panose="020F0502020204030204" pitchFamily="34" charset="0"/>
              </a:rPr>
              <a:t>Development of patient-derived organoids (Inge Tinhofer-Keilholz – </a:t>
            </a:r>
            <a:r>
              <a:rPr lang="en-US" altLang="en-US" sz="2000" b="1" dirty="0" err="1">
                <a:latin typeface="Calibri" panose="020F0502020204030204" pitchFamily="34" charset="0"/>
              </a:rPr>
              <a:t>Charité</a:t>
            </a:r>
            <a:r>
              <a:rPr lang="en-US" altLang="en-US" sz="2000" b="1" dirty="0">
                <a:latin typeface="Calibri" panose="020F0502020204030204" pitchFamily="34" charset="0"/>
              </a:rPr>
              <a:t> Berlin)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08F233-AF7C-4B72-AE67-5BABE6EC6F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2" y="4029132"/>
            <a:ext cx="2535935" cy="1901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58B6BF-1DF5-2C87-02A3-32C15856B9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7244464" y="4120924"/>
            <a:ext cx="1722112" cy="155513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9ADE9B3-542A-6178-C537-609833C27C6E}"/>
              </a:ext>
            </a:extLst>
          </p:cNvPr>
          <p:cNvGrpSpPr/>
          <p:nvPr/>
        </p:nvGrpSpPr>
        <p:grpSpPr>
          <a:xfrm>
            <a:off x="9050958" y="3960972"/>
            <a:ext cx="2158724" cy="1801273"/>
            <a:chOff x="8686800" y="3352800"/>
            <a:chExt cx="3405931" cy="284196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3D64E22-61CD-4D4B-7E23-D38C9F4C3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3352800"/>
              <a:ext cx="3405931" cy="2841962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1A06CCB-C33F-F7DE-942B-50A9B2FB9F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58273" y="4722914"/>
              <a:ext cx="545284" cy="1090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 Box 52">
            <a:extLst>
              <a:ext uri="{FF2B5EF4-FFF2-40B4-BE49-F238E27FC236}">
                <a16:creationId xmlns:a16="http://schemas.microsoft.com/office/drawing/2014/main" id="{F9B765D0-960B-DFEA-B36E-EED38104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6936" y="5753116"/>
            <a:ext cx="49596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2000" b="1" dirty="0">
                <a:latin typeface="Calibri" panose="020F0502020204030204" pitchFamily="34" charset="0"/>
              </a:rPr>
              <a:t>Development of chick embryo model</a:t>
            </a:r>
          </a:p>
        </p:txBody>
      </p:sp>
      <p:pic>
        <p:nvPicPr>
          <p:cNvPr id="40" name="Picture 2" descr="Image of the tank opening on the accelerator">
            <a:extLst>
              <a:ext uri="{FF2B5EF4-FFF2-40B4-BE49-F238E27FC236}">
                <a16:creationId xmlns:a16="http://schemas.microsoft.com/office/drawing/2014/main" id="{568DBA36-51BC-AC98-492C-49239708D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041" y="806977"/>
            <a:ext cx="3744065" cy="24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784F628-AF8B-8713-1C3F-317CC1E7B4C2}"/>
              </a:ext>
            </a:extLst>
          </p:cNvPr>
          <p:cNvSpPr txBox="1"/>
          <p:nvPr/>
        </p:nvSpPr>
        <p:spPr>
          <a:xfrm>
            <a:off x="979605" y="3326031"/>
            <a:ext cx="6338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High flux accelerator neutron source for BNCT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3B0E0D-E075-256B-C921-35E34E4F534C}"/>
              </a:ext>
            </a:extLst>
          </p:cNvPr>
          <p:cNvGrpSpPr/>
          <p:nvPr/>
        </p:nvGrpSpPr>
        <p:grpSpPr>
          <a:xfrm>
            <a:off x="95555" y="661270"/>
            <a:ext cx="3246540" cy="2561569"/>
            <a:chOff x="407368" y="1700808"/>
            <a:chExt cx="5635047" cy="444613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46EFE5-B492-94FC-03D9-7ADF45159C6B}"/>
                </a:ext>
              </a:extLst>
            </p:cNvPr>
            <p:cNvGrpSpPr/>
            <p:nvPr/>
          </p:nvGrpSpPr>
          <p:grpSpPr>
            <a:xfrm>
              <a:off x="426726" y="2570771"/>
              <a:ext cx="4794618" cy="3035749"/>
              <a:chOff x="461498" y="2162267"/>
              <a:chExt cx="4794618" cy="3035749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B848DF6-0DA4-865D-75B0-C80888022845}"/>
                  </a:ext>
                </a:extLst>
              </p:cNvPr>
              <p:cNvGrpSpPr/>
              <p:nvPr/>
            </p:nvGrpSpPr>
            <p:grpSpPr>
              <a:xfrm>
                <a:off x="1415142" y="2162267"/>
                <a:ext cx="3840974" cy="3035749"/>
                <a:chOff x="1404257" y="2019300"/>
                <a:chExt cx="3840974" cy="3035749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4C3B86DD-A09D-395D-C0F0-A2097688D6F2}"/>
                    </a:ext>
                  </a:extLst>
                </p:cNvPr>
                <p:cNvGrpSpPr/>
                <p:nvPr/>
              </p:nvGrpSpPr>
              <p:grpSpPr>
                <a:xfrm>
                  <a:off x="1404257" y="2149929"/>
                  <a:ext cx="1110343" cy="881743"/>
                  <a:chOff x="1404257" y="2149929"/>
                  <a:chExt cx="1110343" cy="881743"/>
                </a:xfrm>
              </p:grpSpPr>
              <p:sp>
                <p:nvSpPr>
                  <p:cNvPr id="79" name="Rectangle: Rounded Corners 78">
                    <a:extLst>
                      <a:ext uri="{FF2B5EF4-FFF2-40B4-BE49-F238E27FC236}">
                        <a16:creationId xmlns:a16="http://schemas.microsoft.com/office/drawing/2014/main" id="{C3B7438D-1E87-A4C4-DC52-DAF8AA863418}"/>
                      </a:ext>
                    </a:extLst>
                  </p:cNvPr>
                  <p:cNvSpPr/>
                  <p:nvPr/>
                </p:nvSpPr>
                <p:spPr>
                  <a:xfrm>
                    <a:off x="1404257" y="2149929"/>
                    <a:ext cx="1110343" cy="881743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FA68576C-B033-7D12-CD20-78B8BEECAB37}"/>
                      </a:ext>
                    </a:extLst>
                  </p:cNvPr>
                  <p:cNvSpPr/>
                  <p:nvPr/>
                </p:nvSpPr>
                <p:spPr>
                  <a:xfrm>
                    <a:off x="1959428" y="2590800"/>
                    <a:ext cx="337458" cy="304800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891DA48-5D2B-D126-CE87-1C37C0C97E1D}"/>
                    </a:ext>
                  </a:extLst>
                </p:cNvPr>
                <p:cNvGrpSpPr/>
                <p:nvPr/>
              </p:nvGrpSpPr>
              <p:grpSpPr>
                <a:xfrm>
                  <a:off x="4014945" y="4154148"/>
                  <a:ext cx="1110343" cy="881743"/>
                  <a:chOff x="1404257" y="2149929"/>
                  <a:chExt cx="1110343" cy="881743"/>
                </a:xfrm>
              </p:grpSpPr>
              <p:sp>
                <p:nvSpPr>
                  <p:cNvPr id="77" name="Rectangle: Rounded Corners 76">
                    <a:extLst>
                      <a:ext uri="{FF2B5EF4-FFF2-40B4-BE49-F238E27FC236}">
                        <a16:creationId xmlns:a16="http://schemas.microsoft.com/office/drawing/2014/main" id="{BD4B199C-9D0B-A695-4F7F-217ACB81B869}"/>
                      </a:ext>
                    </a:extLst>
                  </p:cNvPr>
                  <p:cNvSpPr/>
                  <p:nvPr/>
                </p:nvSpPr>
                <p:spPr>
                  <a:xfrm>
                    <a:off x="1404257" y="2149929"/>
                    <a:ext cx="1110343" cy="881743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74EB6703-8372-77B8-095C-D829AB608F36}"/>
                      </a:ext>
                    </a:extLst>
                  </p:cNvPr>
                  <p:cNvSpPr/>
                  <p:nvPr/>
                </p:nvSpPr>
                <p:spPr>
                  <a:xfrm>
                    <a:off x="1959428" y="2590800"/>
                    <a:ext cx="337458" cy="304800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88160C9B-27EE-0780-A777-6F6A7C4090B6}"/>
                    </a:ext>
                  </a:extLst>
                </p:cNvPr>
                <p:cNvGrpSpPr/>
                <p:nvPr/>
              </p:nvGrpSpPr>
              <p:grpSpPr>
                <a:xfrm>
                  <a:off x="2708659" y="4173306"/>
                  <a:ext cx="1110343" cy="881743"/>
                  <a:chOff x="1404257" y="2149929"/>
                  <a:chExt cx="1110343" cy="881743"/>
                </a:xfrm>
              </p:grpSpPr>
              <p:sp>
                <p:nvSpPr>
                  <p:cNvPr id="75" name="Rectangle: Rounded Corners 74">
                    <a:extLst>
                      <a:ext uri="{FF2B5EF4-FFF2-40B4-BE49-F238E27FC236}">
                        <a16:creationId xmlns:a16="http://schemas.microsoft.com/office/drawing/2014/main" id="{D4A694A3-3C89-3A5B-1F87-E20191ED9998}"/>
                      </a:ext>
                    </a:extLst>
                  </p:cNvPr>
                  <p:cNvSpPr/>
                  <p:nvPr/>
                </p:nvSpPr>
                <p:spPr>
                  <a:xfrm>
                    <a:off x="1404257" y="2149929"/>
                    <a:ext cx="1110343" cy="881743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F52E19D1-B876-C337-8408-33166A7134DF}"/>
                      </a:ext>
                    </a:extLst>
                  </p:cNvPr>
                  <p:cNvSpPr/>
                  <p:nvPr/>
                </p:nvSpPr>
                <p:spPr>
                  <a:xfrm>
                    <a:off x="1959428" y="2590800"/>
                    <a:ext cx="337458" cy="304800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0EE47793-103C-9F26-8AF8-3C3D2085D988}"/>
                    </a:ext>
                  </a:extLst>
                </p:cNvPr>
                <p:cNvGrpSpPr/>
                <p:nvPr/>
              </p:nvGrpSpPr>
              <p:grpSpPr>
                <a:xfrm>
                  <a:off x="1409500" y="3146596"/>
                  <a:ext cx="1110343" cy="881743"/>
                  <a:chOff x="1404257" y="2149929"/>
                  <a:chExt cx="1110343" cy="881743"/>
                </a:xfrm>
              </p:grpSpPr>
              <p:sp>
                <p:nvSpPr>
                  <p:cNvPr id="73" name="Rectangle: Rounded Corners 72">
                    <a:extLst>
                      <a:ext uri="{FF2B5EF4-FFF2-40B4-BE49-F238E27FC236}">
                        <a16:creationId xmlns:a16="http://schemas.microsoft.com/office/drawing/2014/main" id="{AE0A9904-E659-E8C5-8408-C3EE6D578681}"/>
                      </a:ext>
                    </a:extLst>
                  </p:cNvPr>
                  <p:cNvSpPr/>
                  <p:nvPr/>
                </p:nvSpPr>
                <p:spPr>
                  <a:xfrm>
                    <a:off x="1404257" y="2149929"/>
                    <a:ext cx="1110343" cy="881743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7760E80B-7F2E-D7AD-1276-1775AB133710}"/>
                      </a:ext>
                    </a:extLst>
                  </p:cNvPr>
                  <p:cNvSpPr/>
                  <p:nvPr/>
                </p:nvSpPr>
                <p:spPr>
                  <a:xfrm>
                    <a:off x="1959428" y="2590800"/>
                    <a:ext cx="337458" cy="304800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C5063655-C90D-BACE-E81D-4F3B0EE61B04}"/>
                    </a:ext>
                  </a:extLst>
                </p:cNvPr>
                <p:cNvGrpSpPr/>
                <p:nvPr/>
              </p:nvGrpSpPr>
              <p:grpSpPr>
                <a:xfrm>
                  <a:off x="1404257" y="4143263"/>
                  <a:ext cx="1110343" cy="881743"/>
                  <a:chOff x="1404257" y="2149929"/>
                  <a:chExt cx="1110343" cy="881743"/>
                </a:xfrm>
              </p:grpSpPr>
              <p:sp>
                <p:nvSpPr>
                  <p:cNvPr id="71" name="Rectangle: Rounded Corners 70">
                    <a:extLst>
                      <a:ext uri="{FF2B5EF4-FFF2-40B4-BE49-F238E27FC236}">
                        <a16:creationId xmlns:a16="http://schemas.microsoft.com/office/drawing/2014/main" id="{63361CC8-06E1-C776-53FC-0926C910E869}"/>
                      </a:ext>
                    </a:extLst>
                  </p:cNvPr>
                  <p:cNvSpPr/>
                  <p:nvPr/>
                </p:nvSpPr>
                <p:spPr>
                  <a:xfrm>
                    <a:off x="1404257" y="2149929"/>
                    <a:ext cx="1110343" cy="881743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70A96114-B94B-AC10-E183-2C45A4F8444F}"/>
                      </a:ext>
                    </a:extLst>
                  </p:cNvPr>
                  <p:cNvSpPr/>
                  <p:nvPr/>
                </p:nvSpPr>
                <p:spPr>
                  <a:xfrm>
                    <a:off x="1959428" y="2590800"/>
                    <a:ext cx="337458" cy="304800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B261CC10-8F81-9F9A-45D4-2E855FF33687}"/>
                    </a:ext>
                  </a:extLst>
                </p:cNvPr>
                <p:cNvGrpSpPr/>
                <p:nvPr/>
              </p:nvGrpSpPr>
              <p:grpSpPr>
                <a:xfrm>
                  <a:off x="3985847" y="2149929"/>
                  <a:ext cx="1110343" cy="881743"/>
                  <a:chOff x="1404257" y="2149929"/>
                  <a:chExt cx="1110343" cy="881743"/>
                </a:xfrm>
              </p:grpSpPr>
              <p:sp>
                <p:nvSpPr>
                  <p:cNvPr id="69" name="Rectangle: Rounded Corners 68">
                    <a:extLst>
                      <a:ext uri="{FF2B5EF4-FFF2-40B4-BE49-F238E27FC236}">
                        <a16:creationId xmlns:a16="http://schemas.microsoft.com/office/drawing/2014/main" id="{2170E1AB-6FB5-1070-E69C-7EF86A5F499C}"/>
                      </a:ext>
                    </a:extLst>
                  </p:cNvPr>
                  <p:cNvSpPr/>
                  <p:nvPr/>
                </p:nvSpPr>
                <p:spPr>
                  <a:xfrm>
                    <a:off x="1404257" y="2149929"/>
                    <a:ext cx="1110343" cy="881743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2D45E6B9-1747-C306-62F6-85C860EF5A1B}"/>
                      </a:ext>
                    </a:extLst>
                  </p:cNvPr>
                  <p:cNvSpPr/>
                  <p:nvPr/>
                </p:nvSpPr>
                <p:spPr>
                  <a:xfrm>
                    <a:off x="1959428" y="2590800"/>
                    <a:ext cx="337458" cy="304800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DBEA15EE-06A9-5E2A-7211-DBE26E5F1533}"/>
                    </a:ext>
                  </a:extLst>
                </p:cNvPr>
                <p:cNvGrpSpPr/>
                <p:nvPr/>
              </p:nvGrpSpPr>
              <p:grpSpPr>
                <a:xfrm>
                  <a:off x="2607129" y="2019300"/>
                  <a:ext cx="1284514" cy="1143000"/>
                  <a:chOff x="2607129" y="2019300"/>
                  <a:chExt cx="1284514" cy="1143000"/>
                </a:xfrm>
              </p:grpSpPr>
              <p:sp>
                <p:nvSpPr>
                  <p:cNvPr id="67" name="Explosion: 8 Points 66">
                    <a:extLst>
                      <a:ext uri="{FF2B5EF4-FFF2-40B4-BE49-F238E27FC236}">
                        <a16:creationId xmlns:a16="http://schemas.microsoft.com/office/drawing/2014/main" id="{421DEFA2-28FA-9B21-3E1D-0F4D7003562A}"/>
                      </a:ext>
                    </a:extLst>
                  </p:cNvPr>
                  <p:cNvSpPr/>
                  <p:nvPr/>
                </p:nvSpPr>
                <p:spPr>
                  <a:xfrm>
                    <a:off x="2607129" y="2019300"/>
                    <a:ext cx="1284514" cy="1143000"/>
                  </a:xfrm>
                  <a:prstGeom prst="irregularSeal1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 w="1905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89772F9E-CD73-F397-5D59-033D925F4B85}"/>
                      </a:ext>
                    </a:extLst>
                  </p:cNvPr>
                  <p:cNvSpPr/>
                  <p:nvPr/>
                </p:nvSpPr>
                <p:spPr>
                  <a:xfrm>
                    <a:off x="3336471" y="2470008"/>
                    <a:ext cx="212272" cy="23781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E535BD91-6093-3E46-B274-BE492B22F013}"/>
                    </a:ext>
                  </a:extLst>
                </p:cNvPr>
                <p:cNvGrpSpPr/>
                <p:nvPr/>
              </p:nvGrpSpPr>
              <p:grpSpPr>
                <a:xfrm rot="323576">
                  <a:off x="2708659" y="2972472"/>
                  <a:ext cx="1284514" cy="1143000"/>
                  <a:chOff x="2607129" y="2019300"/>
                  <a:chExt cx="1284514" cy="1143000"/>
                </a:xfrm>
              </p:grpSpPr>
              <p:sp>
                <p:nvSpPr>
                  <p:cNvPr id="65" name="Explosion: 8 Points 64">
                    <a:extLst>
                      <a:ext uri="{FF2B5EF4-FFF2-40B4-BE49-F238E27FC236}">
                        <a16:creationId xmlns:a16="http://schemas.microsoft.com/office/drawing/2014/main" id="{DCFC4CCA-11D9-79BB-CBA9-625E3A1A3F28}"/>
                      </a:ext>
                    </a:extLst>
                  </p:cNvPr>
                  <p:cNvSpPr/>
                  <p:nvPr/>
                </p:nvSpPr>
                <p:spPr>
                  <a:xfrm>
                    <a:off x="2607129" y="2019300"/>
                    <a:ext cx="1284514" cy="1143000"/>
                  </a:xfrm>
                  <a:prstGeom prst="irregularSeal1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 w="1905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D0D7E762-D59F-ACF4-4CB0-C335141D063A}"/>
                      </a:ext>
                    </a:extLst>
                  </p:cNvPr>
                  <p:cNvSpPr/>
                  <p:nvPr/>
                </p:nvSpPr>
                <p:spPr>
                  <a:xfrm>
                    <a:off x="3336471" y="2470008"/>
                    <a:ext cx="212272" cy="23781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905E21EF-08A4-D536-2539-FFF81D2948F6}"/>
                    </a:ext>
                  </a:extLst>
                </p:cNvPr>
                <p:cNvGrpSpPr/>
                <p:nvPr/>
              </p:nvGrpSpPr>
              <p:grpSpPr>
                <a:xfrm rot="20877484">
                  <a:off x="3960717" y="2988753"/>
                  <a:ext cx="1284514" cy="1143000"/>
                  <a:chOff x="2607129" y="2019300"/>
                  <a:chExt cx="1284514" cy="1143000"/>
                </a:xfrm>
              </p:grpSpPr>
              <p:sp>
                <p:nvSpPr>
                  <p:cNvPr id="63" name="Explosion: 8 Points 62">
                    <a:extLst>
                      <a:ext uri="{FF2B5EF4-FFF2-40B4-BE49-F238E27FC236}">
                        <a16:creationId xmlns:a16="http://schemas.microsoft.com/office/drawing/2014/main" id="{70009EC1-F3FB-8A32-A53D-DD2EE6EAF14C}"/>
                      </a:ext>
                    </a:extLst>
                  </p:cNvPr>
                  <p:cNvSpPr/>
                  <p:nvPr/>
                </p:nvSpPr>
                <p:spPr>
                  <a:xfrm>
                    <a:off x="2607129" y="2019300"/>
                    <a:ext cx="1284514" cy="1143000"/>
                  </a:xfrm>
                  <a:prstGeom prst="irregularSeal1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 w="1905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540A548D-CEE7-3904-66E1-9D748F2900B4}"/>
                      </a:ext>
                    </a:extLst>
                  </p:cNvPr>
                  <p:cNvSpPr/>
                  <p:nvPr/>
                </p:nvSpPr>
                <p:spPr>
                  <a:xfrm>
                    <a:off x="3336471" y="2470008"/>
                    <a:ext cx="212272" cy="23781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sz="1200"/>
                  </a:p>
                </p:txBody>
              </p:sp>
            </p:grpSp>
          </p:grpSp>
          <p:sp>
            <p:nvSpPr>
              <p:cNvPr id="38" name="Arrow: Right 37">
                <a:extLst>
                  <a:ext uri="{FF2B5EF4-FFF2-40B4-BE49-F238E27FC236}">
                    <a16:creationId xmlns:a16="http://schemas.microsoft.com/office/drawing/2014/main" id="{B0E49534-9669-53CC-2EAB-24FEDE68B62B}"/>
                  </a:ext>
                </a:extLst>
              </p:cNvPr>
              <p:cNvSpPr/>
              <p:nvPr/>
            </p:nvSpPr>
            <p:spPr>
              <a:xfrm rot="2377554">
                <a:off x="461498" y="2626822"/>
                <a:ext cx="3037115" cy="290299"/>
              </a:xfrm>
              <a:prstGeom prst="rightArrow">
                <a:avLst/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42" name="Arrow: Right 41">
                <a:extLst>
                  <a:ext uri="{FF2B5EF4-FFF2-40B4-BE49-F238E27FC236}">
                    <a16:creationId xmlns:a16="http://schemas.microsoft.com/office/drawing/2014/main" id="{8A2F6E39-5F57-3B1F-C8A4-536D61AF904C}"/>
                  </a:ext>
                </a:extLst>
              </p:cNvPr>
              <p:cNvSpPr/>
              <p:nvPr/>
            </p:nvSpPr>
            <p:spPr>
              <a:xfrm rot="2377554">
                <a:off x="1357299" y="2666755"/>
                <a:ext cx="3037115" cy="290299"/>
              </a:xfrm>
              <a:prstGeom prst="rightArrow">
                <a:avLst/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587ADC6-B5BC-5CD2-7B2D-37CC10C7E57A}"/>
                  </a:ext>
                </a:extLst>
              </p:cNvPr>
              <p:cNvSpPr/>
              <p:nvPr/>
            </p:nvSpPr>
            <p:spPr>
              <a:xfrm>
                <a:off x="3253237" y="2542029"/>
                <a:ext cx="108857" cy="1019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6D15D5F-3269-D83E-C0DF-AFA92A44D936}"/>
                  </a:ext>
                </a:extLst>
              </p:cNvPr>
              <p:cNvSpPr/>
              <p:nvPr/>
            </p:nvSpPr>
            <p:spPr>
              <a:xfrm>
                <a:off x="3155266" y="2694429"/>
                <a:ext cx="108857" cy="1019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989201F-6D1E-6CAD-2C12-A82286BDEAB9}"/>
                  </a:ext>
                </a:extLst>
              </p:cNvPr>
              <p:cNvSpPr/>
              <p:nvPr/>
            </p:nvSpPr>
            <p:spPr>
              <a:xfrm>
                <a:off x="2970209" y="2574686"/>
                <a:ext cx="108857" cy="1019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BA2A568-2EE5-2877-5E00-0C8D3A3F6A43}"/>
                  </a:ext>
                </a:extLst>
              </p:cNvPr>
              <p:cNvSpPr/>
              <p:nvPr/>
            </p:nvSpPr>
            <p:spPr>
              <a:xfrm>
                <a:off x="3155267" y="3739458"/>
                <a:ext cx="108857" cy="1019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082BDBD-5659-0C16-3876-B9FE2F8E90F3}"/>
                  </a:ext>
                </a:extLst>
              </p:cNvPr>
              <p:cNvSpPr/>
              <p:nvPr/>
            </p:nvSpPr>
            <p:spPr>
              <a:xfrm>
                <a:off x="3307667" y="3641487"/>
                <a:ext cx="108857" cy="1019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D124B5D-C91C-414B-9A8F-1A02CDF677D2}"/>
                  </a:ext>
                </a:extLst>
              </p:cNvPr>
              <p:cNvSpPr/>
              <p:nvPr/>
            </p:nvSpPr>
            <p:spPr>
              <a:xfrm>
                <a:off x="3220581" y="3489087"/>
                <a:ext cx="108857" cy="1019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2F9DC6D-01D3-042A-017D-9635902BFD48}"/>
                  </a:ext>
                </a:extLst>
              </p:cNvPr>
              <p:cNvSpPr/>
              <p:nvPr/>
            </p:nvSpPr>
            <p:spPr>
              <a:xfrm>
                <a:off x="4222065" y="3663259"/>
                <a:ext cx="108857" cy="1019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665D252-C188-4ACC-CB14-4306C501D15E}"/>
                  </a:ext>
                </a:extLst>
              </p:cNvPr>
              <p:cNvSpPr/>
              <p:nvPr/>
            </p:nvSpPr>
            <p:spPr>
              <a:xfrm>
                <a:off x="4396237" y="3804773"/>
                <a:ext cx="108857" cy="1019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362789E-56B6-761E-F4E2-C45AD446C756}"/>
                  </a:ext>
                </a:extLst>
              </p:cNvPr>
              <p:cNvSpPr/>
              <p:nvPr/>
            </p:nvSpPr>
            <p:spPr>
              <a:xfrm>
                <a:off x="4559523" y="3685029"/>
                <a:ext cx="108857" cy="1019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F43179C-818A-937F-CD75-9927194B3AB8}"/>
                  </a:ext>
                </a:extLst>
              </p:cNvPr>
              <p:cNvSpPr/>
              <p:nvPr/>
            </p:nvSpPr>
            <p:spPr>
              <a:xfrm>
                <a:off x="4407124" y="3565283"/>
                <a:ext cx="108857" cy="1019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1CEA15B-EB5B-E7F1-B9A7-2D2B6182EEB0}"/>
                  </a:ext>
                </a:extLst>
              </p:cNvPr>
              <p:cNvSpPr/>
              <p:nvPr/>
            </p:nvSpPr>
            <p:spPr>
              <a:xfrm>
                <a:off x="4570410" y="3467314"/>
                <a:ext cx="108857" cy="1019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200"/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FF7DB3C-921C-DCA1-C498-53A918C777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0022" y="3707674"/>
              <a:ext cx="588718" cy="1878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8F8103-94B2-A996-8868-B0D36D60F0BF}"/>
                </a:ext>
              </a:extLst>
            </p:cNvPr>
            <p:cNvSpPr txBox="1"/>
            <p:nvPr/>
          </p:nvSpPr>
          <p:spPr>
            <a:xfrm>
              <a:off x="5107657" y="3398034"/>
              <a:ext cx="934758" cy="494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 baseline="30000" dirty="0">
                  <a:effectLst/>
                  <a:latin typeface="Calibri" panose="020F0502020204030204" pitchFamily="34" charset="0"/>
                </a:rPr>
                <a:t>4</a:t>
              </a:r>
              <a:r>
                <a:rPr lang="en-GB" sz="1600" dirty="0">
                  <a:effectLst/>
                  <a:latin typeface="Calibri" panose="020F0502020204030204" pitchFamily="34" charset="0"/>
                </a:rPr>
                <a:t>He</a:t>
              </a:r>
              <a:endParaRPr lang="en-GB" sz="1600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2F3E2C4-444F-4F8C-DD1F-63AC54DB86B6}"/>
                </a:ext>
              </a:extLst>
            </p:cNvPr>
            <p:cNvCxnSpPr>
              <a:cxnSpLocks/>
            </p:cNvCxnSpPr>
            <p:nvPr/>
          </p:nvCxnSpPr>
          <p:spPr>
            <a:xfrm>
              <a:off x="4621299" y="4204732"/>
              <a:ext cx="493519" cy="3998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2E4002-8672-524F-091E-5BB6037A198A}"/>
                </a:ext>
              </a:extLst>
            </p:cNvPr>
            <p:cNvSpPr txBox="1"/>
            <p:nvPr/>
          </p:nvSpPr>
          <p:spPr>
            <a:xfrm>
              <a:off x="5009406" y="4364287"/>
              <a:ext cx="755008" cy="494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 baseline="30000" dirty="0">
                  <a:latin typeface="Calibri" panose="020F0502020204030204" pitchFamily="34" charset="0"/>
                </a:rPr>
                <a:t>7</a:t>
              </a:r>
              <a:r>
                <a:rPr lang="en-GB" sz="1600" dirty="0">
                  <a:effectLst/>
                  <a:latin typeface="Calibri" panose="020F0502020204030204" pitchFamily="34" charset="0"/>
                </a:rPr>
                <a:t>Li</a:t>
              </a:r>
              <a:endParaRPr lang="en-GB" sz="16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2B676A-00E2-DB7C-73DA-0B15F475A255}"/>
                </a:ext>
              </a:extLst>
            </p:cNvPr>
            <p:cNvSpPr txBox="1"/>
            <p:nvPr/>
          </p:nvSpPr>
          <p:spPr>
            <a:xfrm>
              <a:off x="725389" y="5742163"/>
              <a:ext cx="1908512" cy="40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Normal cell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72AD69B-D6EA-F30D-A0B6-64B9498C6881}"/>
                </a:ext>
              </a:extLst>
            </p:cNvPr>
            <p:cNvSpPr txBox="1"/>
            <p:nvPr/>
          </p:nvSpPr>
          <p:spPr>
            <a:xfrm>
              <a:off x="3468615" y="2099494"/>
              <a:ext cx="1628206" cy="404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accent2">
                      <a:lumMod val="75000"/>
                    </a:schemeClr>
                  </a:solidFill>
                </a:rPr>
                <a:t>Tumour cell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789B96-8D69-9B93-D0AC-D816351CA979}"/>
                </a:ext>
              </a:extLst>
            </p:cNvPr>
            <p:cNvSpPr txBox="1"/>
            <p:nvPr/>
          </p:nvSpPr>
          <p:spPr>
            <a:xfrm>
              <a:off x="407368" y="1700808"/>
              <a:ext cx="2524409" cy="40478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rgbClr val="C00000"/>
                  </a:solidFill>
                </a:rPr>
                <a:t>Thermal neutrons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E5DAFE-CECE-D075-7D33-0F9305BA84DB}"/>
                </a:ext>
              </a:extLst>
            </p:cNvPr>
            <p:cNvSpPr txBox="1"/>
            <p:nvPr/>
          </p:nvSpPr>
          <p:spPr>
            <a:xfrm>
              <a:off x="2284157" y="2099337"/>
              <a:ext cx="928621" cy="404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baseline="30000" dirty="0">
                  <a:effectLst/>
                  <a:latin typeface="Calibri" panose="020F0502020204030204" pitchFamily="34" charset="0"/>
                </a:rPr>
                <a:t>10</a:t>
              </a:r>
              <a:r>
                <a:rPr lang="en-GB" sz="1200" dirty="0">
                  <a:effectLst/>
                  <a:latin typeface="Calibri" panose="020F0502020204030204" pitchFamily="34" charset="0"/>
                </a:rPr>
                <a:t>B</a:t>
              </a:r>
              <a:endParaRPr lang="en-GB" sz="1200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37AEA4D-770E-A30A-9497-A68BB8A75880}"/>
                </a:ext>
              </a:extLst>
            </p:cNvPr>
            <p:cNvCxnSpPr/>
            <p:nvPr/>
          </p:nvCxnSpPr>
          <p:spPr>
            <a:xfrm flipH="1">
              <a:off x="3577401" y="2468670"/>
              <a:ext cx="217714" cy="232730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D398E97-EF72-AA79-6B50-5F25A4DDCF64}"/>
                </a:ext>
              </a:extLst>
            </p:cNvPr>
            <p:cNvCxnSpPr/>
            <p:nvPr/>
          </p:nvCxnSpPr>
          <p:spPr>
            <a:xfrm>
              <a:off x="2684772" y="2468670"/>
              <a:ext cx="250665" cy="4818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F38B08A-E318-4784-A472-AF5BF74E31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6878" y="5599207"/>
              <a:ext cx="236917" cy="242657"/>
            </a:xfrm>
            <a:prstGeom prst="straightConnector1">
              <a:avLst/>
            </a:prstGeom>
            <a:ln w="127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1" name="Chart 80">
            <a:extLst>
              <a:ext uri="{FF2B5EF4-FFF2-40B4-BE49-F238E27FC236}">
                <a16:creationId xmlns:a16="http://schemas.microsoft.com/office/drawing/2014/main" id="{0245A019-D30E-2E17-57DD-EBF940E706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6742505"/>
              </p:ext>
            </p:extLst>
          </p:nvPr>
        </p:nvGraphicFramePr>
        <p:xfrm>
          <a:off x="2851660" y="3758794"/>
          <a:ext cx="2784362" cy="2606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82" name="Picture 2" descr="National Institutes of Health (NIH) - Turning Discovery into Health">
            <a:extLst>
              <a:ext uri="{FF2B5EF4-FFF2-40B4-BE49-F238E27FC236}">
                <a16:creationId xmlns:a16="http://schemas.microsoft.com/office/drawing/2014/main" id="{F5FC50D4-25B9-E4A7-9482-4C8515590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17" y="6237312"/>
            <a:ext cx="3077702" cy="4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3">
            <a:extLst>
              <a:ext uri="{FF2B5EF4-FFF2-40B4-BE49-F238E27FC236}">
                <a16:creationId xmlns:a16="http://schemas.microsoft.com/office/drawing/2014/main" id="{B705A523-1782-8FE8-AF39-092AFA3A70AD}"/>
              </a:ext>
            </a:extLst>
          </p:cNvPr>
          <p:cNvSpPr txBox="1">
            <a:spLocks noChangeArrowheads="1"/>
          </p:cNvSpPr>
          <p:nvPr/>
        </p:nvSpPr>
        <p:spPr>
          <a:xfrm>
            <a:off x="6634966" y="6278757"/>
            <a:ext cx="2160240" cy="432048"/>
          </a:xfrm>
          <a:prstGeom prst="rect">
            <a:avLst/>
          </a:prstGeom>
          <a:noFill/>
        </p:spPr>
        <p:txBody>
          <a:bodyPr lIns="76200" tIns="38100" rIns="76200" bIns="381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200" dirty="0">
                <a:latin typeface="Calibri" panose="020F0502020204030204" pitchFamily="34" charset="0"/>
              </a:rPr>
              <a:t>R01CA256854-01</a:t>
            </a:r>
          </a:p>
        </p:txBody>
      </p:sp>
    </p:spTree>
    <p:extLst>
      <p:ext uri="{BB962C8B-B14F-4D97-AF65-F5344CB8AC3E}">
        <p14:creationId xmlns:p14="http://schemas.microsoft.com/office/powerpoint/2010/main" val="95276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/>
      <p:bldP spid="11" grpId="0"/>
      <p:bldP spid="13" grpId="0"/>
      <p:bldP spid="39" grpId="0"/>
      <p:bldGraphic spid="81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07368" y="1349375"/>
            <a:ext cx="11451679" cy="373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High-LET protons (at Bragg peak distal end), in contrast to low-LET protons, can generate complex DNA complex that contributes to increased cellular radiosensitivity.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Repair of complex DNA damage induced by </a:t>
            </a:r>
            <a:r>
              <a:rPr lang="en-GB" sz="2400" dirty="0">
                <a:latin typeface="Calibri" panose="020F0502020204030204" pitchFamily="34" charset="0"/>
              </a:rPr>
              <a:t>high-LET protons is co-ordinated through a specific cellular DNA damage response involving PARP-1, PARG and OGG1.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Opportunities for exacerbating HNSCC cell killing effects of photons and protons (both low and high-LET) through specific DNA repair inhibitors.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Other biological factors (hypoxia) and physical factors (dose rate/FLASH) require further investigation.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59496" y="116632"/>
            <a:ext cx="88868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Summary and key points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560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AAC4B8D-7376-AF6F-F0CF-450545A919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46563" r="8240"/>
          <a:stretch/>
        </p:blipFill>
        <p:spPr>
          <a:xfrm>
            <a:off x="4930577" y="124057"/>
            <a:ext cx="7159032" cy="316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D524D7-2452-AF9B-56C9-6884CF28F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12856" r="6387" b="21350"/>
          <a:stretch/>
        </p:blipFill>
        <p:spPr bwMode="auto">
          <a:xfrm>
            <a:off x="2053798" y="658505"/>
            <a:ext cx="2495228" cy="7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4">
            <a:extLst>
              <a:ext uri="{FF2B5EF4-FFF2-40B4-BE49-F238E27FC236}">
                <a16:creationId xmlns:a16="http://schemas.microsoft.com/office/drawing/2014/main" id="{DA3E3E07-7324-4C5A-A8D3-E33F65A9C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47" y="-65098"/>
            <a:ext cx="478727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Acknowledgements</a:t>
            </a:r>
            <a:endParaRPr lang="en-US" sz="4400" b="1" dirty="0">
              <a:latin typeface="Calibri" panose="020F0502020204030204" pitchFamily="34" charset="0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6577FC8E-091E-45A4-9567-61B65604D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3" y="581913"/>
            <a:ext cx="33940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Parsons Group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89FC8B6D-860F-4C3D-909D-AF01D9C01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2" y="865017"/>
            <a:ext cx="2135136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u="sng" dirty="0">
                <a:latin typeface="Calibri" panose="020F0502020204030204" pitchFamily="34" charset="0"/>
              </a:rPr>
              <a:t>Rachel Carter</a:t>
            </a:r>
          </a:p>
          <a:p>
            <a:r>
              <a:rPr lang="en-US" altLang="en-US" sz="2000" u="sng" dirty="0">
                <a:latin typeface="Calibri" panose="020F0502020204030204" pitchFamily="34" charset="0"/>
              </a:rPr>
              <a:t>Katie Nickson</a:t>
            </a:r>
          </a:p>
          <a:p>
            <a:r>
              <a:rPr lang="en-US" altLang="en-US" sz="2000" u="sng" dirty="0">
                <a:latin typeface="Calibri" panose="020F0502020204030204" pitchFamily="34" charset="0"/>
              </a:rPr>
              <a:t>Terpsi Vitti</a:t>
            </a:r>
          </a:p>
          <a:p>
            <a:endParaRPr lang="en-US" altLang="en-US" sz="800" u="sng" dirty="0">
              <a:latin typeface="Calibri" panose="020F0502020204030204" pitchFamily="34" charset="0"/>
            </a:endParaRPr>
          </a:p>
          <a:p>
            <a:r>
              <a:rPr lang="en-US" altLang="en-US" sz="2000" u="sng" dirty="0">
                <a:latin typeface="Calibri" panose="020F0502020204030204" pitchFamily="34" charset="0"/>
              </a:rPr>
              <a:t>Maria Rita Fabbrizi</a:t>
            </a:r>
          </a:p>
          <a:p>
            <a:r>
              <a:rPr lang="en-US" altLang="en-US" sz="2000" u="sng" dirty="0">
                <a:latin typeface="Calibri" panose="020F0502020204030204" pitchFamily="34" charset="0"/>
              </a:rPr>
              <a:t>Jonathan Hughes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Alice Ormrod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Chun Li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Lizzie </a:t>
            </a:r>
            <a:r>
              <a:rPr lang="en-US" altLang="en-US" sz="2000" dirty="0" err="1">
                <a:latin typeface="Calibri" panose="020F0502020204030204" pitchFamily="34" charset="0"/>
              </a:rPr>
              <a:t>Duffacy</a:t>
            </a:r>
            <a:endParaRPr lang="en-US" altLang="en-US" sz="2000" dirty="0">
              <a:latin typeface="Calibri" panose="020F0502020204030204" pitchFamily="34" charset="0"/>
            </a:endParaRPr>
          </a:p>
          <a:p>
            <a:r>
              <a:rPr lang="en-US" altLang="en-US" sz="2000" dirty="0">
                <a:latin typeface="Calibri" panose="020F0502020204030204" pitchFamily="34" charset="0"/>
              </a:rPr>
              <a:t>Amalia Goula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Karthik Vaidya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Rhianna Hill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George Duffield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Emma Melia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Leah Punshon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Laura Hawkins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Alex Bembridge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3371D4-FA91-401D-8955-7DD340813A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8" y="5996836"/>
            <a:ext cx="1690575" cy="744613"/>
          </a:xfrm>
          <a:prstGeom prst="rect">
            <a:avLst/>
          </a:prstGeom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83924CFA-7F4E-446C-A0DF-2CDE67600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4594" y="3434368"/>
            <a:ext cx="30452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Oxford Institute for Radiation Oncology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D0AB61A2-E4BA-420F-8F4F-CA53392EE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120" y="5316610"/>
            <a:ext cx="27508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Mike Clague, Sylvie Urbe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Sonia Rocha, Terry Jones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61184D84-D882-4B73-8095-775FAF792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277" y="4326440"/>
            <a:ext cx="33940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Clatterbridge Cancer Centre 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DE62C219-50DF-4617-B635-1C4F8329A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277" y="4614472"/>
            <a:ext cx="20396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Andrzej Kacperek</a:t>
            </a: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8E533240-D299-4BFA-B8B5-74503C8A8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120" y="5012379"/>
            <a:ext cx="35456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University of Liverpool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F534C5E6-A26D-4AF6-B589-5DFE10BAA3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5"/>
          <a:stretch/>
        </p:blipFill>
        <p:spPr>
          <a:xfrm>
            <a:off x="10302820" y="5906296"/>
            <a:ext cx="1485977" cy="7724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41" y="5996836"/>
            <a:ext cx="2097397" cy="816001"/>
          </a:xfrm>
          <a:prstGeom prst="rect">
            <a:avLst/>
          </a:prstGeom>
        </p:spPr>
      </p:pic>
      <p:sp>
        <p:nvSpPr>
          <p:cNvPr id="20" name="Text Box 5">
            <a:extLst>
              <a:ext uri="{FF2B5EF4-FFF2-40B4-BE49-F238E27FC236}">
                <a16:creationId xmlns:a16="http://schemas.microsoft.com/office/drawing/2014/main" id="{8DCBE04E-AA63-4E73-AC3A-643546BF7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500" y="3368847"/>
            <a:ext cx="4680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Imperial College London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A32722BA-D4F4-447D-9DD1-6CF6D2221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500" y="3656879"/>
            <a:ext cx="11306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Ken Long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B9841C35-34DB-4419-A4F8-2531F4475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035" y="1414340"/>
            <a:ext cx="277454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Stuart Green</a:t>
            </a:r>
          </a:p>
          <a:p>
            <a:r>
              <a:rPr lang="en-US" altLang="en-US" sz="2000" dirty="0" err="1">
                <a:latin typeface="Calibri" panose="020F0502020204030204" pitchFamily="34" charset="0"/>
              </a:rPr>
              <a:t>Tzany</a:t>
            </a:r>
            <a:r>
              <a:rPr lang="en-US" altLang="en-US" sz="2000" dirty="0">
                <a:latin typeface="Calibri" panose="020F0502020204030204" pitchFamily="34" charset="0"/>
              </a:rPr>
              <a:t> Kokalova-Wheldon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Ben Phoenix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Tony Price</a:t>
            </a:r>
          </a:p>
          <a:p>
            <a:endParaRPr lang="en-US" altLang="en-US" sz="800" dirty="0">
              <a:latin typeface="Calibri" panose="020F0502020204030204" pitchFamily="34" charset="0"/>
            </a:endParaRPr>
          </a:p>
          <a:p>
            <a:r>
              <a:rPr lang="en-US" altLang="en-US" sz="2000" dirty="0">
                <a:latin typeface="Calibri" panose="020F0502020204030204" pitchFamily="34" charset="0"/>
              </a:rPr>
              <a:t>Hisham Mehanna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Colin Watts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063B8CDC-F46E-4D77-BF07-99FC2108A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4594" y="4049452"/>
            <a:ext cx="22270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Mark Hill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James Thompson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Kristoffer Petersson</a:t>
            </a:r>
          </a:p>
        </p:txBody>
      </p:sp>
      <p:pic>
        <p:nvPicPr>
          <p:cNvPr id="4098" name="Picture 2" descr="National Institutes of Health (NIH) - Turning Discovery into Healt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33" y="6056945"/>
            <a:ext cx="3653088" cy="5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5">
            <a:extLst>
              <a:ext uri="{FF2B5EF4-FFF2-40B4-BE49-F238E27FC236}">
                <a16:creationId xmlns:a16="http://schemas.microsoft.com/office/drawing/2014/main" id="{8DCBE04E-AA63-4E73-AC3A-643546BF7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277" y="3571636"/>
            <a:ext cx="30217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University of Glasgow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A32722BA-D4F4-447D-9DD1-6CF6D2221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277" y="3859668"/>
            <a:ext cx="20983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Anthony Chalmers</a:t>
            </a:r>
          </a:p>
        </p:txBody>
      </p:sp>
      <p:sp>
        <p:nvSpPr>
          <p:cNvPr id="44" name="Text Box 5">
            <a:extLst>
              <a:ext uri="{FF2B5EF4-FFF2-40B4-BE49-F238E27FC236}">
                <a16:creationId xmlns:a16="http://schemas.microsoft.com/office/drawing/2014/main" id="{8DCBE04E-AA63-4E73-AC3A-643546BF7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134" y="4046597"/>
            <a:ext cx="28228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AstraZeneca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45" name="Text Box 6">
            <a:extLst>
              <a:ext uri="{FF2B5EF4-FFF2-40B4-BE49-F238E27FC236}">
                <a16:creationId xmlns:a16="http://schemas.microsoft.com/office/drawing/2014/main" id="{A32722BA-D4F4-447D-9DD1-6CF6D2221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500" y="4334629"/>
            <a:ext cx="18237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Stephen Durant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Alan Lau</a:t>
            </a:r>
          </a:p>
        </p:txBody>
      </p:sp>
      <p:sp>
        <p:nvSpPr>
          <p:cNvPr id="46" name="Text Box 5">
            <a:extLst>
              <a:ext uri="{FF2B5EF4-FFF2-40B4-BE49-F238E27FC236}">
                <a16:creationId xmlns:a16="http://schemas.microsoft.com/office/drawing/2014/main" id="{8DCBE04E-AA63-4E73-AC3A-643546BF7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5979" y="5040958"/>
            <a:ext cx="22872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>
                <a:latin typeface="Calibri" panose="020F0502020204030204" pitchFamily="34" charset="0"/>
              </a:rPr>
              <a:t>Thanks to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47" name="Text Box 6">
            <a:extLst>
              <a:ext uri="{FF2B5EF4-FFF2-40B4-BE49-F238E27FC236}">
                <a16:creationId xmlns:a16="http://schemas.microsoft.com/office/drawing/2014/main" id="{A32722BA-D4F4-447D-9DD1-6CF6D2221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2345" y="5328990"/>
            <a:ext cx="19704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Helen Bryant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Thomas Helleday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0CD5730-A999-AA01-49DA-2C65DCC21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852" y="5116555"/>
            <a:ext cx="19107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 i="1" dirty="0" err="1">
                <a:latin typeface="Calibri" panose="020F0502020204030204" pitchFamily="34" charset="0"/>
              </a:rPr>
              <a:t>Charité</a:t>
            </a:r>
            <a:r>
              <a:rPr lang="en-US" altLang="en-US" sz="2000" b="1" i="1" dirty="0">
                <a:latin typeface="Calibri" panose="020F0502020204030204" pitchFamily="34" charset="0"/>
              </a:rPr>
              <a:t>, Berlin</a:t>
            </a: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57BD9E0B-E3B6-F623-98BF-13A4806F4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218" y="5404587"/>
            <a:ext cx="25941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Inge Tinhofer-Keilholz</a:t>
            </a:r>
          </a:p>
        </p:txBody>
      </p:sp>
    </p:spTree>
    <p:extLst>
      <p:ext uri="{BB962C8B-B14F-4D97-AF65-F5344CB8AC3E}">
        <p14:creationId xmlns:p14="http://schemas.microsoft.com/office/powerpoint/2010/main" val="2761860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218417" y="114300"/>
            <a:ext cx="990592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The advantages but also biological uncertainties following proton beam therapy (PBT)</a:t>
            </a:r>
            <a:endParaRPr lang="en-US" sz="3600" b="1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6A11469-42D0-A2A5-8DDB-CDE4D7F8BE69}"/>
              </a:ext>
            </a:extLst>
          </p:cNvPr>
          <p:cNvGrpSpPr/>
          <p:nvPr/>
        </p:nvGrpSpPr>
        <p:grpSpPr>
          <a:xfrm>
            <a:off x="133540" y="1992812"/>
            <a:ext cx="4608317" cy="3054469"/>
            <a:chOff x="1059335" y="1403431"/>
            <a:chExt cx="6020013" cy="3990164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1624656" y="1984326"/>
              <a:ext cx="0" cy="28491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1624656" y="4833483"/>
              <a:ext cx="34260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561933" y="4951330"/>
              <a:ext cx="2073685" cy="44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Depth in tissue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16200000">
              <a:off x="404168" y="3054108"/>
              <a:ext cx="1752600" cy="44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Relative dose</a:t>
              </a:r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1624656" y="4833483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5050744" y="4833483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345213" y="4833483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4194222" y="4833483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511231" y="4833483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1534496" y="4835476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1534496" y="3419426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1534496" y="1984326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1534496" y="2701876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1534496" y="4149676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0" name="Freeform 109"/>
            <p:cNvSpPr/>
            <p:nvPr/>
          </p:nvSpPr>
          <p:spPr>
            <a:xfrm>
              <a:off x="1639682" y="2018133"/>
              <a:ext cx="3376451" cy="1667053"/>
            </a:xfrm>
            <a:custGeom>
              <a:avLst/>
              <a:gdLst>
                <a:gd name="connsiteX0" fmla="*/ 0 w 2914650"/>
                <a:gd name="connsiteY0" fmla="*/ 2946565 h 2946565"/>
                <a:gd name="connsiteX1" fmla="*/ 304800 w 2914650"/>
                <a:gd name="connsiteY1" fmla="*/ 235115 h 2946565"/>
                <a:gd name="connsiteX2" fmla="*/ 1073150 w 2914650"/>
                <a:gd name="connsiteY2" fmla="*/ 285915 h 2946565"/>
                <a:gd name="connsiteX3" fmla="*/ 2914650 w 2914650"/>
                <a:gd name="connsiteY3" fmla="*/ 1511465 h 2946565"/>
                <a:gd name="connsiteX4" fmla="*/ 2914650 w 2914650"/>
                <a:gd name="connsiteY4" fmla="*/ 1511465 h 2946565"/>
                <a:gd name="connsiteX0" fmla="*/ 0 w 2914650"/>
                <a:gd name="connsiteY0" fmla="*/ 2906654 h 2906654"/>
                <a:gd name="connsiteX1" fmla="*/ 304800 w 2914650"/>
                <a:gd name="connsiteY1" fmla="*/ 195204 h 2906654"/>
                <a:gd name="connsiteX2" fmla="*/ 1117600 w 2914650"/>
                <a:gd name="connsiteY2" fmla="*/ 353954 h 2906654"/>
                <a:gd name="connsiteX3" fmla="*/ 2914650 w 2914650"/>
                <a:gd name="connsiteY3" fmla="*/ 1471554 h 2906654"/>
                <a:gd name="connsiteX4" fmla="*/ 2914650 w 2914650"/>
                <a:gd name="connsiteY4" fmla="*/ 1471554 h 2906654"/>
                <a:gd name="connsiteX0" fmla="*/ 0 w 2914650"/>
                <a:gd name="connsiteY0" fmla="*/ 2862295 h 2862295"/>
                <a:gd name="connsiteX1" fmla="*/ 304800 w 2914650"/>
                <a:gd name="connsiteY1" fmla="*/ 150845 h 2862295"/>
                <a:gd name="connsiteX2" fmla="*/ 1377950 w 2914650"/>
                <a:gd name="connsiteY2" fmla="*/ 461995 h 2862295"/>
                <a:gd name="connsiteX3" fmla="*/ 2914650 w 2914650"/>
                <a:gd name="connsiteY3" fmla="*/ 1427195 h 2862295"/>
                <a:gd name="connsiteX4" fmla="*/ 2914650 w 2914650"/>
                <a:gd name="connsiteY4" fmla="*/ 1427195 h 2862295"/>
                <a:gd name="connsiteX0" fmla="*/ 0 w 2914650"/>
                <a:gd name="connsiteY0" fmla="*/ 2838819 h 2838819"/>
                <a:gd name="connsiteX1" fmla="*/ 304800 w 2914650"/>
                <a:gd name="connsiteY1" fmla="*/ 127369 h 2838819"/>
                <a:gd name="connsiteX2" fmla="*/ 1352550 w 2914650"/>
                <a:gd name="connsiteY2" fmla="*/ 540119 h 2838819"/>
                <a:gd name="connsiteX3" fmla="*/ 2914650 w 2914650"/>
                <a:gd name="connsiteY3" fmla="*/ 1403719 h 2838819"/>
                <a:gd name="connsiteX4" fmla="*/ 2914650 w 2914650"/>
                <a:gd name="connsiteY4" fmla="*/ 1403719 h 2838819"/>
                <a:gd name="connsiteX0" fmla="*/ 0 w 3011675"/>
                <a:gd name="connsiteY0" fmla="*/ 2838819 h 6191748"/>
                <a:gd name="connsiteX1" fmla="*/ 304800 w 3011675"/>
                <a:gd name="connsiteY1" fmla="*/ 127369 h 6191748"/>
                <a:gd name="connsiteX2" fmla="*/ 1352550 w 3011675"/>
                <a:gd name="connsiteY2" fmla="*/ 540119 h 6191748"/>
                <a:gd name="connsiteX3" fmla="*/ 2914650 w 3011675"/>
                <a:gd name="connsiteY3" fmla="*/ 1403719 h 6191748"/>
                <a:gd name="connsiteX4" fmla="*/ 3011675 w 3011675"/>
                <a:gd name="connsiteY4" fmla="*/ 6191748 h 6191748"/>
                <a:gd name="connsiteX0" fmla="*/ 0 w 3011675"/>
                <a:gd name="connsiteY0" fmla="*/ 2711836 h 6064765"/>
                <a:gd name="connsiteX1" fmla="*/ 304800 w 3011675"/>
                <a:gd name="connsiteY1" fmla="*/ 386 h 6064765"/>
                <a:gd name="connsiteX2" fmla="*/ 1490002 w 3011675"/>
                <a:gd name="connsiteY2" fmla="*/ 2503148 h 6064765"/>
                <a:gd name="connsiteX3" fmla="*/ 2914650 w 3011675"/>
                <a:gd name="connsiteY3" fmla="*/ 1276736 h 6064765"/>
                <a:gd name="connsiteX4" fmla="*/ 3011675 w 3011675"/>
                <a:gd name="connsiteY4" fmla="*/ 6064765 h 6064765"/>
                <a:gd name="connsiteX0" fmla="*/ 0 w 3011675"/>
                <a:gd name="connsiteY0" fmla="*/ 2711972 h 6064901"/>
                <a:gd name="connsiteX1" fmla="*/ 304800 w 3011675"/>
                <a:gd name="connsiteY1" fmla="*/ 522 h 6064901"/>
                <a:gd name="connsiteX2" fmla="*/ 1490002 w 3011675"/>
                <a:gd name="connsiteY2" fmla="*/ 2503284 h 6064901"/>
                <a:gd name="connsiteX3" fmla="*/ 2615490 w 3011675"/>
                <a:gd name="connsiteY3" fmla="*/ 4924894 h 6064901"/>
                <a:gd name="connsiteX4" fmla="*/ 3011675 w 3011675"/>
                <a:gd name="connsiteY4" fmla="*/ 6064901 h 6064901"/>
                <a:gd name="connsiteX0" fmla="*/ 0 w 3011675"/>
                <a:gd name="connsiteY0" fmla="*/ 2727818 h 6080747"/>
                <a:gd name="connsiteX1" fmla="*/ 304800 w 3011675"/>
                <a:gd name="connsiteY1" fmla="*/ 16368 h 6080747"/>
                <a:gd name="connsiteX2" fmla="*/ 1360636 w 3011675"/>
                <a:gd name="connsiteY2" fmla="*/ 3963139 h 6080747"/>
                <a:gd name="connsiteX3" fmla="*/ 2615490 w 3011675"/>
                <a:gd name="connsiteY3" fmla="*/ 4940740 h 6080747"/>
                <a:gd name="connsiteX4" fmla="*/ 3011675 w 3011675"/>
                <a:gd name="connsiteY4" fmla="*/ 6080747 h 6080747"/>
                <a:gd name="connsiteX0" fmla="*/ 0 w 3011675"/>
                <a:gd name="connsiteY0" fmla="*/ 2727818 h 6080747"/>
                <a:gd name="connsiteX1" fmla="*/ 304800 w 3011675"/>
                <a:gd name="connsiteY1" fmla="*/ 16368 h 6080747"/>
                <a:gd name="connsiteX2" fmla="*/ 1360636 w 3011675"/>
                <a:gd name="connsiteY2" fmla="*/ 3963139 h 6080747"/>
                <a:gd name="connsiteX3" fmla="*/ 2575063 w 3011675"/>
                <a:gd name="connsiteY3" fmla="*/ 5776745 h 6080747"/>
                <a:gd name="connsiteX4" fmla="*/ 3011675 w 3011675"/>
                <a:gd name="connsiteY4" fmla="*/ 6080747 h 6080747"/>
                <a:gd name="connsiteX0" fmla="*/ 0 w 2575063"/>
                <a:gd name="connsiteY0" fmla="*/ 2727818 h 5776745"/>
                <a:gd name="connsiteX1" fmla="*/ 304800 w 2575063"/>
                <a:gd name="connsiteY1" fmla="*/ 16368 h 5776745"/>
                <a:gd name="connsiteX2" fmla="*/ 1360636 w 2575063"/>
                <a:gd name="connsiteY2" fmla="*/ 3963139 h 5776745"/>
                <a:gd name="connsiteX3" fmla="*/ 2575063 w 2575063"/>
                <a:gd name="connsiteY3" fmla="*/ 5776745 h 5776745"/>
                <a:gd name="connsiteX0" fmla="*/ 0 w 2866137"/>
                <a:gd name="connsiteY0" fmla="*/ 2727818 h 6650750"/>
                <a:gd name="connsiteX1" fmla="*/ 304800 w 2866137"/>
                <a:gd name="connsiteY1" fmla="*/ 16368 h 6650750"/>
                <a:gd name="connsiteX2" fmla="*/ 1360636 w 2866137"/>
                <a:gd name="connsiteY2" fmla="*/ 3963139 h 6650750"/>
                <a:gd name="connsiteX3" fmla="*/ 2866137 w 2866137"/>
                <a:gd name="connsiteY3" fmla="*/ 6650750 h 665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6137" h="6650750">
                  <a:moveTo>
                    <a:pt x="0" y="2727818"/>
                  </a:moveTo>
                  <a:cubicBezTo>
                    <a:pt x="62971" y="1593814"/>
                    <a:pt x="78027" y="-189519"/>
                    <a:pt x="304800" y="16368"/>
                  </a:cubicBezTo>
                  <a:cubicBezTo>
                    <a:pt x="531573" y="222255"/>
                    <a:pt x="933746" y="2857409"/>
                    <a:pt x="1360636" y="3963139"/>
                  </a:cubicBezTo>
                  <a:cubicBezTo>
                    <a:pt x="1787526" y="5068869"/>
                    <a:pt x="2605787" y="6506817"/>
                    <a:pt x="2866137" y="6650750"/>
                  </a:cubicBezTo>
                </a:path>
              </a:pathLst>
            </a:custGeom>
            <a:ln w="19050">
              <a:solidFill>
                <a:srgbClr val="C0504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1639683" y="1990308"/>
              <a:ext cx="3411061" cy="2838819"/>
            </a:xfrm>
            <a:custGeom>
              <a:avLst/>
              <a:gdLst>
                <a:gd name="connsiteX0" fmla="*/ 0 w 2901950"/>
                <a:gd name="connsiteY0" fmla="*/ 1867026 h 3111626"/>
                <a:gd name="connsiteX1" fmla="*/ 977900 w 2901950"/>
                <a:gd name="connsiteY1" fmla="*/ 1867026 h 3111626"/>
                <a:gd name="connsiteX2" fmla="*/ 1879600 w 2901950"/>
                <a:gd name="connsiteY2" fmla="*/ 1714626 h 3111626"/>
                <a:gd name="connsiteX3" fmla="*/ 2501900 w 2901950"/>
                <a:gd name="connsiteY3" fmla="*/ 6476 h 3111626"/>
                <a:gd name="connsiteX4" fmla="*/ 2622550 w 2901950"/>
                <a:gd name="connsiteY4" fmla="*/ 2419476 h 3111626"/>
                <a:gd name="connsiteX5" fmla="*/ 2901950 w 2901950"/>
                <a:gd name="connsiteY5" fmla="*/ 3111626 h 3111626"/>
                <a:gd name="connsiteX0" fmla="*/ 0 w 2882900"/>
                <a:gd name="connsiteY0" fmla="*/ 2286028 h 3111626"/>
                <a:gd name="connsiteX1" fmla="*/ 958850 w 2882900"/>
                <a:gd name="connsiteY1" fmla="*/ 1867026 h 3111626"/>
                <a:gd name="connsiteX2" fmla="*/ 1860550 w 2882900"/>
                <a:gd name="connsiteY2" fmla="*/ 1714626 h 3111626"/>
                <a:gd name="connsiteX3" fmla="*/ 2482850 w 2882900"/>
                <a:gd name="connsiteY3" fmla="*/ 6476 h 3111626"/>
                <a:gd name="connsiteX4" fmla="*/ 2603500 w 2882900"/>
                <a:gd name="connsiteY4" fmla="*/ 2419476 h 3111626"/>
                <a:gd name="connsiteX5" fmla="*/ 2882900 w 2882900"/>
                <a:gd name="connsiteY5" fmla="*/ 3111626 h 3111626"/>
                <a:gd name="connsiteX0" fmla="*/ 0 w 2882900"/>
                <a:gd name="connsiteY0" fmla="*/ 2286269 h 3111867"/>
                <a:gd name="connsiteX1" fmla="*/ 996950 w 2882900"/>
                <a:gd name="connsiteY1" fmla="*/ 2216435 h 3111867"/>
                <a:gd name="connsiteX2" fmla="*/ 1860550 w 2882900"/>
                <a:gd name="connsiteY2" fmla="*/ 1714867 h 3111867"/>
                <a:gd name="connsiteX3" fmla="*/ 2482850 w 2882900"/>
                <a:gd name="connsiteY3" fmla="*/ 6717 h 3111867"/>
                <a:gd name="connsiteX4" fmla="*/ 2603500 w 2882900"/>
                <a:gd name="connsiteY4" fmla="*/ 2419717 h 3111867"/>
                <a:gd name="connsiteX5" fmla="*/ 2882900 w 2882900"/>
                <a:gd name="connsiteY5" fmla="*/ 3111867 h 3111867"/>
                <a:gd name="connsiteX0" fmla="*/ 0 w 2882900"/>
                <a:gd name="connsiteY0" fmla="*/ 2309464 h 3135062"/>
                <a:gd name="connsiteX1" fmla="*/ 996950 w 2882900"/>
                <a:gd name="connsiteY1" fmla="*/ 2239630 h 3135062"/>
                <a:gd name="connsiteX2" fmla="*/ 1860550 w 2882900"/>
                <a:gd name="connsiteY2" fmla="*/ 1738062 h 3135062"/>
                <a:gd name="connsiteX3" fmla="*/ 2520950 w 2882900"/>
                <a:gd name="connsiteY3" fmla="*/ 6634 h 3135062"/>
                <a:gd name="connsiteX4" fmla="*/ 2603500 w 2882900"/>
                <a:gd name="connsiteY4" fmla="*/ 2442912 h 3135062"/>
                <a:gd name="connsiteX5" fmla="*/ 2882900 w 2882900"/>
                <a:gd name="connsiteY5" fmla="*/ 3135062 h 3135062"/>
                <a:gd name="connsiteX0" fmla="*/ 0 w 2882900"/>
                <a:gd name="connsiteY0" fmla="*/ 2313228 h 3138826"/>
                <a:gd name="connsiteX1" fmla="*/ 996950 w 2882900"/>
                <a:gd name="connsiteY1" fmla="*/ 2243394 h 3138826"/>
                <a:gd name="connsiteX2" fmla="*/ 2044700 w 2882900"/>
                <a:gd name="connsiteY2" fmla="*/ 1594399 h 3138826"/>
                <a:gd name="connsiteX3" fmla="*/ 2520950 w 2882900"/>
                <a:gd name="connsiteY3" fmla="*/ 10398 h 3138826"/>
                <a:gd name="connsiteX4" fmla="*/ 2603500 w 2882900"/>
                <a:gd name="connsiteY4" fmla="*/ 2446676 h 3138826"/>
                <a:gd name="connsiteX5" fmla="*/ 2882900 w 2882900"/>
                <a:gd name="connsiteY5" fmla="*/ 3138826 h 3138826"/>
                <a:gd name="connsiteX0" fmla="*/ 0 w 2882900"/>
                <a:gd name="connsiteY0" fmla="*/ 2320942 h 3146540"/>
                <a:gd name="connsiteX1" fmla="*/ 996950 w 2882900"/>
                <a:gd name="connsiteY1" fmla="*/ 2251108 h 3146540"/>
                <a:gd name="connsiteX2" fmla="*/ 2044700 w 2882900"/>
                <a:gd name="connsiteY2" fmla="*/ 1602113 h 3146540"/>
                <a:gd name="connsiteX3" fmla="*/ 2393950 w 2882900"/>
                <a:gd name="connsiteY3" fmla="*/ 10352 h 3146540"/>
                <a:gd name="connsiteX4" fmla="*/ 2603500 w 2882900"/>
                <a:gd name="connsiteY4" fmla="*/ 2454390 h 3146540"/>
                <a:gd name="connsiteX5" fmla="*/ 2882900 w 2882900"/>
                <a:gd name="connsiteY5" fmla="*/ 3146540 h 3146540"/>
                <a:gd name="connsiteX0" fmla="*/ 0 w 2882900"/>
                <a:gd name="connsiteY0" fmla="*/ 2320916 h 3146514"/>
                <a:gd name="connsiteX1" fmla="*/ 1111250 w 2882900"/>
                <a:gd name="connsiteY1" fmla="*/ 2227804 h 3146514"/>
                <a:gd name="connsiteX2" fmla="*/ 2044700 w 2882900"/>
                <a:gd name="connsiteY2" fmla="*/ 1602087 h 3146514"/>
                <a:gd name="connsiteX3" fmla="*/ 2393950 w 2882900"/>
                <a:gd name="connsiteY3" fmla="*/ 10326 h 3146514"/>
                <a:gd name="connsiteX4" fmla="*/ 2603500 w 2882900"/>
                <a:gd name="connsiteY4" fmla="*/ 2454364 h 3146514"/>
                <a:gd name="connsiteX5" fmla="*/ 2882900 w 2882900"/>
                <a:gd name="connsiteY5" fmla="*/ 3146514 h 3146514"/>
                <a:gd name="connsiteX0" fmla="*/ 0 w 2882900"/>
                <a:gd name="connsiteY0" fmla="*/ 2344057 h 3169655"/>
                <a:gd name="connsiteX1" fmla="*/ 1111250 w 2882900"/>
                <a:gd name="connsiteY1" fmla="*/ 2250945 h 3169655"/>
                <a:gd name="connsiteX2" fmla="*/ 2044700 w 2882900"/>
                <a:gd name="connsiteY2" fmla="*/ 1625228 h 3169655"/>
                <a:gd name="connsiteX3" fmla="*/ 2495550 w 2882900"/>
                <a:gd name="connsiteY3" fmla="*/ 10190 h 3169655"/>
                <a:gd name="connsiteX4" fmla="*/ 2603500 w 2882900"/>
                <a:gd name="connsiteY4" fmla="*/ 2477505 h 3169655"/>
                <a:gd name="connsiteX5" fmla="*/ 2882900 w 2882900"/>
                <a:gd name="connsiteY5" fmla="*/ 3169655 h 316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2900" h="3169655">
                  <a:moveTo>
                    <a:pt x="0" y="2344057"/>
                  </a:moveTo>
                  <a:cubicBezTo>
                    <a:pt x="332316" y="2356757"/>
                    <a:pt x="770467" y="2370750"/>
                    <a:pt x="1111250" y="2250945"/>
                  </a:cubicBezTo>
                  <a:cubicBezTo>
                    <a:pt x="1452033" y="2131140"/>
                    <a:pt x="1813983" y="1998687"/>
                    <a:pt x="2044700" y="1625228"/>
                  </a:cubicBezTo>
                  <a:cubicBezTo>
                    <a:pt x="2275417" y="1251769"/>
                    <a:pt x="2402417" y="-131856"/>
                    <a:pt x="2495550" y="10190"/>
                  </a:cubicBezTo>
                  <a:cubicBezTo>
                    <a:pt x="2588683" y="152236"/>
                    <a:pt x="2538942" y="1950928"/>
                    <a:pt x="2603500" y="2477505"/>
                  </a:cubicBezTo>
                  <a:cubicBezTo>
                    <a:pt x="2668058" y="3004082"/>
                    <a:pt x="2776537" y="3082342"/>
                    <a:pt x="2882900" y="3169655"/>
                  </a:cubicBezTo>
                </a:path>
              </a:pathLst>
            </a:custGeom>
            <a:noFill/>
            <a:ln w="19050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 flipV="1">
              <a:off x="2472418" y="2029660"/>
              <a:ext cx="450801" cy="304800"/>
            </a:xfrm>
            <a:prstGeom prst="straightConnector1">
              <a:avLst/>
            </a:prstGeom>
            <a:ln>
              <a:solidFill>
                <a:srgbClr val="C0504D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2878140" y="1767911"/>
              <a:ext cx="2073685" cy="44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BE4834"/>
                  </a:solidFill>
                </a:rPr>
                <a:t>X-rays</a:t>
              </a:r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 flipV="1">
              <a:off x="1994822" y="3744676"/>
              <a:ext cx="450801" cy="304800"/>
            </a:xfrm>
            <a:prstGeom prst="straightConnector1">
              <a:avLst/>
            </a:prstGeom>
            <a:ln>
              <a:solidFill>
                <a:srgbClr val="385D8A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2400543" y="3482926"/>
              <a:ext cx="2073685" cy="44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385D8A"/>
                  </a:solidFill>
                </a:rPr>
                <a:t>protons</a:t>
              </a:r>
            </a:p>
          </p:txBody>
        </p:sp>
        <p:cxnSp>
          <p:nvCxnSpPr>
            <p:cNvPr id="116" name="Straight Arrow Connector 115"/>
            <p:cNvCxnSpPr>
              <a:endCxn id="117" idx="1"/>
            </p:cNvCxnSpPr>
            <p:nvPr/>
          </p:nvCxnSpPr>
          <p:spPr>
            <a:xfrm flipV="1">
              <a:off x="4602173" y="1868909"/>
              <a:ext cx="403489" cy="83668"/>
            </a:xfrm>
            <a:prstGeom prst="straightConnector1">
              <a:avLst/>
            </a:prstGeom>
            <a:ln>
              <a:solidFill>
                <a:srgbClr val="385D8A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5005663" y="1647776"/>
              <a:ext cx="2073685" cy="44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385D8A"/>
                  </a:solidFill>
                </a:rPr>
                <a:t>Bragg peak</a:t>
              </a:r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 flipV="1">
              <a:off x="4705129" y="2468326"/>
              <a:ext cx="450801" cy="304800"/>
            </a:xfrm>
            <a:prstGeom prst="straightConnector1">
              <a:avLst/>
            </a:prstGeom>
            <a:ln>
              <a:solidFill>
                <a:srgbClr val="385D8A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5079319" y="2264608"/>
              <a:ext cx="963185" cy="763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385D8A"/>
                  </a:solidFill>
                </a:rPr>
                <a:t>Distal fall-off</a:t>
              </a:r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4148781" y="1647776"/>
              <a:ext cx="0" cy="3185707"/>
            </a:xfrm>
            <a:prstGeom prst="line">
              <a:avLst/>
            </a:prstGeom>
            <a:ln w="9525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4691706" y="1647776"/>
              <a:ext cx="0" cy="3185707"/>
            </a:xfrm>
            <a:prstGeom prst="line">
              <a:avLst/>
            </a:prstGeom>
            <a:ln w="9525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>
              <a:off x="4163793" y="1679051"/>
              <a:ext cx="522627" cy="0"/>
            </a:xfrm>
            <a:prstGeom prst="straightConnector1">
              <a:avLst/>
            </a:prstGeom>
            <a:ln w="9525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4040044" y="1403431"/>
              <a:ext cx="960231" cy="361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Tumour</a:t>
              </a:r>
            </a:p>
          </p:txBody>
        </p:sp>
        <p:sp>
          <p:nvSpPr>
            <p:cNvPr id="124" name="Freeform 70">
              <a:extLst>
                <a:ext uri="{FF2B5EF4-FFF2-40B4-BE49-F238E27FC236}">
                  <a16:creationId xmlns:a16="http://schemas.microsoft.com/office/drawing/2014/main" id="{F67D7E62-164A-4480-B69D-66F7AA955AFB}"/>
                </a:ext>
              </a:extLst>
            </p:cNvPr>
            <p:cNvSpPr/>
            <p:nvPr/>
          </p:nvSpPr>
          <p:spPr>
            <a:xfrm flipV="1">
              <a:off x="1638078" y="2347805"/>
              <a:ext cx="3268649" cy="2008228"/>
            </a:xfrm>
            <a:custGeom>
              <a:avLst/>
              <a:gdLst>
                <a:gd name="connsiteX0" fmla="*/ 0 w 2456330"/>
                <a:gd name="connsiteY0" fmla="*/ 0 h 1876612"/>
                <a:gd name="connsiteX1" fmla="*/ 1494118 w 2456330"/>
                <a:gd name="connsiteY1" fmla="*/ 806823 h 1876612"/>
                <a:gd name="connsiteX2" fmla="*/ 1852706 w 2456330"/>
                <a:gd name="connsiteY2" fmla="*/ 1099670 h 1876612"/>
                <a:gd name="connsiteX3" fmla="*/ 2169459 w 2456330"/>
                <a:gd name="connsiteY3" fmla="*/ 1643529 h 1876612"/>
                <a:gd name="connsiteX4" fmla="*/ 2456330 w 2456330"/>
                <a:gd name="connsiteY4" fmla="*/ 1858682 h 1876612"/>
                <a:gd name="connsiteX5" fmla="*/ 2456330 w 2456330"/>
                <a:gd name="connsiteY5" fmla="*/ 1858682 h 1876612"/>
                <a:gd name="connsiteX6" fmla="*/ 2456330 w 2456330"/>
                <a:gd name="connsiteY6" fmla="*/ 1876612 h 1876612"/>
                <a:gd name="connsiteX0" fmla="*/ 0 w 2456330"/>
                <a:gd name="connsiteY0" fmla="*/ 0 h 9911418"/>
                <a:gd name="connsiteX1" fmla="*/ 1494118 w 2456330"/>
                <a:gd name="connsiteY1" fmla="*/ 806823 h 9911418"/>
                <a:gd name="connsiteX2" fmla="*/ 1852706 w 2456330"/>
                <a:gd name="connsiteY2" fmla="*/ 1099670 h 9911418"/>
                <a:gd name="connsiteX3" fmla="*/ 2169459 w 2456330"/>
                <a:gd name="connsiteY3" fmla="*/ 1643529 h 9911418"/>
                <a:gd name="connsiteX4" fmla="*/ 2456330 w 2456330"/>
                <a:gd name="connsiteY4" fmla="*/ 1858682 h 9911418"/>
                <a:gd name="connsiteX5" fmla="*/ 2456330 w 2456330"/>
                <a:gd name="connsiteY5" fmla="*/ 1858682 h 9911418"/>
                <a:gd name="connsiteX6" fmla="*/ 2295748 w 2456330"/>
                <a:gd name="connsiteY6" fmla="*/ 9911418 h 9911418"/>
                <a:gd name="connsiteX0" fmla="*/ 0 w 2456330"/>
                <a:gd name="connsiteY0" fmla="*/ 0 h 9911418"/>
                <a:gd name="connsiteX1" fmla="*/ 1494118 w 2456330"/>
                <a:gd name="connsiteY1" fmla="*/ 806823 h 9911418"/>
                <a:gd name="connsiteX2" fmla="*/ 1852706 w 2456330"/>
                <a:gd name="connsiteY2" fmla="*/ 1099670 h 9911418"/>
                <a:gd name="connsiteX3" fmla="*/ 2169459 w 2456330"/>
                <a:gd name="connsiteY3" fmla="*/ 1643529 h 9911418"/>
                <a:gd name="connsiteX4" fmla="*/ 2456330 w 2456330"/>
                <a:gd name="connsiteY4" fmla="*/ 1858682 h 9911418"/>
                <a:gd name="connsiteX5" fmla="*/ 2177989 w 2456330"/>
                <a:gd name="connsiteY5" fmla="*/ 5429712 h 9911418"/>
                <a:gd name="connsiteX6" fmla="*/ 2295748 w 2456330"/>
                <a:gd name="connsiteY6" fmla="*/ 9911418 h 9911418"/>
                <a:gd name="connsiteX0" fmla="*/ 0 w 2295748"/>
                <a:gd name="connsiteY0" fmla="*/ 0 h 9911418"/>
                <a:gd name="connsiteX1" fmla="*/ 1494118 w 2295748"/>
                <a:gd name="connsiteY1" fmla="*/ 806823 h 9911418"/>
                <a:gd name="connsiteX2" fmla="*/ 1852706 w 2295748"/>
                <a:gd name="connsiteY2" fmla="*/ 1099670 h 9911418"/>
                <a:gd name="connsiteX3" fmla="*/ 2169459 w 2295748"/>
                <a:gd name="connsiteY3" fmla="*/ 1643529 h 9911418"/>
                <a:gd name="connsiteX4" fmla="*/ 2092345 w 2295748"/>
                <a:gd name="connsiteY4" fmla="*/ 2822858 h 9911418"/>
                <a:gd name="connsiteX5" fmla="*/ 2177989 w 2295748"/>
                <a:gd name="connsiteY5" fmla="*/ 5429712 h 9911418"/>
                <a:gd name="connsiteX6" fmla="*/ 2295748 w 2295748"/>
                <a:gd name="connsiteY6" fmla="*/ 9911418 h 9911418"/>
                <a:gd name="connsiteX0" fmla="*/ 0 w 2295748"/>
                <a:gd name="connsiteY0" fmla="*/ 0 h 9911418"/>
                <a:gd name="connsiteX1" fmla="*/ 1494118 w 2295748"/>
                <a:gd name="connsiteY1" fmla="*/ 806823 h 9911418"/>
                <a:gd name="connsiteX2" fmla="*/ 1852706 w 2295748"/>
                <a:gd name="connsiteY2" fmla="*/ 1099670 h 9911418"/>
                <a:gd name="connsiteX3" fmla="*/ 2057052 w 2295748"/>
                <a:gd name="connsiteY3" fmla="*/ 1964922 h 9911418"/>
                <a:gd name="connsiteX4" fmla="*/ 2092345 w 2295748"/>
                <a:gd name="connsiteY4" fmla="*/ 2822858 h 9911418"/>
                <a:gd name="connsiteX5" fmla="*/ 2177989 w 2295748"/>
                <a:gd name="connsiteY5" fmla="*/ 5429712 h 9911418"/>
                <a:gd name="connsiteX6" fmla="*/ 2295748 w 2295748"/>
                <a:gd name="connsiteY6" fmla="*/ 9911418 h 9911418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52706 w 2322511"/>
                <a:gd name="connsiteY2" fmla="*/ 1099670 h 10339939"/>
                <a:gd name="connsiteX3" fmla="*/ 2057052 w 2322511"/>
                <a:gd name="connsiteY3" fmla="*/ 1964922 h 10339939"/>
                <a:gd name="connsiteX4" fmla="*/ 2092345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52706 w 2322511"/>
                <a:gd name="connsiteY2" fmla="*/ 1099670 h 10339939"/>
                <a:gd name="connsiteX3" fmla="*/ 1982114 w 2322511"/>
                <a:gd name="connsiteY3" fmla="*/ 1929214 h 10339939"/>
                <a:gd name="connsiteX4" fmla="*/ 2092345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92345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65582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33466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3346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55350 w 2322511"/>
                <a:gd name="connsiteY3" fmla="*/ 1929214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788473 w 2322511"/>
                <a:gd name="connsiteY2" fmla="*/ 1135381 h 10339939"/>
                <a:gd name="connsiteX3" fmla="*/ 1955350 w 2322511"/>
                <a:gd name="connsiteY3" fmla="*/ 1929214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772416 w 2322511"/>
                <a:gd name="connsiteY2" fmla="*/ 1313929 h 10339939"/>
                <a:gd name="connsiteX3" fmla="*/ 1955350 w 2322511"/>
                <a:gd name="connsiteY3" fmla="*/ 1929214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772416 w 2322511"/>
                <a:gd name="connsiteY2" fmla="*/ 1313929 h 10339939"/>
                <a:gd name="connsiteX3" fmla="*/ 1928586 w 2322511"/>
                <a:gd name="connsiteY3" fmla="*/ 2036346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783121 w 2322511"/>
                <a:gd name="connsiteY2" fmla="*/ 1242513 h 10339939"/>
                <a:gd name="connsiteX3" fmla="*/ 1928586 w 2322511"/>
                <a:gd name="connsiteY3" fmla="*/ 2036346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2511" h="10339939">
                  <a:moveTo>
                    <a:pt x="0" y="0"/>
                  </a:moveTo>
                  <a:cubicBezTo>
                    <a:pt x="592667" y="311772"/>
                    <a:pt x="1196931" y="599738"/>
                    <a:pt x="1494118" y="806823"/>
                  </a:cubicBezTo>
                  <a:cubicBezTo>
                    <a:pt x="1791305" y="1013908"/>
                    <a:pt x="1710710" y="1037593"/>
                    <a:pt x="1783121" y="1242513"/>
                  </a:cubicBezTo>
                  <a:cubicBezTo>
                    <a:pt x="1855532" y="1447433"/>
                    <a:pt x="1890430" y="1772955"/>
                    <a:pt x="1928586" y="2036346"/>
                  </a:cubicBezTo>
                  <a:cubicBezTo>
                    <a:pt x="1966742" y="2299737"/>
                    <a:pt x="2012056" y="2822858"/>
                    <a:pt x="2012056" y="2822858"/>
                  </a:cubicBezTo>
                  <a:lnTo>
                    <a:pt x="2135168" y="5358295"/>
                  </a:lnTo>
                  <a:cubicBezTo>
                    <a:pt x="2135168" y="5364272"/>
                    <a:pt x="2322511" y="10333962"/>
                    <a:pt x="2322511" y="10339939"/>
                  </a:cubicBezTo>
                </a:path>
              </a:pathLst>
            </a:custGeom>
            <a:ln w="19050">
              <a:solidFill>
                <a:srgbClr val="9BBB59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>
              <a:off x="4474228" y="3894878"/>
              <a:ext cx="385949" cy="125731"/>
            </a:xfrm>
            <a:prstGeom prst="straightConnector1">
              <a:avLst/>
            </a:prstGeom>
            <a:ln>
              <a:solidFill>
                <a:srgbClr val="9BBB59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4815097" y="3828267"/>
              <a:ext cx="2073685" cy="44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9BBB59"/>
                  </a:solidFill>
                </a:rPr>
                <a:t>LET (protons)</a:t>
              </a:r>
            </a:p>
          </p:txBody>
        </p:sp>
      </p:grpSp>
      <p:sp>
        <p:nvSpPr>
          <p:cNvPr id="127" name="Text Box 10"/>
          <p:cNvSpPr txBox="1">
            <a:spLocks noChangeArrowheads="1"/>
          </p:cNvSpPr>
          <p:nvPr/>
        </p:nvSpPr>
        <p:spPr bwMode="auto">
          <a:xfrm>
            <a:off x="263352" y="5379520"/>
            <a:ext cx="10860991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47675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100" b="1" dirty="0">
              <a:latin typeface="Calibri" panose="020F0502020204030204" pitchFamily="34" charset="0"/>
            </a:endParaRPr>
          </a:p>
          <a:p>
            <a:pPr lvl="1" algn="just" eaLnBrk="1" hangingPunct="1">
              <a:spcAft>
                <a:spcPts val="1200"/>
              </a:spcAft>
              <a:buFontTx/>
              <a:buChar char="•"/>
            </a:pPr>
            <a:r>
              <a:rPr lang="en-GB" sz="2000" b="1" dirty="0">
                <a:latin typeface="+mj-lt"/>
              </a:rPr>
              <a:t>Further research exploiting the biological impact of PBT is vital for establishing RBE and optimal clinical treatment for tumours.</a:t>
            </a:r>
          </a:p>
        </p:txBody>
      </p:sp>
      <p:grpSp>
        <p:nvGrpSpPr>
          <p:cNvPr id="128" name="Group 127"/>
          <p:cNvGrpSpPr/>
          <p:nvPr/>
        </p:nvGrpSpPr>
        <p:grpSpPr>
          <a:xfrm>
            <a:off x="7801106" y="1563216"/>
            <a:ext cx="4352641" cy="3698013"/>
            <a:chOff x="4549763" y="1130607"/>
            <a:chExt cx="4352641" cy="3698013"/>
          </a:xfrm>
        </p:grpSpPr>
        <p:grpSp>
          <p:nvGrpSpPr>
            <p:cNvPr id="129" name="Group 128"/>
            <p:cNvGrpSpPr/>
            <p:nvPr/>
          </p:nvGrpSpPr>
          <p:grpSpPr>
            <a:xfrm>
              <a:off x="4549763" y="1483384"/>
              <a:ext cx="4352641" cy="3345236"/>
              <a:chOff x="4312871" y="1588091"/>
              <a:chExt cx="4352641" cy="3345236"/>
            </a:xfrm>
          </p:grpSpPr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6201" y="1588091"/>
                <a:ext cx="4065330" cy="2996375"/>
              </a:xfrm>
              <a:prstGeom prst="rect">
                <a:avLst/>
              </a:prstGeom>
            </p:spPr>
          </p:pic>
          <p:sp>
            <p:nvSpPr>
              <p:cNvPr id="135" name="Text Box 10"/>
              <p:cNvSpPr txBox="1">
                <a:spLocks noChangeArrowheads="1"/>
              </p:cNvSpPr>
              <p:nvPr/>
            </p:nvSpPr>
            <p:spPr bwMode="auto">
              <a:xfrm>
                <a:off x="4312871" y="4625550"/>
                <a:ext cx="435264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47675" indent="-28575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400" i="1" dirty="0">
                    <a:latin typeface="+mj-lt"/>
                  </a:rPr>
                  <a:t>Taken from </a:t>
                </a:r>
                <a:r>
                  <a:rPr lang="en-GB" sz="1400" i="1" dirty="0" err="1">
                    <a:latin typeface="+mj-lt"/>
                  </a:rPr>
                  <a:t>Paganetti</a:t>
                </a:r>
                <a:r>
                  <a:rPr lang="en-GB" sz="1400" i="1" dirty="0">
                    <a:latin typeface="+mj-lt"/>
                  </a:rPr>
                  <a:t> and van </a:t>
                </a:r>
                <a:r>
                  <a:rPr lang="en-GB" sz="1400" i="1" dirty="0" err="1">
                    <a:latin typeface="+mj-lt"/>
                  </a:rPr>
                  <a:t>Luijk</a:t>
                </a:r>
                <a:r>
                  <a:rPr lang="en-GB" sz="1400" i="1" dirty="0">
                    <a:latin typeface="+mj-lt"/>
                  </a:rPr>
                  <a:t> (2013) </a:t>
                </a:r>
                <a:r>
                  <a:rPr lang="en-GB" sz="1400" i="1" dirty="0" err="1">
                    <a:latin typeface="+mj-lt"/>
                  </a:rPr>
                  <a:t>Sem</a:t>
                </a:r>
                <a:r>
                  <a:rPr lang="en-GB" sz="1400" i="1" dirty="0">
                    <a:latin typeface="+mj-lt"/>
                  </a:rPr>
                  <a:t> Rad </a:t>
                </a:r>
                <a:r>
                  <a:rPr lang="en-GB" sz="1400" i="1" dirty="0" err="1">
                    <a:latin typeface="+mj-lt"/>
                  </a:rPr>
                  <a:t>Oncol</a:t>
                </a:r>
                <a:endParaRPr lang="en-GB" sz="1400" i="1" dirty="0">
                  <a:latin typeface="+mj-lt"/>
                </a:endParaRPr>
              </a:p>
            </p:txBody>
          </p:sp>
        </p:grpSp>
        <p:sp>
          <p:nvSpPr>
            <p:cNvPr id="130" name="Oval 129"/>
            <p:cNvSpPr/>
            <p:nvPr/>
          </p:nvSpPr>
          <p:spPr>
            <a:xfrm>
              <a:off x="6008434" y="1299124"/>
              <a:ext cx="72008" cy="7200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008434" y="1130607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-</a:t>
              </a:r>
              <a:r>
                <a:rPr lang="en-GB" sz="1400" i="1" dirty="0"/>
                <a:t>in vitro</a:t>
              </a:r>
            </a:p>
          </p:txBody>
        </p:sp>
        <p:sp>
          <p:nvSpPr>
            <p:cNvPr id="132" name="Oval 131"/>
            <p:cNvSpPr/>
            <p:nvPr/>
          </p:nvSpPr>
          <p:spPr>
            <a:xfrm>
              <a:off x="6779711" y="1299124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779711" y="1130607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-</a:t>
              </a:r>
              <a:r>
                <a:rPr lang="en-GB" sz="1400" i="1" dirty="0"/>
                <a:t>in vivo</a:t>
              </a:r>
            </a:p>
          </p:txBody>
        </p:sp>
      </p:grpSp>
      <p:sp>
        <p:nvSpPr>
          <p:cNvPr id="136" name="Text Box 52"/>
          <p:cNvSpPr txBox="1">
            <a:spLocks noChangeArrowheads="1"/>
          </p:cNvSpPr>
          <p:nvPr/>
        </p:nvSpPr>
        <p:spPr bwMode="auto">
          <a:xfrm>
            <a:off x="56318" y="6471009"/>
            <a:ext cx="70580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Vitti and Parsons (2019) </a:t>
            </a:r>
            <a:r>
              <a:rPr lang="en-US" altLang="en-US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Cancers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B5A20E-8445-8D3B-C618-C741982AB641}"/>
              </a:ext>
            </a:extLst>
          </p:cNvPr>
          <p:cNvGrpSpPr/>
          <p:nvPr/>
        </p:nvGrpSpPr>
        <p:grpSpPr>
          <a:xfrm>
            <a:off x="4172375" y="1852099"/>
            <a:ext cx="3381366" cy="3179630"/>
            <a:chOff x="1373354" y="1052736"/>
            <a:chExt cx="5437823" cy="4887861"/>
          </a:xfrm>
        </p:grpSpPr>
        <p:pic>
          <p:nvPicPr>
            <p:cNvPr id="23" name="Picture 22" descr="dna_gene">
              <a:extLst>
                <a:ext uri="{FF2B5EF4-FFF2-40B4-BE49-F238E27FC236}">
                  <a16:creationId xmlns:a16="http://schemas.microsoft.com/office/drawing/2014/main" id="{CB450F4D-19C4-8FA4-D425-17C3A9A30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83"/>
            <a:stretch/>
          </p:blipFill>
          <p:spPr bwMode="auto">
            <a:xfrm rot="5400000">
              <a:off x="2523679" y="2741017"/>
              <a:ext cx="4887861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C8B059-888C-7AA4-F430-90967CD9D2B8}"/>
                </a:ext>
              </a:extLst>
            </p:cNvPr>
            <p:cNvCxnSpPr/>
            <p:nvPr/>
          </p:nvCxnSpPr>
          <p:spPr>
            <a:xfrm flipV="1">
              <a:off x="3219827" y="4006282"/>
              <a:ext cx="3526655" cy="743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Explosion 1 8">
              <a:extLst>
                <a:ext uri="{FF2B5EF4-FFF2-40B4-BE49-F238E27FC236}">
                  <a16:creationId xmlns:a16="http://schemas.microsoft.com/office/drawing/2014/main" id="{9333579B-9F19-8BBC-E7FD-4096F46A58A7}"/>
                </a:ext>
              </a:extLst>
            </p:cNvPr>
            <p:cNvSpPr/>
            <p:nvPr/>
          </p:nvSpPr>
          <p:spPr>
            <a:xfrm rot="5400000">
              <a:off x="5292856" y="3867761"/>
              <a:ext cx="276630" cy="323355"/>
            </a:xfrm>
            <a:prstGeom prst="irregularSeal1">
              <a:avLst/>
            </a:prstGeom>
            <a:solidFill>
              <a:schemeClr val="accent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6" name="Explosion 1 9">
              <a:extLst>
                <a:ext uri="{FF2B5EF4-FFF2-40B4-BE49-F238E27FC236}">
                  <a16:creationId xmlns:a16="http://schemas.microsoft.com/office/drawing/2014/main" id="{41A0838B-A8B8-4D3C-D3D5-ED9233AFD0FE}"/>
                </a:ext>
              </a:extLst>
            </p:cNvPr>
            <p:cNvSpPr/>
            <p:nvPr/>
          </p:nvSpPr>
          <p:spPr>
            <a:xfrm rot="5400000">
              <a:off x="4781246" y="3867760"/>
              <a:ext cx="276630" cy="323355"/>
            </a:xfrm>
            <a:prstGeom prst="irregularSeal1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7" name="Explosion 1 10">
              <a:extLst>
                <a:ext uri="{FF2B5EF4-FFF2-40B4-BE49-F238E27FC236}">
                  <a16:creationId xmlns:a16="http://schemas.microsoft.com/office/drawing/2014/main" id="{CCB42339-0235-A87F-9119-487AC801A7A2}"/>
                </a:ext>
              </a:extLst>
            </p:cNvPr>
            <p:cNvSpPr/>
            <p:nvPr/>
          </p:nvSpPr>
          <p:spPr>
            <a:xfrm rot="5400000">
              <a:off x="4132410" y="3783222"/>
              <a:ext cx="276630" cy="323355"/>
            </a:xfrm>
            <a:prstGeom prst="irregularSeal1">
              <a:avLst/>
            </a:prstGeom>
            <a:solidFill>
              <a:schemeClr val="accent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8" name="Explosion 1 11">
              <a:extLst>
                <a:ext uri="{FF2B5EF4-FFF2-40B4-BE49-F238E27FC236}">
                  <a16:creationId xmlns:a16="http://schemas.microsoft.com/office/drawing/2014/main" id="{7E3BFF31-1358-5C96-4CA8-6D4A332C4E5E}"/>
                </a:ext>
              </a:extLst>
            </p:cNvPr>
            <p:cNvSpPr/>
            <p:nvPr/>
          </p:nvSpPr>
          <p:spPr>
            <a:xfrm rot="5400000">
              <a:off x="4591716" y="3852040"/>
              <a:ext cx="276630" cy="323355"/>
            </a:xfrm>
            <a:prstGeom prst="irregularSeal1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B81CD83-95C9-01F4-AA77-A7E6C5CECAEC}"/>
                </a:ext>
              </a:extLst>
            </p:cNvPr>
            <p:cNvCxnSpPr/>
            <p:nvPr/>
          </p:nvCxnSpPr>
          <p:spPr>
            <a:xfrm flipV="1">
              <a:off x="3128381" y="2737197"/>
              <a:ext cx="3526655" cy="743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415A17-435D-8B9F-86BD-F14824AEB73D}"/>
                </a:ext>
              </a:extLst>
            </p:cNvPr>
            <p:cNvCxnSpPr/>
            <p:nvPr/>
          </p:nvCxnSpPr>
          <p:spPr>
            <a:xfrm flipV="1">
              <a:off x="3128381" y="1197815"/>
              <a:ext cx="3455922" cy="115850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Explosion 1 14">
              <a:extLst>
                <a:ext uri="{FF2B5EF4-FFF2-40B4-BE49-F238E27FC236}">
                  <a16:creationId xmlns:a16="http://schemas.microsoft.com/office/drawing/2014/main" id="{B0731CB0-F96A-A193-C18A-030E815CD52A}"/>
                </a:ext>
              </a:extLst>
            </p:cNvPr>
            <p:cNvSpPr/>
            <p:nvPr/>
          </p:nvSpPr>
          <p:spPr>
            <a:xfrm rot="5400000">
              <a:off x="4383192" y="2566894"/>
              <a:ext cx="276630" cy="323355"/>
            </a:xfrm>
            <a:prstGeom prst="irregularSeal1">
              <a:avLst/>
            </a:prstGeom>
            <a:solidFill>
              <a:schemeClr val="accent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2" name="Explosion 1 15">
              <a:extLst>
                <a:ext uri="{FF2B5EF4-FFF2-40B4-BE49-F238E27FC236}">
                  <a16:creationId xmlns:a16="http://schemas.microsoft.com/office/drawing/2014/main" id="{90FFF2FB-FF61-1334-5BC6-5FD5F6D7CB1B}"/>
                </a:ext>
              </a:extLst>
            </p:cNvPr>
            <p:cNvSpPr/>
            <p:nvPr/>
          </p:nvSpPr>
          <p:spPr>
            <a:xfrm rot="5400000">
              <a:off x="4591715" y="1237789"/>
              <a:ext cx="276630" cy="323355"/>
            </a:xfrm>
            <a:prstGeom prst="irregularSeal1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5C17814-C1B6-C34E-FFB8-666B248C6907}"/>
                </a:ext>
              </a:extLst>
            </p:cNvPr>
            <p:cNvCxnSpPr/>
            <p:nvPr/>
          </p:nvCxnSpPr>
          <p:spPr>
            <a:xfrm flipV="1">
              <a:off x="3631720" y="1823535"/>
              <a:ext cx="45279" cy="298563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5E3FBD-2AB6-F5C0-5AE3-0A33B323B238}"/>
                </a:ext>
              </a:extLst>
            </p:cNvPr>
            <p:cNvCxnSpPr/>
            <p:nvPr/>
          </p:nvCxnSpPr>
          <p:spPr>
            <a:xfrm flipV="1">
              <a:off x="3755605" y="1547489"/>
              <a:ext cx="335463" cy="162125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6E317E9-36A2-AD9A-4472-A21FBE0456CB}"/>
                </a:ext>
              </a:extLst>
            </p:cNvPr>
            <p:cNvCxnSpPr/>
            <p:nvPr/>
          </p:nvCxnSpPr>
          <p:spPr>
            <a:xfrm flipV="1">
              <a:off x="4226185" y="1411169"/>
              <a:ext cx="480209" cy="97348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D5B80C-89E3-04C0-37BF-A1942C240842}"/>
                </a:ext>
              </a:extLst>
            </p:cNvPr>
            <p:cNvSpPr txBox="1"/>
            <p:nvPr/>
          </p:nvSpPr>
          <p:spPr>
            <a:xfrm>
              <a:off x="1373354" y="2223591"/>
              <a:ext cx="1830630" cy="68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Low-LET radiation tracks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F154AFA-6B91-3BF9-23A6-D0CE9103B3C6}"/>
                </a:ext>
              </a:extLst>
            </p:cNvPr>
            <p:cNvSpPr txBox="1"/>
            <p:nvPr/>
          </p:nvSpPr>
          <p:spPr>
            <a:xfrm>
              <a:off x="1441393" y="3498267"/>
              <a:ext cx="1949068" cy="68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High-LET radiation tracks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AEC2B80-3E36-CC5F-830A-1021A4C6AEB0}"/>
                </a:ext>
              </a:extLst>
            </p:cNvPr>
            <p:cNvSpPr/>
            <p:nvPr/>
          </p:nvSpPr>
          <p:spPr>
            <a:xfrm>
              <a:off x="3391208" y="3915980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191BF59-9839-3CC8-508F-2177EC5CC3E8}"/>
                </a:ext>
              </a:extLst>
            </p:cNvPr>
            <p:cNvSpPr/>
            <p:nvPr/>
          </p:nvSpPr>
          <p:spPr>
            <a:xfrm>
              <a:off x="4072695" y="1448826"/>
              <a:ext cx="167812" cy="16127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ACD8C83-1549-702F-B244-48E761377F3F}"/>
                </a:ext>
              </a:extLst>
            </p:cNvPr>
            <p:cNvSpPr/>
            <p:nvPr/>
          </p:nvSpPr>
          <p:spPr>
            <a:xfrm>
              <a:off x="3589616" y="1664486"/>
              <a:ext cx="167812" cy="16127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149D8B2-35B8-FA69-48AD-D453B5D19FCC}"/>
                </a:ext>
              </a:extLst>
            </p:cNvPr>
            <p:cNvSpPr/>
            <p:nvPr/>
          </p:nvSpPr>
          <p:spPr>
            <a:xfrm>
              <a:off x="3598242" y="3881475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FBE61FA-CB99-AFDA-AA1B-EBAC50F97F3F}"/>
                </a:ext>
              </a:extLst>
            </p:cNvPr>
            <p:cNvSpPr/>
            <p:nvPr/>
          </p:nvSpPr>
          <p:spPr>
            <a:xfrm>
              <a:off x="3874287" y="3915981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0FDB15D-2522-9124-074C-8B0D31013E06}"/>
                </a:ext>
              </a:extLst>
            </p:cNvPr>
            <p:cNvSpPr/>
            <p:nvPr/>
          </p:nvSpPr>
          <p:spPr>
            <a:xfrm>
              <a:off x="5565065" y="3898729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A90FD8F-0423-61AA-A8C2-55BCD1117061}"/>
                </a:ext>
              </a:extLst>
            </p:cNvPr>
            <p:cNvSpPr/>
            <p:nvPr/>
          </p:nvSpPr>
          <p:spPr>
            <a:xfrm>
              <a:off x="5746219" y="3933234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7816ECC-9909-88F7-F899-FF26BAEFF1CB}"/>
                </a:ext>
              </a:extLst>
            </p:cNvPr>
            <p:cNvSpPr/>
            <p:nvPr/>
          </p:nvSpPr>
          <p:spPr>
            <a:xfrm>
              <a:off x="5927373" y="3890102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28516C4-CDFB-9601-1E9D-2010E98CB918}"/>
                </a:ext>
              </a:extLst>
            </p:cNvPr>
            <p:cNvSpPr/>
            <p:nvPr/>
          </p:nvSpPr>
          <p:spPr>
            <a:xfrm>
              <a:off x="6186165" y="3907355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FFCC83E-6AC9-A171-33A2-76253F34744D}"/>
                </a:ext>
              </a:extLst>
            </p:cNvPr>
            <p:cNvSpPr/>
            <p:nvPr/>
          </p:nvSpPr>
          <p:spPr>
            <a:xfrm>
              <a:off x="6384572" y="3907355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B39089D-BC60-C6DE-1CD1-F9DEC86FE360}"/>
                </a:ext>
              </a:extLst>
            </p:cNvPr>
            <p:cNvSpPr/>
            <p:nvPr/>
          </p:nvSpPr>
          <p:spPr>
            <a:xfrm>
              <a:off x="6643365" y="3898728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5FC3900-B05C-D913-FC76-1C3FDF2B9C52}"/>
                </a:ext>
              </a:extLst>
            </p:cNvPr>
            <p:cNvSpPr/>
            <p:nvPr/>
          </p:nvSpPr>
          <p:spPr>
            <a:xfrm>
              <a:off x="3537858" y="2078554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E4A213A-4040-C252-B501-7CDAD23A391C}"/>
                </a:ext>
              </a:extLst>
            </p:cNvPr>
            <p:cNvSpPr/>
            <p:nvPr/>
          </p:nvSpPr>
          <p:spPr>
            <a:xfrm>
              <a:off x="4417752" y="3907355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FA8285C-74C7-E2CD-75A3-856C7EE4D5B1}"/>
                </a:ext>
              </a:extLst>
            </p:cNvPr>
            <p:cNvSpPr/>
            <p:nvPr/>
          </p:nvSpPr>
          <p:spPr>
            <a:xfrm>
              <a:off x="5073359" y="3941861"/>
              <a:ext cx="167812" cy="1612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</p:spTree>
    <p:extLst>
      <p:ext uri="{BB962C8B-B14F-4D97-AF65-F5344CB8AC3E}">
        <p14:creationId xmlns:p14="http://schemas.microsoft.com/office/powerpoint/2010/main" val="360745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www.cancer.gov/sites/g/files/xnrzdm211/files/styles/cgov_article/public/cgov_image/media_image/2019-09/head-and-neck-cancer-regions-diagram.jpg?h=b6e7030b&amp;itok=LlisaGTY">
            <a:extLst>
              <a:ext uri="{FF2B5EF4-FFF2-40B4-BE49-F238E27FC236}">
                <a16:creationId xmlns:a16="http://schemas.microsoft.com/office/drawing/2014/main" id="{0FBA800B-EED3-7549-91DC-E0274B9DA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801"/>
          <a:stretch/>
        </p:blipFill>
        <p:spPr bwMode="auto">
          <a:xfrm>
            <a:off x="8526456" y="1097980"/>
            <a:ext cx="3615148" cy="28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75520" y="97536"/>
            <a:ext cx="888682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Head and neck squamous cell carcinoma</a:t>
            </a:r>
            <a:r>
              <a:rPr lang="en-US" sz="3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(HNSCC) and glioblastoma (GBM)</a:t>
            </a:r>
            <a:endParaRPr lang="en-GB" sz="3600" b="1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98046" y="1227355"/>
            <a:ext cx="8418234" cy="3341710"/>
          </a:xfrm>
          <a:prstGeom prst="rect">
            <a:avLst/>
          </a:prstGeom>
          <a:noFill/>
        </p:spPr>
        <p:txBody>
          <a:bodyPr lIns="76200" tIns="38100" rIns="76200" bIns="381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200" b="1" u="sng" dirty="0">
                <a:latin typeface="Calibri" panose="020F0502020204030204" pitchFamily="34" charset="0"/>
              </a:rPr>
              <a:t>HNSCC</a:t>
            </a:r>
          </a:p>
          <a:p>
            <a:r>
              <a:rPr lang="en-US" altLang="en-US" sz="2200" dirty="0">
                <a:latin typeface="Calibri" panose="020F0502020204030204" pitchFamily="34" charset="0"/>
              </a:rPr>
              <a:t>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most common cancer worldwide (~800,000 cases/year).</a:t>
            </a:r>
          </a:p>
          <a:p>
            <a:r>
              <a:rPr lang="en-US" altLang="en-US" sz="2200" dirty="0">
                <a:latin typeface="Calibri" panose="020F0502020204030204" pitchFamily="34" charset="0"/>
              </a:rPr>
              <a:t>Major contributory factors are smoking and drinking.</a:t>
            </a:r>
          </a:p>
          <a:p>
            <a:r>
              <a:rPr lang="en-US" altLang="en-US" sz="2200" dirty="0">
                <a:latin typeface="Calibri" panose="020F0502020204030204" pitchFamily="34" charset="0"/>
              </a:rPr>
              <a:t>Rapid rise in incidence of human papillomavirus (HPV-16) associated cancers of the oropharynx (~60 % of OPSCC and ~40 % of HNSCC combined).</a:t>
            </a:r>
          </a:p>
          <a:p>
            <a:r>
              <a:rPr lang="en-US" altLang="en-US" sz="2200" dirty="0">
                <a:latin typeface="Calibri" panose="020F0502020204030204" pitchFamily="34" charset="0"/>
              </a:rPr>
              <a:t>HPV-positive tumours are more sensitive to radiotherapy and chemotherapy, thus improved prognosis, than HPV-negative tumours.</a:t>
            </a:r>
          </a:p>
          <a:p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6" name="Text Box 52"/>
          <p:cNvSpPr txBox="1">
            <a:spLocks noChangeArrowheads="1"/>
          </p:cNvSpPr>
          <p:nvPr/>
        </p:nvSpPr>
        <p:spPr bwMode="auto">
          <a:xfrm>
            <a:off x="56318" y="6460878"/>
            <a:ext cx="81999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Zhou and Parsons (2020) </a:t>
            </a:r>
            <a:r>
              <a:rPr lang="en-US" altLang="en-US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Expert Rev Mol Med; 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Aiyappa-Maudsley </a:t>
            </a:r>
            <a:r>
              <a:rPr lang="en-US" altLang="en-US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et al </a:t>
            </a:r>
            <a:r>
              <a:rPr lang="en-US" alt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(2022) </a:t>
            </a:r>
            <a:r>
              <a:rPr lang="en-US" altLang="en-US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Neuro Oncol Adv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277DE25-55A7-7081-83D8-C6A4F88CC0A6}"/>
              </a:ext>
            </a:extLst>
          </p:cNvPr>
          <p:cNvSpPr txBox="1">
            <a:spLocks noChangeArrowheads="1"/>
          </p:cNvSpPr>
          <p:nvPr/>
        </p:nvSpPr>
        <p:spPr>
          <a:xfrm>
            <a:off x="198045" y="4395168"/>
            <a:ext cx="6565221" cy="1770319"/>
          </a:xfrm>
          <a:prstGeom prst="rect">
            <a:avLst/>
          </a:prstGeom>
          <a:noFill/>
        </p:spPr>
        <p:txBody>
          <a:bodyPr lIns="76200" tIns="38100" rIns="76200" bIns="381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200" b="1" u="sng" dirty="0">
                <a:latin typeface="Calibri" panose="020F0502020204030204" pitchFamily="34" charset="0"/>
              </a:rPr>
              <a:t>GBM</a:t>
            </a:r>
          </a:p>
          <a:p>
            <a:r>
              <a:rPr lang="en-US" altLang="en-US" sz="2200" dirty="0">
                <a:latin typeface="Calibri" panose="020F0502020204030204" pitchFamily="34" charset="0"/>
              </a:rPr>
              <a:t>The most common primary brain </a:t>
            </a:r>
            <a:r>
              <a:rPr lang="en-US" altLang="en-US" sz="2200" dirty="0" err="1">
                <a:latin typeface="Calibri" panose="020F0502020204030204" pitchFamily="34" charset="0"/>
              </a:rPr>
              <a:t>tumour</a:t>
            </a:r>
            <a:r>
              <a:rPr lang="en-US" altLang="en-US" sz="2200" dirty="0">
                <a:latin typeface="Calibri" panose="020F0502020204030204" pitchFamily="34" charset="0"/>
              </a:rPr>
              <a:t> in adults.</a:t>
            </a:r>
          </a:p>
          <a:p>
            <a:r>
              <a:rPr lang="en-US" altLang="en-US" sz="2200" dirty="0">
                <a:latin typeface="Calibri" panose="020F0502020204030204" pitchFamily="34" charset="0"/>
              </a:rPr>
              <a:t>Survival rates are extremely poor (median of ~12 months).</a:t>
            </a:r>
          </a:p>
          <a:p>
            <a:r>
              <a:rPr lang="en-US" altLang="en-US" sz="2200" dirty="0">
                <a:latin typeface="Calibri" panose="020F0502020204030204" pitchFamily="34" charset="0"/>
              </a:rPr>
              <a:t>Conventional radiotherapy has limited effectiveness.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92706-9935-5C4D-8109-EF9A18157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r="26792"/>
          <a:stretch/>
        </p:blipFill>
        <p:spPr>
          <a:xfrm rot="5400000">
            <a:off x="9584306" y="3684940"/>
            <a:ext cx="1741365" cy="3245710"/>
          </a:xfrm>
          <a:prstGeom prst="rect">
            <a:avLst/>
          </a:prstGeom>
        </p:spPr>
      </p:pic>
      <p:pic>
        <p:nvPicPr>
          <p:cNvPr id="8" name="Picture 7" descr="A picture containing machine, indoor, engineering, machine tool&#10;&#10;Description automatically generated">
            <a:extLst>
              <a:ext uri="{FF2B5EF4-FFF2-40B4-BE49-F238E27FC236}">
                <a16:creationId xmlns:a16="http://schemas.microsoft.com/office/drawing/2014/main" id="{C52F12E9-2CD0-B380-5A66-6EE8DED772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b="12090"/>
          <a:stretch/>
        </p:blipFill>
        <p:spPr>
          <a:xfrm>
            <a:off x="6889088" y="4406445"/>
            <a:ext cx="1853013" cy="176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1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07369" y="1349375"/>
            <a:ext cx="11305256" cy="38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latin typeface="Calibri" panose="020F0502020204030204" pitchFamily="34" charset="0"/>
              </a:rPr>
              <a:t>Do protons, particularly at increasing LET, lead to changes in the molecular (DNA) and cellular (survival/RBE) profiles.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latin typeface="Calibri" panose="020F0502020204030204" pitchFamily="34" charset="0"/>
              </a:rPr>
              <a:t>Can the effectiveness of protons (particularly at high-LET) be further exacerbated using drugs/inhibitors.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latin typeface="Calibri" panose="020F0502020204030204" pitchFamily="34" charset="0"/>
              </a:rPr>
              <a:t>What is the impact of reduced oxygen (hypoxia) on photon versus proton efficacy.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latin typeface="Calibri" panose="020F0502020204030204" pitchFamily="34" charset="0"/>
              </a:rPr>
              <a:t>What is the effect of dose rate (FLASH) on proton radiobiology.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59496" y="116632"/>
            <a:ext cx="88868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Major research questions/aims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2" descr="National Institutes of Health (NIH) - Turning Discovery into Health">
            <a:extLst>
              <a:ext uri="{FF2B5EF4-FFF2-40B4-BE49-F238E27FC236}">
                <a16:creationId xmlns:a16="http://schemas.microsoft.com/office/drawing/2014/main" id="{A19A0C45-CE58-4547-11D3-27FC4750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17" y="6237312"/>
            <a:ext cx="3077702" cy="4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D061182-E24F-E7A9-7D3E-CF556A4552B5}"/>
              </a:ext>
            </a:extLst>
          </p:cNvPr>
          <p:cNvSpPr txBox="1">
            <a:spLocks noChangeArrowheads="1"/>
          </p:cNvSpPr>
          <p:nvPr/>
        </p:nvSpPr>
        <p:spPr>
          <a:xfrm>
            <a:off x="6634966" y="6278757"/>
            <a:ext cx="2160240" cy="432048"/>
          </a:xfrm>
          <a:prstGeom prst="rect">
            <a:avLst/>
          </a:prstGeom>
          <a:noFill/>
        </p:spPr>
        <p:txBody>
          <a:bodyPr lIns="76200" tIns="38100" rIns="76200" bIns="381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200" dirty="0">
                <a:latin typeface="Calibri" panose="020F0502020204030204" pitchFamily="34" charset="0"/>
              </a:rPr>
              <a:t>R01CA256854-01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9F6EF-5199-C833-2997-7188FAF51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3" y="5983420"/>
            <a:ext cx="1720851" cy="7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92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07369" y="1349375"/>
            <a:ext cx="11305256" cy="38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latin typeface="Calibri" panose="020F0502020204030204" pitchFamily="34" charset="0"/>
              </a:rPr>
              <a:t>Do protons, particularly at increasing LET, lead to changes in the molecular (DNA) and cellular (survival/RBE) profiles.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latin typeface="Calibri" panose="020F0502020204030204" pitchFamily="34" charset="0"/>
              </a:rPr>
              <a:t>Can the effectiveness of protons (particularly at high-LET) be further exacerbated using drugs/inhibitors.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What is the impact of reduced oxygen (hypoxia) on photon versus proton efficacy.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tabLst>
                <a:tab pos="542925" algn="l"/>
              </a:tabLst>
              <a:defRPr/>
            </a:pPr>
            <a:r>
              <a:rPr lang="en-GB" sz="2600" kern="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What is the effect of dose rate (FLASH) on proton radiobiology.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59496" y="116632"/>
            <a:ext cx="88868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Major research questions/aims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2" descr="National Institutes of Health (NIH) - Turning Discovery into Health">
            <a:extLst>
              <a:ext uri="{FF2B5EF4-FFF2-40B4-BE49-F238E27FC236}">
                <a16:creationId xmlns:a16="http://schemas.microsoft.com/office/drawing/2014/main" id="{A19A0C45-CE58-4547-11D3-27FC4750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17" y="6237312"/>
            <a:ext cx="3077702" cy="4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D061182-E24F-E7A9-7D3E-CF556A4552B5}"/>
              </a:ext>
            </a:extLst>
          </p:cNvPr>
          <p:cNvSpPr txBox="1">
            <a:spLocks noChangeArrowheads="1"/>
          </p:cNvSpPr>
          <p:nvPr/>
        </p:nvSpPr>
        <p:spPr>
          <a:xfrm>
            <a:off x="6634966" y="6278757"/>
            <a:ext cx="2160240" cy="432048"/>
          </a:xfrm>
          <a:prstGeom prst="rect">
            <a:avLst/>
          </a:prstGeom>
          <a:noFill/>
        </p:spPr>
        <p:txBody>
          <a:bodyPr lIns="76200" tIns="38100" rIns="76200" bIns="381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200" dirty="0">
                <a:latin typeface="Calibri" panose="020F0502020204030204" pitchFamily="34" charset="0"/>
              </a:rPr>
              <a:t>R01CA256854-01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9F6EF-5199-C833-2997-7188FAF51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3" y="5983420"/>
            <a:ext cx="1720851" cy="7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25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25813" y="-37231"/>
            <a:ext cx="117705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/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“Relatively” high-LET protons cause a decrease in cell survival due to CDD formation compared to low-LET protons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6274708"/>
            <a:ext cx="40001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Carter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(2018)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Int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J Rad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Oncol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Biol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Phys</a:t>
            </a:r>
            <a:endParaRPr lang="en-GB" sz="1600" b="1" i="1" dirty="0">
              <a:solidFill>
                <a:srgbClr val="002060"/>
              </a:solidFill>
              <a:latin typeface="+mn-lt"/>
            </a:endParaRPr>
          </a:p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Fabbrizi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(2021)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Methods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Protoc</a:t>
            </a:r>
            <a:endParaRPr lang="en-GB" sz="16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935705" y="5954434"/>
            <a:ext cx="4176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b="1" dirty="0">
                <a:solidFill>
                  <a:srgbClr val="002060"/>
                </a:solidFill>
                <a:latin typeface="+mn-lt"/>
              </a:rPr>
              <a:t>58 MeV (1 </a:t>
            </a:r>
            <a:r>
              <a:rPr lang="en-GB" b="1" dirty="0" err="1">
                <a:solidFill>
                  <a:srgbClr val="002060"/>
                </a:solidFill>
                <a:latin typeface="+mn-lt"/>
              </a:rPr>
              <a:t>keV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/</a:t>
            </a:r>
            <a:r>
              <a:rPr lang="el-GR" b="1" dirty="0">
                <a:solidFill>
                  <a:srgbClr val="002060"/>
                </a:solidFill>
                <a:latin typeface="+mn-lt"/>
              </a:rPr>
              <a:t>μ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m); 11 MeV (12 </a:t>
            </a:r>
            <a:r>
              <a:rPr lang="en-GB" b="1" dirty="0" err="1">
                <a:solidFill>
                  <a:srgbClr val="002060"/>
                </a:solidFill>
                <a:latin typeface="+mn-lt"/>
              </a:rPr>
              <a:t>keV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/</a:t>
            </a:r>
            <a:r>
              <a:rPr lang="el-GR" b="1" dirty="0">
                <a:solidFill>
                  <a:srgbClr val="002060"/>
                </a:solidFill>
                <a:latin typeface="+mn-lt"/>
              </a:rPr>
              <a:t>μ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m)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586194" y="1502141"/>
            <a:ext cx="6151602" cy="4026286"/>
            <a:chOff x="3713172" y="1405663"/>
            <a:chExt cx="6151602" cy="4026286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410082" y="1986558"/>
              <a:ext cx="0" cy="284915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410082" y="4835715"/>
              <a:ext cx="342608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221524" y="5062617"/>
              <a:ext cx="207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Depth in tissue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3055370" y="3109310"/>
              <a:ext cx="1752600" cy="4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Relative dose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4410082" y="4835715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836170" y="4835715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130639" y="4835715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979648" y="4835715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96657" y="4835715"/>
              <a:ext cx="0" cy="762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4319922" y="4837708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319922" y="3421658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4319922" y="1986558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4319922" y="2704108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4319922" y="4151908"/>
              <a:ext cx="901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Freeform 32"/>
            <p:cNvSpPr/>
            <p:nvPr/>
          </p:nvSpPr>
          <p:spPr>
            <a:xfrm>
              <a:off x="4425108" y="2020365"/>
              <a:ext cx="3376451" cy="1667053"/>
            </a:xfrm>
            <a:custGeom>
              <a:avLst/>
              <a:gdLst>
                <a:gd name="connsiteX0" fmla="*/ 0 w 2914650"/>
                <a:gd name="connsiteY0" fmla="*/ 2946565 h 2946565"/>
                <a:gd name="connsiteX1" fmla="*/ 304800 w 2914650"/>
                <a:gd name="connsiteY1" fmla="*/ 235115 h 2946565"/>
                <a:gd name="connsiteX2" fmla="*/ 1073150 w 2914650"/>
                <a:gd name="connsiteY2" fmla="*/ 285915 h 2946565"/>
                <a:gd name="connsiteX3" fmla="*/ 2914650 w 2914650"/>
                <a:gd name="connsiteY3" fmla="*/ 1511465 h 2946565"/>
                <a:gd name="connsiteX4" fmla="*/ 2914650 w 2914650"/>
                <a:gd name="connsiteY4" fmla="*/ 1511465 h 2946565"/>
                <a:gd name="connsiteX0" fmla="*/ 0 w 2914650"/>
                <a:gd name="connsiteY0" fmla="*/ 2906654 h 2906654"/>
                <a:gd name="connsiteX1" fmla="*/ 304800 w 2914650"/>
                <a:gd name="connsiteY1" fmla="*/ 195204 h 2906654"/>
                <a:gd name="connsiteX2" fmla="*/ 1117600 w 2914650"/>
                <a:gd name="connsiteY2" fmla="*/ 353954 h 2906654"/>
                <a:gd name="connsiteX3" fmla="*/ 2914650 w 2914650"/>
                <a:gd name="connsiteY3" fmla="*/ 1471554 h 2906654"/>
                <a:gd name="connsiteX4" fmla="*/ 2914650 w 2914650"/>
                <a:gd name="connsiteY4" fmla="*/ 1471554 h 2906654"/>
                <a:gd name="connsiteX0" fmla="*/ 0 w 2914650"/>
                <a:gd name="connsiteY0" fmla="*/ 2862295 h 2862295"/>
                <a:gd name="connsiteX1" fmla="*/ 304800 w 2914650"/>
                <a:gd name="connsiteY1" fmla="*/ 150845 h 2862295"/>
                <a:gd name="connsiteX2" fmla="*/ 1377950 w 2914650"/>
                <a:gd name="connsiteY2" fmla="*/ 461995 h 2862295"/>
                <a:gd name="connsiteX3" fmla="*/ 2914650 w 2914650"/>
                <a:gd name="connsiteY3" fmla="*/ 1427195 h 2862295"/>
                <a:gd name="connsiteX4" fmla="*/ 2914650 w 2914650"/>
                <a:gd name="connsiteY4" fmla="*/ 1427195 h 2862295"/>
                <a:gd name="connsiteX0" fmla="*/ 0 w 2914650"/>
                <a:gd name="connsiteY0" fmla="*/ 2838819 h 2838819"/>
                <a:gd name="connsiteX1" fmla="*/ 304800 w 2914650"/>
                <a:gd name="connsiteY1" fmla="*/ 127369 h 2838819"/>
                <a:gd name="connsiteX2" fmla="*/ 1352550 w 2914650"/>
                <a:gd name="connsiteY2" fmla="*/ 540119 h 2838819"/>
                <a:gd name="connsiteX3" fmla="*/ 2914650 w 2914650"/>
                <a:gd name="connsiteY3" fmla="*/ 1403719 h 2838819"/>
                <a:gd name="connsiteX4" fmla="*/ 2914650 w 2914650"/>
                <a:gd name="connsiteY4" fmla="*/ 1403719 h 2838819"/>
                <a:gd name="connsiteX0" fmla="*/ 0 w 3011675"/>
                <a:gd name="connsiteY0" fmla="*/ 2838819 h 6191748"/>
                <a:gd name="connsiteX1" fmla="*/ 304800 w 3011675"/>
                <a:gd name="connsiteY1" fmla="*/ 127369 h 6191748"/>
                <a:gd name="connsiteX2" fmla="*/ 1352550 w 3011675"/>
                <a:gd name="connsiteY2" fmla="*/ 540119 h 6191748"/>
                <a:gd name="connsiteX3" fmla="*/ 2914650 w 3011675"/>
                <a:gd name="connsiteY3" fmla="*/ 1403719 h 6191748"/>
                <a:gd name="connsiteX4" fmla="*/ 3011675 w 3011675"/>
                <a:gd name="connsiteY4" fmla="*/ 6191748 h 6191748"/>
                <a:gd name="connsiteX0" fmla="*/ 0 w 3011675"/>
                <a:gd name="connsiteY0" fmla="*/ 2711836 h 6064765"/>
                <a:gd name="connsiteX1" fmla="*/ 304800 w 3011675"/>
                <a:gd name="connsiteY1" fmla="*/ 386 h 6064765"/>
                <a:gd name="connsiteX2" fmla="*/ 1490002 w 3011675"/>
                <a:gd name="connsiteY2" fmla="*/ 2503148 h 6064765"/>
                <a:gd name="connsiteX3" fmla="*/ 2914650 w 3011675"/>
                <a:gd name="connsiteY3" fmla="*/ 1276736 h 6064765"/>
                <a:gd name="connsiteX4" fmla="*/ 3011675 w 3011675"/>
                <a:gd name="connsiteY4" fmla="*/ 6064765 h 6064765"/>
                <a:gd name="connsiteX0" fmla="*/ 0 w 3011675"/>
                <a:gd name="connsiteY0" fmla="*/ 2711972 h 6064901"/>
                <a:gd name="connsiteX1" fmla="*/ 304800 w 3011675"/>
                <a:gd name="connsiteY1" fmla="*/ 522 h 6064901"/>
                <a:gd name="connsiteX2" fmla="*/ 1490002 w 3011675"/>
                <a:gd name="connsiteY2" fmla="*/ 2503284 h 6064901"/>
                <a:gd name="connsiteX3" fmla="*/ 2615490 w 3011675"/>
                <a:gd name="connsiteY3" fmla="*/ 4924894 h 6064901"/>
                <a:gd name="connsiteX4" fmla="*/ 3011675 w 3011675"/>
                <a:gd name="connsiteY4" fmla="*/ 6064901 h 6064901"/>
                <a:gd name="connsiteX0" fmla="*/ 0 w 3011675"/>
                <a:gd name="connsiteY0" fmla="*/ 2727818 h 6080747"/>
                <a:gd name="connsiteX1" fmla="*/ 304800 w 3011675"/>
                <a:gd name="connsiteY1" fmla="*/ 16368 h 6080747"/>
                <a:gd name="connsiteX2" fmla="*/ 1360636 w 3011675"/>
                <a:gd name="connsiteY2" fmla="*/ 3963139 h 6080747"/>
                <a:gd name="connsiteX3" fmla="*/ 2615490 w 3011675"/>
                <a:gd name="connsiteY3" fmla="*/ 4940740 h 6080747"/>
                <a:gd name="connsiteX4" fmla="*/ 3011675 w 3011675"/>
                <a:gd name="connsiteY4" fmla="*/ 6080747 h 6080747"/>
                <a:gd name="connsiteX0" fmla="*/ 0 w 3011675"/>
                <a:gd name="connsiteY0" fmla="*/ 2727818 h 6080747"/>
                <a:gd name="connsiteX1" fmla="*/ 304800 w 3011675"/>
                <a:gd name="connsiteY1" fmla="*/ 16368 h 6080747"/>
                <a:gd name="connsiteX2" fmla="*/ 1360636 w 3011675"/>
                <a:gd name="connsiteY2" fmla="*/ 3963139 h 6080747"/>
                <a:gd name="connsiteX3" fmla="*/ 2575063 w 3011675"/>
                <a:gd name="connsiteY3" fmla="*/ 5776745 h 6080747"/>
                <a:gd name="connsiteX4" fmla="*/ 3011675 w 3011675"/>
                <a:gd name="connsiteY4" fmla="*/ 6080747 h 6080747"/>
                <a:gd name="connsiteX0" fmla="*/ 0 w 2575063"/>
                <a:gd name="connsiteY0" fmla="*/ 2727818 h 5776745"/>
                <a:gd name="connsiteX1" fmla="*/ 304800 w 2575063"/>
                <a:gd name="connsiteY1" fmla="*/ 16368 h 5776745"/>
                <a:gd name="connsiteX2" fmla="*/ 1360636 w 2575063"/>
                <a:gd name="connsiteY2" fmla="*/ 3963139 h 5776745"/>
                <a:gd name="connsiteX3" fmla="*/ 2575063 w 2575063"/>
                <a:gd name="connsiteY3" fmla="*/ 5776745 h 5776745"/>
                <a:gd name="connsiteX0" fmla="*/ 0 w 2866137"/>
                <a:gd name="connsiteY0" fmla="*/ 2727818 h 6650750"/>
                <a:gd name="connsiteX1" fmla="*/ 304800 w 2866137"/>
                <a:gd name="connsiteY1" fmla="*/ 16368 h 6650750"/>
                <a:gd name="connsiteX2" fmla="*/ 1360636 w 2866137"/>
                <a:gd name="connsiteY2" fmla="*/ 3963139 h 6650750"/>
                <a:gd name="connsiteX3" fmla="*/ 2866137 w 2866137"/>
                <a:gd name="connsiteY3" fmla="*/ 6650750 h 665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6137" h="6650750">
                  <a:moveTo>
                    <a:pt x="0" y="2727818"/>
                  </a:moveTo>
                  <a:cubicBezTo>
                    <a:pt x="62971" y="1593814"/>
                    <a:pt x="78027" y="-189519"/>
                    <a:pt x="304800" y="16368"/>
                  </a:cubicBezTo>
                  <a:cubicBezTo>
                    <a:pt x="531573" y="222255"/>
                    <a:pt x="933746" y="2857409"/>
                    <a:pt x="1360636" y="3963139"/>
                  </a:cubicBezTo>
                  <a:cubicBezTo>
                    <a:pt x="1787526" y="5068869"/>
                    <a:pt x="2605787" y="6506817"/>
                    <a:pt x="2866137" y="6650750"/>
                  </a:cubicBezTo>
                </a:path>
              </a:pathLst>
            </a:custGeom>
            <a:ln w="19050">
              <a:solidFill>
                <a:srgbClr val="C0504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425109" y="1992540"/>
              <a:ext cx="3411061" cy="2838819"/>
            </a:xfrm>
            <a:custGeom>
              <a:avLst/>
              <a:gdLst>
                <a:gd name="connsiteX0" fmla="*/ 0 w 2901950"/>
                <a:gd name="connsiteY0" fmla="*/ 1867026 h 3111626"/>
                <a:gd name="connsiteX1" fmla="*/ 977900 w 2901950"/>
                <a:gd name="connsiteY1" fmla="*/ 1867026 h 3111626"/>
                <a:gd name="connsiteX2" fmla="*/ 1879600 w 2901950"/>
                <a:gd name="connsiteY2" fmla="*/ 1714626 h 3111626"/>
                <a:gd name="connsiteX3" fmla="*/ 2501900 w 2901950"/>
                <a:gd name="connsiteY3" fmla="*/ 6476 h 3111626"/>
                <a:gd name="connsiteX4" fmla="*/ 2622550 w 2901950"/>
                <a:gd name="connsiteY4" fmla="*/ 2419476 h 3111626"/>
                <a:gd name="connsiteX5" fmla="*/ 2901950 w 2901950"/>
                <a:gd name="connsiteY5" fmla="*/ 3111626 h 3111626"/>
                <a:gd name="connsiteX0" fmla="*/ 0 w 2882900"/>
                <a:gd name="connsiteY0" fmla="*/ 2286028 h 3111626"/>
                <a:gd name="connsiteX1" fmla="*/ 958850 w 2882900"/>
                <a:gd name="connsiteY1" fmla="*/ 1867026 h 3111626"/>
                <a:gd name="connsiteX2" fmla="*/ 1860550 w 2882900"/>
                <a:gd name="connsiteY2" fmla="*/ 1714626 h 3111626"/>
                <a:gd name="connsiteX3" fmla="*/ 2482850 w 2882900"/>
                <a:gd name="connsiteY3" fmla="*/ 6476 h 3111626"/>
                <a:gd name="connsiteX4" fmla="*/ 2603500 w 2882900"/>
                <a:gd name="connsiteY4" fmla="*/ 2419476 h 3111626"/>
                <a:gd name="connsiteX5" fmla="*/ 2882900 w 2882900"/>
                <a:gd name="connsiteY5" fmla="*/ 3111626 h 3111626"/>
                <a:gd name="connsiteX0" fmla="*/ 0 w 2882900"/>
                <a:gd name="connsiteY0" fmla="*/ 2286269 h 3111867"/>
                <a:gd name="connsiteX1" fmla="*/ 996950 w 2882900"/>
                <a:gd name="connsiteY1" fmla="*/ 2216435 h 3111867"/>
                <a:gd name="connsiteX2" fmla="*/ 1860550 w 2882900"/>
                <a:gd name="connsiteY2" fmla="*/ 1714867 h 3111867"/>
                <a:gd name="connsiteX3" fmla="*/ 2482850 w 2882900"/>
                <a:gd name="connsiteY3" fmla="*/ 6717 h 3111867"/>
                <a:gd name="connsiteX4" fmla="*/ 2603500 w 2882900"/>
                <a:gd name="connsiteY4" fmla="*/ 2419717 h 3111867"/>
                <a:gd name="connsiteX5" fmla="*/ 2882900 w 2882900"/>
                <a:gd name="connsiteY5" fmla="*/ 3111867 h 3111867"/>
                <a:gd name="connsiteX0" fmla="*/ 0 w 2882900"/>
                <a:gd name="connsiteY0" fmla="*/ 2309464 h 3135062"/>
                <a:gd name="connsiteX1" fmla="*/ 996950 w 2882900"/>
                <a:gd name="connsiteY1" fmla="*/ 2239630 h 3135062"/>
                <a:gd name="connsiteX2" fmla="*/ 1860550 w 2882900"/>
                <a:gd name="connsiteY2" fmla="*/ 1738062 h 3135062"/>
                <a:gd name="connsiteX3" fmla="*/ 2520950 w 2882900"/>
                <a:gd name="connsiteY3" fmla="*/ 6634 h 3135062"/>
                <a:gd name="connsiteX4" fmla="*/ 2603500 w 2882900"/>
                <a:gd name="connsiteY4" fmla="*/ 2442912 h 3135062"/>
                <a:gd name="connsiteX5" fmla="*/ 2882900 w 2882900"/>
                <a:gd name="connsiteY5" fmla="*/ 3135062 h 3135062"/>
                <a:gd name="connsiteX0" fmla="*/ 0 w 2882900"/>
                <a:gd name="connsiteY0" fmla="*/ 2313228 h 3138826"/>
                <a:gd name="connsiteX1" fmla="*/ 996950 w 2882900"/>
                <a:gd name="connsiteY1" fmla="*/ 2243394 h 3138826"/>
                <a:gd name="connsiteX2" fmla="*/ 2044700 w 2882900"/>
                <a:gd name="connsiteY2" fmla="*/ 1594399 h 3138826"/>
                <a:gd name="connsiteX3" fmla="*/ 2520950 w 2882900"/>
                <a:gd name="connsiteY3" fmla="*/ 10398 h 3138826"/>
                <a:gd name="connsiteX4" fmla="*/ 2603500 w 2882900"/>
                <a:gd name="connsiteY4" fmla="*/ 2446676 h 3138826"/>
                <a:gd name="connsiteX5" fmla="*/ 2882900 w 2882900"/>
                <a:gd name="connsiteY5" fmla="*/ 3138826 h 3138826"/>
                <a:gd name="connsiteX0" fmla="*/ 0 w 2882900"/>
                <a:gd name="connsiteY0" fmla="*/ 2320942 h 3146540"/>
                <a:gd name="connsiteX1" fmla="*/ 996950 w 2882900"/>
                <a:gd name="connsiteY1" fmla="*/ 2251108 h 3146540"/>
                <a:gd name="connsiteX2" fmla="*/ 2044700 w 2882900"/>
                <a:gd name="connsiteY2" fmla="*/ 1602113 h 3146540"/>
                <a:gd name="connsiteX3" fmla="*/ 2393950 w 2882900"/>
                <a:gd name="connsiteY3" fmla="*/ 10352 h 3146540"/>
                <a:gd name="connsiteX4" fmla="*/ 2603500 w 2882900"/>
                <a:gd name="connsiteY4" fmla="*/ 2454390 h 3146540"/>
                <a:gd name="connsiteX5" fmla="*/ 2882900 w 2882900"/>
                <a:gd name="connsiteY5" fmla="*/ 3146540 h 3146540"/>
                <a:gd name="connsiteX0" fmla="*/ 0 w 2882900"/>
                <a:gd name="connsiteY0" fmla="*/ 2320916 h 3146514"/>
                <a:gd name="connsiteX1" fmla="*/ 1111250 w 2882900"/>
                <a:gd name="connsiteY1" fmla="*/ 2227804 h 3146514"/>
                <a:gd name="connsiteX2" fmla="*/ 2044700 w 2882900"/>
                <a:gd name="connsiteY2" fmla="*/ 1602087 h 3146514"/>
                <a:gd name="connsiteX3" fmla="*/ 2393950 w 2882900"/>
                <a:gd name="connsiteY3" fmla="*/ 10326 h 3146514"/>
                <a:gd name="connsiteX4" fmla="*/ 2603500 w 2882900"/>
                <a:gd name="connsiteY4" fmla="*/ 2454364 h 3146514"/>
                <a:gd name="connsiteX5" fmla="*/ 2882900 w 2882900"/>
                <a:gd name="connsiteY5" fmla="*/ 3146514 h 3146514"/>
                <a:gd name="connsiteX0" fmla="*/ 0 w 2882900"/>
                <a:gd name="connsiteY0" fmla="*/ 2344057 h 3169655"/>
                <a:gd name="connsiteX1" fmla="*/ 1111250 w 2882900"/>
                <a:gd name="connsiteY1" fmla="*/ 2250945 h 3169655"/>
                <a:gd name="connsiteX2" fmla="*/ 2044700 w 2882900"/>
                <a:gd name="connsiteY2" fmla="*/ 1625228 h 3169655"/>
                <a:gd name="connsiteX3" fmla="*/ 2495550 w 2882900"/>
                <a:gd name="connsiteY3" fmla="*/ 10190 h 3169655"/>
                <a:gd name="connsiteX4" fmla="*/ 2603500 w 2882900"/>
                <a:gd name="connsiteY4" fmla="*/ 2477505 h 3169655"/>
                <a:gd name="connsiteX5" fmla="*/ 2882900 w 2882900"/>
                <a:gd name="connsiteY5" fmla="*/ 3169655 h 316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2900" h="3169655">
                  <a:moveTo>
                    <a:pt x="0" y="2344057"/>
                  </a:moveTo>
                  <a:cubicBezTo>
                    <a:pt x="332316" y="2356757"/>
                    <a:pt x="770467" y="2370750"/>
                    <a:pt x="1111250" y="2250945"/>
                  </a:cubicBezTo>
                  <a:cubicBezTo>
                    <a:pt x="1452033" y="2131140"/>
                    <a:pt x="1813983" y="1998687"/>
                    <a:pt x="2044700" y="1625228"/>
                  </a:cubicBezTo>
                  <a:cubicBezTo>
                    <a:pt x="2275417" y="1251769"/>
                    <a:pt x="2402417" y="-131856"/>
                    <a:pt x="2495550" y="10190"/>
                  </a:cubicBezTo>
                  <a:cubicBezTo>
                    <a:pt x="2588683" y="152236"/>
                    <a:pt x="2538942" y="1950928"/>
                    <a:pt x="2603500" y="2477505"/>
                  </a:cubicBezTo>
                  <a:cubicBezTo>
                    <a:pt x="2668058" y="3004082"/>
                    <a:pt x="2776537" y="3082342"/>
                    <a:pt x="2882900" y="3169655"/>
                  </a:cubicBezTo>
                </a:path>
              </a:pathLst>
            </a:custGeom>
            <a:noFill/>
            <a:ln w="19050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5257844" y="2031892"/>
              <a:ext cx="450801" cy="304800"/>
            </a:xfrm>
            <a:prstGeom prst="straightConnector1">
              <a:avLst/>
            </a:prstGeom>
            <a:ln>
              <a:solidFill>
                <a:srgbClr val="C0504D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663565" y="1770142"/>
              <a:ext cx="207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BE4834"/>
                  </a:solidFill>
                </a:rPr>
                <a:t>X-rays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4780248" y="3746908"/>
              <a:ext cx="450801" cy="304800"/>
            </a:xfrm>
            <a:prstGeom prst="straightConnector1">
              <a:avLst/>
            </a:prstGeom>
            <a:ln>
              <a:solidFill>
                <a:srgbClr val="385D8A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185969" y="3485158"/>
              <a:ext cx="207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385D8A"/>
                  </a:solidFill>
                </a:rPr>
                <a:t>protons</a:t>
              </a:r>
            </a:p>
          </p:txBody>
        </p:sp>
        <p:cxnSp>
          <p:nvCxnSpPr>
            <p:cNvPr id="39" name="Straight Arrow Connector 38"/>
            <p:cNvCxnSpPr>
              <a:endCxn id="40" idx="1"/>
            </p:cNvCxnSpPr>
            <p:nvPr/>
          </p:nvCxnSpPr>
          <p:spPr>
            <a:xfrm flipV="1">
              <a:off x="7387599" y="1834674"/>
              <a:ext cx="403490" cy="120134"/>
            </a:xfrm>
            <a:prstGeom prst="straightConnector1">
              <a:avLst/>
            </a:prstGeom>
            <a:ln>
              <a:solidFill>
                <a:srgbClr val="385D8A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791089" y="1650008"/>
              <a:ext cx="207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385D8A"/>
                  </a:solidFill>
                </a:rPr>
                <a:t>Bragg peak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7490555" y="2470558"/>
              <a:ext cx="450801" cy="304800"/>
            </a:xfrm>
            <a:prstGeom prst="straightConnector1">
              <a:avLst/>
            </a:prstGeom>
            <a:ln>
              <a:solidFill>
                <a:srgbClr val="385D8A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864745" y="2266841"/>
              <a:ext cx="963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385D8A"/>
                  </a:solidFill>
                </a:rPr>
                <a:t>Distal fall-off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934207" y="1650008"/>
              <a:ext cx="0" cy="3185707"/>
            </a:xfrm>
            <a:prstGeom prst="line">
              <a:avLst/>
            </a:prstGeom>
            <a:ln w="9525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477132" y="1650008"/>
              <a:ext cx="0" cy="3185707"/>
            </a:xfrm>
            <a:prstGeom prst="line">
              <a:avLst/>
            </a:prstGeom>
            <a:ln w="9525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6949219" y="1681283"/>
              <a:ext cx="522627" cy="0"/>
            </a:xfrm>
            <a:prstGeom prst="straightConnector1">
              <a:avLst/>
            </a:prstGeom>
            <a:ln w="9525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6825470" y="1405663"/>
              <a:ext cx="9602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Tumour</a:t>
              </a:r>
            </a:p>
          </p:txBody>
        </p:sp>
        <p:sp>
          <p:nvSpPr>
            <p:cNvPr id="47" name="Freeform 70">
              <a:extLst>
                <a:ext uri="{FF2B5EF4-FFF2-40B4-BE49-F238E27FC236}">
                  <a16:creationId xmlns:a16="http://schemas.microsoft.com/office/drawing/2014/main" id="{F67D7E62-164A-4480-B69D-66F7AA955AFB}"/>
                </a:ext>
              </a:extLst>
            </p:cNvPr>
            <p:cNvSpPr/>
            <p:nvPr/>
          </p:nvSpPr>
          <p:spPr>
            <a:xfrm flipV="1">
              <a:off x="4423504" y="2350037"/>
              <a:ext cx="3268649" cy="2008228"/>
            </a:xfrm>
            <a:custGeom>
              <a:avLst/>
              <a:gdLst>
                <a:gd name="connsiteX0" fmla="*/ 0 w 2456330"/>
                <a:gd name="connsiteY0" fmla="*/ 0 h 1876612"/>
                <a:gd name="connsiteX1" fmla="*/ 1494118 w 2456330"/>
                <a:gd name="connsiteY1" fmla="*/ 806823 h 1876612"/>
                <a:gd name="connsiteX2" fmla="*/ 1852706 w 2456330"/>
                <a:gd name="connsiteY2" fmla="*/ 1099670 h 1876612"/>
                <a:gd name="connsiteX3" fmla="*/ 2169459 w 2456330"/>
                <a:gd name="connsiteY3" fmla="*/ 1643529 h 1876612"/>
                <a:gd name="connsiteX4" fmla="*/ 2456330 w 2456330"/>
                <a:gd name="connsiteY4" fmla="*/ 1858682 h 1876612"/>
                <a:gd name="connsiteX5" fmla="*/ 2456330 w 2456330"/>
                <a:gd name="connsiteY5" fmla="*/ 1858682 h 1876612"/>
                <a:gd name="connsiteX6" fmla="*/ 2456330 w 2456330"/>
                <a:gd name="connsiteY6" fmla="*/ 1876612 h 1876612"/>
                <a:gd name="connsiteX0" fmla="*/ 0 w 2456330"/>
                <a:gd name="connsiteY0" fmla="*/ 0 h 9911418"/>
                <a:gd name="connsiteX1" fmla="*/ 1494118 w 2456330"/>
                <a:gd name="connsiteY1" fmla="*/ 806823 h 9911418"/>
                <a:gd name="connsiteX2" fmla="*/ 1852706 w 2456330"/>
                <a:gd name="connsiteY2" fmla="*/ 1099670 h 9911418"/>
                <a:gd name="connsiteX3" fmla="*/ 2169459 w 2456330"/>
                <a:gd name="connsiteY3" fmla="*/ 1643529 h 9911418"/>
                <a:gd name="connsiteX4" fmla="*/ 2456330 w 2456330"/>
                <a:gd name="connsiteY4" fmla="*/ 1858682 h 9911418"/>
                <a:gd name="connsiteX5" fmla="*/ 2456330 w 2456330"/>
                <a:gd name="connsiteY5" fmla="*/ 1858682 h 9911418"/>
                <a:gd name="connsiteX6" fmla="*/ 2295748 w 2456330"/>
                <a:gd name="connsiteY6" fmla="*/ 9911418 h 9911418"/>
                <a:gd name="connsiteX0" fmla="*/ 0 w 2456330"/>
                <a:gd name="connsiteY0" fmla="*/ 0 h 9911418"/>
                <a:gd name="connsiteX1" fmla="*/ 1494118 w 2456330"/>
                <a:gd name="connsiteY1" fmla="*/ 806823 h 9911418"/>
                <a:gd name="connsiteX2" fmla="*/ 1852706 w 2456330"/>
                <a:gd name="connsiteY2" fmla="*/ 1099670 h 9911418"/>
                <a:gd name="connsiteX3" fmla="*/ 2169459 w 2456330"/>
                <a:gd name="connsiteY3" fmla="*/ 1643529 h 9911418"/>
                <a:gd name="connsiteX4" fmla="*/ 2456330 w 2456330"/>
                <a:gd name="connsiteY4" fmla="*/ 1858682 h 9911418"/>
                <a:gd name="connsiteX5" fmla="*/ 2177989 w 2456330"/>
                <a:gd name="connsiteY5" fmla="*/ 5429712 h 9911418"/>
                <a:gd name="connsiteX6" fmla="*/ 2295748 w 2456330"/>
                <a:gd name="connsiteY6" fmla="*/ 9911418 h 9911418"/>
                <a:gd name="connsiteX0" fmla="*/ 0 w 2295748"/>
                <a:gd name="connsiteY0" fmla="*/ 0 h 9911418"/>
                <a:gd name="connsiteX1" fmla="*/ 1494118 w 2295748"/>
                <a:gd name="connsiteY1" fmla="*/ 806823 h 9911418"/>
                <a:gd name="connsiteX2" fmla="*/ 1852706 w 2295748"/>
                <a:gd name="connsiteY2" fmla="*/ 1099670 h 9911418"/>
                <a:gd name="connsiteX3" fmla="*/ 2169459 w 2295748"/>
                <a:gd name="connsiteY3" fmla="*/ 1643529 h 9911418"/>
                <a:gd name="connsiteX4" fmla="*/ 2092345 w 2295748"/>
                <a:gd name="connsiteY4" fmla="*/ 2822858 h 9911418"/>
                <a:gd name="connsiteX5" fmla="*/ 2177989 w 2295748"/>
                <a:gd name="connsiteY5" fmla="*/ 5429712 h 9911418"/>
                <a:gd name="connsiteX6" fmla="*/ 2295748 w 2295748"/>
                <a:gd name="connsiteY6" fmla="*/ 9911418 h 9911418"/>
                <a:gd name="connsiteX0" fmla="*/ 0 w 2295748"/>
                <a:gd name="connsiteY0" fmla="*/ 0 h 9911418"/>
                <a:gd name="connsiteX1" fmla="*/ 1494118 w 2295748"/>
                <a:gd name="connsiteY1" fmla="*/ 806823 h 9911418"/>
                <a:gd name="connsiteX2" fmla="*/ 1852706 w 2295748"/>
                <a:gd name="connsiteY2" fmla="*/ 1099670 h 9911418"/>
                <a:gd name="connsiteX3" fmla="*/ 2057052 w 2295748"/>
                <a:gd name="connsiteY3" fmla="*/ 1964922 h 9911418"/>
                <a:gd name="connsiteX4" fmla="*/ 2092345 w 2295748"/>
                <a:gd name="connsiteY4" fmla="*/ 2822858 h 9911418"/>
                <a:gd name="connsiteX5" fmla="*/ 2177989 w 2295748"/>
                <a:gd name="connsiteY5" fmla="*/ 5429712 h 9911418"/>
                <a:gd name="connsiteX6" fmla="*/ 2295748 w 2295748"/>
                <a:gd name="connsiteY6" fmla="*/ 9911418 h 9911418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52706 w 2322511"/>
                <a:gd name="connsiteY2" fmla="*/ 1099670 h 10339939"/>
                <a:gd name="connsiteX3" fmla="*/ 2057052 w 2322511"/>
                <a:gd name="connsiteY3" fmla="*/ 1964922 h 10339939"/>
                <a:gd name="connsiteX4" fmla="*/ 2092345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52706 w 2322511"/>
                <a:gd name="connsiteY2" fmla="*/ 1099670 h 10339939"/>
                <a:gd name="connsiteX3" fmla="*/ 1982114 w 2322511"/>
                <a:gd name="connsiteY3" fmla="*/ 1929214 h 10339939"/>
                <a:gd name="connsiteX4" fmla="*/ 2092345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92345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65582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33466 w 2322511"/>
                <a:gd name="connsiteY4" fmla="*/ 2822858 h 10339939"/>
                <a:gd name="connsiteX5" fmla="*/ 2177989 w 2322511"/>
                <a:gd name="connsiteY5" fmla="*/ 5429712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3346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82114 w 2322511"/>
                <a:gd name="connsiteY3" fmla="*/ 1929214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809884 w 2322511"/>
                <a:gd name="connsiteY2" fmla="*/ 1135381 h 10339939"/>
                <a:gd name="connsiteX3" fmla="*/ 1955350 w 2322511"/>
                <a:gd name="connsiteY3" fmla="*/ 1929214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788473 w 2322511"/>
                <a:gd name="connsiteY2" fmla="*/ 1135381 h 10339939"/>
                <a:gd name="connsiteX3" fmla="*/ 1955350 w 2322511"/>
                <a:gd name="connsiteY3" fmla="*/ 1929214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772416 w 2322511"/>
                <a:gd name="connsiteY2" fmla="*/ 1313929 h 10339939"/>
                <a:gd name="connsiteX3" fmla="*/ 1955350 w 2322511"/>
                <a:gd name="connsiteY3" fmla="*/ 1929214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772416 w 2322511"/>
                <a:gd name="connsiteY2" fmla="*/ 1313929 h 10339939"/>
                <a:gd name="connsiteX3" fmla="*/ 1928586 w 2322511"/>
                <a:gd name="connsiteY3" fmla="*/ 2036346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  <a:gd name="connsiteX0" fmla="*/ 0 w 2322511"/>
                <a:gd name="connsiteY0" fmla="*/ 0 h 10339939"/>
                <a:gd name="connsiteX1" fmla="*/ 1494118 w 2322511"/>
                <a:gd name="connsiteY1" fmla="*/ 806823 h 10339939"/>
                <a:gd name="connsiteX2" fmla="*/ 1783121 w 2322511"/>
                <a:gd name="connsiteY2" fmla="*/ 1242513 h 10339939"/>
                <a:gd name="connsiteX3" fmla="*/ 1928586 w 2322511"/>
                <a:gd name="connsiteY3" fmla="*/ 2036346 h 10339939"/>
                <a:gd name="connsiteX4" fmla="*/ 2012056 w 2322511"/>
                <a:gd name="connsiteY4" fmla="*/ 2822858 h 10339939"/>
                <a:gd name="connsiteX5" fmla="*/ 2135168 w 2322511"/>
                <a:gd name="connsiteY5" fmla="*/ 5358295 h 10339939"/>
                <a:gd name="connsiteX6" fmla="*/ 2322511 w 2322511"/>
                <a:gd name="connsiteY6" fmla="*/ 10339939 h 1033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2511" h="10339939">
                  <a:moveTo>
                    <a:pt x="0" y="0"/>
                  </a:moveTo>
                  <a:cubicBezTo>
                    <a:pt x="592667" y="311772"/>
                    <a:pt x="1196931" y="599738"/>
                    <a:pt x="1494118" y="806823"/>
                  </a:cubicBezTo>
                  <a:cubicBezTo>
                    <a:pt x="1791305" y="1013908"/>
                    <a:pt x="1710710" y="1037593"/>
                    <a:pt x="1783121" y="1242513"/>
                  </a:cubicBezTo>
                  <a:cubicBezTo>
                    <a:pt x="1855532" y="1447433"/>
                    <a:pt x="1890430" y="1772955"/>
                    <a:pt x="1928586" y="2036346"/>
                  </a:cubicBezTo>
                  <a:cubicBezTo>
                    <a:pt x="1966742" y="2299737"/>
                    <a:pt x="2012056" y="2822858"/>
                    <a:pt x="2012056" y="2822858"/>
                  </a:cubicBezTo>
                  <a:lnTo>
                    <a:pt x="2135168" y="5358295"/>
                  </a:lnTo>
                  <a:cubicBezTo>
                    <a:pt x="2135168" y="5364272"/>
                    <a:pt x="2322511" y="10333962"/>
                    <a:pt x="2322511" y="10339939"/>
                  </a:cubicBezTo>
                </a:path>
              </a:pathLst>
            </a:custGeom>
            <a:ln w="19050">
              <a:solidFill>
                <a:srgbClr val="9BBB59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7259654" y="3897110"/>
              <a:ext cx="385949" cy="125731"/>
            </a:xfrm>
            <a:prstGeom prst="straightConnector1">
              <a:avLst/>
            </a:prstGeom>
            <a:ln>
              <a:solidFill>
                <a:srgbClr val="9BBB59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600523" y="3830499"/>
              <a:ext cx="207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9BBB59"/>
                  </a:solidFill>
                </a:rPr>
                <a:t>LET (protons)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88379" y="981980"/>
            <a:ext cx="3605969" cy="2615397"/>
            <a:chOff x="188379" y="981980"/>
            <a:chExt cx="3605969" cy="2615397"/>
          </a:xfrm>
        </p:grpSpPr>
        <p:grpSp>
          <p:nvGrpSpPr>
            <p:cNvPr id="104" name="Group 103"/>
            <p:cNvGrpSpPr/>
            <p:nvPr/>
          </p:nvGrpSpPr>
          <p:grpSpPr>
            <a:xfrm>
              <a:off x="188379" y="981980"/>
              <a:ext cx="3605969" cy="2615397"/>
              <a:chOff x="188379" y="981980"/>
              <a:chExt cx="3605969" cy="2615397"/>
            </a:xfrm>
          </p:grpSpPr>
          <p:sp>
            <p:nvSpPr>
              <p:cNvPr id="50" name="Text Box 10"/>
              <p:cNvSpPr txBox="1">
                <a:spLocks noChangeArrowheads="1"/>
              </p:cNvSpPr>
              <p:nvPr/>
            </p:nvSpPr>
            <p:spPr bwMode="auto">
              <a:xfrm>
                <a:off x="188379" y="3289600"/>
                <a:ext cx="360596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1" algn="ctr" eaLnBrk="1" hangingPunct="1">
                  <a:spcAft>
                    <a:spcPts val="1200"/>
                  </a:spcAft>
                </a:pPr>
                <a:r>
                  <a:rPr lang="en-GB" sz="1400" dirty="0">
                    <a:latin typeface="+mj-lt"/>
                  </a:rPr>
                  <a:t>SF2, p&lt;0.02; RBE=1.7</a:t>
                </a:r>
              </a:p>
            </p:txBody>
          </p:sp>
          <p:graphicFrame>
            <p:nvGraphicFramePr>
              <p:cNvPr id="52" name="Chart 51">
                <a:extLst>
                  <a:ext uri="{FF2B5EF4-FFF2-40B4-BE49-F238E27FC236}">
                    <a16:creationId xmlns:a16="http://schemas.microsoft.com/office/drawing/2014/main" id="{AE69DAFD-0DE6-4CB9-AEAE-40754606E39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70192808"/>
                  </p:ext>
                </p:extLst>
              </p:nvPr>
            </p:nvGraphicFramePr>
            <p:xfrm>
              <a:off x="358492" y="981980"/>
              <a:ext cx="3272455" cy="237879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</p:grpSp>
        <p:sp>
          <p:nvSpPr>
            <p:cNvPr id="54" name="Text Box 10"/>
            <p:cNvSpPr txBox="1">
              <a:spLocks noChangeArrowheads="1"/>
            </p:cNvSpPr>
            <p:nvPr/>
          </p:nvSpPr>
          <p:spPr bwMode="auto">
            <a:xfrm>
              <a:off x="1662000" y="1032008"/>
              <a:ext cx="16031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>
                <a:spcAft>
                  <a:spcPts val="1200"/>
                </a:spcAft>
              </a:pPr>
              <a:r>
                <a:rPr lang="en-GB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UMSCC74A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217914" y="3525857"/>
            <a:ext cx="3605969" cy="2681620"/>
            <a:chOff x="217914" y="3631916"/>
            <a:chExt cx="3605969" cy="2681620"/>
          </a:xfrm>
        </p:grpSpPr>
        <p:grpSp>
          <p:nvGrpSpPr>
            <p:cNvPr id="105" name="Group 104"/>
            <p:cNvGrpSpPr/>
            <p:nvPr/>
          </p:nvGrpSpPr>
          <p:grpSpPr>
            <a:xfrm>
              <a:off x="217914" y="3631916"/>
              <a:ext cx="3605969" cy="2681620"/>
              <a:chOff x="217914" y="3631916"/>
              <a:chExt cx="3605969" cy="2681620"/>
            </a:xfrm>
          </p:grpSpPr>
          <p:sp>
            <p:nvSpPr>
              <p:cNvPr id="51" name="Text Box 10"/>
              <p:cNvSpPr txBox="1">
                <a:spLocks noChangeArrowheads="1"/>
              </p:cNvSpPr>
              <p:nvPr/>
            </p:nvSpPr>
            <p:spPr bwMode="auto">
              <a:xfrm>
                <a:off x="217914" y="6005759"/>
                <a:ext cx="360596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1" algn="ctr" eaLnBrk="1" hangingPunct="1">
                  <a:spcAft>
                    <a:spcPts val="1200"/>
                  </a:spcAft>
                </a:pPr>
                <a:r>
                  <a:rPr lang="en-GB" sz="1400" dirty="0">
                    <a:latin typeface="+mj-lt"/>
                  </a:rPr>
                  <a:t>SF2, p&lt;0.01; RBE=1.9</a:t>
                </a:r>
              </a:p>
            </p:txBody>
          </p:sp>
          <p:graphicFrame>
            <p:nvGraphicFramePr>
              <p:cNvPr id="53" name="Chart 52">
                <a:extLst>
                  <a:ext uri="{FF2B5EF4-FFF2-40B4-BE49-F238E27FC236}">
                    <a16:creationId xmlns:a16="http://schemas.microsoft.com/office/drawing/2014/main" id="{4AB6BF20-460A-42AD-818E-5F76B99625F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270793967"/>
                  </p:ext>
                </p:extLst>
              </p:nvPr>
            </p:nvGraphicFramePr>
            <p:xfrm>
              <a:off x="390697" y="3631916"/>
              <a:ext cx="3151740" cy="24416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sp>
          <p:nvSpPr>
            <p:cNvPr id="55" name="Text Box 10"/>
            <p:cNvSpPr txBox="1">
              <a:spLocks noChangeArrowheads="1"/>
            </p:cNvSpPr>
            <p:nvPr/>
          </p:nvSpPr>
          <p:spPr bwMode="auto">
            <a:xfrm>
              <a:off x="1675191" y="3710461"/>
              <a:ext cx="16031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>
                <a:spcAft>
                  <a:spcPts val="1200"/>
                </a:spcAft>
              </a:pPr>
              <a:r>
                <a:rPr lang="en-GB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UMSCC6</a:t>
              </a:r>
            </a:p>
          </p:txBody>
        </p:sp>
      </p:grpSp>
      <p:graphicFrame>
        <p:nvGraphicFramePr>
          <p:cNvPr id="58" name="Chart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576858"/>
              </p:ext>
            </p:extLst>
          </p:nvPr>
        </p:nvGraphicFramePr>
        <p:xfrm>
          <a:off x="3478050" y="1899612"/>
          <a:ext cx="4464496" cy="3087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3" name="Chart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623449"/>
              </p:ext>
            </p:extLst>
          </p:nvPr>
        </p:nvGraphicFramePr>
        <p:xfrm>
          <a:off x="7915996" y="1970659"/>
          <a:ext cx="4133354" cy="2982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1" name="Text Box 30"/>
          <p:cNvSpPr txBox="1">
            <a:spLocks noChangeArrowheads="1"/>
          </p:cNvSpPr>
          <p:nvPr/>
        </p:nvSpPr>
        <p:spPr bwMode="auto">
          <a:xfrm>
            <a:off x="9776707" y="1460678"/>
            <a:ext cx="1610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Neutral (DSB)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717936" y="1460678"/>
            <a:ext cx="5459400" cy="3833763"/>
            <a:chOff x="3717936" y="1460678"/>
            <a:chExt cx="5459400" cy="3833763"/>
          </a:xfrm>
        </p:grpSpPr>
        <p:grpSp>
          <p:nvGrpSpPr>
            <p:cNvPr id="7" name="Group 6"/>
            <p:cNvGrpSpPr/>
            <p:nvPr/>
          </p:nvGrpSpPr>
          <p:grpSpPr>
            <a:xfrm>
              <a:off x="3717936" y="1460678"/>
              <a:ext cx="4108985" cy="3833763"/>
              <a:chOff x="3717936" y="1460678"/>
              <a:chExt cx="4108985" cy="3833763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4220952" y="1460678"/>
                <a:ext cx="3605969" cy="3833763"/>
                <a:chOff x="4220952" y="1460678"/>
                <a:chExt cx="3605969" cy="3833763"/>
              </a:xfrm>
            </p:grpSpPr>
            <p:sp>
              <p:nvSpPr>
                <p:cNvPr id="56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5287920" y="1460678"/>
                  <a:ext cx="1610739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b="1" i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Arial" pitchFamily="34" charset="0"/>
                    </a:rPr>
                    <a:t>Alkaline (SSB)</a:t>
                  </a:r>
                </a:p>
              </p:txBody>
            </p:sp>
            <p:sp>
              <p:nvSpPr>
                <p:cNvPr id="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220952" y="4986664"/>
                  <a:ext cx="360596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eaLnBrk="0" hangingPunct="0"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eaLnBrk="0" hangingPunct="0"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3556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lvl="1" algn="ctr" eaLnBrk="1" hangingPunct="1">
                    <a:spcAft>
                      <a:spcPts val="1200"/>
                    </a:spcAft>
                  </a:pPr>
                  <a:r>
                    <a:rPr lang="en-GB" sz="1400" dirty="0">
                      <a:latin typeface="+mj-lt"/>
                    </a:rPr>
                    <a:t>*p&lt;0.005, **p&lt;0.002, ***p&lt;0.001</a:t>
                  </a:r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6406448" y="2261033"/>
                  <a:ext cx="0" cy="23841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6261391" y="2262362"/>
                  <a:ext cx="0" cy="125292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6267738" y="2261033"/>
                  <a:ext cx="13356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/>
                <p:cNvSpPr txBox="1"/>
                <p:nvPr/>
              </p:nvSpPr>
              <p:spPr>
                <a:xfrm>
                  <a:off x="6093290" y="2067936"/>
                  <a:ext cx="48543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  <a:cs typeface="Arial" panose="020B0604020202020204" pitchFamily="34" charset="0"/>
                    </a:rPr>
                    <a:t>*</a:t>
                  </a:r>
                </a:p>
              </p:txBody>
            </p: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7012504" y="2803294"/>
                  <a:ext cx="0" cy="23841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6867447" y="2804623"/>
                  <a:ext cx="0" cy="1114699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H="1">
                  <a:off x="6873794" y="2803294"/>
                  <a:ext cx="13356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6699346" y="2610197"/>
                  <a:ext cx="48543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  <a:cs typeface="Arial" panose="020B0604020202020204" pitchFamily="34" charset="0"/>
                    </a:rPr>
                    <a:t>***</a:t>
                  </a:r>
                </a:p>
              </p:txBody>
            </p:sp>
            <p:cxnSp>
              <p:nvCxnSpPr>
                <p:cNvPr id="67" name="Straight Connector 66"/>
                <p:cNvCxnSpPr/>
                <p:nvPr/>
              </p:nvCxnSpPr>
              <p:spPr>
                <a:xfrm flipV="1">
                  <a:off x="7618560" y="3292391"/>
                  <a:ext cx="0" cy="23841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7473503" y="3293721"/>
                  <a:ext cx="0" cy="76382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H="1">
                  <a:off x="7479850" y="3292391"/>
                  <a:ext cx="13356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Box 69"/>
                <p:cNvSpPr txBox="1"/>
                <p:nvPr/>
              </p:nvSpPr>
              <p:spPr>
                <a:xfrm>
                  <a:off x="7305402" y="3099294"/>
                  <a:ext cx="48543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  <a:cs typeface="Arial" panose="020B0604020202020204" pitchFamily="34" charset="0"/>
                    </a:rPr>
                    <a:t>**</a:t>
                  </a:r>
                </a:p>
              </p:txBody>
            </p:sp>
            <p:cxnSp>
              <p:nvCxnSpPr>
                <p:cNvPr id="71" name="Straight Connector 70"/>
                <p:cNvCxnSpPr/>
                <p:nvPr/>
              </p:nvCxnSpPr>
              <p:spPr>
                <a:xfrm flipV="1">
                  <a:off x="5800392" y="2482813"/>
                  <a:ext cx="0" cy="11656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V="1">
                  <a:off x="5655335" y="2484142"/>
                  <a:ext cx="0" cy="44484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5661682" y="2482813"/>
                  <a:ext cx="13356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73"/>
                <p:cNvSpPr txBox="1"/>
                <p:nvPr/>
              </p:nvSpPr>
              <p:spPr>
                <a:xfrm>
                  <a:off x="5487234" y="2289716"/>
                  <a:ext cx="48543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  <a:cs typeface="Arial" panose="020B0604020202020204" pitchFamily="34" charset="0"/>
                    </a:rPr>
                    <a:t>*</a:t>
                  </a: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3717936" y="1849342"/>
                <a:ext cx="529803" cy="2656465"/>
                <a:chOff x="3411415" y="1850031"/>
                <a:chExt cx="598957" cy="2656465"/>
              </a:xfrm>
              <a:solidFill>
                <a:schemeClr val="bg1"/>
              </a:solidFill>
            </p:grpSpPr>
            <p:sp>
              <p:nvSpPr>
                <p:cNvPr id="2" name="TextBox 1"/>
                <p:cNvSpPr txBox="1"/>
                <p:nvPr/>
              </p:nvSpPr>
              <p:spPr>
                <a:xfrm>
                  <a:off x="3578324" y="4214108"/>
                  <a:ext cx="432048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/>
                    <a:t>0</a:t>
                  </a: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3496167" y="3916009"/>
                  <a:ext cx="432048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/>
                    <a:t>20</a:t>
                  </a: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3496167" y="3626077"/>
                  <a:ext cx="432048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/>
                    <a:t>40</a:t>
                  </a: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3496167" y="3318346"/>
                  <a:ext cx="432048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/>
                    <a:t>60</a:t>
                  </a: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3496167" y="3028200"/>
                  <a:ext cx="432048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/>
                    <a:t>80</a:t>
                  </a: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3411415" y="2729261"/>
                  <a:ext cx="516800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/>
                    <a:t>100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3411415" y="2439115"/>
                  <a:ext cx="516800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/>
                    <a:t>120</a:t>
                  </a: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3411415" y="2148969"/>
                  <a:ext cx="516800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/>
                    <a:t>140</a:t>
                  </a:r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3411415" y="1850031"/>
                  <a:ext cx="516800" cy="29238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300" dirty="0"/>
                    <a:t>160</a:t>
                  </a:r>
                </a:p>
              </p:txBody>
            </p:sp>
          </p:grpSp>
        </p:grpSp>
        <p:sp>
          <p:nvSpPr>
            <p:cNvPr id="112" name="Text Box 10"/>
            <p:cNvSpPr txBox="1">
              <a:spLocks noChangeArrowheads="1"/>
            </p:cNvSpPr>
            <p:nvPr/>
          </p:nvSpPr>
          <p:spPr bwMode="auto">
            <a:xfrm>
              <a:off x="7574139" y="1460678"/>
              <a:ext cx="16031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>
                <a:spcAft>
                  <a:spcPts val="1200"/>
                </a:spcAft>
              </a:pPr>
              <a:r>
                <a:rPr lang="en-GB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UMSCC74A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8122236" y="1909673"/>
            <a:ext cx="529803" cy="2569933"/>
            <a:chOff x="3411415" y="1936563"/>
            <a:chExt cx="598957" cy="2569933"/>
          </a:xfrm>
          <a:solidFill>
            <a:schemeClr val="bg1"/>
          </a:solidFill>
        </p:grpSpPr>
        <p:sp>
          <p:nvSpPr>
            <p:cNvPr id="114" name="TextBox 113"/>
            <p:cNvSpPr txBox="1"/>
            <p:nvPr/>
          </p:nvSpPr>
          <p:spPr>
            <a:xfrm>
              <a:off x="3578324" y="4214108"/>
              <a:ext cx="432048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496167" y="3853329"/>
              <a:ext cx="432048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20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496167" y="3467584"/>
              <a:ext cx="432048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40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496167" y="3084860"/>
              <a:ext cx="432048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496167" y="2698502"/>
              <a:ext cx="432048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80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411415" y="2323219"/>
              <a:ext cx="516800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100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411415" y="1936563"/>
              <a:ext cx="516800" cy="2923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300" dirty="0"/>
                <a:t>120</a:t>
              </a:r>
            </a:p>
          </p:txBody>
        </p:sp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7C62A9D-FCBF-436A-DE39-CDDDBE206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543880"/>
              </p:ext>
            </p:extLst>
          </p:nvPr>
        </p:nvGraphicFramePr>
        <p:xfrm>
          <a:off x="8019006" y="2242813"/>
          <a:ext cx="4127247" cy="2780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98985299-5CE8-FA0D-2D22-589B66FD482B}"/>
              </a:ext>
            </a:extLst>
          </p:cNvPr>
          <p:cNvGrpSpPr/>
          <p:nvPr/>
        </p:nvGrpSpPr>
        <p:grpSpPr>
          <a:xfrm>
            <a:off x="8540284" y="1715213"/>
            <a:ext cx="3605969" cy="3789931"/>
            <a:chOff x="8501989" y="1460678"/>
            <a:chExt cx="3605969" cy="3789931"/>
          </a:xfrm>
        </p:grpSpPr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14BE2A18-FA5F-8B6B-A236-47EAAAF1FF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1989" y="4942832"/>
              <a:ext cx="36059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ctr" eaLnBrk="1" hangingPunct="1">
                <a:spcAft>
                  <a:spcPts val="1200"/>
                </a:spcAft>
              </a:pPr>
              <a:r>
                <a:rPr lang="en-GB" sz="1400" dirty="0">
                  <a:latin typeface="+mj-lt"/>
                </a:rPr>
                <a:t>*p&lt;0.02, **p&lt;0.01, ***p&lt;0.005, ****p&lt;0.001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D053E6-24F4-CF01-067C-EB4EEEC307B7}"/>
                </a:ext>
              </a:extLst>
            </p:cNvPr>
            <p:cNvGrpSpPr/>
            <p:nvPr/>
          </p:nvGrpSpPr>
          <p:grpSpPr>
            <a:xfrm>
              <a:off x="9398659" y="1909673"/>
              <a:ext cx="2697753" cy="2035286"/>
              <a:chOff x="9361276" y="1876897"/>
              <a:chExt cx="3011804" cy="2242590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8F43C0D-C15F-3BC4-141E-99C39A57E03E}"/>
                  </a:ext>
                </a:extLst>
              </p:cNvPr>
              <p:cNvCxnSpPr/>
              <p:nvPr/>
            </p:nvCxnSpPr>
            <p:spPr>
              <a:xfrm flipV="1">
                <a:off x="9816551" y="2099058"/>
                <a:ext cx="0" cy="23841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64A557D-9A78-35B8-0EBB-2A4911DE1285}"/>
                  </a:ext>
                </a:extLst>
              </p:cNvPr>
              <p:cNvCxnSpPr/>
              <p:nvPr/>
            </p:nvCxnSpPr>
            <p:spPr>
              <a:xfrm flipV="1">
                <a:off x="9671494" y="2100383"/>
                <a:ext cx="0" cy="72292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51BAB89-B378-C8F6-2729-92A266E7E02C}"/>
                  </a:ext>
                </a:extLst>
              </p:cNvPr>
              <p:cNvCxnSpPr/>
              <p:nvPr/>
            </p:nvCxnSpPr>
            <p:spPr>
              <a:xfrm flipH="1">
                <a:off x="9677841" y="2099058"/>
                <a:ext cx="13356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D766723-3747-758F-D46F-39764083B816}"/>
                  </a:ext>
                </a:extLst>
              </p:cNvPr>
              <p:cNvSpPr txBox="1"/>
              <p:nvPr/>
            </p:nvSpPr>
            <p:spPr>
              <a:xfrm>
                <a:off x="9361276" y="1876897"/>
                <a:ext cx="722776" cy="339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  <a:cs typeface="Arial" panose="020B0604020202020204" pitchFamily="34" charset="0"/>
                  </a:rPr>
                  <a:t>****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5C6E96F-73E1-7F83-2F2E-17D603D64BA7}"/>
                  </a:ext>
                </a:extLst>
              </p:cNvPr>
              <p:cNvCxnSpPr/>
              <p:nvPr/>
            </p:nvCxnSpPr>
            <p:spPr>
              <a:xfrm flipV="1">
                <a:off x="10609507" y="2955317"/>
                <a:ext cx="0" cy="17529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1B276FC-0ACB-D783-7AD1-42D8D5A11312}"/>
                  </a:ext>
                </a:extLst>
              </p:cNvPr>
              <p:cNvCxnSpPr/>
              <p:nvPr/>
            </p:nvCxnSpPr>
            <p:spPr>
              <a:xfrm flipV="1">
                <a:off x="10464450" y="2956641"/>
                <a:ext cx="0" cy="63460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6E708AD-EC43-2E71-5554-1E8857BB3A5A}"/>
                  </a:ext>
                </a:extLst>
              </p:cNvPr>
              <p:cNvCxnSpPr/>
              <p:nvPr/>
            </p:nvCxnSpPr>
            <p:spPr>
              <a:xfrm flipH="1">
                <a:off x="10470797" y="2955317"/>
                <a:ext cx="13356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7EA1E04-8B8F-87BC-4E5C-63084BB9A046}"/>
                  </a:ext>
                </a:extLst>
              </p:cNvPr>
              <p:cNvSpPr txBox="1"/>
              <p:nvPr/>
            </p:nvSpPr>
            <p:spPr>
              <a:xfrm>
                <a:off x="10296349" y="2762220"/>
                <a:ext cx="4854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  <a:cs typeface="Arial" panose="020B0604020202020204" pitchFamily="34" charset="0"/>
                  </a:rPr>
                  <a:t>*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B62867B-FAC7-8812-A655-542B06049D8D}"/>
                  </a:ext>
                </a:extLst>
              </p:cNvPr>
              <p:cNvCxnSpPr/>
              <p:nvPr/>
            </p:nvCxnSpPr>
            <p:spPr>
              <a:xfrm flipV="1">
                <a:off x="11408711" y="3340852"/>
                <a:ext cx="0" cy="17529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9BFC822-AEF0-9696-5579-C1BD58708F23}"/>
                  </a:ext>
                </a:extLst>
              </p:cNvPr>
              <p:cNvCxnSpPr/>
              <p:nvPr/>
            </p:nvCxnSpPr>
            <p:spPr>
              <a:xfrm flipV="1">
                <a:off x="11263654" y="3342177"/>
                <a:ext cx="0" cy="77731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C25A3DC-BA30-D0A1-D7ED-F904C6944574}"/>
                  </a:ext>
                </a:extLst>
              </p:cNvPr>
              <p:cNvCxnSpPr/>
              <p:nvPr/>
            </p:nvCxnSpPr>
            <p:spPr>
              <a:xfrm flipH="1">
                <a:off x="11270001" y="3340852"/>
                <a:ext cx="13356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D8299A8-E49F-5000-A9E5-48228C136A02}"/>
                  </a:ext>
                </a:extLst>
              </p:cNvPr>
              <p:cNvSpPr txBox="1"/>
              <p:nvPr/>
            </p:nvSpPr>
            <p:spPr>
              <a:xfrm>
                <a:off x="11056647" y="3118691"/>
                <a:ext cx="559356" cy="339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  <a:cs typeface="Arial" panose="020B0604020202020204" pitchFamily="34" charset="0"/>
                  </a:rPr>
                  <a:t>***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37288AC-F132-BD32-5C86-6ABE974279F1}"/>
                  </a:ext>
                </a:extLst>
              </p:cNvPr>
              <p:cNvCxnSpPr/>
              <p:nvPr/>
            </p:nvCxnSpPr>
            <p:spPr>
              <a:xfrm flipV="1">
                <a:off x="12200799" y="3451663"/>
                <a:ext cx="0" cy="17529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D377CE59-F209-14E8-F660-32E0558D76F4}"/>
                  </a:ext>
                </a:extLst>
              </p:cNvPr>
              <p:cNvCxnSpPr/>
              <p:nvPr/>
            </p:nvCxnSpPr>
            <p:spPr>
              <a:xfrm flipV="1">
                <a:off x="12055742" y="3452987"/>
                <a:ext cx="0" cy="63460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8DF3737-4298-5FEB-D073-C11A3F9475A5}"/>
                  </a:ext>
                </a:extLst>
              </p:cNvPr>
              <p:cNvCxnSpPr/>
              <p:nvPr/>
            </p:nvCxnSpPr>
            <p:spPr>
              <a:xfrm flipH="1">
                <a:off x="12062089" y="3451663"/>
                <a:ext cx="133564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604A7AF-518A-ACC9-B846-5195B2278F04}"/>
                  </a:ext>
                </a:extLst>
              </p:cNvPr>
              <p:cNvSpPr txBox="1"/>
              <p:nvPr/>
            </p:nvSpPr>
            <p:spPr>
              <a:xfrm>
                <a:off x="11887641" y="3219815"/>
                <a:ext cx="4854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  <a:cs typeface="Arial" panose="020B0604020202020204" pitchFamily="34" charset="0"/>
                  </a:rPr>
                  <a:t>**</a:t>
                </a:r>
              </a:p>
            </p:txBody>
          </p:sp>
        </p:grpSp>
        <p:sp>
          <p:nvSpPr>
            <p:cNvPr id="13" name="Text Box 30">
              <a:extLst>
                <a:ext uri="{FF2B5EF4-FFF2-40B4-BE49-F238E27FC236}">
                  <a16:creationId xmlns:a16="http://schemas.microsoft.com/office/drawing/2014/main" id="{61286C8D-2946-8097-7AC9-B69712A9D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3631" y="1460678"/>
              <a:ext cx="31652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Enzyme-modified (DSB+CDD)</a:t>
              </a:r>
            </a:p>
          </p:txBody>
        </p:sp>
        <p:sp>
          <p:nvSpPr>
            <p:cNvPr id="14" name="Text Box 30">
              <a:extLst>
                <a:ext uri="{FF2B5EF4-FFF2-40B4-BE49-F238E27FC236}">
                  <a16:creationId xmlns:a16="http://schemas.microsoft.com/office/drawing/2014/main" id="{401D6AF5-97F2-A9BC-1602-3B9AA3E4E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97421" y="2505096"/>
              <a:ext cx="6218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400" b="1" dirty="0">
                  <a:solidFill>
                    <a:srgbClr val="002060"/>
                  </a:solidFill>
                  <a:latin typeface="+mn-lt"/>
                  <a:cs typeface="Arial" pitchFamily="34" charset="0"/>
                </a:rPr>
                <a:t>CDD</a:t>
              </a:r>
            </a:p>
          </p:txBody>
        </p:sp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BFFDBC80-6113-477B-3858-0F831B1AFEFF}"/>
                </a:ext>
              </a:extLst>
            </p:cNvPr>
            <p:cNvSpPr/>
            <p:nvPr/>
          </p:nvSpPr>
          <p:spPr>
            <a:xfrm>
              <a:off x="9495889" y="2517297"/>
              <a:ext cx="82752" cy="304800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6479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8" grpId="0">
        <p:bldAsOne/>
      </p:bldGraphic>
      <p:bldGraphic spid="103" grpId="0">
        <p:bldAsOne/>
      </p:bldGraphic>
      <p:bldGraphic spid="103" grpId="1">
        <p:bldAsOne/>
      </p:bldGraphic>
      <p:bldP spid="111" grpId="0"/>
      <p:bldP spid="111" grpId="1"/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2"/>
          <p:cNvSpPr txBox="1">
            <a:spLocks noChangeArrowheads="1"/>
          </p:cNvSpPr>
          <p:nvPr/>
        </p:nvSpPr>
        <p:spPr bwMode="auto">
          <a:xfrm>
            <a:off x="-79100" y="-24482"/>
            <a:ext cx="123133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Modulation of proton-induced cellular sensitivity following DUB siRNA knockdown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257123"/>
              </p:ext>
            </p:extLst>
          </p:nvPr>
        </p:nvGraphicFramePr>
        <p:xfrm>
          <a:off x="-24516" y="657779"/>
          <a:ext cx="2563099" cy="2956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9376" y="1258550"/>
            <a:ext cx="218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11 MeV protons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2427232" y="2286256"/>
            <a:ext cx="0" cy="69523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95400" y="864779"/>
            <a:ext cx="16031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>
              <a:spcAft>
                <a:spcPts val="1200"/>
              </a:spcAft>
            </a:pPr>
            <a:r>
              <a:rPr lang="en-GB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HeLa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544463" y="2831912"/>
            <a:ext cx="188276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6276949"/>
            <a:ext cx="8928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Carter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(2019)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Int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J Rad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Oncol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Biol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1600" b="1" i="1" dirty="0" err="1">
                <a:solidFill>
                  <a:srgbClr val="002060"/>
                </a:solidFill>
                <a:latin typeface="+mn-lt"/>
              </a:rPr>
              <a:t>Phys</a:t>
            </a:r>
            <a:endParaRPr lang="en-GB" sz="1600" b="1" i="1" dirty="0">
              <a:solidFill>
                <a:srgbClr val="002060"/>
              </a:solidFill>
              <a:latin typeface="+mn-lt"/>
            </a:endParaRPr>
          </a:p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j-lt"/>
              </a:rPr>
              <a:t>Nickson, Fabbrizi </a:t>
            </a:r>
            <a:r>
              <a:rPr lang="en-GB" sz="1600" b="1" i="1" dirty="0">
                <a:solidFill>
                  <a:srgbClr val="002060"/>
                </a:solidFill>
                <a:latin typeface="+mj-lt"/>
              </a:rPr>
              <a:t>et al., </a:t>
            </a:r>
            <a:r>
              <a:rPr lang="en-GB" sz="1600" b="1" dirty="0">
                <a:solidFill>
                  <a:srgbClr val="002060"/>
                </a:solidFill>
                <a:latin typeface="+mj-lt"/>
              </a:rPr>
              <a:t>(2021) </a:t>
            </a:r>
            <a:r>
              <a:rPr lang="en-GB" sz="1600" b="1" i="1" dirty="0">
                <a:solidFill>
                  <a:srgbClr val="002060"/>
                </a:solidFill>
                <a:latin typeface="+mj-lt"/>
              </a:rPr>
              <a:t>Front </a:t>
            </a:r>
            <a:r>
              <a:rPr lang="en-GB" sz="1600" b="1" i="1" dirty="0" err="1">
                <a:solidFill>
                  <a:srgbClr val="002060"/>
                </a:solidFill>
                <a:latin typeface="+mj-lt"/>
              </a:rPr>
              <a:t>Oncol</a:t>
            </a:r>
            <a:endParaRPr lang="en-GB" sz="1600" b="1" i="1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28AB9D29-B6B0-7288-00CC-BB84DCEE3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35175"/>
              </p:ext>
            </p:extLst>
          </p:nvPr>
        </p:nvGraphicFramePr>
        <p:xfrm>
          <a:off x="2909741" y="1302026"/>
          <a:ext cx="3552914" cy="289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 Box 10">
            <a:extLst>
              <a:ext uri="{FF2B5EF4-FFF2-40B4-BE49-F238E27FC236}">
                <a16:creationId xmlns:a16="http://schemas.microsoft.com/office/drawing/2014/main" id="{F76999AE-9BAE-D1BC-9551-D9B5BA81D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875" y="1024467"/>
            <a:ext cx="37916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>
              <a:spcAft>
                <a:spcPts val="1200"/>
              </a:spcAft>
            </a:pPr>
            <a:r>
              <a:rPr lang="en-GB" sz="1200" dirty="0">
                <a:latin typeface="+mj-lt"/>
              </a:rPr>
              <a:t>*p&lt;0.01, **p&lt;0.005, ***p&lt;0.002, ****p&lt;0.001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1ED051-12DA-921B-9AA7-A3BD87370761}"/>
              </a:ext>
            </a:extLst>
          </p:cNvPr>
          <p:cNvSpPr txBox="1"/>
          <p:nvPr/>
        </p:nvSpPr>
        <p:spPr>
          <a:xfrm>
            <a:off x="2511201" y="43105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11 MeV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501E85C-0C87-29B8-600A-2178F9FFB82B}"/>
              </a:ext>
            </a:extLst>
          </p:cNvPr>
          <p:cNvGrpSpPr/>
          <p:nvPr/>
        </p:nvGrpSpPr>
        <p:grpSpPr>
          <a:xfrm>
            <a:off x="4214950" y="1810877"/>
            <a:ext cx="2081348" cy="1698678"/>
            <a:chOff x="4206909" y="2211932"/>
            <a:chExt cx="2502489" cy="192026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8D45130-1CF6-1E30-ACA4-245A2881B3B2}"/>
                </a:ext>
              </a:extLst>
            </p:cNvPr>
            <p:cNvCxnSpPr/>
            <p:nvPr/>
          </p:nvCxnSpPr>
          <p:spPr>
            <a:xfrm flipV="1">
              <a:off x="4328570" y="2211932"/>
              <a:ext cx="0" cy="11656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833A8A9-23F6-8091-DECC-2C8A66B42DE0}"/>
                </a:ext>
              </a:extLst>
            </p:cNvPr>
            <p:cNvCxnSpPr/>
            <p:nvPr/>
          </p:nvCxnSpPr>
          <p:spPr>
            <a:xfrm flipV="1">
              <a:off x="4206909" y="2213261"/>
              <a:ext cx="0" cy="39926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D8F9CAA-DCD1-B35A-3267-9F23A3D4CE66}"/>
                </a:ext>
              </a:extLst>
            </p:cNvPr>
            <p:cNvCxnSpPr/>
            <p:nvPr/>
          </p:nvCxnSpPr>
          <p:spPr>
            <a:xfrm flipH="1">
              <a:off x="4206909" y="2211932"/>
              <a:ext cx="1165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271D064-B63C-932D-815A-B443328CF69E}"/>
                </a:ext>
              </a:extLst>
            </p:cNvPr>
            <p:cNvCxnSpPr/>
            <p:nvPr/>
          </p:nvCxnSpPr>
          <p:spPr>
            <a:xfrm flipV="1">
              <a:off x="5030045" y="2757842"/>
              <a:ext cx="0" cy="11656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865796-67CC-0E28-55F5-2EFF6EE3D23D}"/>
                </a:ext>
              </a:extLst>
            </p:cNvPr>
            <p:cNvCxnSpPr/>
            <p:nvPr/>
          </p:nvCxnSpPr>
          <p:spPr>
            <a:xfrm flipV="1">
              <a:off x="4908384" y="2759172"/>
              <a:ext cx="0" cy="62340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1C3E42-F966-FE1D-F75A-77F36CF3AF85}"/>
                </a:ext>
              </a:extLst>
            </p:cNvPr>
            <p:cNvCxnSpPr/>
            <p:nvPr/>
          </p:nvCxnSpPr>
          <p:spPr>
            <a:xfrm flipH="1">
              <a:off x="4908384" y="2757842"/>
              <a:ext cx="1165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F941815-B841-2539-4C9C-B72076407DAC}"/>
                </a:ext>
              </a:extLst>
            </p:cNvPr>
            <p:cNvCxnSpPr/>
            <p:nvPr/>
          </p:nvCxnSpPr>
          <p:spPr>
            <a:xfrm flipV="1">
              <a:off x="5764411" y="3221865"/>
              <a:ext cx="0" cy="11656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F38569E-C0F7-942E-86E7-D4A73B0A7924}"/>
                </a:ext>
              </a:extLst>
            </p:cNvPr>
            <p:cNvCxnSpPr/>
            <p:nvPr/>
          </p:nvCxnSpPr>
          <p:spPr>
            <a:xfrm flipV="1">
              <a:off x="5642750" y="3223196"/>
              <a:ext cx="0" cy="7649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24FF1A-C820-3AB6-CE6E-6DA0C304AF34}"/>
                </a:ext>
              </a:extLst>
            </p:cNvPr>
            <p:cNvCxnSpPr/>
            <p:nvPr/>
          </p:nvCxnSpPr>
          <p:spPr>
            <a:xfrm flipH="1">
              <a:off x="5642751" y="3221865"/>
              <a:ext cx="11651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B9C2165-4D6D-FB15-4803-42E9E85CFE09}"/>
                </a:ext>
              </a:extLst>
            </p:cNvPr>
            <p:cNvCxnSpPr/>
            <p:nvPr/>
          </p:nvCxnSpPr>
          <p:spPr>
            <a:xfrm flipV="1">
              <a:off x="6473434" y="3472074"/>
              <a:ext cx="0" cy="11656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1BEAEB-66D1-C04D-D0A2-BA76FB9A13E2}"/>
                </a:ext>
              </a:extLst>
            </p:cNvPr>
            <p:cNvCxnSpPr/>
            <p:nvPr/>
          </p:nvCxnSpPr>
          <p:spPr>
            <a:xfrm flipV="1">
              <a:off x="6351773" y="3473405"/>
              <a:ext cx="0" cy="65879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2D173EA-27C1-1AF7-E163-DC868A257ABA}"/>
                </a:ext>
              </a:extLst>
            </p:cNvPr>
            <p:cNvCxnSpPr/>
            <p:nvPr/>
          </p:nvCxnSpPr>
          <p:spPr>
            <a:xfrm flipH="1">
              <a:off x="6351774" y="3472074"/>
              <a:ext cx="11651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95B9D87-1EAD-7D25-523C-B1E410714FD6}"/>
                </a:ext>
              </a:extLst>
            </p:cNvPr>
            <p:cNvCxnSpPr/>
            <p:nvPr/>
          </p:nvCxnSpPr>
          <p:spPr>
            <a:xfrm flipV="1">
              <a:off x="6010071" y="2771489"/>
              <a:ext cx="0" cy="11656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9C8A67A-6534-A2BE-C686-E56AB16B59F6}"/>
                </a:ext>
              </a:extLst>
            </p:cNvPr>
            <p:cNvCxnSpPr/>
            <p:nvPr/>
          </p:nvCxnSpPr>
          <p:spPr>
            <a:xfrm flipV="1">
              <a:off x="5761031" y="2772821"/>
              <a:ext cx="0" cy="2412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2F9925F-721C-3A49-579B-25BDDE1DAFC4}"/>
                </a:ext>
              </a:extLst>
            </p:cNvPr>
            <p:cNvCxnSpPr/>
            <p:nvPr/>
          </p:nvCxnSpPr>
          <p:spPr>
            <a:xfrm flipH="1">
              <a:off x="5759265" y="2771489"/>
              <a:ext cx="2456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DEB8A78-6400-AF1C-36B0-E15883A0CE07}"/>
                </a:ext>
              </a:extLst>
            </p:cNvPr>
            <p:cNvCxnSpPr/>
            <p:nvPr/>
          </p:nvCxnSpPr>
          <p:spPr>
            <a:xfrm flipV="1">
              <a:off x="6465504" y="2941145"/>
              <a:ext cx="0" cy="36409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3E03874-39AD-E818-A6F5-D502DF541CF9}"/>
                </a:ext>
              </a:extLst>
            </p:cNvPr>
            <p:cNvCxnSpPr/>
            <p:nvPr/>
          </p:nvCxnSpPr>
          <p:spPr>
            <a:xfrm flipH="1">
              <a:off x="6463738" y="2939812"/>
              <a:ext cx="24566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93A3BE7-6BE5-4D52-51CE-26E3825FFB10}"/>
                </a:ext>
              </a:extLst>
            </p:cNvPr>
            <p:cNvCxnSpPr/>
            <p:nvPr/>
          </p:nvCxnSpPr>
          <p:spPr>
            <a:xfrm flipV="1">
              <a:off x="6697186" y="2936703"/>
              <a:ext cx="0" cy="10533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D84176F-D006-D401-7113-7E04E52D5BC0}"/>
              </a:ext>
            </a:extLst>
          </p:cNvPr>
          <p:cNvGrpSpPr/>
          <p:nvPr/>
        </p:nvGrpSpPr>
        <p:grpSpPr>
          <a:xfrm>
            <a:off x="8497947" y="1531224"/>
            <a:ext cx="3835358" cy="1434917"/>
            <a:chOff x="6476132" y="4001846"/>
            <a:chExt cx="3994509" cy="138754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085D175-FAA1-D471-2D8F-15BAFB49D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78" t="21943" r="12295" b="67959"/>
            <a:stretch/>
          </p:blipFill>
          <p:spPr>
            <a:xfrm>
              <a:off x="6486973" y="4718215"/>
              <a:ext cx="2985745" cy="354433"/>
            </a:xfrm>
            <a:prstGeom prst="rect">
              <a:avLst/>
            </a:prstGeom>
          </p:spPr>
        </p:pic>
        <p:graphicFrame>
          <p:nvGraphicFramePr>
            <p:cNvPr id="41" name="Object 40">
              <a:extLst>
                <a:ext uri="{FF2B5EF4-FFF2-40B4-BE49-F238E27FC236}">
                  <a16:creationId xmlns:a16="http://schemas.microsoft.com/office/drawing/2014/main" id="{95B2B684-03E1-B042-F2A1-EC54DA6441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4045266"/>
                </p:ext>
              </p:extLst>
            </p:nvPr>
          </p:nvGraphicFramePr>
          <p:xfrm>
            <a:off x="6498240" y="5063131"/>
            <a:ext cx="301916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-PAINT" r:id="rId6" imgW="2621160" imgH="292320" progId="CorelPHOTOPAINT.Image.16">
                    <p:embed/>
                  </p:oleObj>
                </mc:Choice>
                <mc:Fallback>
                  <p:oleObj name="PHOTO-PAINT" r:id="rId6" imgW="2621160" imgH="292320" progId="CorelPHOTOPAINT.Image.16">
                    <p:embed/>
                    <p:pic>
                      <p:nvPicPr>
                        <p:cNvPr id="36" name="Object 35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498240" y="5063131"/>
                          <a:ext cx="301916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B1936F7-A612-A54B-CCE6-EAE3872599AD}"/>
                </a:ext>
              </a:extLst>
            </p:cNvPr>
            <p:cNvSpPr/>
            <p:nvPr/>
          </p:nvSpPr>
          <p:spPr>
            <a:xfrm>
              <a:off x="6476132" y="4720893"/>
              <a:ext cx="3041268" cy="66849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0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3" name="Text Box 232">
              <a:extLst>
                <a:ext uri="{FF2B5EF4-FFF2-40B4-BE49-F238E27FC236}">
                  <a16:creationId xmlns:a16="http://schemas.microsoft.com/office/drawing/2014/main" id="{0CC02967-D8C9-FB63-15FB-91C1C54C70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0348" y="5112387"/>
              <a:ext cx="667433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>
                  <a:latin typeface="+mn-lt"/>
                </a:rPr>
                <a:t>Actin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8FD1154-ABA6-56D3-B523-7F616E4885EE}"/>
                </a:ext>
              </a:extLst>
            </p:cNvPr>
            <p:cNvCxnSpPr/>
            <p:nvPr/>
          </p:nvCxnSpPr>
          <p:spPr>
            <a:xfrm>
              <a:off x="6476132" y="5063131"/>
              <a:ext cx="3041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 Box 232">
              <a:extLst>
                <a:ext uri="{FF2B5EF4-FFF2-40B4-BE49-F238E27FC236}">
                  <a16:creationId xmlns:a16="http://schemas.microsoft.com/office/drawing/2014/main" id="{3C89F0D3-7570-54AD-5D37-ADFA012DD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0348" y="4745659"/>
              <a:ext cx="735064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>
                  <a:latin typeface="+mn-lt"/>
                </a:rPr>
                <a:t>PARP-1</a:t>
              </a:r>
            </a:p>
          </p:txBody>
        </p:sp>
        <p:sp>
          <p:nvSpPr>
            <p:cNvPr id="46" name="Text Box 30">
              <a:extLst>
                <a:ext uri="{FF2B5EF4-FFF2-40B4-BE49-F238E27FC236}">
                  <a16:creationId xmlns:a16="http://schemas.microsoft.com/office/drawing/2014/main" id="{0FDFFF9B-2384-5EA4-3150-EC311CE272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0898" y="4445729"/>
              <a:ext cx="259138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0</a:t>
              </a:r>
            </a:p>
          </p:txBody>
        </p:sp>
        <p:sp>
          <p:nvSpPr>
            <p:cNvPr id="47" name="Right Brace 46">
              <a:extLst>
                <a:ext uri="{FF2B5EF4-FFF2-40B4-BE49-F238E27FC236}">
                  <a16:creationId xmlns:a16="http://schemas.microsoft.com/office/drawing/2014/main" id="{3E1A1683-DA25-4F95-38BC-936A38D87B73}"/>
                </a:ext>
              </a:extLst>
            </p:cNvPr>
            <p:cNvSpPr/>
            <p:nvPr/>
          </p:nvSpPr>
          <p:spPr>
            <a:xfrm rot="16200000">
              <a:off x="7080275" y="3677909"/>
              <a:ext cx="295275" cy="1445568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1200"/>
            </a:p>
          </p:txBody>
        </p:sp>
        <p:sp>
          <p:nvSpPr>
            <p:cNvPr id="48" name="Text Box 30">
              <a:extLst>
                <a:ext uri="{FF2B5EF4-FFF2-40B4-BE49-F238E27FC236}">
                  <a16:creationId xmlns:a16="http://schemas.microsoft.com/office/drawing/2014/main" id="{53AECF5E-2824-9832-F750-7B7701C92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6172" y="4001846"/>
              <a:ext cx="1008112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NT siRNA</a:t>
              </a:r>
            </a:p>
          </p:txBody>
        </p:sp>
        <p:sp>
          <p:nvSpPr>
            <p:cNvPr id="49" name="Text Box 30">
              <a:extLst>
                <a:ext uri="{FF2B5EF4-FFF2-40B4-BE49-F238E27FC236}">
                  <a16:creationId xmlns:a16="http://schemas.microsoft.com/office/drawing/2014/main" id="{AFE50E28-1FC2-8E15-D315-65CF96E1F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6416" y="4445729"/>
              <a:ext cx="460942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0.5</a:t>
              </a:r>
            </a:p>
          </p:txBody>
        </p:sp>
        <p:sp>
          <p:nvSpPr>
            <p:cNvPr id="50" name="Text Box 30">
              <a:extLst>
                <a:ext uri="{FF2B5EF4-FFF2-40B4-BE49-F238E27FC236}">
                  <a16:creationId xmlns:a16="http://schemas.microsoft.com/office/drawing/2014/main" id="{2783C515-18C1-CA1B-F385-BDC3177F9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5003" y="4445729"/>
              <a:ext cx="259138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2</a:t>
              </a:r>
            </a:p>
          </p:txBody>
        </p:sp>
        <p:sp>
          <p:nvSpPr>
            <p:cNvPr id="51" name="Text Box 30">
              <a:extLst>
                <a:ext uri="{FF2B5EF4-FFF2-40B4-BE49-F238E27FC236}">
                  <a16:creationId xmlns:a16="http://schemas.microsoft.com/office/drawing/2014/main" id="{5BC397AA-0018-5FC2-A05F-49B5E2400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1559" y="4445729"/>
              <a:ext cx="259138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4</a:t>
              </a:r>
            </a:p>
          </p:txBody>
        </p:sp>
        <p:sp>
          <p:nvSpPr>
            <p:cNvPr id="52" name="Text Box 30">
              <a:extLst>
                <a:ext uri="{FF2B5EF4-FFF2-40B4-BE49-F238E27FC236}">
                  <a16:creationId xmlns:a16="http://schemas.microsoft.com/office/drawing/2014/main" id="{0BCC6430-AC39-854A-6CAE-A0BFED91B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4204" y="4445729"/>
              <a:ext cx="259138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1</a:t>
              </a:r>
            </a:p>
          </p:txBody>
        </p:sp>
        <p:sp>
          <p:nvSpPr>
            <p:cNvPr id="53" name="Text Box 30">
              <a:extLst>
                <a:ext uri="{FF2B5EF4-FFF2-40B4-BE49-F238E27FC236}">
                  <a16:creationId xmlns:a16="http://schemas.microsoft.com/office/drawing/2014/main" id="{9EFA3738-1011-5B8E-1BB6-17B126F4C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1355" y="4445729"/>
              <a:ext cx="259138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0</a:t>
              </a:r>
            </a:p>
          </p:txBody>
        </p:sp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2F1629E9-927C-D0B9-9421-459B58258CE7}"/>
                </a:ext>
              </a:extLst>
            </p:cNvPr>
            <p:cNvSpPr/>
            <p:nvPr/>
          </p:nvSpPr>
          <p:spPr>
            <a:xfrm rot="16200000">
              <a:off x="8560732" y="3677909"/>
              <a:ext cx="295275" cy="1445568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1200"/>
            </a:p>
          </p:txBody>
        </p:sp>
        <p:sp>
          <p:nvSpPr>
            <p:cNvPr id="55" name="Text Box 30">
              <a:extLst>
                <a:ext uri="{FF2B5EF4-FFF2-40B4-BE49-F238E27FC236}">
                  <a16:creationId xmlns:a16="http://schemas.microsoft.com/office/drawing/2014/main" id="{51B2BE2D-BAC7-1931-5E8A-E4286F57D9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6630" y="4001846"/>
              <a:ext cx="1008112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USP6 siRNA</a:t>
              </a:r>
            </a:p>
          </p:txBody>
        </p:sp>
        <p:sp>
          <p:nvSpPr>
            <p:cNvPr id="56" name="Text Box 30">
              <a:extLst>
                <a:ext uri="{FF2B5EF4-FFF2-40B4-BE49-F238E27FC236}">
                  <a16:creationId xmlns:a16="http://schemas.microsoft.com/office/drawing/2014/main" id="{B541F0B3-E3F8-B8C9-96B4-554DD3CE1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6872" y="4445729"/>
              <a:ext cx="460942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0.5</a:t>
              </a:r>
            </a:p>
          </p:txBody>
        </p:sp>
        <p:sp>
          <p:nvSpPr>
            <p:cNvPr id="57" name="Text Box 30">
              <a:extLst>
                <a:ext uri="{FF2B5EF4-FFF2-40B4-BE49-F238E27FC236}">
                  <a16:creationId xmlns:a16="http://schemas.microsoft.com/office/drawing/2014/main" id="{F60FEC9F-8A1F-D05A-638E-654A70881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95460" y="4445729"/>
              <a:ext cx="259138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2</a:t>
              </a:r>
            </a:p>
          </p:txBody>
        </p:sp>
        <p:sp>
          <p:nvSpPr>
            <p:cNvPr id="58" name="Text Box 30">
              <a:extLst>
                <a:ext uri="{FF2B5EF4-FFF2-40B4-BE49-F238E27FC236}">
                  <a16:creationId xmlns:a16="http://schemas.microsoft.com/office/drawing/2014/main" id="{23F14478-F18D-C368-0EA0-BF830A8F7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2016" y="4445729"/>
              <a:ext cx="259138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4</a:t>
              </a:r>
            </a:p>
          </p:txBody>
        </p:sp>
        <p:sp>
          <p:nvSpPr>
            <p:cNvPr id="59" name="Text Box 30">
              <a:extLst>
                <a:ext uri="{FF2B5EF4-FFF2-40B4-BE49-F238E27FC236}">
                  <a16:creationId xmlns:a16="http://schemas.microsoft.com/office/drawing/2014/main" id="{BFA42EEF-ED3A-4C23-F344-D88A704F9D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4661" y="4445729"/>
              <a:ext cx="259138" cy="2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1</a:t>
              </a:r>
            </a:p>
          </p:txBody>
        </p:sp>
        <p:sp>
          <p:nvSpPr>
            <p:cNvPr id="60" name="Text Box 30">
              <a:extLst>
                <a:ext uri="{FF2B5EF4-FFF2-40B4-BE49-F238E27FC236}">
                  <a16:creationId xmlns:a16="http://schemas.microsoft.com/office/drawing/2014/main" id="{B76635E5-2F3D-3FAD-4D91-4355B7BB89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0349" y="4302486"/>
              <a:ext cx="930292" cy="446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Hours post-CHX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9EC73D-021E-B6D1-C59A-28D7E6A37842}"/>
              </a:ext>
            </a:extLst>
          </p:cNvPr>
          <p:cNvGrpSpPr/>
          <p:nvPr/>
        </p:nvGrpSpPr>
        <p:grpSpPr>
          <a:xfrm>
            <a:off x="6890443" y="1212242"/>
            <a:ext cx="2149867" cy="2726937"/>
            <a:chOff x="5202905" y="3612697"/>
            <a:chExt cx="1848533" cy="240608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D11D01E-4B2B-106E-1739-F9B57F43B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6" t="22824" r="46236" b="71276"/>
            <a:stretch/>
          </p:blipFill>
          <p:spPr>
            <a:xfrm>
              <a:off x="5224306" y="4407161"/>
              <a:ext cx="762505" cy="19228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C65FC33-99A2-E6E5-3AC3-6E905C0DE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163" b="14423"/>
            <a:stretch/>
          </p:blipFill>
          <p:spPr>
            <a:xfrm>
              <a:off x="5242304" y="5253612"/>
              <a:ext cx="744507" cy="1662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AB9DA64-512A-3330-4B3B-22B95B585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3069" b="6144"/>
            <a:stretch/>
          </p:blipFill>
          <p:spPr>
            <a:xfrm>
              <a:off x="5204894" y="4168321"/>
              <a:ext cx="781917" cy="19280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072F9B9-C1AD-B005-4F63-F92302488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84" t="65553" r="19995" b="25239"/>
            <a:stretch/>
          </p:blipFill>
          <p:spPr>
            <a:xfrm>
              <a:off x="5212053" y="4971073"/>
              <a:ext cx="774758" cy="236483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EDBA189-D6FD-BE76-66D7-1E02C6265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74" t="33313" r="20599" b="58991"/>
            <a:stretch/>
          </p:blipFill>
          <p:spPr>
            <a:xfrm>
              <a:off x="5204894" y="4646262"/>
              <a:ext cx="781917" cy="268230"/>
            </a:xfrm>
            <a:prstGeom prst="rect">
              <a:avLst/>
            </a:prstGeom>
          </p:spPr>
        </p:pic>
        <p:sp>
          <p:nvSpPr>
            <p:cNvPr id="67" name="Text Box 232">
              <a:extLst>
                <a:ext uri="{FF2B5EF4-FFF2-40B4-BE49-F238E27FC236}">
                  <a16:creationId xmlns:a16="http://schemas.microsoft.com/office/drawing/2014/main" id="{A0C739F5-B54D-41E4-AAB5-E43658709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6640" y="4134095"/>
              <a:ext cx="5976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USP6</a:t>
              </a:r>
            </a:p>
          </p:txBody>
        </p:sp>
        <p:sp>
          <p:nvSpPr>
            <p:cNvPr id="68" name="Text Box 30">
              <a:extLst>
                <a:ext uri="{FF2B5EF4-FFF2-40B4-BE49-F238E27FC236}">
                  <a16:creationId xmlns:a16="http://schemas.microsoft.com/office/drawing/2014/main" id="{3C071EA5-9391-FDB4-8DEE-D24FCBA3B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00000">
              <a:off x="5269485" y="3666974"/>
              <a:ext cx="103707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b="1" dirty="0">
                  <a:latin typeface="+mn-lt"/>
                  <a:cs typeface="Arial" pitchFamily="34" charset="0"/>
                </a:rPr>
                <a:t>NT siRNA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2307167-61BA-65D9-9B67-8524A5409F48}"/>
                </a:ext>
              </a:extLst>
            </p:cNvPr>
            <p:cNvSpPr/>
            <p:nvPr/>
          </p:nvSpPr>
          <p:spPr>
            <a:xfrm>
              <a:off x="5202906" y="4155126"/>
              <a:ext cx="783905" cy="134530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40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0" name="Text Box 232">
              <a:extLst>
                <a:ext uri="{FF2B5EF4-FFF2-40B4-BE49-F238E27FC236}">
                  <a16:creationId xmlns:a16="http://schemas.microsoft.com/office/drawing/2014/main" id="{036708F4-6F13-954A-3572-931FF7D84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6640" y="5234358"/>
              <a:ext cx="5976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Actin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CB46981-123F-C1F1-0046-BA09A0CECBEA}"/>
                </a:ext>
              </a:extLst>
            </p:cNvPr>
            <p:cNvCxnSpPr>
              <a:cxnSpLocks/>
            </p:cNvCxnSpPr>
            <p:nvPr/>
          </p:nvCxnSpPr>
          <p:spPr>
            <a:xfrm>
              <a:off x="5202905" y="4370049"/>
              <a:ext cx="789354" cy="57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 Box 30">
              <a:extLst>
                <a:ext uri="{FF2B5EF4-FFF2-40B4-BE49-F238E27FC236}">
                  <a16:creationId xmlns:a16="http://schemas.microsoft.com/office/drawing/2014/main" id="{1260E0C9-6B8B-6515-5625-919DD3A2A4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00000">
              <a:off x="5616290" y="3612697"/>
              <a:ext cx="13332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b="1" dirty="0">
                  <a:latin typeface="+mn-lt"/>
                  <a:cs typeface="Arial" pitchFamily="34" charset="0"/>
                </a:rPr>
                <a:t>USP6 siRNA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FA4A6C5-EE0A-8B69-4A3B-497BA355F5FB}"/>
                </a:ext>
              </a:extLst>
            </p:cNvPr>
            <p:cNvCxnSpPr>
              <a:cxnSpLocks/>
            </p:cNvCxnSpPr>
            <p:nvPr/>
          </p:nvCxnSpPr>
          <p:spPr>
            <a:xfrm>
              <a:off x="5202905" y="4645480"/>
              <a:ext cx="78390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 Box 232">
              <a:extLst>
                <a:ext uri="{FF2B5EF4-FFF2-40B4-BE49-F238E27FC236}">
                  <a16:creationId xmlns:a16="http://schemas.microsoft.com/office/drawing/2014/main" id="{4BF6F660-8B70-6F33-0EC5-310962DF5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6640" y="4650528"/>
              <a:ext cx="5976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XRCC1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41FEA8A-E137-F70C-2431-EC21C4DFD347}"/>
                </a:ext>
              </a:extLst>
            </p:cNvPr>
            <p:cNvCxnSpPr>
              <a:cxnSpLocks/>
            </p:cNvCxnSpPr>
            <p:nvPr/>
          </p:nvCxnSpPr>
          <p:spPr>
            <a:xfrm>
              <a:off x="5202905" y="4920911"/>
              <a:ext cx="78390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 Box 232">
              <a:extLst>
                <a:ext uri="{FF2B5EF4-FFF2-40B4-BE49-F238E27FC236}">
                  <a16:creationId xmlns:a16="http://schemas.microsoft.com/office/drawing/2014/main" id="{EFAA9980-8194-61A7-C1D6-9D4D275FC9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6640" y="4393787"/>
              <a:ext cx="69002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PARP-1</a:t>
              </a:r>
            </a:p>
          </p:txBody>
        </p:sp>
        <p:sp>
          <p:nvSpPr>
            <p:cNvPr id="77" name="Text Box 232">
              <a:extLst>
                <a:ext uri="{FF2B5EF4-FFF2-40B4-BE49-F238E27FC236}">
                  <a16:creationId xmlns:a16="http://schemas.microsoft.com/office/drawing/2014/main" id="{0E6D9115-336F-8CF7-2280-38C6084A0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6640" y="4950998"/>
              <a:ext cx="5976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APE1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F18489B-5B91-6F4A-FC07-193E3D3D9C2A}"/>
                </a:ext>
              </a:extLst>
            </p:cNvPr>
            <p:cNvCxnSpPr>
              <a:cxnSpLocks/>
            </p:cNvCxnSpPr>
            <p:nvPr/>
          </p:nvCxnSpPr>
          <p:spPr>
            <a:xfrm>
              <a:off x="5202905" y="5221381"/>
              <a:ext cx="78390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 Box 232">
              <a:extLst>
                <a:ext uri="{FF2B5EF4-FFF2-40B4-BE49-F238E27FC236}">
                  <a16:creationId xmlns:a16="http://schemas.microsoft.com/office/drawing/2014/main" id="{207BD8D5-01BA-B207-FEF4-CF61DCE46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6639" y="5557120"/>
              <a:ext cx="10747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+mn-lt"/>
                </a:rPr>
                <a:t>PARP-1/actin ratio</a:t>
              </a:r>
            </a:p>
          </p:txBody>
        </p:sp>
        <p:sp>
          <p:nvSpPr>
            <p:cNvPr id="80" name="Text Box 30">
              <a:extLst>
                <a:ext uri="{FF2B5EF4-FFF2-40B4-BE49-F238E27FC236}">
                  <a16:creationId xmlns:a16="http://schemas.microsoft.com/office/drawing/2014/main" id="{59991D69-86D6-BAC5-E5A9-1923614420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5418" y="5546464"/>
              <a:ext cx="10649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 dirty="0">
                  <a:latin typeface="+mn-lt"/>
                </a:rPr>
                <a:t>1.0     0.3 </a:t>
              </a:r>
            </a:p>
          </p:txBody>
        </p:sp>
      </p:grpSp>
      <p:graphicFrame>
        <p:nvGraphicFramePr>
          <p:cNvPr id="82" name="Chart 81">
            <a:extLst>
              <a:ext uri="{FF2B5EF4-FFF2-40B4-BE49-F238E27FC236}">
                <a16:creationId xmlns:a16="http://schemas.microsoft.com/office/drawing/2014/main" id="{96026CBD-FD65-239D-B85F-77A5E104AA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028499"/>
              </p:ext>
            </p:extLst>
          </p:nvPr>
        </p:nvGraphicFramePr>
        <p:xfrm>
          <a:off x="405031" y="4102967"/>
          <a:ext cx="3225960" cy="2173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83" name="Chart 82">
            <a:extLst>
              <a:ext uri="{FF2B5EF4-FFF2-40B4-BE49-F238E27FC236}">
                <a16:creationId xmlns:a16="http://schemas.microsoft.com/office/drawing/2014/main" id="{2D5510E0-7E98-539B-879B-7FD887EE60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8964070"/>
              </p:ext>
            </p:extLst>
          </p:nvPr>
        </p:nvGraphicFramePr>
        <p:xfrm>
          <a:off x="3931764" y="4327665"/>
          <a:ext cx="3259592" cy="2147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18571CED-1584-3605-293C-01BA9839E60F}"/>
              </a:ext>
            </a:extLst>
          </p:cNvPr>
          <p:cNvSpPr txBox="1"/>
          <p:nvPr/>
        </p:nvSpPr>
        <p:spPr>
          <a:xfrm>
            <a:off x="6342974" y="43105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58 MeV</a:t>
            </a:r>
          </a:p>
        </p:txBody>
      </p:sp>
      <p:graphicFrame>
        <p:nvGraphicFramePr>
          <p:cNvPr id="85" name="Chart 84">
            <a:extLst>
              <a:ext uri="{FF2B5EF4-FFF2-40B4-BE49-F238E27FC236}">
                <a16:creationId xmlns:a16="http://schemas.microsoft.com/office/drawing/2014/main" id="{72F22857-B5DD-43A4-7657-6BA23F2D3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462073"/>
              </p:ext>
            </p:extLst>
          </p:nvPr>
        </p:nvGraphicFramePr>
        <p:xfrm>
          <a:off x="8014632" y="3684576"/>
          <a:ext cx="3744416" cy="3091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pSp>
        <p:nvGrpSpPr>
          <p:cNvPr id="86" name="Group 85">
            <a:extLst>
              <a:ext uri="{FF2B5EF4-FFF2-40B4-BE49-F238E27FC236}">
                <a16:creationId xmlns:a16="http://schemas.microsoft.com/office/drawing/2014/main" id="{544957D1-FC83-BBBC-1251-B8D1453EC8EA}"/>
              </a:ext>
            </a:extLst>
          </p:cNvPr>
          <p:cNvGrpSpPr/>
          <p:nvPr/>
        </p:nvGrpSpPr>
        <p:grpSpPr>
          <a:xfrm>
            <a:off x="10137241" y="5020409"/>
            <a:ext cx="1466124" cy="640840"/>
            <a:chOff x="10229949" y="3210070"/>
            <a:chExt cx="1466124" cy="898068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0AF349C-4903-8AE0-AC9A-7F43A9BA6A02}"/>
                </a:ext>
              </a:extLst>
            </p:cNvPr>
            <p:cNvCxnSpPr/>
            <p:nvPr/>
          </p:nvCxnSpPr>
          <p:spPr>
            <a:xfrm flipV="1">
              <a:off x="10447144" y="3263233"/>
              <a:ext cx="0" cy="11656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99841EC-95E5-4464-F4B7-2C5FBFA972C6}"/>
                </a:ext>
              </a:extLst>
            </p:cNvPr>
            <p:cNvCxnSpPr/>
            <p:nvPr/>
          </p:nvCxnSpPr>
          <p:spPr>
            <a:xfrm flipV="1">
              <a:off x="10229949" y="3264565"/>
              <a:ext cx="0" cy="28625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E5037D4-8EDC-685C-CC93-47A024F21ED8}"/>
                </a:ext>
              </a:extLst>
            </p:cNvPr>
            <p:cNvCxnSpPr/>
            <p:nvPr/>
          </p:nvCxnSpPr>
          <p:spPr>
            <a:xfrm flipH="1">
              <a:off x="10229950" y="3263233"/>
              <a:ext cx="21204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27AD571-3567-67DE-FD95-B2084943DD09}"/>
                </a:ext>
              </a:extLst>
            </p:cNvPr>
            <p:cNvCxnSpPr/>
            <p:nvPr/>
          </p:nvCxnSpPr>
          <p:spPr>
            <a:xfrm flipV="1">
              <a:off x="11073513" y="3220703"/>
              <a:ext cx="0" cy="11656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DA94769-6350-1031-BD3D-90DDBEF81140}"/>
                </a:ext>
              </a:extLst>
            </p:cNvPr>
            <p:cNvCxnSpPr/>
            <p:nvPr/>
          </p:nvCxnSpPr>
          <p:spPr>
            <a:xfrm flipV="1">
              <a:off x="10856318" y="3222034"/>
              <a:ext cx="0" cy="6842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404BACE-7330-EF17-0208-1E4D0479C8B5}"/>
                </a:ext>
              </a:extLst>
            </p:cNvPr>
            <p:cNvCxnSpPr/>
            <p:nvPr/>
          </p:nvCxnSpPr>
          <p:spPr>
            <a:xfrm flipH="1">
              <a:off x="10856319" y="3220703"/>
              <a:ext cx="21204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AE63852-143A-9E88-F460-F7B493B1179C}"/>
                </a:ext>
              </a:extLst>
            </p:cNvPr>
            <p:cNvCxnSpPr/>
            <p:nvPr/>
          </p:nvCxnSpPr>
          <p:spPr>
            <a:xfrm flipV="1">
              <a:off x="11696073" y="3210070"/>
              <a:ext cx="0" cy="6239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09FCDE7-01D1-ECCE-C179-87CBF591EF50}"/>
                </a:ext>
              </a:extLst>
            </p:cNvPr>
            <p:cNvCxnSpPr/>
            <p:nvPr/>
          </p:nvCxnSpPr>
          <p:spPr>
            <a:xfrm flipV="1">
              <a:off x="11478878" y="3211401"/>
              <a:ext cx="0" cy="89673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9541174-F53E-9897-C10C-E41CE8F7DC55}"/>
                </a:ext>
              </a:extLst>
            </p:cNvPr>
            <p:cNvCxnSpPr/>
            <p:nvPr/>
          </p:nvCxnSpPr>
          <p:spPr>
            <a:xfrm flipH="1">
              <a:off x="11478879" y="3210070"/>
              <a:ext cx="21204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6" name="Text Box 10">
            <a:extLst>
              <a:ext uri="{FF2B5EF4-FFF2-40B4-BE49-F238E27FC236}">
                <a16:creationId xmlns:a16="http://schemas.microsoft.com/office/drawing/2014/main" id="{57616200-F7BA-37EA-EBF1-105E7CE97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2749" y="3658313"/>
            <a:ext cx="28380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/>
            <a:r>
              <a:rPr lang="en-GB" sz="1200" dirty="0">
                <a:latin typeface="+mj-lt"/>
              </a:rPr>
              <a:t>*p&lt;0.01, **p&lt;0.005, ***p&lt;0.001</a:t>
            </a:r>
          </a:p>
        </p:txBody>
      </p:sp>
    </p:spTree>
    <p:extLst>
      <p:ext uri="{BB962C8B-B14F-4D97-AF65-F5344CB8AC3E}">
        <p14:creationId xmlns:p14="http://schemas.microsoft.com/office/powerpoint/2010/main" val="39007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36" grpId="0"/>
      <p:bldP spid="37" grpId="0"/>
      <p:bldGraphic spid="82" grpId="0">
        <p:bldAsOne/>
      </p:bldGraphic>
      <p:bldGraphic spid="83" grpId="0">
        <p:bldAsOne/>
      </p:bldGraphic>
      <p:bldP spid="84" grpId="0"/>
      <p:bldGraphic spid="85" grpId="0">
        <p:bldAsOne/>
      </p:bldGraphic>
      <p:bldP spid="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BB87710-A3C5-BE32-519F-09FE20F8381A}"/>
              </a:ext>
            </a:extLst>
          </p:cNvPr>
          <p:cNvGrpSpPr/>
          <p:nvPr/>
        </p:nvGrpSpPr>
        <p:grpSpPr>
          <a:xfrm>
            <a:off x="601225" y="659692"/>
            <a:ext cx="3788359" cy="2789404"/>
            <a:chOff x="757042" y="21049633"/>
            <a:chExt cx="12866269" cy="970132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22F0704-1616-2411-B81D-83ED2EFA0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636" y="21049633"/>
              <a:ext cx="12787675" cy="258328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8DC49D2-50CF-287E-B6BE-C0FBAF6F7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042" y="23404930"/>
              <a:ext cx="12796167" cy="242228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79919D2-B573-574D-043D-9BAEC9CAE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125" y="25921395"/>
              <a:ext cx="12753369" cy="242228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7DB8F3-3AD8-50A5-2594-DA7078545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396" y="28328676"/>
              <a:ext cx="12787601" cy="2422284"/>
            </a:xfrm>
            <a:prstGeom prst="rect">
              <a:avLst/>
            </a:prstGeom>
          </p:spPr>
        </p:pic>
      </p:grpSp>
      <p:sp>
        <p:nvSpPr>
          <p:cNvPr id="23" name="Text Box 52">
            <a:extLst>
              <a:ext uri="{FF2B5EF4-FFF2-40B4-BE49-F238E27FC236}">
                <a16:creationId xmlns:a16="http://schemas.microsoft.com/office/drawing/2014/main" id="{E13D5424-E073-A249-3FC6-EF9F06C7D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100" y="-24482"/>
            <a:ext cx="123133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Modulation of proton-induced cellular sensitivity following DDR siRNA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B533D3F7-442B-4D81-06A9-7515F3FF8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19446"/>
            <a:ext cx="36477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Fabbrizi, Nickson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(in review)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C7E7C76-23DA-1D8B-B19B-ABD7CFE62E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6216150"/>
              </p:ext>
            </p:extLst>
          </p:nvPr>
        </p:nvGraphicFramePr>
        <p:xfrm>
          <a:off x="5436213" y="4040413"/>
          <a:ext cx="3441209" cy="2068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F75D7A2-9A02-62D1-DD9C-BDE62C299C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5674248"/>
              </p:ext>
            </p:extLst>
          </p:nvPr>
        </p:nvGraphicFramePr>
        <p:xfrm>
          <a:off x="5453026" y="1471997"/>
          <a:ext cx="3212754" cy="2154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D003301-9888-D9F0-7C32-E5414F8BA8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4299016"/>
              </p:ext>
            </p:extLst>
          </p:nvPr>
        </p:nvGraphicFramePr>
        <p:xfrm>
          <a:off x="8727156" y="4043799"/>
          <a:ext cx="3773921" cy="2053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105F53F-F70C-914C-2E54-FE87CD3BB3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975839"/>
              </p:ext>
            </p:extLst>
          </p:nvPr>
        </p:nvGraphicFramePr>
        <p:xfrm>
          <a:off x="8722962" y="1543993"/>
          <a:ext cx="3340125" cy="2050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266C88F-0D7C-0BD0-14C1-FAA711430EB2}"/>
              </a:ext>
            </a:extLst>
          </p:cNvPr>
          <p:cNvSpPr txBox="1"/>
          <p:nvPr/>
        </p:nvSpPr>
        <p:spPr>
          <a:xfrm>
            <a:off x="8173412" y="117466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11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90589-33B2-B0AE-EEDF-D9B0E3AEC0F6}"/>
              </a:ext>
            </a:extLst>
          </p:cNvPr>
          <p:cNvSpPr txBox="1"/>
          <p:nvPr/>
        </p:nvSpPr>
        <p:spPr>
          <a:xfrm>
            <a:off x="8169697" y="373939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58 MeV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90922F-3260-2F69-F097-23893BD8CC5F}"/>
              </a:ext>
            </a:extLst>
          </p:cNvPr>
          <p:cNvGrpSpPr/>
          <p:nvPr/>
        </p:nvGrpSpPr>
        <p:grpSpPr>
          <a:xfrm>
            <a:off x="170349" y="3567099"/>
            <a:ext cx="5114414" cy="2860127"/>
            <a:chOff x="7024542" y="584822"/>
            <a:chExt cx="5114414" cy="286012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01FA64-C198-FD50-C3CF-F4500B2D5838}"/>
                </a:ext>
              </a:extLst>
            </p:cNvPr>
            <p:cNvSpPr txBox="1"/>
            <p:nvPr/>
          </p:nvSpPr>
          <p:spPr>
            <a:xfrm>
              <a:off x="7538090" y="105804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87BDF1-8F9D-913C-4FB9-6151321BA3BD}"/>
                </a:ext>
              </a:extLst>
            </p:cNvPr>
            <p:cNvSpPr txBox="1"/>
            <p:nvPr/>
          </p:nvSpPr>
          <p:spPr>
            <a:xfrm rot="16200000">
              <a:off x="6736619" y="1582776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cs typeface="Arial" panose="020B0604020202020204" pitchFamily="34" charset="0"/>
                </a:rPr>
                <a:t>OGG1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A7EF83-F753-888E-AE30-CFEE6944A971}"/>
                </a:ext>
              </a:extLst>
            </p:cNvPr>
            <p:cNvSpPr txBox="1"/>
            <p:nvPr/>
          </p:nvSpPr>
          <p:spPr>
            <a:xfrm rot="16200000">
              <a:off x="6736620" y="2634029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cs typeface="Arial" panose="020B0604020202020204" pitchFamily="34" charset="0"/>
                </a:rPr>
                <a:t>DAPI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958AD9-0A93-8946-8D51-D2E53D07A4F3}"/>
                </a:ext>
              </a:extLst>
            </p:cNvPr>
            <p:cNvSpPr txBox="1"/>
            <p:nvPr/>
          </p:nvSpPr>
          <p:spPr>
            <a:xfrm>
              <a:off x="8842863" y="105804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cs typeface="Arial" panose="020B0604020202020204" pitchFamily="34" charset="0"/>
                </a:rPr>
                <a:t>24 h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634E32B-EFB3-8D2D-0F94-D7F28E3F1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584"/>
            <a:stretch/>
          </p:blipFill>
          <p:spPr>
            <a:xfrm>
              <a:off x="7308368" y="1384243"/>
              <a:ext cx="1152440" cy="97062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8231A6-2EB0-17A2-8E1C-50010E493C78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15808" y="2402983"/>
              <a:ext cx="1156050" cy="9971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BDB337-4ABA-A357-3116-3C5EC7387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57811" t="29226" r="18567" b="50879"/>
            <a:stretch/>
          </p:blipFill>
          <p:spPr>
            <a:xfrm>
              <a:off x="8527798" y="2405637"/>
              <a:ext cx="1152440" cy="100046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5CE31F8-21E2-8F79-61D8-14D23D1F7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8350" t="28687" r="18027" b="51418"/>
            <a:stretch/>
          </p:blipFill>
          <p:spPr>
            <a:xfrm>
              <a:off x="8527798" y="1384116"/>
              <a:ext cx="1152440" cy="97061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973A8A7-09EA-D83D-EB80-C3CA9F97981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5"/>
            <a:srcRect l="74401" t="34355" r="2022" b="45436"/>
            <a:stretch/>
          </p:blipFill>
          <p:spPr>
            <a:xfrm>
              <a:off x="9730735" y="2401192"/>
              <a:ext cx="1132296" cy="10302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77AEE22-4E0E-D32E-DBCB-37DC70E78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74377" t="34882" r="2001" b="45223"/>
            <a:stretch/>
          </p:blipFill>
          <p:spPr>
            <a:xfrm>
              <a:off x="9725261" y="1384116"/>
              <a:ext cx="1153965" cy="97189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7847C4F-4E0D-859F-27C4-6614B8F4C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12641" t="64512" r="63738" b="15593"/>
            <a:stretch/>
          </p:blipFill>
          <p:spPr>
            <a:xfrm>
              <a:off x="10933108" y="2390558"/>
              <a:ext cx="1152168" cy="105439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210BDB7-0137-2261-FC26-6EB090E2A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2559" t="64781" r="63818" b="15324"/>
            <a:stretch/>
          </p:blipFill>
          <p:spPr>
            <a:xfrm>
              <a:off x="10930995" y="1392996"/>
              <a:ext cx="1153965" cy="97189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2AD31D-21B4-3EE7-E4CC-85326B430E37}"/>
                </a:ext>
              </a:extLst>
            </p:cNvPr>
            <p:cNvSpPr txBox="1"/>
            <p:nvPr/>
          </p:nvSpPr>
          <p:spPr>
            <a:xfrm>
              <a:off x="9909151" y="105804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F29F5B-CB30-13D5-2526-6E5993C3AA3E}"/>
                </a:ext>
              </a:extLst>
            </p:cNvPr>
            <p:cNvSpPr txBox="1"/>
            <p:nvPr/>
          </p:nvSpPr>
          <p:spPr>
            <a:xfrm>
              <a:off x="11224556" y="105804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cs typeface="Arial" panose="020B0604020202020204" pitchFamily="34" charset="0"/>
                </a:rPr>
                <a:t>24 h</a:t>
              </a:r>
            </a:p>
          </p:txBody>
        </p:sp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BA1B74C9-0B32-F094-22AF-6F4A4659A39B}"/>
                </a:ext>
              </a:extLst>
            </p:cNvPr>
            <p:cNvSpPr/>
            <p:nvPr/>
          </p:nvSpPr>
          <p:spPr>
            <a:xfrm rot="16200000">
              <a:off x="8373751" y="-198164"/>
              <a:ext cx="241110" cy="2371871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39B1E1D-5CEF-E2CC-71DF-CD398BD3BF72}"/>
                </a:ext>
              </a:extLst>
            </p:cNvPr>
            <p:cNvSpPr txBox="1"/>
            <p:nvPr/>
          </p:nvSpPr>
          <p:spPr>
            <a:xfrm>
              <a:off x="8059746" y="58482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11 MeV</a:t>
              </a:r>
            </a:p>
          </p:txBody>
        </p:sp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26AA0D40-AE19-F79A-4E6A-3249325FDBAB}"/>
                </a:ext>
              </a:extLst>
            </p:cNvPr>
            <p:cNvSpPr/>
            <p:nvPr/>
          </p:nvSpPr>
          <p:spPr>
            <a:xfrm rot="16200000">
              <a:off x="10776710" y="-198164"/>
              <a:ext cx="241110" cy="2371871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64C73DB-B7D6-C567-566B-BA6485475AD6}"/>
                </a:ext>
              </a:extLst>
            </p:cNvPr>
            <p:cNvSpPr txBox="1"/>
            <p:nvPr/>
          </p:nvSpPr>
          <p:spPr>
            <a:xfrm>
              <a:off x="10462705" y="58482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58 MeV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54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Graphic spid="4" grpId="0">
        <p:bldAsOne/>
      </p:bldGraphic>
      <p:bldGraphic spid="5" grpId="0">
        <p:bldAsOne/>
      </p:bldGraphic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62E6656-E60E-4884-A901-76B3089C64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568708"/>
              </p:ext>
            </p:extLst>
          </p:nvPr>
        </p:nvGraphicFramePr>
        <p:xfrm>
          <a:off x="167922" y="1368380"/>
          <a:ext cx="3099184" cy="2269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7CC7810-2212-4300-8A03-D2CA89D133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103620"/>
              </p:ext>
            </p:extLst>
          </p:nvPr>
        </p:nvGraphicFramePr>
        <p:xfrm>
          <a:off x="177663" y="3985433"/>
          <a:ext cx="3088738" cy="2255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600908"/>
              </p:ext>
            </p:extLst>
          </p:nvPr>
        </p:nvGraphicFramePr>
        <p:xfrm>
          <a:off x="7313202" y="3493013"/>
          <a:ext cx="3576637" cy="3035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154ECA-BC08-4645-B603-192BE827E27D}"/>
              </a:ext>
            </a:extLst>
          </p:cNvPr>
          <p:cNvCxnSpPr/>
          <p:nvPr/>
        </p:nvCxnSpPr>
        <p:spPr>
          <a:xfrm flipV="1">
            <a:off x="9533060" y="4604267"/>
            <a:ext cx="0" cy="965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9E60F3-14B6-4E2B-9596-0C1FB6F14082}"/>
              </a:ext>
            </a:extLst>
          </p:cNvPr>
          <p:cNvCxnSpPr/>
          <p:nvPr/>
        </p:nvCxnSpPr>
        <p:spPr>
          <a:xfrm flipV="1">
            <a:off x="9315075" y="4605599"/>
            <a:ext cx="0" cy="307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7BF5B-7379-44B5-87DA-DB069583AD8D}"/>
              </a:ext>
            </a:extLst>
          </p:cNvPr>
          <p:cNvCxnSpPr/>
          <p:nvPr/>
        </p:nvCxnSpPr>
        <p:spPr>
          <a:xfrm flipH="1">
            <a:off x="9315075" y="4604267"/>
            <a:ext cx="2128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154ECA-BC08-4645-B603-192BE827E27D}"/>
              </a:ext>
            </a:extLst>
          </p:cNvPr>
          <p:cNvCxnSpPr/>
          <p:nvPr/>
        </p:nvCxnSpPr>
        <p:spPr>
          <a:xfrm flipV="1">
            <a:off x="10135867" y="4598951"/>
            <a:ext cx="0" cy="965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9E60F3-14B6-4E2B-9596-0C1FB6F14082}"/>
              </a:ext>
            </a:extLst>
          </p:cNvPr>
          <p:cNvCxnSpPr/>
          <p:nvPr/>
        </p:nvCxnSpPr>
        <p:spPr>
          <a:xfrm flipV="1">
            <a:off x="9917882" y="4600284"/>
            <a:ext cx="0" cy="4720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F7BF5B-7379-44B5-87DA-DB069583AD8D}"/>
              </a:ext>
            </a:extLst>
          </p:cNvPr>
          <p:cNvCxnSpPr/>
          <p:nvPr/>
        </p:nvCxnSpPr>
        <p:spPr>
          <a:xfrm flipH="1">
            <a:off x="9917882" y="4598951"/>
            <a:ext cx="2128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154ECA-BC08-4645-B603-192BE827E27D}"/>
              </a:ext>
            </a:extLst>
          </p:cNvPr>
          <p:cNvCxnSpPr/>
          <p:nvPr/>
        </p:nvCxnSpPr>
        <p:spPr>
          <a:xfrm flipV="1">
            <a:off x="10742956" y="4534069"/>
            <a:ext cx="0" cy="1062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9E60F3-14B6-4E2B-9596-0C1FB6F14082}"/>
              </a:ext>
            </a:extLst>
          </p:cNvPr>
          <p:cNvCxnSpPr/>
          <p:nvPr/>
        </p:nvCxnSpPr>
        <p:spPr>
          <a:xfrm flipV="1">
            <a:off x="10524971" y="4543578"/>
            <a:ext cx="0" cy="61764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7BF5B-7379-44B5-87DA-DB069583AD8D}"/>
              </a:ext>
            </a:extLst>
          </p:cNvPr>
          <p:cNvCxnSpPr/>
          <p:nvPr/>
        </p:nvCxnSpPr>
        <p:spPr>
          <a:xfrm flipH="1">
            <a:off x="10524971" y="4542244"/>
            <a:ext cx="2128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 Box 52"/>
          <p:cNvSpPr txBox="1">
            <a:spLocks noChangeArrowheads="1"/>
          </p:cNvSpPr>
          <p:nvPr/>
        </p:nvSpPr>
        <p:spPr bwMode="auto">
          <a:xfrm>
            <a:off x="82159" y="30980"/>
            <a:ext cx="120667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Targeting OGG1 and PARG sensitises cells to high-LET protons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0" y="6481135"/>
            <a:ext cx="3359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Fabbrizi, Nickson </a:t>
            </a:r>
            <a:r>
              <a:rPr lang="en-GB" sz="1600" b="1" i="1" dirty="0">
                <a:solidFill>
                  <a:srgbClr val="002060"/>
                </a:solidFill>
                <a:latin typeface="+mn-lt"/>
              </a:rPr>
              <a:t>et al., (unpublished)</a:t>
            </a:r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3041852"/>
              </p:ext>
            </p:extLst>
          </p:nvPr>
        </p:nvGraphicFramePr>
        <p:xfrm>
          <a:off x="3287121" y="3939252"/>
          <a:ext cx="3239024" cy="2336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7" name="Chart 56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981743"/>
              </p:ext>
            </p:extLst>
          </p:nvPr>
        </p:nvGraphicFramePr>
        <p:xfrm>
          <a:off x="3274668" y="1270011"/>
          <a:ext cx="3240859" cy="2464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563179A1-EF3A-4256-87AA-16081D687928}"/>
              </a:ext>
            </a:extLst>
          </p:cNvPr>
          <p:cNvSpPr txBox="1"/>
          <p:nvPr/>
        </p:nvSpPr>
        <p:spPr>
          <a:xfrm>
            <a:off x="2746750" y="117466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11 MeV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63179A1-EF3A-4256-87AA-16081D687928}"/>
              </a:ext>
            </a:extLst>
          </p:cNvPr>
          <p:cNvSpPr txBox="1"/>
          <p:nvPr/>
        </p:nvSpPr>
        <p:spPr>
          <a:xfrm>
            <a:off x="2743035" y="373939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58 MeV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6484231" y="711988"/>
            <a:ext cx="2434523" cy="2456208"/>
            <a:chOff x="7348440" y="915443"/>
            <a:chExt cx="2434523" cy="2456208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A881734-B9FA-45E0-9FDF-D827C27FF5A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8" t="43428" r="47168" b="45915"/>
            <a:stretch/>
          </p:blipFill>
          <p:spPr>
            <a:xfrm>
              <a:off x="7772217" y="1351395"/>
              <a:ext cx="1293254" cy="267036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73E708D-B755-46D3-8EEF-3D5F5E8A4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7" t="69756" r="49438" b="20171"/>
            <a:stretch/>
          </p:blipFill>
          <p:spPr>
            <a:xfrm>
              <a:off x="7766418" y="3089573"/>
              <a:ext cx="1287123" cy="2639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32BAAA6-866A-43BA-A2EA-4DDC3EB92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8" t="17054" r="39922" b="24435"/>
            <a:stretch/>
          </p:blipFill>
          <p:spPr>
            <a:xfrm>
              <a:off x="7782278" y="1656797"/>
              <a:ext cx="1283193" cy="1387942"/>
            </a:xfrm>
            <a:prstGeom prst="rect">
              <a:avLst/>
            </a:prstGeom>
            <a:ln>
              <a:noFill/>
            </a:ln>
          </p:spPr>
        </p:pic>
        <p:sp>
          <p:nvSpPr>
            <p:cNvPr id="64" name="Text Box 30">
              <a:extLst>
                <a:ext uri="{FF2B5EF4-FFF2-40B4-BE49-F238E27FC236}">
                  <a16:creationId xmlns:a16="http://schemas.microsoft.com/office/drawing/2014/main" id="{FC4A5C8B-414F-4ADE-8CF1-43E97F45F5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00000">
              <a:off x="7762090" y="957831"/>
              <a:ext cx="88694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00" dirty="0">
                  <a:latin typeface="+mn-lt"/>
                  <a:cs typeface="Arial" panose="020B0604020202020204" pitchFamily="34" charset="0"/>
                </a:rPr>
                <a:t>DMSO</a:t>
              </a:r>
            </a:p>
          </p:txBody>
        </p:sp>
        <p:sp>
          <p:nvSpPr>
            <p:cNvPr id="65" name="Text Box 30">
              <a:extLst>
                <a:ext uri="{FF2B5EF4-FFF2-40B4-BE49-F238E27FC236}">
                  <a16:creationId xmlns:a16="http://schemas.microsoft.com/office/drawing/2014/main" id="{AB8294DD-C361-4809-996E-D3919D024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00000">
              <a:off x="8044618" y="915443"/>
              <a:ext cx="114021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00" dirty="0" err="1">
                  <a:latin typeface="+mn-lt"/>
                  <a:cs typeface="Arial" panose="020B0604020202020204" pitchFamily="34" charset="0"/>
                </a:rPr>
                <a:t>PARGi</a:t>
              </a:r>
              <a:endParaRPr lang="en-US" sz="11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993CE0C-CE50-483A-8CC8-C9018A910348}"/>
                </a:ext>
              </a:extLst>
            </p:cNvPr>
            <p:cNvSpPr txBox="1"/>
            <p:nvPr/>
          </p:nvSpPr>
          <p:spPr>
            <a:xfrm>
              <a:off x="8999711" y="1377740"/>
              <a:ext cx="6158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cs typeface="Arial" panose="020B0604020202020204" pitchFamily="34" charset="0"/>
                </a:rPr>
                <a:t>PARP-1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00F8C7C-F76E-4F34-B858-EDA742850D88}"/>
                </a:ext>
              </a:extLst>
            </p:cNvPr>
            <p:cNvSpPr/>
            <p:nvPr/>
          </p:nvSpPr>
          <p:spPr>
            <a:xfrm>
              <a:off x="7766419" y="1345304"/>
              <a:ext cx="1287122" cy="202634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Arial" panose="020B0604020202020204" pitchFamily="34" charset="0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822AAA-E19B-40EC-BF18-5C1881E1E041}"/>
                </a:ext>
              </a:extLst>
            </p:cNvPr>
            <p:cNvCxnSpPr>
              <a:cxnSpLocks/>
            </p:cNvCxnSpPr>
            <p:nvPr/>
          </p:nvCxnSpPr>
          <p:spPr>
            <a:xfrm>
              <a:off x="7766419" y="1642930"/>
              <a:ext cx="12990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5AAEF88-6358-4DC7-B4BA-09D05D1E3D8F}"/>
                </a:ext>
              </a:extLst>
            </p:cNvPr>
            <p:cNvCxnSpPr>
              <a:cxnSpLocks/>
            </p:cNvCxnSpPr>
            <p:nvPr/>
          </p:nvCxnSpPr>
          <p:spPr>
            <a:xfrm>
              <a:off x="7766419" y="3062684"/>
              <a:ext cx="128712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Text Box 30">
              <a:extLst>
                <a:ext uri="{FF2B5EF4-FFF2-40B4-BE49-F238E27FC236}">
                  <a16:creationId xmlns:a16="http://schemas.microsoft.com/office/drawing/2014/main" id="{FDD2F44C-D0C1-4274-B08A-11F0793D8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00000">
              <a:off x="8360220" y="957831"/>
              <a:ext cx="88694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00" dirty="0">
                  <a:latin typeface="+mn-lt"/>
                  <a:cs typeface="Arial" panose="020B0604020202020204" pitchFamily="34" charset="0"/>
                </a:rPr>
                <a:t>DMSO (+IR)</a:t>
              </a:r>
            </a:p>
          </p:txBody>
        </p:sp>
        <p:sp>
          <p:nvSpPr>
            <p:cNvPr id="71" name="Text Box 30">
              <a:extLst>
                <a:ext uri="{FF2B5EF4-FFF2-40B4-BE49-F238E27FC236}">
                  <a16:creationId xmlns:a16="http://schemas.microsoft.com/office/drawing/2014/main" id="{5204A370-E1D9-45AD-972C-6FEE8A8B03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00000">
              <a:off x="8642747" y="915443"/>
              <a:ext cx="114021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00" dirty="0" err="1">
                  <a:latin typeface="+mn-lt"/>
                  <a:cs typeface="Arial" panose="020B0604020202020204" pitchFamily="34" charset="0"/>
                </a:rPr>
                <a:t>PARGi</a:t>
              </a:r>
              <a:r>
                <a:rPr lang="en-US" sz="1100" dirty="0">
                  <a:latin typeface="+mn-lt"/>
                  <a:cs typeface="Arial" panose="020B0604020202020204" pitchFamily="34" charset="0"/>
                </a:rPr>
                <a:t> (+IR)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FC261A2-230E-4B6F-B24D-67C643214D48}"/>
                </a:ext>
              </a:extLst>
            </p:cNvPr>
            <p:cNvSpPr txBox="1"/>
            <p:nvPr/>
          </p:nvSpPr>
          <p:spPr>
            <a:xfrm>
              <a:off x="8999711" y="2207495"/>
              <a:ext cx="425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cs typeface="Arial" panose="020B0604020202020204" pitchFamily="34" charset="0"/>
                </a:rPr>
                <a:t>PAR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8D1602B-A37B-4FA5-ABB8-D8B095B33803}"/>
                </a:ext>
              </a:extLst>
            </p:cNvPr>
            <p:cNvSpPr txBox="1"/>
            <p:nvPr/>
          </p:nvSpPr>
          <p:spPr>
            <a:xfrm>
              <a:off x="8999711" y="3069531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cs typeface="Arial" panose="020B0604020202020204" pitchFamily="34" charset="0"/>
                </a:rPr>
                <a:t>Actin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5D62929-8E5D-461C-9C9F-4477A9048A90}"/>
                </a:ext>
              </a:extLst>
            </p:cNvPr>
            <p:cNvCxnSpPr>
              <a:cxnSpLocks/>
            </p:cNvCxnSpPr>
            <p:nvPr/>
          </p:nvCxnSpPr>
          <p:spPr>
            <a:xfrm>
              <a:off x="7668433" y="2234464"/>
              <a:ext cx="9989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9F4C141-FDA0-4644-A1A2-ED5DEF87448F}"/>
                </a:ext>
              </a:extLst>
            </p:cNvPr>
            <p:cNvSpPr txBox="1"/>
            <p:nvPr/>
          </p:nvSpPr>
          <p:spPr>
            <a:xfrm>
              <a:off x="7348440" y="2098814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cs typeface="Arial" panose="020B0604020202020204" pitchFamily="34" charset="0"/>
                </a:rPr>
                <a:t>250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881EDD2-6921-49E9-8FA2-568C1A55F687}"/>
                </a:ext>
              </a:extLst>
            </p:cNvPr>
            <p:cNvCxnSpPr>
              <a:cxnSpLocks/>
            </p:cNvCxnSpPr>
            <p:nvPr/>
          </p:nvCxnSpPr>
          <p:spPr>
            <a:xfrm>
              <a:off x="7668433" y="2473094"/>
              <a:ext cx="9989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0C8E9A1-C5A1-4DD9-99BE-0F5C8E6322F4}"/>
                </a:ext>
              </a:extLst>
            </p:cNvPr>
            <p:cNvSpPr txBox="1"/>
            <p:nvPr/>
          </p:nvSpPr>
          <p:spPr>
            <a:xfrm>
              <a:off x="7348440" y="2337444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cs typeface="Arial" panose="020B0604020202020204" pitchFamily="34" charset="0"/>
                </a:rPr>
                <a:t>150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C228C4D-8FC7-4DA2-B4A5-D0F7DC826363}"/>
                </a:ext>
              </a:extLst>
            </p:cNvPr>
            <p:cNvCxnSpPr>
              <a:cxnSpLocks/>
            </p:cNvCxnSpPr>
            <p:nvPr/>
          </p:nvCxnSpPr>
          <p:spPr>
            <a:xfrm>
              <a:off x="7668433" y="2691559"/>
              <a:ext cx="9989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12EAF48-9873-4145-99E0-98359CE146E7}"/>
                </a:ext>
              </a:extLst>
            </p:cNvPr>
            <p:cNvSpPr txBox="1"/>
            <p:nvPr/>
          </p:nvSpPr>
          <p:spPr>
            <a:xfrm>
              <a:off x="7348440" y="2555908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cs typeface="Arial" panose="020B0604020202020204" pitchFamily="34" charset="0"/>
                </a:rPr>
                <a:t>100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8BB8113-2E32-411B-8BC3-E59C1DABF463}"/>
                </a:ext>
              </a:extLst>
            </p:cNvPr>
            <p:cNvCxnSpPr>
              <a:cxnSpLocks/>
            </p:cNvCxnSpPr>
            <p:nvPr/>
          </p:nvCxnSpPr>
          <p:spPr>
            <a:xfrm>
              <a:off x="7668433" y="2852886"/>
              <a:ext cx="9989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73DF3B0-DAEE-4285-8836-F0154F48F794}"/>
                </a:ext>
              </a:extLst>
            </p:cNvPr>
            <p:cNvSpPr txBox="1"/>
            <p:nvPr/>
          </p:nvSpPr>
          <p:spPr>
            <a:xfrm>
              <a:off x="7427165" y="2717236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cs typeface="Arial" panose="020B0604020202020204" pitchFamily="34" charset="0"/>
                </a:rPr>
                <a:t>75</a:t>
              </a:r>
            </a:p>
          </p:txBody>
        </p:sp>
      </p:grpSp>
      <p:graphicFrame>
        <p:nvGraphicFramePr>
          <p:cNvPr id="92" name="Chart 91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41923"/>
              </p:ext>
            </p:extLst>
          </p:nvPr>
        </p:nvGraphicFramePr>
        <p:xfrm>
          <a:off x="8643338" y="764713"/>
          <a:ext cx="3473995" cy="2738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4154ECA-BC08-4645-B603-192BE827E27D}"/>
              </a:ext>
            </a:extLst>
          </p:cNvPr>
          <p:cNvCxnSpPr/>
          <p:nvPr/>
        </p:nvCxnSpPr>
        <p:spPr>
          <a:xfrm flipV="1">
            <a:off x="10784736" y="1684731"/>
            <a:ext cx="0" cy="965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39E60F3-14B6-4E2B-9596-0C1FB6F14082}"/>
              </a:ext>
            </a:extLst>
          </p:cNvPr>
          <p:cNvCxnSpPr/>
          <p:nvPr/>
        </p:nvCxnSpPr>
        <p:spPr>
          <a:xfrm flipV="1">
            <a:off x="10566751" y="1686062"/>
            <a:ext cx="0" cy="34157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4F7BF5B-7379-44B5-87DA-DB069583AD8D}"/>
              </a:ext>
            </a:extLst>
          </p:cNvPr>
          <p:cNvCxnSpPr/>
          <p:nvPr/>
        </p:nvCxnSpPr>
        <p:spPr>
          <a:xfrm flipH="1">
            <a:off x="10566751" y="1684731"/>
            <a:ext cx="2128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4154ECA-BC08-4645-B603-192BE827E27D}"/>
              </a:ext>
            </a:extLst>
          </p:cNvPr>
          <p:cNvCxnSpPr/>
          <p:nvPr/>
        </p:nvCxnSpPr>
        <p:spPr>
          <a:xfrm flipV="1">
            <a:off x="11374843" y="1908015"/>
            <a:ext cx="0" cy="965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39E60F3-14B6-4E2B-9596-0C1FB6F14082}"/>
              </a:ext>
            </a:extLst>
          </p:cNvPr>
          <p:cNvCxnSpPr/>
          <p:nvPr/>
        </p:nvCxnSpPr>
        <p:spPr>
          <a:xfrm flipV="1">
            <a:off x="11156858" y="1909347"/>
            <a:ext cx="0" cy="25119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4F7BF5B-7379-44B5-87DA-DB069583AD8D}"/>
              </a:ext>
            </a:extLst>
          </p:cNvPr>
          <p:cNvCxnSpPr/>
          <p:nvPr/>
        </p:nvCxnSpPr>
        <p:spPr>
          <a:xfrm flipH="1">
            <a:off x="11156858" y="1908015"/>
            <a:ext cx="2128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4154ECA-BC08-4645-B603-192BE827E27D}"/>
              </a:ext>
            </a:extLst>
          </p:cNvPr>
          <p:cNvCxnSpPr/>
          <p:nvPr/>
        </p:nvCxnSpPr>
        <p:spPr>
          <a:xfrm flipV="1">
            <a:off x="11975582" y="1775108"/>
            <a:ext cx="0" cy="965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39E60F3-14B6-4E2B-9596-0C1FB6F14082}"/>
              </a:ext>
            </a:extLst>
          </p:cNvPr>
          <p:cNvCxnSpPr/>
          <p:nvPr/>
        </p:nvCxnSpPr>
        <p:spPr>
          <a:xfrm flipV="1">
            <a:off x="11757597" y="1776441"/>
            <a:ext cx="0" cy="46207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4F7BF5B-7379-44B5-87DA-DB069583AD8D}"/>
              </a:ext>
            </a:extLst>
          </p:cNvPr>
          <p:cNvCxnSpPr/>
          <p:nvPr/>
        </p:nvCxnSpPr>
        <p:spPr>
          <a:xfrm flipH="1">
            <a:off x="11757597" y="1775108"/>
            <a:ext cx="2128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Text Box 10">
            <a:extLst>
              <a:ext uri="{FF2B5EF4-FFF2-40B4-BE49-F238E27FC236}">
                <a16:creationId xmlns:a16="http://schemas.microsoft.com/office/drawing/2014/main" id="{DBF69DC3-1859-4190-967D-D50A1BA95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7646" y="4632960"/>
            <a:ext cx="123208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ctr" eaLnBrk="1" hangingPunct="1"/>
            <a:r>
              <a:rPr lang="en-GB" sz="1200" dirty="0">
                <a:latin typeface="+mj-lt"/>
              </a:rPr>
              <a:t>*p&lt;0.05, **p&lt;0.02</a:t>
            </a:r>
          </a:p>
          <a:p>
            <a:pPr marL="0" lvl="1" algn="ctr" eaLnBrk="1" hangingPunct="1"/>
            <a:r>
              <a:rPr lang="en-GB" sz="1200" dirty="0">
                <a:latin typeface="+mj-lt"/>
              </a:rPr>
              <a:t>***p&lt;0.005</a:t>
            </a:r>
          </a:p>
        </p:txBody>
      </p:sp>
      <p:sp>
        <p:nvSpPr>
          <p:cNvPr id="112" name="Text Box 10"/>
          <p:cNvSpPr txBox="1">
            <a:spLocks noChangeArrowheads="1"/>
          </p:cNvSpPr>
          <p:nvPr/>
        </p:nvSpPr>
        <p:spPr bwMode="auto">
          <a:xfrm>
            <a:off x="7104112" y="6481135"/>
            <a:ext cx="49956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GB" sz="1600" b="1" dirty="0">
                <a:solidFill>
                  <a:srgbClr val="002060"/>
                </a:solidFill>
                <a:latin typeface="+mn-lt"/>
              </a:rPr>
              <a:t>Collaborations with Thomas </a:t>
            </a:r>
            <a:r>
              <a:rPr lang="en-GB" sz="1600" b="1" dirty="0" err="1">
                <a:solidFill>
                  <a:srgbClr val="002060"/>
                </a:solidFill>
                <a:latin typeface="+mn-lt"/>
              </a:rPr>
              <a:t>Helleday</a:t>
            </a:r>
            <a:r>
              <a:rPr lang="en-GB" sz="1600" b="1" dirty="0">
                <a:solidFill>
                  <a:srgbClr val="002060"/>
                </a:solidFill>
                <a:latin typeface="+mn-lt"/>
              </a:rPr>
              <a:t> and Helen Bryant</a:t>
            </a:r>
            <a:endParaRPr lang="en-GB" sz="1600" b="1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29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2" grpId="0">
        <p:bldAsOne/>
      </p:bldGraphic>
      <p:bldP spid="1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5CA072CEEC80499FC369B7CA8027BD" ma:contentTypeVersion="19" ma:contentTypeDescription="Create a new document." ma:contentTypeScope="" ma:versionID="b76e67c99c5c6a911df34e0e790162c0">
  <xsd:schema xmlns:xsd="http://www.w3.org/2001/XMLSchema" xmlns:xs="http://www.w3.org/2001/XMLSchema" xmlns:p="http://schemas.microsoft.com/office/2006/metadata/properties" xmlns:ns1="http://schemas.microsoft.com/sharepoint/v3" xmlns:ns2="0cde2f4a-9710-4063-bdde-10d0437108f9" xmlns:ns3="97b6b158-878f-4ba7-889c-0a6b72874be7" targetNamespace="http://schemas.microsoft.com/office/2006/metadata/properties" ma:root="true" ma:fieldsID="3cd37be4efc054601d29cf3ecd9b65fc" ns1:_="" ns2:_="" ns3:_="">
    <xsd:import namespace="http://schemas.microsoft.com/sharepoint/v3"/>
    <xsd:import namespace="0cde2f4a-9710-4063-bdde-10d0437108f9"/>
    <xsd:import namespace="97b6b158-878f-4ba7-889c-0a6b72874b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e2f4a-9710-4063-bdde-10d043710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934dc9b-ab1a-41a2-b836-343a6a10a9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6b158-878f-4ba7-889c-0a6b72874be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17c3a1e-57af-4b02-ac00-3931450674b1}" ma:internalName="TaxCatchAll" ma:showField="CatchAllData" ma:web="97b6b158-878f-4ba7-889c-0a6b72874b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0cde2f4a-9710-4063-bdde-10d0437108f9">
      <Terms xmlns="http://schemas.microsoft.com/office/infopath/2007/PartnerControls"/>
    </lcf76f155ced4ddcb4097134ff3c332f>
    <TaxCatchAll xmlns="97b6b158-878f-4ba7-889c-0a6b72874be7" xsi:nil="true"/>
  </documentManagement>
</p:properties>
</file>

<file path=customXml/itemProps1.xml><?xml version="1.0" encoding="utf-8"?>
<ds:datastoreItem xmlns:ds="http://schemas.openxmlformats.org/officeDocument/2006/customXml" ds:itemID="{5C2680DA-A199-474D-98D7-7A5C844980C1}"/>
</file>

<file path=customXml/itemProps2.xml><?xml version="1.0" encoding="utf-8"?>
<ds:datastoreItem xmlns:ds="http://schemas.openxmlformats.org/officeDocument/2006/customXml" ds:itemID="{F231A684-DF4B-4CE0-959F-50C5552D842F}"/>
</file>

<file path=customXml/itemProps3.xml><?xml version="1.0" encoding="utf-8"?>
<ds:datastoreItem xmlns:ds="http://schemas.openxmlformats.org/officeDocument/2006/customXml" ds:itemID="{9E25F19C-5D8E-4B71-9AFA-572D3D3D5B9A}"/>
</file>

<file path=docProps/app.xml><?xml version="1.0" encoding="utf-8"?>
<Properties xmlns="http://schemas.openxmlformats.org/officeDocument/2006/extended-properties" xmlns:vt="http://schemas.openxmlformats.org/officeDocument/2006/docPropsVTypes">
  <TotalTime>3007</TotalTime>
  <Words>1745</Words>
  <Application>Microsoft Office PowerPoint</Application>
  <PresentationFormat>Widescreen</PresentationFormat>
  <Paragraphs>414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Palatino Linotype</vt:lpstr>
      <vt:lpstr>Symbol</vt:lpstr>
      <vt:lpstr>Times New Roman</vt:lpstr>
      <vt:lpstr>Office Theme</vt:lpstr>
      <vt:lpstr>PHOTO-PAINT</vt:lpstr>
      <vt:lpstr>PowerPoint Presentation</vt:lpstr>
      <vt:lpstr>PowerPoint Presentation</vt:lpstr>
      <vt:lpstr>PowerPoint Presentation</vt:lpstr>
      <vt:lpstr>Major research questions/aims</vt:lpstr>
      <vt:lpstr>Major research questions/aims</vt:lpstr>
      <vt:lpstr>PowerPoint Presentation</vt:lpstr>
      <vt:lpstr>PowerPoint Presentation</vt:lpstr>
      <vt:lpstr>PowerPoint Presentation</vt:lpstr>
      <vt:lpstr>PowerPoint Presentation</vt:lpstr>
      <vt:lpstr>Major research questions/aims</vt:lpstr>
      <vt:lpstr>PowerPoint Presentation</vt:lpstr>
      <vt:lpstr>Major research questions/aims</vt:lpstr>
      <vt:lpstr>PowerPoint Presentation</vt:lpstr>
      <vt:lpstr>PowerPoint Presentation</vt:lpstr>
      <vt:lpstr>PowerPoint Presentation</vt:lpstr>
      <vt:lpstr>PowerPoint Presentation</vt:lpstr>
      <vt:lpstr>Summary and key points</vt:lpstr>
      <vt:lpstr>PowerPoint Presentation</vt:lpstr>
    </vt:vector>
  </TitlesOfParts>
  <Company>The University of Liverpool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PARSONS, Jason</dc:creator>
  <cp:lastModifiedBy>Jason Parsons (Cancer and Genomic Sciences)</cp:lastModifiedBy>
  <cp:revision>534</cp:revision>
  <dcterms:created xsi:type="dcterms:W3CDTF">2014-03-03T12:49:12Z</dcterms:created>
  <dcterms:modified xsi:type="dcterms:W3CDTF">2023-10-24T06:31:48Z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0x0101008C5CA072CEEC80499FC369B7CA8027BD</vt:lpwstr>
  </property>
</Properties>
</file>