
<file path=[Content_Types].xml><?xml version="1.0" encoding="utf-8"?>
<Types xmlns="http://schemas.openxmlformats.org/package/2006/content-types">
  <Default Extension="avi" ContentType="video/x-msvideo"/>
  <Default Extension="bin" ContentType="application/vnd.openxmlformats-officedocument.oleObject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authors.xml" ContentType="application/vnd.ms-powerpoint.author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36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708" r:id="rId4"/>
    <p:sldId id="709" r:id="rId5"/>
    <p:sldId id="710" r:id="rId6"/>
    <p:sldId id="737" r:id="rId7"/>
    <p:sldId id="267" r:id="rId8"/>
    <p:sldId id="269" r:id="rId9"/>
    <p:sldId id="319" r:id="rId10"/>
    <p:sldId id="373" r:id="rId11"/>
    <p:sldId id="275" r:id="rId12"/>
    <p:sldId id="353" r:id="rId13"/>
    <p:sldId id="735" r:id="rId14"/>
    <p:sldId id="738" r:id="rId15"/>
    <p:sldId id="716" r:id="rId16"/>
    <p:sldId id="722" r:id="rId17"/>
    <p:sldId id="725" r:id="rId18"/>
    <p:sldId id="734" r:id="rId19"/>
    <p:sldId id="727" r:id="rId20"/>
    <p:sldId id="736" r:id="rId21"/>
  </p:sldIdLst>
  <p:sldSz cx="9144000" cy="5143500" type="screen16x9"/>
  <p:notesSz cx="7099300" cy="102346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951C38F-9C02-336F-2F43-2036C5E0639E}" name="Jeff Bamber" initials="JB" userId="S::Jeff.Bamber@icr.ac.uk::0c6328aa-f32d-4744-9455-5fc11173f0b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FF7"/>
    <a:srgbClr val="FEF4E6"/>
    <a:srgbClr val="FFFBEF"/>
    <a:srgbClr val="4D5E5F"/>
    <a:srgbClr val="89A4A7"/>
    <a:srgbClr val="E5FFE5"/>
    <a:srgbClr val="FFCCFF"/>
    <a:srgbClr val="825400"/>
    <a:srgbClr val="000099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06" autoAdjust="0"/>
    <p:restoredTop sz="96652" autoAdjust="0"/>
  </p:normalViewPr>
  <p:slideViewPr>
    <p:cSldViewPr snapToGrid="0">
      <p:cViewPr varScale="1">
        <p:scale>
          <a:sx n="108" d="100"/>
          <a:sy n="108" d="100"/>
        </p:scale>
        <p:origin x="1008" y="77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8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8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3B8A4FF0-58BB-42CB-8559-6D94B6C8BB4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65572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9700" y="768350"/>
            <a:ext cx="68199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668D704B-DEB6-4FE6-B97E-ED0B267A0C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41530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Jeff starts off and talks to slides 1-5.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8D704B-DEB6-4FE6-B97E-ED0B267A0CFB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097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 deleted “Dose-enhancing nanoparticles providing self-adaptive ion-acoustic dose mapping” from the last item because it is too complex to explain (and novel).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8D704B-DEB6-4FE6-B97E-ED0B267A0CFB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13482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Jeff hands over to Maria who speaks to slides 6-13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8D704B-DEB6-4FE6-B97E-ED0B267A0CFB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71894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6CD6C8-F2E0-6249-92EC-7623C45D2C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8381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6CD6C8-F2E0-6249-92EC-7623C45D2C4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8675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Maria hands back to Jeff who speaks to the end, slides 15-20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8D704B-DEB6-4FE6-B97E-ED0B267A0CFB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9953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2331" y="2914650"/>
            <a:ext cx="7080069" cy="1314450"/>
          </a:xfrm>
        </p:spPr>
        <p:txBody>
          <a:bodyPr/>
          <a:lstStyle>
            <a:lvl1pPr marL="0" indent="0" algn="l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482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7740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8288" y="170259"/>
            <a:ext cx="2068512" cy="48339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9576" y="170259"/>
            <a:ext cx="6056313" cy="48339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5309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76" y="170260"/>
            <a:ext cx="6994525" cy="62626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083469"/>
            <a:ext cx="4038600" cy="39207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3469"/>
            <a:ext cx="4038600" cy="39207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492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76" y="170260"/>
            <a:ext cx="6994525" cy="62626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083469"/>
            <a:ext cx="8229600" cy="3920729"/>
          </a:xfrm>
        </p:spPr>
        <p:txBody>
          <a:bodyPr/>
          <a:lstStyle/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305326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6507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7326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83469"/>
            <a:ext cx="4038600" cy="392072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3469"/>
            <a:ext cx="4038600" cy="392072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0368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837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7101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5091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1784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607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9576" y="170260"/>
            <a:ext cx="6994525" cy="626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83469"/>
            <a:ext cx="8229600" cy="3920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pic>
        <p:nvPicPr>
          <p:cNvPr id="1028" name="Picture 5" descr="ICR_logo_2012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900" y="209550"/>
            <a:ext cx="1174802" cy="254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6"/>
          <p:cNvSpPr>
            <a:spLocks noChangeArrowheads="1"/>
          </p:cNvSpPr>
          <p:nvPr/>
        </p:nvSpPr>
        <p:spPr bwMode="auto">
          <a:xfrm>
            <a:off x="8641080" y="171450"/>
            <a:ext cx="46482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8C371BE3-C421-485A-B4A5-DFA23717C1BB}" type="slidenum">
              <a:rPr lang="en-GB" altLang="en-US" sz="1400" smtClean="0">
                <a:solidFill>
                  <a:schemeClr val="bg2"/>
                </a:solidFill>
                <a:latin typeface="Tahoma" pitchFamily="34" charset="0"/>
              </a:rPr>
              <a:pPr algn="r" eaLnBrk="1" hangingPunct="1">
                <a:defRPr/>
              </a:pPr>
              <a:t>‹#›</a:t>
            </a:fld>
            <a:endParaRPr lang="en-GB" altLang="en-US" sz="1400" dirty="0">
              <a:solidFill>
                <a:schemeClr val="bg2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792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  <p:sldLayoutId id="2147483848" r:id="rId12"/>
    <p:sldLayoutId id="2147483849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A7193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A71930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A71930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A71930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A71930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rgbClr val="A71930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rgbClr val="A71930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rgbClr val="A71930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rgbClr val="A71930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wmf"/><Relationship Id="rId5" Type="http://schemas.openxmlformats.org/officeDocument/2006/relationships/image" Target="../media/image4.jpeg"/><Relationship Id="rId10" Type="http://schemas.openxmlformats.org/officeDocument/2006/relationships/oleObject" Target="../embeddings/oleObject1.bin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2.avi"/><Relationship Id="rId1" Type="http://schemas.microsoft.com/office/2007/relationships/media" Target="../media/media2.avi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jpe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3AAD48D-5AC7-6710-1464-EE06FFC1B6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374182"/>
            <a:ext cx="7251700" cy="1090798"/>
          </a:xfrm>
        </p:spPr>
        <p:txBody>
          <a:bodyPr/>
          <a:lstStyle/>
          <a:p>
            <a:r>
              <a:rPr lang="en-US" sz="3600" dirty="0" err="1"/>
              <a:t>Ionacoustic</a:t>
            </a:r>
            <a:r>
              <a:rPr lang="en-US" sz="3600" dirty="0"/>
              <a:t> imaging for eventual in-vitro and in-vivo dose mapping</a:t>
            </a:r>
            <a:endParaRPr lang="en-GB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16ED0B3-37EF-70EC-CD74-6525D73AAA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2519396"/>
            <a:ext cx="8204200" cy="1626090"/>
          </a:xfrm>
        </p:spPr>
        <p:txBody>
          <a:bodyPr/>
          <a:lstStyle/>
          <a:p>
            <a:r>
              <a:rPr lang="en-GB" sz="1800" i="1" dirty="0"/>
              <a:t>Jeff Bamber (Institute of Cancer Research) and </a:t>
            </a:r>
          </a:p>
          <a:p>
            <a:r>
              <a:rPr lang="en-GB" sz="1800" i="1" dirty="0"/>
              <a:t>Maria </a:t>
            </a:r>
            <a:r>
              <a:rPr lang="en-GB" sz="1800" i="1" dirty="0" err="1"/>
              <a:t>Maxouti</a:t>
            </a:r>
            <a:r>
              <a:rPr lang="en-GB" sz="1800" i="1" dirty="0"/>
              <a:t> (Imperial College London), with</a:t>
            </a:r>
          </a:p>
          <a:p>
            <a:endParaRPr lang="en-GB" sz="1800" i="1" dirty="0"/>
          </a:p>
          <a:p>
            <a:r>
              <a:rPr lang="en-GB" sz="1800" dirty="0"/>
              <a:t>Josie McGarrigle, Anthea MacIntosh-LaRocque, Vania Lay, Yu Hu, Ben Cox, Ben Smart, Emma Harris, Colin Whyte, Kenneth Long</a:t>
            </a:r>
          </a:p>
        </p:txBody>
      </p:sp>
      <p:pic>
        <p:nvPicPr>
          <p:cNvPr id="3077" name="Picture 5" descr="ICR_logo_20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48" y="101755"/>
            <a:ext cx="1574486" cy="33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794583" y="79089"/>
            <a:ext cx="1326403" cy="427632"/>
            <a:chOff x="6465508" y="30957"/>
            <a:chExt cx="2520950" cy="625078"/>
          </a:xfrm>
        </p:grpSpPr>
        <p:pic>
          <p:nvPicPr>
            <p:cNvPr id="3078" name="Picture 6" descr="In_partnetship_with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9745" y="30957"/>
              <a:ext cx="1636713" cy="209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9" name="Picture 7" descr="RMH_logo_201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5508" y="246460"/>
              <a:ext cx="2460625" cy="409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AD73849F-F04F-B1AB-509E-BE4E1007E9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7594" y="101755"/>
            <a:ext cx="1408471" cy="474821"/>
          </a:xfrm>
          <a:prstGeom prst="rect">
            <a:avLst/>
          </a:prstGeom>
        </p:spPr>
      </p:pic>
      <p:pic>
        <p:nvPicPr>
          <p:cNvPr id="7" name="Picture 6" descr="A picture containing icon&#10;&#10;Description automatically generated">
            <a:extLst>
              <a:ext uri="{FF2B5EF4-FFF2-40B4-BE49-F238E27FC236}">
                <a16:creationId xmlns:a16="http://schemas.microsoft.com/office/drawing/2014/main" id="{460D49EC-4CE1-A77B-5F2E-B7328C62D2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84171" y="4630771"/>
            <a:ext cx="1745060" cy="448890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C07F0322-1143-69AB-EB60-CFD6F021191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2874" y="4665543"/>
            <a:ext cx="1005851" cy="478977"/>
          </a:xfrm>
          <a:prstGeom prst="rect">
            <a:avLst/>
          </a:prstGeom>
        </p:spPr>
      </p:pic>
      <p:pic>
        <p:nvPicPr>
          <p:cNvPr id="9" name="Picture 8" descr="image001.png">
            <a:extLst>
              <a:ext uri="{FF2B5EF4-FFF2-40B4-BE49-F238E27FC236}">
                <a16:creationId xmlns:a16="http://schemas.microsoft.com/office/drawing/2014/main" id="{04E65318-82AB-B3E0-2A71-0716EAA1638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370" y="63839"/>
            <a:ext cx="1493582" cy="442882"/>
          </a:xfrm>
          <a:prstGeom prst="rect">
            <a:avLst/>
          </a:prstGeom>
        </p:spPr>
      </p:pic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EA02CED1-2A05-2781-FDBD-324DCC8B6A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8160488"/>
              </p:ext>
            </p:extLst>
          </p:nvPr>
        </p:nvGraphicFramePr>
        <p:xfrm>
          <a:off x="3883306" y="4691663"/>
          <a:ext cx="1208576" cy="3482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10" imgW="3745800" imgH="1079280" progId="PhotoshopElements.Image.2">
                  <p:embed/>
                </p:oleObj>
              </mc:Choice>
              <mc:Fallback>
                <p:oleObj name="Image" r:id="rId10" imgW="3745800" imgH="1079280" progId="PhotoshopElements.Image.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883306" y="4691663"/>
                        <a:ext cx="1208576" cy="3482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7">
            <a:extLst>
              <a:ext uri="{FF2B5EF4-FFF2-40B4-BE49-F238E27FC236}">
                <a16:creationId xmlns:a16="http://schemas.microsoft.com/office/drawing/2014/main" id="{199769EA-A5D9-5DF3-5762-66A8C5B7DA57}"/>
              </a:ext>
            </a:extLst>
          </p:cNvPr>
          <p:cNvSpPr txBox="1">
            <a:spLocks/>
          </p:cNvSpPr>
          <p:nvPr/>
        </p:nvSpPr>
        <p:spPr>
          <a:xfrm>
            <a:off x="452544" y="213617"/>
            <a:ext cx="5149003" cy="461665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300" dirty="0">
                <a:solidFill>
                  <a:srgbClr val="C00000"/>
                </a:solidFill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Acoustic Wave Propagation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0ACAD84-022B-CBC3-4605-FCD2691F1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6F59E82-369C-9748-91AE-D3FD9FBB1FA6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2" name="wave_movie_with_window_without_SciFi">
            <a:hlinkClick r:id="" action="ppaction://media"/>
            <a:extLst>
              <a:ext uri="{FF2B5EF4-FFF2-40B4-BE49-F238E27FC236}">
                <a16:creationId xmlns:a16="http://schemas.microsoft.com/office/drawing/2014/main" id="{92E62D55-91C6-F9A5-B477-A9FE116F8F1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76213" y="646874"/>
            <a:ext cx="5960534" cy="447040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829A1D1-8B84-C70A-1BC0-813889249067}"/>
              </a:ext>
            </a:extLst>
          </p:cNvPr>
          <p:cNvSpPr txBox="1"/>
          <p:nvPr/>
        </p:nvSpPr>
        <p:spPr>
          <a:xfrm>
            <a:off x="1684714" y="2949910"/>
            <a:ext cx="11619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CMU Bright Roman" panose="02000603000000000000"/>
              </a:rPr>
              <a:t>Kapton foil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31DD120-FA6D-94D8-C24D-AE6A108C71F1}"/>
              </a:ext>
            </a:extLst>
          </p:cNvPr>
          <p:cNvCxnSpPr>
            <a:cxnSpLocks/>
          </p:cNvCxnSpPr>
          <p:nvPr/>
        </p:nvCxnSpPr>
        <p:spPr>
          <a:xfrm>
            <a:off x="2655146" y="3149600"/>
            <a:ext cx="616374" cy="194139"/>
          </a:xfrm>
          <a:prstGeom prst="straightConnector1">
            <a:avLst/>
          </a:prstGeom>
          <a:ln w="6350">
            <a:solidFill>
              <a:schemeClr val="accent2">
                <a:lumMod val="50000"/>
              </a:schemeClr>
            </a:solidFill>
            <a:tailEnd type="triangle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46449BC5-C919-4D52-CA61-749745914C81}"/>
              </a:ext>
            </a:extLst>
          </p:cNvPr>
          <p:cNvSpPr txBox="1"/>
          <p:nvPr/>
        </p:nvSpPr>
        <p:spPr>
          <a:xfrm>
            <a:off x="2655146" y="4282954"/>
            <a:ext cx="839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latin typeface="CMU Bright Roman" panose="02000603000000000000"/>
              </a:rPr>
              <a:t>Air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83FD7C-617A-9949-AF65-E4D79C78643B}"/>
              </a:ext>
            </a:extLst>
          </p:cNvPr>
          <p:cNvSpPr txBox="1"/>
          <p:nvPr/>
        </p:nvSpPr>
        <p:spPr>
          <a:xfrm>
            <a:off x="3198472" y="4282954"/>
            <a:ext cx="839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latin typeface="CMU Bright Roman" panose="02000603000000000000"/>
              </a:rPr>
              <a:t>Water</a:t>
            </a:r>
          </a:p>
        </p:txBody>
      </p:sp>
    </p:spTree>
    <p:extLst>
      <p:ext uri="{BB962C8B-B14F-4D97-AF65-F5344CB8AC3E}">
        <p14:creationId xmlns:p14="http://schemas.microsoft.com/office/powerpoint/2010/main" val="2111409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7">
            <a:extLst>
              <a:ext uri="{FF2B5EF4-FFF2-40B4-BE49-F238E27FC236}">
                <a16:creationId xmlns:a16="http://schemas.microsoft.com/office/drawing/2014/main" id="{EF95103F-3882-F4BD-93B1-A5F5B6009556}"/>
              </a:ext>
            </a:extLst>
          </p:cNvPr>
          <p:cNvSpPr txBox="1">
            <a:spLocks/>
          </p:cNvSpPr>
          <p:nvPr/>
        </p:nvSpPr>
        <p:spPr>
          <a:xfrm>
            <a:off x="262890" y="140098"/>
            <a:ext cx="6376593" cy="693022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2800" dirty="0">
                <a:solidFill>
                  <a:srgbClr val="C00000"/>
                </a:solidFill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Acoustic sensor geometry and location in relation to the proton energy deposition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518E25CE-7205-A994-E10A-D4E8BCF5E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6F59E82-369C-9748-91AE-D3FD9FBB1FA6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162D6F-82A4-4B19-CAAD-3019C8D7CB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1468" y="853435"/>
            <a:ext cx="3938015" cy="4250132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75DC1D60-DA17-037B-EC31-0803D350089E}"/>
              </a:ext>
            </a:extLst>
          </p:cNvPr>
          <p:cNvGrpSpPr/>
          <p:nvPr/>
        </p:nvGrpSpPr>
        <p:grpSpPr>
          <a:xfrm>
            <a:off x="4743636" y="1815253"/>
            <a:ext cx="2171936" cy="2372000"/>
            <a:chOff x="6192475" y="1503495"/>
            <a:chExt cx="3325484" cy="3946860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207E68A7-2813-89AB-967F-595B1377D07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157115" y="2226479"/>
              <a:ext cx="106806" cy="1585250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 w="sm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8EC4E89-4291-6E2D-3D3F-460C55BFB908}"/>
                </a:ext>
              </a:extLst>
            </p:cNvPr>
            <p:cNvSpPr txBox="1"/>
            <p:nvPr/>
          </p:nvSpPr>
          <p:spPr>
            <a:xfrm>
              <a:off x="7810444" y="3760355"/>
              <a:ext cx="1707515" cy="1382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CMU Bright Roman" panose="02000603000000000000"/>
                </a:rPr>
                <a:t>hemispherical array of disc shaped sensor elements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65BE8F54-2A49-2755-6A04-375C5A2FE6D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32141" y="1503495"/>
              <a:ext cx="542782" cy="2235878"/>
            </a:xfrm>
            <a:prstGeom prst="straightConnector1">
              <a:avLst/>
            </a:prstGeom>
            <a:ln w="9525">
              <a:tailEnd type="triangle" w="sm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10419E9-8DE9-BE3B-F99C-B3018ABC377D}"/>
                </a:ext>
              </a:extLst>
            </p:cNvPr>
            <p:cNvSpPr txBox="1"/>
            <p:nvPr/>
          </p:nvSpPr>
          <p:spPr>
            <a:xfrm>
              <a:off x="6192475" y="3760355"/>
              <a:ext cx="1479331" cy="1690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CMU Bright Roman" panose="02000603000000000000"/>
                </a:rPr>
                <a:t>proton beam deposited energy distribution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846715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7">
            <a:extLst>
              <a:ext uri="{FF2B5EF4-FFF2-40B4-BE49-F238E27FC236}">
                <a16:creationId xmlns:a16="http://schemas.microsoft.com/office/drawing/2014/main" id="{199769EA-A5D9-5DF3-5762-66A8C5B7DA57}"/>
              </a:ext>
            </a:extLst>
          </p:cNvPr>
          <p:cNvSpPr txBox="1">
            <a:spLocks/>
          </p:cNvSpPr>
          <p:nvPr/>
        </p:nvSpPr>
        <p:spPr>
          <a:xfrm>
            <a:off x="215477" y="161967"/>
            <a:ext cx="7045535" cy="72534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2400" dirty="0">
                <a:solidFill>
                  <a:srgbClr val="C00000"/>
                </a:solidFill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Pressure distribution reconstructed using iterative time reversal – comparison with the source pressure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0ACAD84-022B-CBC3-4605-FCD2691F1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6F59E82-369C-9748-91AE-D3FD9FBB1FA6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324561-055A-97AF-45F9-BA9A571637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477" y="1267248"/>
            <a:ext cx="4272520" cy="346681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F537CEC-C869-5429-7CB6-45E1F342AF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502" y="1276440"/>
            <a:ext cx="4204199" cy="33667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069A9C9-148B-1D0D-0871-C83DAECC8B68}"/>
              </a:ext>
            </a:extLst>
          </p:cNvPr>
          <p:cNvSpPr txBox="1"/>
          <p:nvPr/>
        </p:nvSpPr>
        <p:spPr>
          <a:xfrm>
            <a:off x="1435947" y="464316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Reconstruction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0E9C9A-F271-1018-952B-7130907EEB93}"/>
              </a:ext>
            </a:extLst>
          </p:cNvPr>
          <p:cNvSpPr txBox="1"/>
          <p:nvPr/>
        </p:nvSpPr>
        <p:spPr>
          <a:xfrm>
            <a:off x="6004826" y="4643164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Source pressure</a:t>
            </a:r>
          </a:p>
        </p:txBody>
      </p:sp>
    </p:spTree>
    <p:extLst>
      <p:ext uri="{BB962C8B-B14F-4D97-AF65-F5344CB8AC3E}">
        <p14:creationId xmlns:p14="http://schemas.microsoft.com/office/powerpoint/2010/main" val="34596598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7">
            <a:extLst>
              <a:ext uri="{FF2B5EF4-FFF2-40B4-BE49-F238E27FC236}">
                <a16:creationId xmlns:a16="http://schemas.microsoft.com/office/drawing/2014/main" id="{199769EA-A5D9-5DF3-5762-66A8C5B7DA57}"/>
              </a:ext>
            </a:extLst>
          </p:cNvPr>
          <p:cNvSpPr txBox="1">
            <a:spLocks/>
          </p:cNvSpPr>
          <p:nvPr/>
        </p:nvSpPr>
        <p:spPr>
          <a:xfrm>
            <a:off x="215477" y="161966"/>
            <a:ext cx="7092950" cy="829268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2800" dirty="0">
                <a:solidFill>
                  <a:srgbClr val="C00000"/>
                </a:solidFill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Axial profile through the reconstructed pressure distribution – iterative time reversal convergence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0ACAD84-022B-CBC3-4605-FCD2691F1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6F59E82-369C-9748-91AE-D3FD9FBB1FA6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3CF41A-86CD-8B72-F11D-74261C26DC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806" y="948176"/>
            <a:ext cx="7834387" cy="419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4423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92DB0-61C7-8BAE-339F-94C7260795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Experimental simulation studies</a:t>
            </a:r>
          </a:p>
        </p:txBody>
      </p:sp>
    </p:spTree>
    <p:extLst>
      <p:ext uri="{BB962C8B-B14F-4D97-AF65-F5344CB8AC3E}">
        <p14:creationId xmlns:p14="http://schemas.microsoft.com/office/powerpoint/2010/main" val="6697776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139D1-E911-4772-58FC-6AA54CC72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376" y="199434"/>
            <a:ext cx="7190467" cy="461748"/>
          </a:xfrm>
        </p:spPr>
        <p:txBody>
          <a:bodyPr/>
          <a:lstStyle/>
          <a:p>
            <a:r>
              <a:rPr lang="en-GB" sz="2400" dirty="0"/>
              <a:t>Preliminary photoacoustic “experimental simulation”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F7A7AB-2119-057A-1CFE-3346BAE8DC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23337"/>
            <a:ext cx="8229600" cy="3920729"/>
          </a:xfrm>
        </p:spPr>
        <p:txBody>
          <a:bodyPr/>
          <a:lstStyle/>
          <a:p>
            <a:pPr algn="ctr"/>
            <a:r>
              <a:rPr lang="en-GB" sz="1500" dirty="0"/>
              <a:t>Monte Carlo simulation</a:t>
            </a:r>
          </a:p>
          <a:p>
            <a:pPr algn="ctr"/>
            <a:endParaRPr lang="en-GB" sz="1500" dirty="0"/>
          </a:p>
          <a:p>
            <a:pPr algn="ctr"/>
            <a:r>
              <a:rPr lang="en-GB" sz="1500" dirty="0"/>
              <a:t>3-D dose distribution</a:t>
            </a:r>
          </a:p>
          <a:p>
            <a:pPr algn="ctr"/>
            <a:endParaRPr lang="en-GB" sz="1500" dirty="0"/>
          </a:p>
          <a:p>
            <a:pPr algn="ctr"/>
            <a:r>
              <a:rPr lang="en-GB" sz="1500" dirty="0"/>
              <a:t>Threshold and tessellate 3-D surface</a:t>
            </a:r>
          </a:p>
          <a:p>
            <a:pPr algn="ctr"/>
            <a:endParaRPr lang="en-GB" sz="1500" dirty="0"/>
          </a:p>
          <a:p>
            <a:pPr algn="ctr"/>
            <a:r>
              <a:rPr lang="en-GB" sz="1500" dirty="0"/>
              <a:t>3-D print to produce mould</a:t>
            </a:r>
          </a:p>
          <a:p>
            <a:pPr algn="ctr"/>
            <a:endParaRPr lang="en-GB" sz="1500" dirty="0"/>
          </a:p>
          <a:p>
            <a:pPr algn="ctr"/>
            <a:r>
              <a:rPr lang="en-GB" sz="1500" dirty="0"/>
              <a:t>Optically absorbing gel phantom in the shape of the deposited dose distribution</a:t>
            </a:r>
          </a:p>
          <a:p>
            <a:pPr algn="ctr"/>
            <a:endParaRPr lang="en-GB" sz="1500" dirty="0"/>
          </a:p>
          <a:p>
            <a:pPr algn="ctr"/>
            <a:r>
              <a:rPr lang="en-GB" sz="1500" dirty="0"/>
              <a:t>Image using a photoacoustic system</a:t>
            </a:r>
          </a:p>
          <a:p>
            <a:pPr algn="ctr"/>
            <a:endParaRPr lang="en-GB" sz="1500" dirty="0"/>
          </a:p>
          <a:p>
            <a:pPr algn="ctr"/>
            <a:r>
              <a:rPr lang="en-GB" sz="1500" dirty="0"/>
              <a:t>Evaluate received acoustic frequencies and reconstructed images in terms of analytical predictions and compare with k-Wave predictions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5D02519-35C0-0726-F6E9-9B260220E093}"/>
              </a:ext>
            </a:extLst>
          </p:cNvPr>
          <p:cNvCxnSpPr>
            <a:cxnSpLocks/>
          </p:cNvCxnSpPr>
          <p:nvPr/>
        </p:nvCxnSpPr>
        <p:spPr>
          <a:xfrm>
            <a:off x="4579144" y="1324077"/>
            <a:ext cx="0" cy="278606"/>
          </a:xfrm>
          <a:prstGeom prst="straightConnector1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E158FE3-5536-8306-19C9-8B05D9FE5B15}"/>
              </a:ext>
            </a:extLst>
          </p:cNvPr>
          <p:cNvCxnSpPr>
            <a:cxnSpLocks/>
          </p:cNvCxnSpPr>
          <p:nvPr/>
        </p:nvCxnSpPr>
        <p:spPr>
          <a:xfrm>
            <a:off x="4579144" y="1888433"/>
            <a:ext cx="0" cy="278606"/>
          </a:xfrm>
          <a:prstGeom prst="straightConnector1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0E8FCEB-209C-84B6-766F-C4F7556EF901}"/>
              </a:ext>
            </a:extLst>
          </p:cNvPr>
          <p:cNvCxnSpPr>
            <a:cxnSpLocks/>
          </p:cNvCxnSpPr>
          <p:nvPr/>
        </p:nvCxnSpPr>
        <p:spPr>
          <a:xfrm>
            <a:off x="4579144" y="2452790"/>
            <a:ext cx="0" cy="278606"/>
          </a:xfrm>
          <a:prstGeom prst="straightConnector1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75FC195-942C-4358-4EA7-F7ABED56CFA6}"/>
              </a:ext>
            </a:extLst>
          </p:cNvPr>
          <p:cNvCxnSpPr>
            <a:cxnSpLocks/>
          </p:cNvCxnSpPr>
          <p:nvPr/>
        </p:nvCxnSpPr>
        <p:spPr>
          <a:xfrm>
            <a:off x="4579144" y="2988571"/>
            <a:ext cx="0" cy="278606"/>
          </a:xfrm>
          <a:prstGeom prst="straightConnector1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B679AE7-2FC8-E5B5-BD89-B6BBDF4CD125}"/>
              </a:ext>
            </a:extLst>
          </p:cNvPr>
          <p:cNvCxnSpPr>
            <a:cxnSpLocks/>
          </p:cNvCxnSpPr>
          <p:nvPr/>
        </p:nvCxnSpPr>
        <p:spPr>
          <a:xfrm>
            <a:off x="4579144" y="3524352"/>
            <a:ext cx="0" cy="278606"/>
          </a:xfrm>
          <a:prstGeom prst="straightConnector1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874985D-03B8-DAD9-82DB-15EA1F4BF304}"/>
              </a:ext>
            </a:extLst>
          </p:cNvPr>
          <p:cNvCxnSpPr>
            <a:cxnSpLocks/>
          </p:cNvCxnSpPr>
          <p:nvPr/>
        </p:nvCxnSpPr>
        <p:spPr>
          <a:xfrm>
            <a:off x="4579144" y="4081565"/>
            <a:ext cx="0" cy="278606"/>
          </a:xfrm>
          <a:prstGeom prst="straightConnector1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55297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0BA26-34A3-3700-DCF5-4AE0D13DC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244" y="281781"/>
            <a:ext cx="7168356" cy="626269"/>
          </a:xfrm>
        </p:spPr>
        <p:txBody>
          <a:bodyPr/>
          <a:lstStyle/>
          <a:p>
            <a:r>
              <a:rPr lang="en-US" sz="2200" dirty="0"/>
              <a:t>Example </a:t>
            </a:r>
            <a:r>
              <a:rPr lang="en-US" sz="2200" dirty="0" err="1"/>
              <a:t>mould</a:t>
            </a:r>
            <a:r>
              <a:rPr lang="en-US" sz="2200" dirty="0"/>
              <a:t> design and final photoacoustic phantom of </a:t>
            </a:r>
            <a:r>
              <a:rPr lang="en-US" sz="2200" dirty="0" err="1"/>
              <a:t>thresholded</a:t>
            </a:r>
            <a:r>
              <a:rPr lang="en-US" sz="2200" dirty="0"/>
              <a:t> simulated dose distribution (70 MeV)</a:t>
            </a:r>
            <a:endParaRPr lang="en-GB" sz="2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125A47-1D43-94B7-350E-F687D161373E}"/>
              </a:ext>
            </a:extLst>
          </p:cNvPr>
          <p:cNvSpPr txBox="1"/>
          <p:nvPr/>
        </p:nvSpPr>
        <p:spPr>
          <a:xfrm>
            <a:off x="625380" y="1499285"/>
            <a:ext cx="3104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Two halves of </a:t>
            </a:r>
            <a:r>
              <a:rPr lang="en-US" sz="1400" dirty="0" err="1"/>
              <a:t>mould</a:t>
            </a:r>
            <a:r>
              <a:rPr lang="en-US" sz="1400" dirty="0"/>
              <a:t> for deposited dose distribution at 5% threshold</a:t>
            </a:r>
            <a:endParaRPr lang="en-GB" sz="1400" dirty="0"/>
          </a:p>
        </p:txBody>
      </p:sp>
      <p:pic>
        <p:nvPicPr>
          <p:cNvPr id="8" name="Picture 7" descr="A blue rectangular object with a black square&#10;&#10;Description automatically generated">
            <a:extLst>
              <a:ext uri="{FF2B5EF4-FFF2-40B4-BE49-F238E27FC236}">
                <a16:creationId xmlns:a16="http://schemas.microsoft.com/office/drawing/2014/main" id="{D8E895A8-2BBB-BAD3-60E7-BE03F3E969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0019">
            <a:off x="760112" y="3574611"/>
            <a:ext cx="3183820" cy="1098793"/>
          </a:xfrm>
          <a:prstGeom prst="rect">
            <a:avLst/>
          </a:prstGeom>
        </p:spPr>
      </p:pic>
      <p:pic>
        <p:nvPicPr>
          <p:cNvPr id="10" name="Picture 9" descr="A blue rectangular object with a square top&#10;&#10;Description automatically generated with medium confidence">
            <a:extLst>
              <a:ext uri="{FF2B5EF4-FFF2-40B4-BE49-F238E27FC236}">
                <a16:creationId xmlns:a16="http://schemas.microsoft.com/office/drawing/2014/main" id="{8409F399-2B69-9F45-C0F9-F3AEFCD5F3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0019">
            <a:off x="689486" y="2395333"/>
            <a:ext cx="3183820" cy="1098793"/>
          </a:xfrm>
          <a:prstGeom prst="rect">
            <a:avLst/>
          </a:prstGeom>
        </p:spPr>
      </p:pic>
      <p:pic>
        <p:nvPicPr>
          <p:cNvPr id="11" name="Picture 10" descr="A piece of liquid in a glass&#10;&#10;Description automatically generated">
            <a:extLst>
              <a:ext uri="{FF2B5EF4-FFF2-40B4-BE49-F238E27FC236}">
                <a16:creationId xmlns:a16="http://schemas.microsoft.com/office/drawing/2014/main" id="{7B005F19-8B81-5ED6-819F-BB43367992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955" y="2355850"/>
            <a:ext cx="3041675" cy="164771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E30A436-FCE3-C7E6-1B93-99AE0F1B04BC}"/>
              </a:ext>
            </a:extLst>
          </p:cNvPr>
          <p:cNvSpPr txBox="1"/>
          <p:nvPr/>
        </p:nvSpPr>
        <p:spPr>
          <a:xfrm>
            <a:off x="5216129" y="4222750"/>
            <a:ext cx="13493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Background (TiO</a:t>
            </a:r>
            <a:r>
              <a:rPr lang="en-US" sz="1200" baseline="30000" dirty="0"/>
              <a:t>2</a:t>
            </a:r>
            <a:r>
              <a:rPr lang="en-US" sz="1200" dirty="0"/>
              <a:t> in </a:t>
            </a:r>
            <a:r>
              <a:rPr lang="en-US" sz="1200" dirty="0" err="1"/>
              <a:t>gelatine</a:t>
            </a:r>
            <a:r>
              <a:rPr lang="en-US" sz="1200" dirty="0"/>
              <a:t>)</a:t>
            </a:r>
            <a:endParaRPr lang="en-GB" sz="1200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0679AE8-68BA-2E03-5623-8A0807BB2A2A}"/>
              </a:ext>
            </a:extLst>
          </p:cNvPr>
          <p:cNvCxnSpPr>
            <a:cxnSpLocks/>
          </p:cNvCxnSpPr>
          <p:nvPr/>
        </p:nvCxnSpPr>
        <p:spPr>
          <a:xfrm flipV="1">
            <a:off x="5873750" y="3340100"/>
            <a:ext cx="69850" cy="895350"/>
          </a:xfrm>
          <a:prstGeom prst="straightConnector1">
            <a:avLst/>
          </a:prstGeom>
          <a:ln w="9525">
            <a:solidFill>
              <a:schemeClr val="tx1"/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3374327-BAD3-20EC-E203-63898221AF93}"/>
              </a:ext>
            </a:extLst>
          </p:cNvPr>
          <p:cNvCxnSpPr>
            <a:cxnSpLocks/>
          </p:cNvCxnSpPr>
          <p:nvPr/>
        </p:nvCxnSpPr>
        <p:spPr>
          <a:xfrm flipH="1" flipV="1">
            <a:off x="6807200" y="3167006"/>
            <a:ext cx="825500" cy="1055744"/>
          </a:xfrm>
          <a:prstGeom prst="straightConnector1">
            <a:avLst/>
          </a:prstGeom>
          <a:ln w="9525">
            <a:solidFill>
              <a:schemeClr val="tx1"/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A2C5491D-5757-5783-E71F-9FEE43B94742}"/>
              </a:ext>
            </a:extLst>
          </p:cNvPr>
          <p:cNvSpPr txBox="1"/>
          <p:nvPr/>
        </p:nvSpPr>
        <p:spPr>
          <a:xfrm>
            <a:off x="6912372" y="4225925"/>
            <a:ext cx="1440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Beam insert (India ink pigmented)</a:t>
            </a:r>
            <a:endParaRPr lang="en-GB" sz="12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372869C-B2D5-6EA1-3566-962073B205DE}"/>
              </a:ext>
            </a:extLst>
          </p:cNvPr>
          <p:cNvSpPr txBox="1"/>
          <p:nvPr/>
        </p:nvSpPr>
        <p:spPr>
          <a:xfrm>
            <a:off x="5109955" y="1499285"/>
            <a:ext cx="3104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Halve the phantom for deposited dose distribution at 40% threshold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192839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0BA26-34A3-3700-DCF5-4AE0D13DC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9" y="107451"/>
            <a:ext cx="6994525" cy="578349"/>
          </a:xfrm>
        </p:spPr>
        <p:txBody>
          <a:bodyPr/>
          <a:lstStyle/>
          <a:p>
            <a:r>
              <a:rPr lang="en-US" sz="2400" dirty="0"/>
              <a:t>Photoacoustic imaging system</a:t>
            </a:r>
            <a:endParaRPr lang="en-GB" sz="2400" dirty="0"/>
          </a:p>
        </p:txBody>
      </p:sp>
      <p:pic>
        <p:nvPicPr>
          <p:cNvPr id="4" name="Picture 3" descr="Diagram of a sample holder and a sample holder&#10;&#10;Description automatically generated">
            <a:extLst>
              <a:ext uri="{FF2B5EF4-FFF2-40B4-BE49-F238E27FC236}">
                <a16:creationId xmlns:a16="http://schemas.microsoft.com/office/drawing/2014/main" id="{820E69A9-D031-B20E-098F-AD566CC71A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506" y="923239"/>
            <a:ext cx="2582638" cy="396427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D69C76D-529D-0993-2A28-3DF79F538198}"/>
              </a:ext>
            </a:extLst>
          </p:cNvPr>
          <p:cNvSpPr txBox="1"/>
          <p:nvPr/>
        </p:nvSpPr>
        <p:spPr>
          <a:xfrm>
            <a:off x="5276567" y="1061738"/>
            <a:ext cx="1771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Acoustic sensor elements</a:t>
            </a:r>
            <a:endParaRPr lang="en-GB" sz="1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686B4F-A446-1985-3D85-0C0892369DBF}"/>
              </a:ext>
            </a:extLst>
          </p:cNvPr>
          <p:cNvSpPr txBox="1"/>
          <p:nvPr/>
        </p:nvSpPr>
        <p:spPr>
          <a:xfrm>
            <a:off x="4953576" y="821202"/>
            <a:ext cx="266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</a:t>
            </a:r>
            <a:endParaRPr lang="en-GB" sz="1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490D22-1346-6ED8-6073-852604FF8FE2}"/>
              </a:ext>
            </a:extLst>
          </p:cNvPr>
          <p:cNvSpPr txBox="1"/>
          <p:nvPr/>
        </p:nvSpPr>
        <p:spPr>
          <a:xfrm>
            <a:off x="3924137" y="784739"/>
            <a:ext cx="487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256</a:t>
            </a:r>
            <a:endParaRPr lang="en-GB" sz="1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E9DDF5-AD5E-DC52-AFE6-77D8D2CE13D8}"/>
              </a:ext>
            </a:extLst>
          </p:cNvPr>
          <p:cNvSpPr txBox="1"/>
          <p:nvPr/>
        </p:nvSpPr>
        <p:spPr>
          <a:xfrm>
            <a:off x="4288797" y="2476905"/>
            <a:ext cx="487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128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9680562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7F07E-62F6-11A4-A91A-D837EE76B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Example photoacoustic images (5%)</a:t>
            </a:r>
            <a:endParaRPr lang="en-GB" sz="2800" dirty="0"/>
          </a:p>
        </p:txBody>
      </p:sp>
      <p:pic>
        <p:nvPicPr>
          <p:cNvPr id="3" name="2023-07-27_LhARA_02 stack">
            <a:hlinkClick r:id="" action="ppaction://media"/>
            <a:extLst>
              <a:ext uri="{FF2B5EF4-FFF2-40B4-BE49-F238E27FC236}">
                <a16:creationId xmlns:a16="http://schemas.microsoft.com/office/drawing/2014/main" id="{020ABDF3-EA96-A27F-D469-BB6C7568F5B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28549" y="2047082"/>
            <a:ext cx="2530475" cy="25304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CE9C6C-E7E4-EB20-679B-3418D65B522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9" y="2047082"/>
            <a:ext cx="2737514" cy="25304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9F71DB7-E0EB-BA50-DD39-349B6B0C3937}"/>
              </a:ext>
            </a:extLst>
          </p:cNvPr>
          <p:cNvSpPr txBox="1"/>
          <p:nvPr/>
        </p:nvSpPr>
        <p:spPr>
          <a:xfrm>
            <a:off x="859250" y="1302435"/>
            <a:ext cx="3104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Surface rendering of 3D reconstruction</a:t>
            </a:r>
            <a:endParaRPr lang="en-GB" sz="1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8DCF73-8068-5D30-C2D7-66B56C9395F6}"/>
              </a:ext>
            </a:extLst>
          </p:cNvPr>
          <p:cNvSpPr txBox="1"/>
          <p:nvPr/>
        </p:nvSpPr>
        <p:spPr>
          <a:xfrm>
            <a:off x="4841290" y="1302435"/>
            <a:ext cx="3104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Stack of cross-sectional reconstructions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978521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0BA26-34A3-3700-DCF5-4AE0D13DC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877" y="132160"/>
            <a:ext cx="6556374" cy="750490"/>
          </a:xfrm>
        </p:spPr>
        <p:txBody>
          <a:bodyPr/>
          <a:lstStyle/>
          <a:p>
            <a:r>
              <a:rPr lang="en-US" sz="2400" dirty="0"/>
              <a:t>Radial acoustic signals received from position of the Bragg peak by sensor element 128</a:t>
            </a:r>
            <a:endParaRPr lang="en-GB" sz="24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5CEA769-219E-126C-29C1-BD57AECE2B74}"/>
              </a:ext>
            </a:extLst>
          </p:cNvPr>
          <p:cNvGrpSpPr/>
          <p:nvPr/>
        </p:nvGrpSpPr>
        <p:grpSpPr>
          <a:xfrm>
            <a:off x="186556" y="1086273"/>
            <a:ext cx="8838457" cy="3925067"/>
            <a:chOff x="186556" y="951733"/>
            <a:chExt cx="8838457" cy="3925067"/>
          </a:xfrm>
        </p:grpSpPr>
        <p:pic>
          <p:nvPicPr>
            <p:cNvPr id="6" name="Picture 5" descr="A close-up of a graph&#10;&#10;Description automatically generated">
              <a:extLst>
                <a:ext uri="{FF2B5EF4-FFF2-40B4-BE49-F238E27FC236}">
                  <a16:creationId xmlns:a16="http://schemas.microsoft.com/office/drawing/2014/main" id="{AC1C62D3-2CF3-7D4F-2B4C-F243DC1A23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0750" y="1193800"/>
              <a:ext cx="4294263" cy="3683000"/>
            </a:xfrm>
            <a:prstGeom prst="rect">
              <a:avLst/>
            </a:prstGeom>
          </p:spPr>
        </p:pic>
        <p:pic>
          <p:nvPicPr>
            <p:cNvPr id="8" name="Picture 7" descr="A graph of a frequency&#10;&#10;Description automatically generated with medium confidence">
              <a:extLst>
                <a:ext uri="{FF2B5EF4-FFF2-40B4-BE49-F238E27FC236}">
                  <a16:creationId xmlns:a16="http://schemas.microsoft.com/office/drawing/2014/main" id="{37EDBC48-44FE-230A-A8A8-16232263E8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556" y="1265860"/>
              <a:ext cx="4385444" cy="3553238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CB6D893-F764-7C8C-8598-414BC3409D71}"/>
                </a:ext>
              </a:extLst>
            </p:cNvPr>
            <p:cNvSpPr txBox="1"/>
            <p:nvPr/>
          </p:nvSpPr>
          <p:spPr>
            <a:xfrm>
              <a:off x="1141656" y="951733"/>
              <a:ext cx="247856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/>
                <a:t>Computer (IO) simulation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10D0C92-BD30-519E-195B-5EC8D0D3783B}"/>
                </a:ext>
              </a:extLst>
            </p:cNvPr>
            <p:cNvSpPr txBox="1"/>
            <p:nvPr/>
          </p:nvSpPr>
          <p:spPr>
            <a:xfrm>
              <a:off x="5471502" y="951733"/>
              <a:ext cx="28127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/>
                <a:t>Experimental (PA) simulation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8090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D35A49E-5603-C795-CD37-CB0940ADE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050" y="168350"/>
            <a:ext cx="6305550" cy="623677"/>
          </a:xfrm>
        </p:spPr>
        <p:txBody>
          <a:bodyPr/>
          <a:lstStyle/>
          <a:p>
            <a:r>
              <a:rPr lang="en-US" dirty="0" err="1"/>
              <a:t>Ionacoustic</a:t>
            </a:r>
            <a:r>
              <a:rPr lang="en-US" dirty="0"/>
              <a:t> Process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116270C-69AC-B1D1-DBEF-E694D1A646A4}"/>
              </a:ext>
            </a:extLst>
          </p:cNvPr>
          <p:cNvGrpSpPr/>
          <p:nvPr/>
        </p:nvGrpSpPr>
        <p:grpSpPr>
          <a:xfrm>
            <a:off x="360681" y="1008150"/>
            <a:ext cx="8422638" cy="2707670"/>
            <a:chOff x="360681" y="1141715"/>
            <a:chExt cx="8422638" cy="2707670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750FE020-6696-E4ED-218B-551C6DEC5640}"/>
                </a:ext>
              </a:extLst>
            </p:cNvPr>
            <p:cNvGrpSpPr/>
            <p:nvPr/>
          </p:nvGrpSpPr>
          <p:grpSpPr>
            <a:xfrm>
              <a:off x="360681" y="1141715"/>
              <a:ext cx="8422638" cy="2707670"/>
              <a:chOff x="324236" y="1591293"/>
              <a:chExt cx="8422638" cy="2707670"/>
            </a:xfrm>
          </p:grpSpPr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CF305D0F-D68D-DA6B-7454-F27DC484FC0B}"/>
                  </a:ext>
                </a:extLst>
              </p:cNvPr>
              <p:cNvGrpSpPr/>
              <p:nvPr/>
            </p:nvGrpSpPr>
            <p:grpSpPr>
              <a:xfrm>
                <a:off x="324236" y="1591293"/>
                <a:ext cx="8422638" cy="2707670"/>
                <a:chOff x="1309882" y="1837899"/>
                <a:chExt cx="6092920" cy="1958721"/>
              </a:xfrm>
            </p:grpSpPr>
            <p:pic>
              <p:nvPicPr>
                <p:cNvPr id="1026" name="Picture 2" descr="Principle of photoacoustic signal generation, detection, and acquisition. |  Download Scientific Diagram">
                  <a:extLst>
                    <a:ext uri="{FF2B5EF4-FFF2-40B4-BE49-F238E27FC236}">
                      <a16:creationId xmlns:a16="http://schemas.microsoft.com/office/drawing/2014/main" id="{3CA1D14C-690E-227B-5B59-DFCC945120A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09345" y="1897622"/>
                  <a:ext cx="5566028" cy="189899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A6C3667C-BFAB-9DAA-892B-B1486233E9CE}"/>
                    </a:ext>
                  </a:extLst>
                </p:cNvPr>
                <p:cNvSpPr txBox="1"/>
                <p:nvPr/>
              </p:nvSpPr>
              <p:spPr>
                <a:xfrm>
                  <a:off x="1339007" y="1927124"/>
                  <a:ext cx="1164933" cy="37849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dirty="0"/>
                    <a:t>Proton/ion pulse energy absorption</a:t>
                  </a:r>
                </a:p>
              </p:txBody>
            </p:sp>
            <p:pic>
              <p:nvPicPr>
                <p:cNvPr id="1028" name="Picture 4" descr="Proton Beam Therapy - For Advanced Cancer Treatment | Gleneagles Hospital">
                  <a:extLst>
                    <a:ext uri="{FF2B5EF4-FFF2-40B4-BE49-F238E27FC236}">
                      <a16:creationId xmlns:a16="http://schemas.microsoft.com/office/drawing/2014/main" id="{A0D0A5C8-272C-239E-37F8-6C7EB8C3541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4310" t="12675" r="50291" b="22930"/>
                <a:stretch/>
              </p:blipFill>
              <p:spPr bwMode="auto">
                <a:xfrm>
                  <a:off x="1381293" y="2498682"/>
                  <a:ext cx="1115556" cy="114151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5371B399-5C3E-25D2-EFBF-AC6E64A6FE1B}"/>
                    </a:ext>
                  </a:extLst>
                </p:cNvPr>
                <p:cNvSpPr txBox="1"/>
                <p:nvPr/>
              </p:nvSpPr>
              <p:spPr>
                <a:xfrm>
                  <a:off x="2790585" y="1837899"/>
                  <a:ext cx="760684" cy="53434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dirty="0"/>
                    <a:t>Transient pressure rise</a:t>
                  </a:r>
                </a:p>
              </p:txBody>
            </p:sp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79D1E83B-A9CF-EB1A-9D68-0503E5362764}"/>
                    </a:ext>
                  </a:extLst>
                </p:cNvPr>
                <p:cNvSpPr txBox="1"/>
                <p:nvPr/>
              </p:nvSpPr>
              <p:spPr>
                <a:xfrm>
                  <a:off x="3833327" y="1927124"/>
                  <a:ext cx="1050078" cy="37849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dirty="0"/>
                    <a:t>Acoustic wave propagation</a:t>
                  </a:r>
                </a:p>
              </p:txBody>
            </p:sp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E3AAA426-5C53-3A91-5077-7A073BEE3BD3}"/>
                    </a:ext>
                  </a:extLst>
                </p:cNvPr>
                <p:cNvSpPr txBox="1"/>
                <p:nvPr/>
              </p:nvSpPr>
              <p:spPr>
                <a:xfrm>
                  <a:off x="5160873" y="1837899"/>
                  <a:ext cx="710154" cy="53434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dirty="0"/>
                    <a:t>Acoustic wave detection</a:t>
                  </a:r>
                </a:p>
              </p:txBody>
            </p:sp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6CD25E28-C8B1-56B4-5261-579BD4E06E5B}"/>
                    </a:ext>
                  </a:extLst>
                </p:cNvPr>
                <p:cNvSpPr txBox="1"/>
                <p:nvPr/>
              </p:nvSpPr>
              <p:spPr>
                <a:xfrm>
                  <a:off x="6126141" y="1837899"/>
                  <a:ext cx="1177460" cy="53434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dirty="0"/>
                    <a:t>Data acquisition and image reconstruction</a:t>
                  </a:r>
                </a:p>
              </p:txBody>
            </p:sp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A4BB8F02-BD5C-F32C-DBB5-1D699CEECF50}"/>
                    </a:ext>
                  </a:extLst>
                </p:cNvPr>
                <p:cNvSpPr txBox="1"/>
                <p:nvPr/>
              </p:nvSpPr>
              <p:spPr>
                <a:xfrm>
                  <a:off x="2240243" y="2850327"/>
                  <a:ext cx="375564" cy="12245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1100" dirty="0" err="1"/>
                    <a:t>Tumour</a:t>
                  </a:r>
                  <a:endParaRPr lang="en-US" sz="1100" dirty="0"/>
                </a:p>
              </p:txBody>
            </p:sp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36E0856B-B5FA-4343-1FD2-49559F26D73D}"/>
                    </a:ext>
                  </a:extLst>
                </p:cNvPr>
                <p:cNvSpPr txBox="1"/>
                <p:nvPr/>
              </p:nvSpPr>
              <p:spPr>
                <a:xfrm>
                  <a:off x="1309882" y="2480365"/>
                  <a:ext cx="821904" cy="12245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1100" dirty="0"/>
                    <a:t>Proton/ion beam</a:t>
                  </a:r>
                </a:p>
              </p:txBody>
            </p:sp>
            <p:pic>
              <p:nvPicPr>
                <p:cNvPr id="14" name="Picture 4">
                  <a:extLst>
                    <a:ext uri="{FF2B5EF4-FFF2-40B4-BE49-F238E27FC236}">
                      <a16:creationId xmlns:a16="http://schemas.microsoft.com/office/drawing/2014/main" id="{FECCBBF7-8E89-9681-4933-757A2CACAA4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4456" b="4456"/>
                <a:stretch/>
              </p:blipFill>
              <p:spPr bwMode="auto">
                <a:xfrm>
                  <a:off x="6525170" y="2742143"/>
                  <a:ext cx="877632" cy="89805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3F4CB003-DCED-7837-E2B0-7D53CFDDA44B}"/>
                    </a:ext>
                  </a:extLst>
                </p:cNvPr>
                <p:cNvSpPr txBox="1"/>
                <p:nvPr/>
              </p:nvSpPr>
              <p:spPr>
                <a:xfrm>
                  <a:off x="6248626" y="2528784"/>
                  <a:ext cx="553086" cy="12245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1100" dirty="0"/>
                    <a:t>Dose map</a:t>
                  </a:r>
                </a:p>
              </p:txBody>
            </p:sp>
          </p:grpSp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570E7FB7-80AF-6A41-8C8E-EB89230A586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9945" b="89503" l="10000" r="98341">
                            <a14:foregroundMark x1="92402" y1="29558" x2="92402" y2="29558"/>
                            <a14:foregroundMark x1="93144" y1="45028" x2="93144" y2="45028"/>
                            <a14:foregroundMark x1="94847" y1="78177" x2="94847" y2="78177"/>
                            <a14:foregroundMark x1="97860" y1="63812" x2="97860" y2="63812"/>
                            <a14:foregroundMark x1="98341" y1="48343" x2="98341" y2="48343"/>
                            <a14:foregroundMark x1="98341" y1="48343" x2="98341" y2="48343"/>
                            <a14:foregroundMark x1="98341" y1="54420" x2="98341" y2="54420"/>
                          </a14:backgroundRemoval>
                        </a14:imgEffect>
                      </a14:imgLayer>
                    </a14:imgProps>
                  </a:ext>
                </a:extLst>
              </a:blip>
              <a:srcRect l="86437" t="-8283" b="-1"/>
              <a:stretch/>
            </p:blipFill>
            <p:spPr>
              <a:xfrm rot="8440123">
                <a:off x="7994966" y="2992476"/>
                <a:ext cx="536771" cy="158309"/>
              </a:xfrm>
              <a:prstGeom prst="rect">
                <a:avLst/>
              </a:prstGeom>
            </p:spPr>
          </p:pic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8F44FEE9-DFF4-4CFB-2DE6-4A2DC5F16002}"/>
                  </a:ext>
                </a:extLst>
              </p:cNvPr>
              <p:cNvCxnSpPr>
                <a:cxnSpLocks/>
                <a:stCxn id="12" idx="2"/>
              </p:cNvCxnSpPr>
              <p:nvPr/>
            </p:nvCxnSpPr>
            <p:spPr>
              <a:xfrm flipH="1" flipV="1">
                <a:off x="7874863" y="2731015"/>
                <a:ext cx="338320" cy="27939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F9AF2753-974D-8E41-BCC5-E13B9C6E05F6}"/>
                    </a:ext>
                  </a:extLst>
                </p:cNvPr>
                <p:cNvSpPr txBox="1"/>
                <p:nvPr/>
              </p:nvSpPr>
              <p:spPr>
                <a:xfrm>
                  <a:off x="3684574" y="1782191"/>
                  <a:ext cx="1872051" cy="37061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GB" sz="1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sz="120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∇</m:t>
                            </m:r>
                          </m:e>
                          <m:sup>
                            <m:r>
                              <a:rPr lang="en-GB" sz="120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1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GB" sz="120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GB" sz="1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120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GB" sz="12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12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GB" sz="120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f>
                          <m:fPr>
                            <m:ctrlPr>
                              <a:rPr lang="en-GB" sz="1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GB" sz="12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120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</m:e>
                              <m:sup>
                                <m:r>
                                  <a:rPr lang="en-GB" sz="120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GB" sz="1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num>
                          <m:den>
                            <m:r>
                              <a:rPr lang="en-GB" sz="120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p>
                              <m:sSupPr>
                                <m:ctrlPr>
                                  <a:rPr lang="en-GB" sz="12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12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GB" sz="120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GB" sz="120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GB" sz="1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GB" sz="120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GB" sz="1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F9AF2753-974D-8E41-BCC5-E13B9C6E05F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4574" y="1782191"/>
                  <a:ext cx="1872051" cy="370614"/>
                </a:xfrm>
                <a:prstGeom prst="rect">
                  <a:avLst/>
                </a:prstGeom>
                <a:blipFill>
                  <a:blip r:embed="rId7"/>
                  <a:stretch>
                    <a:fillRect b="-14754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C2E05D5C-C0A7-E472-F904-5B764CA8997B}"/>
                    </a:ext>
                  </a:extLst>
                </p:cNvPr>
                <p:cNvSpPr txBox="1"/>
                <p:nvPr/>
              </p:nvSpPr>
              <p:spPr>
                <a:xfrm>
                  <a:off x="2316753" y="1818854"/>
                  <a:ext cx="1267976" cy="4434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1200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2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GB" sz="1200" i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GB" sz="1200" i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200" i="1">
                            <a:latin typeface="Cambria Math" panose="02040503050406030204" pitchFamily="18" charset="0"/>
                          </a:rPr>
                          <m:t>𝛤</m:t>
                        </m:r>
                        <m:f>
                          <m:fPr>
                            <m:ctrlPr>
                              <a:rPr lang="en-GB" sz="12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1200" i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GB" sz="1200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num>
                          <m:den>
                            <m:r>
                              <a:rPr lang="en-GB" sz="1200" i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GB" sz="12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</m:oMath>
                    </m:oMathPara>
                  </a14:m>
                  <a:endParaRPr lang="en-GB" sz="1200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C2E05D5C-C0A7-E472-F904-5B764CA8997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16753" y="1818854"/>
                  <a:ext cx="1267976" cy="443455"/>
                </a:xfrm>
                <a:prstGeom prst="rect">
                  <a:avLst/>
                </a:prstGeom>
                <a:blipFill>
                  <a:blip r:embed="rId8"/>
                  <a:stretch>
                    <a:fillRect b="-137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117E3F1-A2BA-D1E4-749B-4D0F7F785175}"/>
              </a:ext>
            </a:extLst>
          </p:cNvPr>
          <p:cNvGrpSpPr/>
          <p:nvPr/>
        </p:nvGrpSpPr>
        <p:grpSpPr>
          <a:xfrm>
            <a:off x="121698" y="3884026"/>
            <a:ext cx="8900603" cy="954107"/>
            <a:chOff x="459397" y="3884026"/>
            <a:chExt cx="8900603" cy="95410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C5D155C-E1C7-0B0F-499E-8D66EE8381D8}"/>
                </a:ext>
              </a:extLst>
            </p:cNvPr>
            <p:cNvSpPr txBox="1"/>
            <p:nvPr/>
          </p:nvSpPr>
          <p:spPr>
            <a:xfrm>
              <a:off x="459397" y="3884026"/>
              <a:ext cx="656642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7800" indent="-177800">
                <a:buFont typeface="Arial" panose="020B0604020202020204" pitchFamily="34" charset="0"/>
                <a:buChar char="•"/>
              </a:pPr>
              <a:r>
                <a:rPr lang="en-GB" sz="1400" dirty="0"/>
                <a:t>Pulses are needed. A constant energy deposition produces no acoustic wave.</a:t>
              </a:r>
            </a:p>
            <a:p>
              <a:pPr marL="177800" indent="-177800">
                <a:buFont typeface="Arial" panose="020B0604020202020204" pitchFamily="34" charset="0"/>
                <a:buChar char="•"/>
              </a:pPr>
              <a:r>
                <a:rPr lang="en-GB" sz="1400" dirty="0"/>
                <a:t>High resolution demands short pulses, e.g., 150 </a:t>
              </a:r>
              <a:r>
                <a:rPr lang="en-GB" sz="1400" dirty="0" err="1"/>
                <a:t>μm</a:t>
              </a:r>
              <a:r>
                <a:rPr lang="en-GB" sz="1400" dirty="0"/>
                <a:t> requires 100 ns (10 MHz)</a:t>
              </a:r>
            </a:p>
            <a:p>
              <a:pPr marL="177800" indent="-177800">
                <a:buFont typeface="Arial" panose="020B0604020202020204" pitchFamily="34" charset="0"/>
                <a:buChar char="•"/>
              </a:pPr>
              <a:r>
                <a:rPr lang="en-GB" sz="1400" dirty="0"/>
                <a:t>Nearly homogenous dose regions produce very low acoustic frequencies (kHz)</a:t>
              </a:r>
            </a:p>
            <a:p>
              <a:pPr marL="177800" indent="-177800">
                <a:buFont typeface="Arial" panose="020B0604020202020204" pitchFamily="34" charset="0"/>
                <a:buChar char="•"/>
              </a:pPr>
              <a:r>
                <a:rPr lang="en-GB" sz="1400" dirty="0"/>
                <a:t>Nevertheless, success obtained in vitro and in vivo, by various groups</a:t>
              </a:r>
            </a:p>
          </p:txBody>
        </p:sp>
        <p:sp>
          <p:nvSpPr>
            <p:cNvPr id="4" name="Right Brace 3">
              <a:extLst>
                <a:ext uri="{FF2B5EF4-FFF2-40B4-BE49-F238E27FC236}">
                  <a16:creationId xmlns:a16="http://schemas.microsoft.com/office/drawing/2014/main" id="{72CA1A9A-8B2B-AF4C-9F20-A8221BDF3D14}"/>
                </a:ext>
              </a:extLst>
            </p:cNvPr>
            <p:cNvSpPr/>
            <p:nvPr/>
          </p:nvSpPr>
          <p:spPr>
            <a:xfrm>
              <a:off x="6975000" y="4147448"/>
              <a:ext cx="101639" cy="416524"/>
            </a:xfrm>
            <a:prstGeom prst="rightBrace">
              <a:avLst>
                <a:gd name="adj1" fmla="val 58664"/>
                <a:gd name="adj2" fmla="val 50000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7E2F5D3-EA88-851C-2FD0-E1DF401C534B}"/>
                </a:ext>
              </a:extLst>
            </p:cNvPr>
            <p:cNvSpPr txBox="1"/>
            <p:nvPr/>
          </p:nvSpPr>
          <p:spPr>
            <a:xfrm>
              <a:off x="7076639" y="4094100"/>
              <a:ext cx="228336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Extremely wide bandwidth acoustic sensors required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998332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7382C-9DCF-2EAD-E7F6-740C952D4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576" y="265510"/>
            <a:ext cx="6994525" cy="626269"/>
          </a:xfrm>
        </p:spPr>
        <p:txBody>
          <a:bodyPr/>
          <a:lstStyle/>
          <a:p>
            <a:r>
              <a:rPr lang="en-GB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C4C17-D9DC-4C0D-A6C5-51E5D2DB9C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511300"/>
            <a:ext cx="8153400" cy="3124200"/>
          </a:xfrm>
        </p:spPr>
        <p:txBody>
          <a:bodyPr/>
          <a:lstStyle/>
          <a:p>
            <a:r>
              <a:rPr lang="en-GB" sz="2400" dirty="0"/>
              <a:t>Simulation appears to be behaving well (analysis ongoing)</a:t>
            </a:r>
          </a:p>
          <a:p>
            <a:r>
              <a:rPr lang="en-GB" sz="2400" dirty="0"/>
              <a:t>The next steps:</a:t>
            </a:r>
          </a:p>
          <a:p>
            <a:r>
              <a:rPr lang="en-GB" sz="2000" dirty="0"/>
              <a:t>1) Validate the simulation against an </a:t>
            </a:r>
            <a:r>
              <a:rPr lang="en-GB" sz="2000" dirty="0" err="1"/>
              <a:t>ionacoustic</a:t>
            </a:r>
            <a:r>
              <a:rPr lang="en-GB" sz="2000" dirty="0"/>
              <a:t> (rather than photoacoustic) experiment with a pulsed proton source</a:t>
            </a:r>
          </a:p>
          <a:p>
            <a:r>
              <a:rPr lang="en-GB" sz="2000" dirty="0"/>
              <a:t>2) Use the simulation to design the </a:t>
            </a:r>
            <a:r>
              <a:rPr lang="en-GB" sz="2000" dirty="0" err="1"/>
              <a:t>ionacoustic</a:t>
            </a:r>
            <a:r>
              <a:rPr lang="en-GB" sz="2000" dirty="0"/>
              <a:t> system for preclinical </a:t>
            </a:r>
            <a:r>
              <a:rPr lang="en-GB" sz="2000" dirty="0" err="1"/>
              <a:t>LhARA</a:t>
            </a:r>
            <a:r>
              <a:rPr lang="en-GB" sz="2000" dirty="0"/>
              <a:t> experiments</a:t>
            </a:r>
          </a:p>
          <a:p>
            <a:r>
              <a:rPr lang="en-GB" sz="2000" dirty="0"/>
              <a:t>3) Build the </a:t>
            </a:r>
            <a:r>
              <a:rPr lang="en-GB" sz="2000" dirty="0" err="1"/>
              <a:t>ionacoustic</a:t>
            </a:r>
            <a:r>
              <a:rPr lang="en-GB" sz="2000" dirty="0"/>
              <a:t> system, test and demonstrate in a</a:t>
            </a:r>
            <a:br>
              <a:rPr lang="en-GB" sz="2000" dirty="0"/>
            </a:br>
            <a:r>
              <a:rPr lang="en-GB" sz="2000" dirty="0"/>
              <a:t>proof-of-principle radiobiological experiment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775026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70331-56CD-42F8-B32D-0B365981E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182960"/>
            <a:ext cx="5245894" cy="731439"/>
          </a:xfrm>
        </p:spPr>
        <p:txBody>
          <a:bodyPr/>
          <a:lstStyle/>
          <a:p>
            <a:r>
              <a:rPr lang="en-GB" sz="2400" dirty="0"/>
              <a:t>Our ion-acoustic ambition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3ACDE7-F755-4B95-ABC9-9E17B4955E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050" y="1060450"/>
            <a:ext cx="7962900" cy="369951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sz="1600" dirty="0"/>
              <a:t>In-vivo real-time 3D dose localisation and quantitative mapping, for real-time pulse-to-pulse adaptive treatment as the beam is moved around</a:t>
            </a:r>
          </a:p>
          <a:p>
            <a:pPr marL="642938" lvl="1" indent="-342900">
              <a:buFont typeface="Arial" panose="020B0604020202020204" pitchFamily="34" charset="0"/>
              <a:buChar char="•"/>
            </a:pPr>
            <a:r>
              <a:rPr lang="en-GB" sz="1400" b="1" dirty="0"/>
              <a:t>Localise the Bragg peak </a:t>
            </a:r>
            <a:r>
              <a:rPr lang="en-GB" sz="1400" dirty="0"/>
              <a:t>(submillimetre accuracy possible), to avoid damage to healthy tissue and under-dosing of the tumour.</a:t>
            </a:r>
          </a:p>
          <a:p>
            <a:pPr marL="642938" lvl="1" indent="-342900">
              <a:buFont typeface="Arial" panose="020B0604020202020204" pitchFamily="34" charset="0"/>
              <a:buChar char="•"/>
            </a:pPr>
            <a:r>
              <a:rPr lang="en-GB" sz="1400" b="1" dirty="0"/>
              <a:t>Measure the deposited-energy distribution </a:t>
            </a:r>
            <a:r>
              <a:rPr lang="en-GB" sz="1400" dirty="0"/>
              <a:t>in the tissue, preferably on a pulse-by-pulse basis.</a:t>
            </a:r>
          </a:p>
          <a:p>
            <a:pPr marL="642938" lvl="1" indent="-342900">
              <a:buFont typeface="Arial" panose="020B0604020202020204" pitchFamily="34" charset="0"/>
              <a:buChar char="•"/>
            </a:pPr>
            <a:r>
              <a:rPr lang="en-GB" sz="1400" b="1" dirty="0"/>
              <a:t>Simultaneously image </a:t>
            </a:r>
            <a:r>
              <a:rPr lang="en-GB" sz="1400" dirty="0"/>
              <a:t>with ultrasound and </a:t>
            </a:r>
            <a:r>
              <a:rPr lang="en-GB" sz="1400" dirty="0" err="1"/>
              <a:t>photoacoustics</a:t>
            </a:r>
            <a:r>
              <a:rPr lang="en-GB" sz="1400" dirty="0"/>
              <a:t>, registered to planning CT/MRI - track tissue motion, image anatomy, perfusion, microvasculature, hypoxia, tissue stiffness, speed of sound, molecular biomarkers and dose enhancement distribution from molecularly targeted dose enhancers.</a:t>
            </a:r>
          </a:p>
          <a:p>
            <a:pPr marL="642938" lvl="1" indent="-342900">
              <a:buFont typeface="Arial" panose="020B0604020202020204" pitchFamily="34" charset="0"/>
              <a:buChar char="•"/>
            </a:pPr>
            <a:r>
              <a:rPr lang="en-GB" sz="1400" b="1" dirty="0"/>
              <a:t>Suitable for organs with acoustic access</a:t>
            </a:r>
            <a:r>
              <a:rPr lang="en-GB" sz="1400" dirty="0"/>
              <a:t>: breast, prostate, liver, pancreas, pelvic, head and neck, etc. (perhaps eventually brain).</a:t>
            </a:r>
          </a:p>
          <a:p>
            <a:pPr marL="642938" lvl="1" indent="-342900">
              <a:buFont typeface="Arial" panose="020B0604020202020204" pitchFamily="34" charset="0"/>
              <a:buChar char="•"/>
            </a:pPr>
            <a:r>
              <a:rPr lang="en-GB" sz="1400" b="1" dirty="0"/>
              <a:t>Enable preclinical radiobiology research</a:t>
            </a:r>
            <a:r>
              <a:rPr lang="en-GB" sz="1400" dirty="0"/>
              <a:t> to provide the knowledge needed to take full advantage of the new accelerator, and for its optimal clinical use.</a:t>
            </a:r>
          </a:p>
          <a:p>
            <a:pPr marL="642938" lvl="1" indent="-342900">
              <a:buFont typeface="Arial" panose="020B0604020202020204" pitchFamily="34" charset="0"/>
              <a:buChar char="•"/>
            </a:pPr>
            <a:r>
              <a:rPr lang="en-GB" sz="1400" b="1" dirty="0"/>
              <a:t>Especially applicable to mini/micro-beam and FLASH </a:t>
            </a:r>
            <a:r>
              <a:rPr lang="en-GB" sz="1400" dirty="0"/>
              <a:t>irradiation.</a:t>
            </a:r>
          </a:p>
        </p:txBody>
      </p:sp>
    </p:spTree>
    <p:extLst>
      <p:ext uri="{BB962C8B-B14F-4D97-AF65-F5344CB8AC3E}">
        <p14:creationId xmlns:p14="http://schemas.microsoft.com/office/powerpoint/2010/main" val="1829144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70331-56CD-42F8-B32D-0B365981E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252" y="263818"/>
            <a:ext cx="5245894" cy="354587"/>
          </a:xfrm>
        </p:spPr>
        <p:txBody>
          <a:bodyPr/>
          <a:lstStyle/>
          <a:p>
            <a:r>
              <a:rPr lang="en-GB" sz="2250" dirty="0"/>
              <a:t>Our main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3ACDE7-F755-4B95-ABC9-9E17B4955E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252" y="977900"/>
            <a:ext cx="8445498" cy="3850982"/>
          </a:xfrm>
        </p:spPr>
        <p:txBody>
          <a:bodyPr/>
          <a:lstStyle/>
          <a:p>
            <a:pPr marL="100013" indent="-200025">
              <a:buFont typeface="Arial" panose="020B0604020202020204" pitchFamily="34" charset="0"/>
              <a:buChar char="•"/>
            </a:pPr>
            <a:r>
              <a:rPr lang="en-GB" sz="1600" b="1" dirty="0"/>
              <a:t>Very weak signals</a:t>
            </a:r>
          </a:p>
          <a:p>
            <a:pPr marL="361950" lvl="1" indent="-161925">
              <a:buFont typeface="Arial" panose="020B0604020202020204" pitchFamily="34" charset="0"/>
              <a:buChar char="•"/>
            </a:pPr>
            <a:r>
              <a:rPr lang="en-GB" sz="1400" dirty="0" err="1"/>
              <a:t>LhARA</a:t>
            </a:r>
            <a:r>
              <a:rPr lang="en-GB" sz="1400" dirty="0"/>
              <a:t> tech</a:t>
            </a:r>
            <a:r>
              <a:rPr lang="en-GB" sz="1300" dirty="0"/>
              <a:t>nology generates 10 - 40 ns pulses</a:t>
            </a:r>
          </a:p>
          <a:p>
            <a:pPr marL="361950" lvl="1" indent="-161925">
              <a:buFont typeface="Arial" panose="020B0604020202020204" pitchFamily="34" charset="0"/>
              <a:buChar char="•"/>
            </a:pPr>
            <a:r>
              <a:rPr lang="en-GB" sz="1300" dirty="0"/>
              <a:t>Massively parallel ultrasound electronics and transducer arrays, and front-end compressive sensing</a:t>
            </a:r>
          </a:p>
          <a:p>
            <a:pPr marL="361950" lvl="1" indent="-161925">
              <a:buFont typeface="Arial" panose="020B0604020202020204" pitchFamily="34" charset="0"/>
              <a:buChar char="•"/>
            </a:pPr>
            <a:r>
              <a:rPr lang="en-GB" sz="1300" dirty="0"/>
              <a:t>Techniques described below will also enhance signal to noise ratio</a:t>
            </a:r>
          </a:p>
          <a:p>
            <a:pPr marL="100013" indent="-200025">
              <a:buFont typeface="Arial" panose="020B0604020202020204" pitchFamily="34" charset="0"/>
              <a:buChar char="•"/>
            </a:pPr>
            <a:r>
              <a:rPr lang="en-GB" sz="1600" b="1" dirty="0"/>
              <a:t>Matching signal frequency content to ultrasound transducers</a:t>
            </a:r>
          </a:p>
          <a:p>
            <a:pPr marL="361950" lvl="1" indent="-161925">
              <a:buFont typeface="Arial" panose="020B0604020202020204" pitchFamily="34" charset="0"/>
              <a:buChar char="•"/>
            </a:pPr>
            <a:r>
              <a:rPr lang="en-GB" sz="1400" dirty="0"/>
              <a:t>No</a:t>
            </a:r>
            <a:r>
              <a:rPr lang="en-GB" sz="1300" dirty="0"/>
              <a:t>vel acoustic beamforming and transducer arrays take advantage of </a:t>
            </a:r>
            <a:r>
              <a:rPr lang="en-GB" sz="1300" dirty="0" err="1"/>
              <a:t>LhARA</a:t>
            </a:r>
            <a:r>
              <a:rPr lang="en-GB" sz="1300" dirty="0"/>
              <a:t> to adjust the beam size</a:t>
            </a:r>
          </a:p>
          <a:p>
            <a:pPr marL="361950" lvl="1" indent="-161925">
              <a:buFont typeface="Arial" panose="020B0604020202020204" pitchFamily="34" charset="0"/>
              <a:buChar char="•"/>
            </a:pPr>
            <a:r>
              <a:rPr lang="en-GB" sz="1300" dirty="0"/>
              <a:t>Prior knowledge of expected dose distribution</a:t>
            </a:r>
          </a:p>
          <a:p>
            <a:pPr marL="200025" indent="-200025">
              <a:buFont typeface="Arial" panose="020B0604020202020204" pitchFamily="34" charset="0"/>
              <a:buChar char="•"/>
            </a:pPr>
            <a:r>
              <a:rPr lang="en-GB" sz="16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Ultrasound transducers must permit imaging and PB access, without an operator</a:t>
            </a:r>
          </a:p>
          <a:p>
            <a:pPr marL="361950" lvl="1" indent="-161925"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some o</a:t>
            </a:r>
            <a:r>
              <a:rPr lang="en-GB" sz="13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rgans (e.g. breast, thyroid, prostate), suitable 3D automated scanning is already used clinically</a:t>
            </a:r>
          </a:p>
          <a:p>
            <a:pPr marL="361950" lvl="1" indent="-161925">
              <a:buFont typeface="Arial" panose="020B0604020202020204" pitchFamily="34" charset="0"/>
              <a:buChar char="•"/>
            </a:pPr>
            <a:r>
              <a:rPr lang="en-GB" sz="13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Current work around the world to develop conformable arrays in the form of inter-communicating patches</a:t>
            </a:r>
          </a:p>
          <a:p>
            <a:pPr marL="200025" indent="-200025">
              <a:buFont typeface="Arial" panose="020B0604020202020204" pitchFamily="34" charset="0"/>
              <a:buChar char="•"/>
            </a:pPr>
            <a:r>
              <a:rPr lang="en-GB" sz="1600" b="1" dirty="0"/>
              <a:t>The acoustic properties for which compensation is needed, for spatially accurate and quantitative dose, are patient specific</a:t>
            </a:r>
          </a:p>
          <a:p>
            <a:pPr marL="361950" lvl="1" indent="-161925">
              <a:buFont typeface="Arial" panose="020B0604020202020204" pitchFamily="34" charset="0"/>
              <a:buChar char="•"/>
            </a:pPr>
            <a:r>
              <a:rPr lang="en-GB" sz="1400" dirty="0"/>
              <a:t>Spee</a:t>
            </a:r>
            <a:r>
              <a:rPr lang="en-GB" sz="1300" dirty="0"/>
              <a:t>d of sound, attenuation and </a:t>
            </a:r>
            <a:r>
              <a:rPr lang="en-GB" sz="1300" dirty="0" err="1"/>
              <a:t>Grüneisen</a:t>
            </a:r>
            <a:r>
              <a:rPr lang="en-GB" sz="1300" dirty="0"/>
              <a:t> coefficient imaging are being developed for diagnostic imaging</a:t>
            </a:r>
          </a:p>
          <a:p>
            <a:pPr marL="361950" lvl="1" indent="-161925">
              <a:buFont typeface="Arial" panose="020B0604020202020204" pitchFamily="34" charset="0"/>
              <a:buChar char="•"/>
            </a:pPr>
            <a:r>
              <a:rPr lang="en-GB" sz="1300" dirty="0"/>
              <a:t>Ultrasound contrast microbubbles can act as beacon signals for aberration and attenuation correction</a:t>
            </a:r>
          </a:p>
        </p:txBody>
      </p:sp>
    </p:spTree>
    <p:extLst>
      <p:ext uri="{BB962C8B-B14F-4D97-AF65-F5344CB8AC3E}">
        <p14:creationId xmlns:p14="http://schemas.microsoft.com/office/powerpoint/2010/main" val="328976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Freeform: Shape 171">
            <a:extLst>
              <a:ext uri="{FF2B5EF4-FFF2-40B4-BE49-F238E27FC236}">
                <a16:creationId xmlns:a16="http://schemas.microsoft.com/office/drawing/2014/main" id="{D4C668D2-F3A5-F467-4A3C-5E9D52AC279F}"/>
              </a:ext>
            </a:extLst>
          </p:cNvPr>
          <p:cNvSpPr/>
          <p:nvPr/>
        </p:nvSpPr>
        <p:spPr>
          <a:xfrm>
            <a:off x="5500468" y="3130062"/>
            <a:ext cx="935501" cy="1540412"/>
          </a:xfrm>
          <a:custGeom>
            <a:avLst/>
            <a:gdLst>
              <a:gd name="connsiteX0" fmla="*/ 0 w 935501"/>
              <a:gd name="connsiteY0" fmla="*/ 914400 h 1540412"/>
              <a:gd name="connsiteX1" fmla="*/ 935501 w 935501"/>
              <a:gd name="connsiteY1" fmla="*/ 0 h 1540412"/>
              <a:gd name="connsiteX2" fmla="*/ 907366 w 935501"/>
              <a:gd name="connsiteY2" fmla="*/ 1540412 h 1540412"/>
              <a:gd name="connsiteX3" fmla="*/ 0 w 935501"/>
              <a:gd name="connsiteY3" fmla="*/ 914400 h 1540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5501" h="1540412">
                <a:moveTo>
                  <a:pt x="0" y="914400"/>
                </a:moveTo>
                <a:lnTo>
                  <a:pt x="935501" y="0"/>
                </a:lnTo>
                <a:lnTo>
                  <a:pt x="907366" y="1540412"/>
                </a:lnTo>
                <a:lnTo>
                  <a:pt x="0" y="914400"/>
                </a:lnTo>
                <a:close/>
              </a:path>
            </a:pathLst>
          </a:custGeom>
          <a:solidFill>
            <a:srgbClr val="FFFBEF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rgbClr val="4D5E5F"/>
                </a:solidFill>
              </a:ln>
            </a:endParaRPr>
          </a:p>
        </p:txBody>
      </p:sp>
      <p:sp>
        <p:nvSpPr>
          <p:cNvPr id="171" name="Freeform: Shape 170">
            <a:extLst>
              <a:ext uri="{FF2B5EF4-FFF2-40B4-BE49-F238E27FC236}">
                <a16:creationId xmlns:a16="http://schemas.microsoft.com/office/drawing/2014/main" id="{657E6A33-7CE3-8CAF-2BB9-E6D41FD50083}"/>
              </a:ext>
            </a:extLst>
          </p:cNvPr>
          <p:cNvSpPr/>
          <p:nvPr/>
        </p:nvSpPr>
        <p:spPr>
          <a:xfrm>
            <a:off x="5556738" y="1026942"/>
            <a:ext cx="2356339" cy="1983544"/>
          </a:xfrm>
          <a:custGeom>
            <a:avLst/>
            <a:gdLst>
              <a:gd name="connsiteX0" fmla="*/ 0 w 2356339"/>
              <a:gd name="connsiteY0" fmla="*/ 1983544 h 1983544"/>
              <a:gd name="connsiteX1" fmla="*/ 900333 w 2356339"/>
              <a:gd name="connsiteY1" fmla="*/ 0 h 1983544"/>
              <a:gd name="connsiteX2" fmla="*/ 2356339 w 2356339"/>
              <a:gd name="connsiteY2" fmla="*/ 1498209 h 1983544"/>
              <a:gd name="connsiteX3" fmla="*/ 0 w 2356339"/>
              <a:gd name="connsiteY3" fmla="*/ 1983544 h 1983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56339" h="1983544">
                <a:moveTo>
                  <a:pt x="0" y="1983544"/>
                </a:moveTo>
                <a:lnTo>
                  <a:pt x="900333" y="0"/>
                </a:lnTo>
                <a:lnTo>
                  <a:pt x="2356339" y="1498209"/>
                </a:lnTo>
                <a:lnTo>
                  <a:pt x="0" y="1983544"/>
                </a:lnTo>
                <a:close/>
              </a:path>
            </a:pathLst>
          </a:custGeom>
          <a:solidFill>
            <a:srgbClr val="F7FFF7"/>
          </a:solidFill>
          <a:ln w="12700">
            <a:solidFill>
              <a:srgbClr val="4D5E5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70331-56CD-42F8-B32D-0B365981E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10" y="220416"/>
            <a:ext cx="3346498" cy="585390"/>
          </a:xfrm>
        </p:spPr>
        <p:txBody>
          <a:bodyPr/>
          <a:lstStyle/>
          <a:p>
            <a:r>
              <a:rPr lang="en-GB" sz="2800" dirty="0"/>
              <a:t>Our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3ACDE7-F755-4B95-ABC9-9E17B4955E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542" y="1082805"/>
            <a:ext cx="5647578" cy="384078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sz="1400" b="1" dirty="0"/>
              <a:t>Modelling of proton/ion beam, transport, energy deposition, thermoacoustic generation, acoustic propagation, sensing and dose-map reconstruction</a:t>
            </a:r>
            <a:br>
              <a:rPr lang="en-GB" sz="1400" dirty="0"/>
            </a:br>
            <a:r>
              <a:rPr lang="en-GB" sz="1400" dirty="0"/>
              <a:t>- study variables (e.g., beam size, pulse length, kinetic energy, particle type, dose per pulse, ultrasound sensor positions and characteristics, reconstruction method) </a:t>
            </a:r>
            <a:br>
              <a:rPr lang="en-GB" sz="1400" dirty="0"/>
            </a:br>
            <a:r>
              <a:rPr lang="en-GB" sz="1400" dirty="0"/>
              <a:t>=&gt; predict dose imaging capabilities</a:t>
            </a:r>
            <a:br>
              <a:rPr lang="en-GB" sz="1400" dirty="0"/>
            </a:br>
            <a:r>
              <a:rPr lang="en-GB" sz="1400" dirty="0"/>
              <a:t>=&gt; define ultrasound sensor and system requirements </a:t>
            </a:r>
            <a:br>
              <a:rPr lang="en-GB" sz="1400" dirty="0"/>
            </a:br>
            <a:endParaRPr lang="en-GB" sz="5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1400" dirty="0">
                <a:highlight>
                  <a:srgbClr val="F7FFF7"/>
                </a:highlight>
              </a:rPr>
              <a:t>Early experiments to validate the modelling – existing source</a:t>
            </a:r>
            <a:br>
              <a:rPr lang="en-GB" sz="1400" dirty="0"/>
            </a:br>
            <a:endParaRPr lang="en-GB" sz="5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1400" dirty="0"/>
              <a:t>Build prototype preclinical demonstrator system</a:t>
            </a:r>
            <a:br>
              <a:rPr lang="en-GB" sz="1400" dirty="0"/>
            </a:br>
            <a:endParaRPr lang="en-GB" sz="5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1400" dirty="0"/>
              <a:t>Bring together with </a:t>
            </a:r>
            <a:r>
              <a:rPr lang="en-GB" sz="1400" dirty="0" err="1"/>
              <a:t>LhARA</a:t>
            </a:r>
            <a:r>
              <a:rPr lang="en-GB" sz="1400" dirty="0"/>
              <a:t> prototype</a:t>
            </a:r>
            <a:br>
              <a:rPr lang="en-GB" sz="1400" dirty="0"/>
            </a:br>
            <a:endParaRPr lang="en-GB" sz="5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1400" dirty="0">
                <a:highlight>
                  <a:srgbClr val="FEF4E6"/>
                </a:highlight>
              </a:rPr>
              <a:t>Conduct preclinical experiments to generate radiobiological knowledge</a:t>
            </a:r>
            <a:br>
              <a:rPr lang="en-GB" sz="1400" dirty="0"/>
            </a:br>
            <a:endParaRPr lang="en-GB" sz="5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1400" dirty="0"/>
              <a:t>Refine and repeat, translate to clinical scale,  …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1400" dirty="0"/>
          </a:p>
          <a:p>
            <a:pPr>
              <a:buFont typeface="Arial" panose="020B0604020202020204" pitchFamily="34" charset="0"/>
              <a:buChar char="•"/>
            </a:pPr>
            <a:endParaRPr lang="en-GB" sz="1400" dirty="0"/>
          </a:p>
          <a:p>
            <a:pPr>
              <a:buFont typeface="Arial" panose="020B0604020202020204" pitchFamily="34" charset="0"/>
              <a:buChar char="•"/>
            </a:pPr>
            <a:endParaRPr lang="en-GB" sz="1400" dirty="0"/>
          </a:p>
        </p:txBody>
      </p: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2EFB1758-0D63-28A1-CD66-0754BB0192B4}"/>
              </a:ext>
            </a:extLst>
          </p:cNvPr>
          <p:cNvGrpSpPr/>
          <p:nvPr/>
        </p:nvGrpSpPr>
        <p:grpSpPr>
          <a:xfrm>
            <a:off x="6369892" y="721530"/>
            <a:ext cx="2012831" cy="1827101"/>
            <a:chOff x="6369892" y="721530"/>
            <a:chExt cx="2012831" cy="1827101"/>
          </a:xfrm>
        </p:grpSpPr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FC1F8DBF-65AD-F259-E34F-7D26530B8460}"/>
                </a:ext>
              </a:extLst>
            </p:cNvPr>
            <p:cNvSpPr/>
            <p:nvPr/>
          </p:nvSpPr>
          <p:spPr>
            <a:xfrm>
              <a:off x="6390458" y="721530"/>
              <a:ext cx="1992265" cy="1827101"/>
            </a:xfrm>
            <a:custGeom>
              <a:avLst/>
              <a:gdLst>
                <a:gd name="connsiteX0" fmla="*/ 1610751 w 2257865"/>
                <a:gd name="connsiteY0" fmla="*/ 42203 h 2236763"/>
                <a:gd name="connsiteX1" fmla="*/ 1610751 w 2257865"/>
                <a:gd name="connsiteY1" fmla="*/ 42203 h 2236763"/>
                <a:gd name="connsiteX2" fmla="*/ 1364567 w 2257865"/>
                <a:gd name="connsiteY2" fmla="*/ 21102 h 2236763"/>
                <a:gd name="connsiteX3" fmla="*/ 1216856 w 2257865"/>
                <a:gd name="connsiteY3" fmla="*/ 0 h 2236763"/>
                <a:gd name="connsiteX4" fmla="*/ 844062 w 2257865"/>
                <a:gd name="connsiteY4" fmla="*/ 21102 h 2236763"/>
                <a:gd name="connsiteX5" fmla="*/ 555674 w 2257865"/>
                <a:gd name="connsiteY5" fmla="*/ 70339 h 2236763"/>
                <a:gd name="connsiteX6" fmla="*/ 436099 w 2257865"/>
                <a:gd name="connsiteY6" fmla="*/ 91440 h 2236763"/>
                <a:gd name="connsiteX7" fmla="*/ 386862 w 2257865"/>
                <a:gd name="connsiteY7" fmla="*/ 98474 h 2236763"/>
                <a:gd name="connsiteX8" fmla="*/ 302456 w 2257865"/>
                <a:gd name="connsiteY8" fmla="*/ 119576 h 2236763"/>
                <a:gd name="connsiteX9" fmla="*/ 154745 w 2257865"/>
                <a:gd name="connsiteY9" fmla="*/ 218050 h 2236763"/>
                <a:gd name="connsiteX10" fmla="*/ 105508 w 2257865"/>
                <a:gd name="connsiteY10" fmla="*/ 302456 h 2236763"/>
                <a:gd name="connsiteX11" fmla="*/ 42203 w 2257865"/>
                <a:gd name="connsiteY11" fmla="*/ 464234 h 2236763"/>
                <a:gd name="connsiteX12" fmla="*/ 28136 w 2257865"/>
                <a:gd name="connsiteY12" fmla="*/ 541606 h 2236763"/>
                <a:gd name="connsiteX13" fmla="*/ 21102 w 2257865"/>
                <a:gd name="connsiteY13" fmla="*/ 604911 h 2236763"/>
                <a:gd name="connsiteX14" fmla="*/ 0 w 2257865"/>
                <a:gd name="connsiteY14" fmla="*/ 773723 h 2236763"/>
                <a:gd name="connsiteX15" fmla="*/ 7034 w 2257865"/>
                <a:gd name="connsiteY15" fmla="*/ 1055077 h 2236763"/>
                <a:gd name="connsiteX16" fmla="*/ 28136 w 2257865"/>
                <a:gd name="connsiteY16" fmla="*/ 1132450 h 2236763"/>
                <a:gd name="connsiteX17" fmla="*/ 49237 w 2257865"/>
                <a:gd name="connsiteY17" fmla="*/ 1237957 h 2236763"/>
                <a:gd name="connsiteX18" fmla="*/ 140677 w 2257865"/>
                <a:gd name="connsiteY18" fmla="*/ 1456006 h 2236763"/>
                <a:gd name="connsiteX19" fmla="*/ 225083 w 2257865"/>
                <a:gd name="connsiteY19" fmla="*/ 1674056 h 2236763"/>
                <a:gd name="connsiteX20" fmla="*/ 281354 w 2257865"/>
                <a:gd name="connsiteY20" fmla="*/ 1807699 h 2236763"/>
                <a:gd name="connsiteX21" fmla="*/ 323557 w 2257865"/>
                <a:gd name="connsiteY21" fmla="*/ 1927274 h 2236763"/>
                <a:gd name="connsiteX22" fmla="*/ 351693 w 2257865"/>
                <a:gd name="connsiteY22" fmla="*/ 1997613 h 2236763"/>
                <a:gd name="connsiteX23" fmla="*/ 436099 w 2257865"/>
                <a:gd name="connsiteY23" fmla="*/ 2110154 h 2236763"/>
                <a:gd name="connsiteX24" fmla="*/ 506437 w 2257865"/>
                <a:gd name="connsiteY24" fmla="*/ 2145323 h 2236763"/>
                <a:gd name="connsiteX25" fmla="*/ 703385 w 2257865"/>
                <a:gd name="connsiteY25" fmla="*/ 2187526 h 2236763"/>
                <a:gd name="connsiteX26" fmla="*/ 935502 w 2257865"/>
                <a:gd name="connsiteY26" fmla="*/ 2236763 h 2236763"/>
                <a:gd name="connsiteX27" fmla="*/ 1364567 w 2257865"/>
                <a:gd name="connsiteY27" fmla="*/ 2215662 h 2236763"/>
                <a:gd name="connsiteX28" fmla="*/ 1596683 w 2257865"/>
                <a:gd name="connsiteY28" fmla="*/ 2110154 h 2236763"/>
                <a:gd name="connsiteX29" fmla="*/ 1962443 w 2257865"/>
                <a:gd name="connsiteY29" fmla="*/ 1849902 h 2236763"/>
                <a:gd name="connsiteX30" fmla="*/ 2124222 w 2257865"/>
                <a:gd name="connsiteY30" fmla="*/ 1491176 h 2236763"/>
                <a:gd name="connsiteX31" fmla="*/ 2201594 w 2257865"/>
                <a:gd name="connsiteY31" fmla="*/ 1118382 h 2236763"/>
                <a:gd name="connsiteX32" fmla="*/ 2257865 w 2257865"/>
                <a:gd name="connsiteY32" fmla="*/ 780757 h 2236763"/>
                <a:gd name="connsiteX33" fmla="*/ 2243797 w 2257865"/>
                <a:gd name="connsiteY33" fmla="*/ 633046 h 2236763"/>
                <a:gd name="connsiteX34" fmla="*/ 2194560 w 2257865"/>
                <a:gd name="connsiteY34" fmla="*/ 492370 h 2236763"/>
                <a:gd name="connsiteX35" fmla="*/ 2060917 w 2257865"/>
                <a:gd name="connsiteY35" fmla="*/ 239151 h 2236763"/>
                <a:gd name="connsiteX36" fmla="*/ 1969477 w 2257865"/>
                <a:gd name="connsiteY36" fmla="*/ 140677 h 2236763"/>
                <a:gd name="connsiteX37" fmla="*/ 1856936 w 2257865"/>
                <a:gd name="connsiteY37" fmla="*/ 98474 h 2236763"/>
                <a:gd name="connsiteX38" fmla="*/ 1800665 w 2257865"/>
                <a:gd name="connsiteY38" fmla="*/ 84406 h 2236763"/>
                <a:gd name="connsiteX39" fmla="*/ 1688123 w 2257865"/>
                <a:gd name="connsiteY39" fmla="*/ 56271 h 2236763"/>
                <a:gd name="connsiteX40" fmla="*/ 1610751 w 2257865"/>
                <a:gd name="connsiteY40" fmla="*/ 42203 h 2236763"/>
                <a:gd name="connsiteX0" fmla="*/ 1610751 w 2257865"/>
                <a:gd name="connsiteY0" fmla="*/ 42203 h 2236763"/>
                <a:gd name="connsiteX1" fmla="*/ 1610751 w 2257865"/>
                <a:gd name="connsiteY1" fmla="*/ 42203 h 2236763"/>
                <a:gd name="connsiteX2" fmla="*/ 1364567 w 2257865"/>
                <a:gd name="connsiteY2" fmla="*/ 21102 h 2236763"/>
                <a:gd name="connsiteX3" fmla="*/ 1216856 w 2257865"/>
                <a:gd name="connsiteY3" fmla="*/ 0 h 2236763"/>
                <a:gd name="connsiteX4" fmla="*/ 844062 w 2257865"/>
                <a:gd name="connsiteY4" fmla="*/ 21102 h 2236763"/>
                <a:gd name="connsiteX5" fmla="*/ 555674 w 2257865"/>
                <a:gd name="connsiteY5" fmla="*/ 70339 h 2236763"/>
                <a:gd name="connsiteX6" fmla="*/ 436099 w 2257865"/>
                <a:gd name="connsiteY6" fmla="*/ 91440 h 2236763"/>
                <a:gd name="connsiteX7" fmla="*/ 386862 w 2257865"/>
                <a:gd name="connsiteY7" fmla="*/ 98474 h 2236763"/>
                <a:gd name="connsiteX8" fmla="*/ 302456 w 2257865"/>
                <a:gd name="connsiteY8" fmla="*/ 119576 h 2236763"/>
                <a:gd name="connsiteX9" fmla="*/ 154745 w 2257865"/>
                <a:gd name="connsiteY9" fmla="*/ 218050 h 2236763"/>
                <a:gd name="connsiteX10" fmla="*/ 105508 w 2257865"/>
                <a:gd name="connsiteY10" fmla="*/ 302456 h 2236763"/>
                <a:gd name="connsiteX11" fmla="*/ 42203 w 2257865"/>
                <a:gd name="connsiteY11" fmla="*/ 464234 h 2236763"/>
                <a:gd name="connsiteX12" fmla="*/ 28136 w 2257865"/>
                <a:gd name="connsiteY12" fmla="*/ 541606 h 2236763"/>
                <a:gd name="connsiteX13" fmla="*/ 21102 w 2257865"/>
                <a:gd name="connsiteY13" fmla="*/ 604911 h 2236763"/>
                <a:gd name="connsiteX14" fmla="*/ 0 w 2257865"/>
                <a:gd name="connsiteY14" fmla="*/ 773723 h 2236763"/>
                <a:gd name="connsiteX15" fmla="*/ 7034 w 2257865"/>
                <a:gd name="connsiteY15" fmla="*/ 1055077 h 2236763"/>
                <a:gd name="connsiteX16" fmla="*/ 28136 w 2257865"/>
                <a:gd name="connsiteY16" fmla="*/ 1132450 h 2236763"/>
                <a:gd name="connsiteX17" fmla="*/ 49237 w 2257865"/>
                <a:gd name="connsiteY17" fmla="*/ 1237957 h 2236763"/>
                <a:gd name="connsiteX18" fmla="*/ 140677 w 2257865"/>
                <a:gd name="connsiteY18" fmla="*/ 1456006 h 2236763"/>
                <a:gd name="connsiteX19" fmla="*/ 225083 w 2257865"/>
                <a:gd name="connsiteY19" fmla="*/ 1674056 h 2236763"/>
                <a:gd name="connsiteX20" fmla="*/ 281354 w 2257865"/>
                <a:gd name="connsiteY20" fmla="*/ 1807699 h 2236763"/>
                <a:gd name="connsiteX21" fmla="*/ 323557 w 2257865"/>
                <a:gd name="connsiteY21" fmla="*/ 1927274 h 2236763"/>
                <a:gd name="connsiteX22" fmla="*/ 351693 w 2257865"/>
                <a:gd name="connsiteY22" fmla="*/ 1997613 h 2236763"/>
                <a:gd name="connsiteX23" fmla="*/ 436099 w 2257865"/>
                <a:gd name="connsiteY23" fmla="*/ 2110154 h 2236763"/>
                <a:gd name="connsiteX24" fmla="*/ 506437 w 2257865"/>
                <a:gd name="connsiteY24" fmla="*/ 2145323 h 2236763"/>
                <a:gd name="connsiteX25" fmla="*/ 703385 w 2257865"/>
                <a:gd name="connsiteY25" fmla="*/ 2187526 h 2236763"/>
                <a:gd name="connsiteX26" fmla="*/ 935502 w 2257865"/>
                <a:gd name="connsiteY26" fmla="*/ 2236763 h 2236763"/>
                <a:gd name="connsiteX27" fmla="*/ 1364567 w 2257865"/>
                <a:gd name="connsiteY27" fmla="*/ 2215662 h 2236763"/>
                <a:gd name="connsiteX28" fmla="*/ 1650109 w 2257865"/>
                <a:gd name="connsiteY28" fmla="*/ 2178434 h 2236763"/>
                <a:gd name="connsiteX29" fmla="*/ 1962443 w 2257865"/>
                <a:gd name="connsiteY29" fmla="*/ 1849902 h 2236763"/>
                <a:gd name="connsiteX30" fmla="*/ 2124222 w 2257865"/>
                <a:gd name="connsiteY30" fmla="*/ 1491176 h 2236763"/>
                <a:gd name="connsiteX31" fmla="*/ 2201594 w 2257865"/>
                <a:gd name="connsiteY31" fmla="*/ 1118382 h 2236763"/>
                <a:gd name="connsiteX32" fmla="*/ 2257865 w 2257865"/>
                <a:gd name="connsiteY32" fmla="*/ 780757 h 2236763"/>
                <a:gd name="connsiteX33" fmla="*/ 2243797 w 2257865"/>
                <a:gd name="connsiteY33" fmla="*/ 633046 h 2236763"/>
                <a:gd name="connsiteX34" fmla="*/ 2194560 w 2257865"/>
                <a:gd name="connsiteY34" fmla="*/ 492370 h 2236763"/>
                <a:gd name="connsiteX35" fmla="*/ 2060917 w 2257865"/>
                <a:gd name="connsiteY35" fmla="*/ 239151 h 2236763"/>
                <a:gd name="connsiteX36" fmla="*/ 1969477 w 2257865"/>
                <a:gd name="connsiteY36" fmla="*/ 140677 h 2236763"/>
                <a:gd name="connsiteX37" fmla="*/ 1856936 w 2257865"/>
                <a:gd name="connsiteY37" fmla="*/ 98474 h 2236763"/>
                <a:gd name="connsiteX38" fmla="*/ 1800665 w 2257865"/>
                <a:gd name="connsiteY38" fmla="*/ 84406 h 2236763"/>
                <a:gd name="connsiteX39" fmla="*/ 1688123 w 2257865"/>
                <a:gd name="connsiteY39" fmla="*/ 56271 h 2236763"/>
                <a:gd name="connsiteX40" fmla="*/ 1610751 w 2257865"/>
                <a:gd name="connsiteY40" fmla="*/ 42203 h 2236763"/>
                <a:gd name="connsiteX0" fmla="*/ 1610751 w 2257865"/>
                <a:gd name="connsiteY0" fmla="*/ 42203 h 2236763"/>
                <a:gd name="connsiteX1" fmla="*/ 1610751 w 2257865"/>
                <a:gd name="connsiteY1" fmla="*/ 42203 h 2236763"/>
                <a:gd name="connsiteX2" fmla="*/ 1364567 w 2257865"/>
                <a:gd name="connsiteY2" fmla="*/ 21102 h 2236763"/>
                <a:gd name="connsiteX3" fmla="*/ 1216856 w 2257865"/>
                <a:gd name="connsiteY3" fmla="*/ 0 h 2236763"/>
                <a:gd name="connsiteX4" fmla="*/ 844062 w 2257865"/>
                <a:gd name="connsiteY4" fmla="*/ 21102 h 2236763"/>
                <a:gd name="connsiteX5" fmla="*/ 555674 w 2257865"/>
                <a:gd name="connsiteY5" fmla="*/ 70339 h 2236763"/>
                <a:gd name="connsiteX6" fmla="*/ 436099 w 2257865"/>
                <a:gd name="connsiteY6" fmla="*/ 91440 h 2236763"/>
                <a:gd name="connsiteX7" fmla="*/ 386862 w 2257865"/>
                <a:gd name="connsiteY7" fmla="*/ 98474 h 2236763"/>
                <a:gd name="connsiteX8" fmla="*/ 302456 w 2257865"/>
                <a:gd name="connsiteY8" fmla="*/ 119576 h 2236763"/>
                <a:gd name="connsiteX9" fmla="*/ 154745 w 2257865"/>
                <a:gd name="connsiteY9" fmla="*/ 218050 h 2236763"/>
                <a:gd name="connsiteX10" fmla="*/ 105508 w 2257865"/>
                <a:gd name="connsiteY10" fmla="*/ 302456 h 2236763"/>
                <a:gd name="connsiteX11" fmla="*/ 42203 w 2257865"/>
                <a:gd name="connsiteY11" fmla="*/ 464234 h 2236763"/>
                <a:gd name="connsiteX12" fmla="*/ 28136 w 2257865"/>
                <a:gd name="connsiteY12" fmla="*/ 541606 h 2236763"/>
                <a:gd name="connsiteX13" fmla="*/ 21102 w 2257865"/>
                <a:gd name="connsiteY13" fmla="*/ 604911 h 2236763"/>
                <a:gd name="connsiteX14" fmla="*/ 0 w 2257865"/>
                <a:gd name="connsiteY14" fmla="*/ 773723 h 2236763"/>
                <a:gd name="connsiteX15" fmla="*/ 7034 w 2257865"/>
                <a:gd name="connsiteY15" fmla="*/ 1055077 h 2236763"/>
                <a:gd name="connsiteX16" fmla="*/ 28136 w 2257865"/>
                <a:gd name="connsiteY16" fmla="*/ 1132450 h 2236763"/>
                <a:gd name="connsiteX17" fmla="*/ 49237 w 2257865"/>
                <a:gd name="connsiteY17" fmla="*/ 1237957 h 2236763"/>
                <a:gd name="connsiteX18" fmla="*/ 140677 w 2257865"/>
                <a:gd name="connsiteY18" fmla="*/ 1456006 h 2236763"/>
                <a:gd name="connsiteX19" fmla="*/ 225083 w 2257865"/>
                <a:gd name="connsiteY19" fmla="*/ 1674056 h 2236763"/>
                <a:gd name="connsiteX20" fmla="*/ 281354 w 2257865"/>
                <a:gd name="connsiteY20" fmla="*/ 1807699 h 2236763"/>
                <a:gd name="connsiteX21" fmla="*/ 323557 w 2257865"/>
                <a:gd name="connsiteY21" fmla="*/ 1927274 h 2236763"/>
                <a:gd name="connsiteX22" fmla="*/ 351693 w 2257865"/>
                <a:gd name="connsiteY22" fmla="*/ 1997613 h 2236763"/>
                <a:gd name="connsiteX23" fmla="*/ 436099 w 2257865"/>
                <a:gd name="connsiteY23" fmla="*/ 2110154 h 2236763"/>
                <a:gd name="connsiteX24" fmla="*/ 506437 w 2257865"/>
                <a:gd name="connsiteY24" fmla="*/ 2145323 h 2236763"/>
                <a:gd name="connsiteX25" fmla="*/ 703385 w 2257865"/>
                <a:gd name="connsiteY25" fmla="*/ 2187526 h 2236763"/>
                <a:gd name="connsiteX26" fmla="*/ 935502 w 2257865"/>
                <a:gd name="connsiteY26" fmla="*/ 2236763 h 2236763"/>
                <a:gd name="connsiteX27" fmla="*/ 1364567 w 2257865"/>
                <a:gd name="connsiteY27" fmla="*/ 2215662 h 2236763"/>
                <a:gd name="connsiteX28" fmla="*/ 1650109 w 2257865"/>
                <a:gd name="connsiteY28" fmla="*/ 2178434 h 2236763"/>
                <a:gd name="connsiteX29" fmla="*/ 1982477 w 2257865"/>
                <a:gd name="connsiteY29" fmla="*/ 1892576 h 2236763"/>
                <a:gd name="connsiteX30" fmla="*/ 2124222 w 2257865"/>
                <a:gd name="connsiteY30" fmla="*/ 1491176 h 2236763"/>
                <a:gd name="connsiteX31" fmla="*/ 2201594 w 2257865"/>
                <a:gd name="connsiteY31" fmla="*/ 1118382 h 2236763"/>
                <a:gd name="connsiteX32" fmla="*/ 2257865 w 2257865"/>
                <a:gd name="connsiteY32" fmla="*/ 780757 h 2236763"/>
                <a:gd name="connsiteX33" fmla="*/ 2243797 w 2257865"/>
                <a:gd name="connsiteY33" fmla="*/ 633046 h 2236763"/>
                <a:gd name="connsiteX34" fmla="*/ 2194560 w 2257865"/>
                <a:gd name="connsiteY34" fmla="*/ 492370 h 2236763"/>
                <a:gd name="connsiteX35" fmla="*/ 2060917 w 2257865"/>
                <a:gd name="connsiteY35" fmla="*/ 239151 h 2236763"/>
                <a:gd name="connsiteX36" fmla="*/ 1969477 w 2257865"/>
                <a:gd name="connsiteY36" fmla="*/ 140677 h 2236763"/>
                <a:gd name="connsiteX37" fmla="*/ 1856936 w 2257865"/>
                <a:gd name="connsiteY37" fmla="*/ 98474 h 2236763"/>
                <a:gd name="connsiteX38" fmla="*/ 1800665 w 2257865"/>
                <a:gd name="connsiteY38" fmla="*/ 84406 h 2236763"/>
                <a:gd name="connsiteX39" fmla="*/ 1688123 w 2257865"/>
                <a:gd name="connsiteY39" fmla="*/ 56271 h 2236763"/>
                <a:gd name="connsiteX40" fmla="*/ 1610751 w 2257865"/>
                <a:gd name="connsiteY40" fmla="*/ 42203 h 2236763"/>
                <a:gd name="connsiteX0" fmla="*/ 1610751 w 2257865"/>
                <a:gd name="connsiteY0" fmla="*/ 42203 h 2236763"/>
                <a:gd name="connsiteX1" fmla="*/ 1610751 w 2257865"/>
                <a:gd name="connsiteY1" fmla="*/ 42203 h 2236763"/>
                <a:gd name="connsiteX2" fmla="*/ 1364567 w 2257865"/>
                <a:gd name="connsiteY2" fmla="*/ 21102 h 2236763"/>
                <a:gd name="connsiteX3" fmla="*/ 1216856 w 2257865"/>
                <a:gd name="connsiteY3" fmla="*/ 0 h 2236763"/>
                <a:gd name="connsiteX4" fmla="*/ 844062 w 2257865"/>
                <a:gd name="connsiteY4" fmla="*/ 21102 h 2236763"/>
                <a:gd name="connsiteX5" fmla="*/ 555674 w 2257865"/>
                <a:gd name="connsiteY5" fmla="*/ 70339 h 2236763"/>
                <a:gd name="connsiteX6" fmla="*/ 436099 w 2257865"/>
                <a:gd name="connsiteY6" fmla="*/ 91440 h 2236763"/>
                <a:gd name="connsiteX7" fmla="*/ 386862 w 2257865"/>
                <a:gd name="connsiteY7" fmla="*/ 98474 h 2236763"/>
                <a:gd name="connsiteX8" fmla="*/ 302456 w 2257865"/>
                <a:gd name="connsiteY8" fmla="*/ 119576 h 2236763"/>
                <a:gd name="connsiteX9" fmla="*/ 154745 w 2257865"/>
                <a:gd name="connsiteY9" fmla="*/ 218050 h 2236763"/>
                <a:gd name="connsiteX10" fmla="*/ 105508 w 2257865"/>
                <a:gd name="connsiteY10" fmla="*/ 302456 h 2236763"/>
                <a:gd name="connsiteX11" fmla="*/ 42203 w 2257865"/>
                <a:gd name="connsiteY11" fmla="*/ 464234 h 2236763"/>
                <a:gd name="connsiteX12" fmla="*/ 28136 w 2257865"/>
                <a:gd name="connsiteY12" fmla="*/ 541606 h 2236763"/>
                <a:gd name="connsiteX13" fmla="*/ 21102 w 2257865"/>
                <a:gd name="connsiteY13" fmla="*/ 604911 h 2236763"/>
                <a:gd name="connsiteX14" fmla="*/ 0 w 2257865"/>
                <a:gd name="connsiteY14" fmla="*/ 773723 h 2236763"/>
                <a:gd name="connsiteX15" fmla="*/ 7034 w 2257865"/>
                <a:gd name="connsiteY15" fmla="*/ 1055077 h 2236763"/>
                <a:gd name="connsiteX16" fmla="*/ 28136 w 2257865"/>
                <a:gd name="connsiteY16" fmla="*/ 1132450 h 2236763"/>
                <a:gd name="connsiteX17" fmla="*/ 49237 w 2257865"/>
                <a:gd name="connsiteY17" fmla="*/ 1237957 h 2236763"/>
                <a:gd name="connsiteX18" fmla="*/ 140677 w 2257865"/>
                <a:gd name="connsiteY18" fmla="*/ 1456006 h 2236763"/>
                <a:gd name="connsiteX19" fmla="*/ 225083 w 2257865"/>
                <a:gd name="connsiteY19" fmla="*/ 1674056 h 2236763"/>
                <a:gd name="connsiteX20" fmla="*/ 281354 w 2257865"/>
                <a:gd name="connsiteY20" fmla="*/ 1807699 h 2236763"/>
                <a:gd name="connsiteX21" fmla="*/ 323557 w 2257865"/>
                <a:gd name="connsiteY21" fmla="*/ 1927274 h 2236763"/>
                <a:gd name="connsiteX22" fmla="*/ 351693 w 2257865"/>
                <a:gd name="connsiteY22" fmla="*/ 1997613 h 2236763"/>
                <a:gd name="connsiteX23" fmla="*/ 436099 w 2257865"/>
                <a:gd name="connsiteY23" fmla="*/ 2110154 h 2236763"/>
                <a:gd name="connsiteX24" fmla="*/ 506437 w 2257865"/>
                <a:gd name="connsiteY24" fmla="*/ 2145323 h 2236763"/>
                <a:gd name="connsiteX25" fmla="*/ 703385 w 2257865"/>
                <a:gd name="connsiteY25" fmla="*/ 2187526 h 2236763"/>
                <a:gd name="connsiteX26" fmla="*/ 935502 w 2257865"/>
                <a:gd name="connsiteY26" fmla="*/ 2236763 h 2236763"/>
                <a:gd name="connsiteX27" fmla="*/ 1364567 w 2257865"/>
                <a:gd name="connsiteY27" fmla="*/ 2215662 h 2236763"/>
                <a:gd name="connsiteX28" fmla="*/ 1650109 w 2257865"/>
                <a:gd name="connsiteY28" fmla="*/ 2178434 h 2236763"/>
                <a:gd name="connsiteX29" fmla="*/ 1962442 w 2257865"/>
                <a:gd name="connsiteY29" fmla="*/ 1943786 h 2236763"/>
                <a:gd name="connsiteX30" fmla="*/ 2124222 w 2257865"/>
                <a:gd name="connsiteY30" fmla="*/ 1491176 h 2236763"/>
                <a:gd name="connsiteX31" fmla="*/ 2201594 w 2257865"/>
                <a:gd name="connsiteY31" fmla="*/ 1118382 h 2236763"/>
                <a:gd name="connsiteX32" fmla="*/ 2257865 w 2257865"/>
                <a:gd name="connsiteY32" fmla="*/ 780757 h 2236763"/>
                <a:gd name="connsiteX33" fmla="*/ 2243797 w 2257865"/>
                <a:gd name="connsiteY33" fmla="*/ 633046 h 2236763"/>
                <a:gd name="connsiteX34" fmla="*/ 2194560 w 2257865"/>
                <a:gd name="connsiteY34" fmla="*/ 492370 h 2236763"/>
                <a:gd name="connsiteX35" fmla="*/ 2060917 w 2257865"/>
                <a:gd name="connsiteY35" fmla="*/ 239151 h 2236763"/>
                <a:gd name="connsiteX36" fmla="*/ 1969477 w 2257865"/>
                <a:gd name="connsiteY36" fmla="*/ 140677 h 2236763"/>
                <a:gd name="connsiteX37" fmla="*/ 1856936 w 2257865"/>
                <a:gd name="connsiteY37" fmla="*/ 98474 h 2236763"/>
                <a:gd name="connsiteX38" fmla="*/ 1800665 w 2257865"/>
                <a:gd name="connsiteY38" fmla="*/ 84406 h 2236763"/>
                <a:gd name="connsiteX39" fmla="*/ 1688123 w 2257865"/>
                <a:gd name="connsiteY39" fmla="*/ 56271 h 2236763"/>
                <a:gd name="connsiteX40" fmla="*/ 1610751 w 2257865"/>
                <a:gd name="connsiteY40" fmla="*/ 42203 h 2236763"/>
                <a:gd name="connsiteX0" fmla="*/ 1610751 w 2257865"/>
                <a:gd name="connsiteY0" fmla="*/ 42203 h 2236763"/>
                <a:gd name="connsiteX1" fmla="*/ 1610751 w 2257865"/>
                <a:gd name="connsiteY1" fmla="*/ 42203 h 2236763"/>
                <a:gd name="connsiteX2" fmla="*/ 1364567 w 2257865"/>
                <a:gd name="connsiteY2" fmla="*/ 21102 h 2236763"/>
                <a:gd name="connsiteX3" fmla="*/ 1216856 w 2257865"/>
                <a:gd name="connsiteY3" fmla="*/ 0 h 2236763"/>
                <a:gd name="connsiteX4" fmla="*/ 844062 w 2257865"/>
                <a:gd name="connsiteY4" fmla="*/ 21102 h 2236763"/>
                <a:gd name="connsiteX5" fmla="*/ 555674 w 2257865"/>
                <a:gd name="connsiteY5" fmla="*/ 70339 h 2236763"/>
                <a:gd name="connsiteX6" fmla="*/ 436099 w 2257865"/>
                <a:gd name="connsiteY6" fmla="*/ 91440 h 2236763"/>
                <a:gd name="connsiteX7" fmla="*/ 386862 w 2257865"/>
                <a:gd name="connsiteY7" fmla="*/ 98474 h 2236763"/>
                <a:gd name="connsiteX8" fmla="*/ 302456 w 2257865"/>
                <a:gd name="connsiteY8" fmla="*/ 119576 h 2236763"/>
                <a:gd name="connsiteX9" fmla="*/ 154745 w 2257865"/>
                <a:gd name="connsiteY9" fmla="*/ 218050 h 2236763"/>
                <a:gd name="connsiteX10" fmla="*/ 105508 w 2257865"/>
                <a:gd name="connsiteY10" fmla="*/ 302456 h 2236763"/>
                <a:gd name="connsiteX11" fmla="*/ 42203 w 2257865"/>
                <a:gd name="connsiteY11" fmla="*/ 464234 h 2236763"/>
                <a:gd name="connsiteX12" fmla="*/ 28136 w 2257865"/>
                <a:gd name="connsiteY12" fmla="*/ 541606 h 2236763"/>
                <a:gd name="connsiteX13" fmla="*/ 21102 w 2257865"/>
                <a:gd name="connsiteY13" fmla="*/ 604911 h 2236763"/>
                <a:gd name="connsiteX14" fmla="*/ 0 w 2257865"/>
                <a:gd name="connsiteY14" fmla="*/ 773723 h 2236763"/>
                <a:gd name="connsiteX15" fmla="*/ 7034 w 2257865"/>
                <a:gd name="connsiteY15" fmla="*/ 1055077 h 2236763"/>
                <a:gd name="connsiteX16" fmla="*/ 28136 w 2257865"/>
                <a:gd name="connsiteY16" fmla="*/ 1132450 h 2236763"/>
                <a:gd name="connsiteX17" fmla="*/ 49237 w 2257865"/>
                <a:gd name="connsiteY17" fmla="*/ 1237957 h 2236763"/>
                <a:gd name="connsiteX18" fmla="*/ 93929 w 2257865"/>
                <a:gd name="connsiteY18" fmla="*/ 1481612 h 2236763"/>
                <a:gd name="connsiteX19" fmla="*/ 225083 w 2257865"/>
                <a:gd name="connsiteY19" fmla="*/ 1674056 h 2236763"/>
                <a:gd name="connsiteX20" fmla="*/ 281354 w 2257865"/>
                <a:gd name="connsiteY20" fmla="*/ 1807699 h 2236763"/>
                <a:gd name="connsiteX21" fmla="*/ 323557 w 2257865"/>
                <a:gd name="connsiteY21" fmla="*/ 1927274 h 2236763"/>
                <a:gd name="connsiteX22" fmla="*/ 351693 w 2257865"/>
                <a:gd name="connsiteY22" fmla="*/ 1997613 h 2236763"/>
                <a:gd name="connsiteX23" fmla="*/ 436099 w 2257865"/>
                <a:gd name="connsiteY23" fmla="*/ 2110154 h 2236763"/>
                <a:gd name="connsiteX24" fmla="*/ 506437 w 2257865"/>
                <a:gd name="connsiteY24" fmla="*/ 2145323 h 2236763"/>
                <a:gd name="connsiteX25" fmla="*/ 703385 w 2257865"/>
                <a:gd name="connsiteY25" fmla="*/ 2187526 h 2236763"/>
                <a:gd name="connsiteX26" fmla="*/ 935502 w 2257865"/>
                <a:gd name="connsiteY26" fmla="*/ 2236763 h 2236763"/>
                <a:gd name="connsiteX27" fmla="*/ 1364567 w 2257865"/>
                <a:gd name="connsiteY27" fmla="*/ 2215662 h 2236763"/>
                <a:gd name="connsiteX28" fmla="*/ 1650109 w 2257865"/>
                <a:gd name="connsiteY28" fmla="*/ 2178434 h 2236763"/>
                <a:gd name="connsiteX29" fmla="*/ 1962442 w 2257865"/>
                <a:gd name="connsiteY29" fmla="*/ 1943786 h 2236763"/>
                <a:gd name="connsiteX30" fmla="*/ 2124222 w 2257865"/>
                <a:gd name="connsiteY30" fmla="*/ 1491176 h 2236763"/>
                <a:gd name="connsiteX31" fmla="*/ 2201594 w 2257865"/>
                <a:gd name="connsiteY31" fmla="*/ 1118382 h 2236763"/>
                <a:gd name="connsiteX32" fmla="*/ 2257865 w 2257865"/>
                <a:gd name="connsiteY32" fmla="*/ 780757 h 2236763"/>
                <a:gd name="connsiteX33" fmla="*/ 2243797 w 2257865"/>
                <a:gd name="connsiteY33" fmla="*/ 633046 h 2236763"/>
                <a:gd name="connsiteX34" fmla="*/ 2194560 w 2257865"/>
                <a:gd name="connsiteY34" fmla="*/ 492370 h 2236763"/>
                <a:gd name="connsiteX35" fmla="*/ 2060917 w 2257865"/>
                <a:gd name="connsiteY35" fmla="*/ 239151 h 2236763"/>
                <a:gd name="connsiteX36" fmla="*/ 1969477 w 2257865"/>
                <a:gd name="connsiteY36" fmla="*/ 140677 h 2236763"/>
                <a:gd name="connsiteX37" fmla="*/ 1856936 w 2257865"/>
                <a:gd name="connsiteY37" fmla="*/ 98474 h 2236763"/>
                <a:gd name="connsiteX38" fmla="*/ 1800665 w 2257865"/>
                <a:gd name="connsiteY38" fmla="*/ 84406 h 2236763"/>
                <a:gd name="connsiteX39" fmla="*/ 1688123 w 2257865"/>
                <a:gd name="connsiteY39" fmla="*/ 56271 h 2236763"/>
                <a:gd name="connsiteX40" fmla="*/ 1610751 w 2257865"/>
                <a:gd name="connsiteY40" fmla="*/ 42203 h 2236763"/>
                <a:gd name="connsiteX0" fmla="*/ 1610751 w 2257865"/>
                <a:gd name="connsiteY0" fmla="*/ 42203 h 2236763"/>
                <a:gd name="connsiteX1" fmla="*/ 1610751 w 2257865"/>
                <a:gd name="connsiteY1" fmla="*/ 42203 h 2236763"/>
                <a:gd name="connsiteX2" fmla="*/ 1364567 w 2257865"/>
                <a:gd name="connsiteY2" fmla="*/ 21102 h 2236763"/>
                <a:gd name="connsiteX3" fmla="*/ 1216856 w 2257865"/>
                <a:gd name="connsiteY3" fmla="*/ 0 h 2236763"/>
                <a:gd name="connsiteX4" fmla="*/ 844062 w 2257865"/>
                <a:gd name="connsiteY4" fmla="*/ 21102 h 2236763"/>
                <a:gd name="connsiteX5" fmla="*/ 555674 w 2257865"/>
                <a:gd name="connsiteY5" fmla="*/ 70339 h 2236763"/>
                <a:gd name="connsiteX6" fmla="*/ 436099 w 2257865"/>
                <a:gd name="connsiteY6" fmla="*/ 91440 h 2236763"/>
                <a:gd name="connsiteX7" fmla="*/ 386862 w 2257865"/>
                <a:gd name="connsiteY7" fmla="*/ 98474 h 2236763"/>
                <a:gd name="connsiteX8" fmla="*/ 302456 w 2257865"/>
                <a:gd name="connsiteY8" fmla="*/ 119576 h 2236763"/>
                <a:gd name="connsiteX9" fmla="*/ 154745 w 2257865"/>
                <a:gd name="connsiteY9" fmla="*/ 218050 h 2236763"/>
                <a:gd name="connsiteX10" fmla="*/ 105508 w 2257865"/>
                <a:gd name="connsiteY10" fmla="*/ 302456 h 2236763"/>
                <a:gd name="connsiteX11" fmla="*/ 42203 w 2257865"/>
                <a:gd name="connsiteY11" fmla="*/ 464234 h 2236763"/>
                <a:gd name="connsiteX12" fmla="*/ 28136 w 2257865"/>
                <a:gd name="connsiteY12" fmla="*/ 541606 h 2236763"/>
                <a:gd name="connsiteX13" fmla="*/ 21102 w 2257865"/>
                <a:gd name="connsiteY13" fmla="*/ 604911 h 2236763"/>
                <a:gd name="connsiteX14" fmla="*/ 0 w 2257865"/>
                <a:gd name="connsiteY14" fmla="*/ 773723 h 2236763"/>
                <a:gd name="connsiteX15" fmla="*/ 7034 w 2257865"/>
                <a:gd name="connsiteY15" fmla="*/ 1055077 h 2236763"/>
                <a:gd name="connsiteX16" fmla="*/ 28136 w 2257865"/>
                <a:gd name="connsiteY16" fmla="*/ 1132450 h 2236763"/>
                <a:gd name="connsiteX17" fmla="*/ 49237 w 2257865"/>
                <a:gd name="connsiteY17" fmla="*/ 1237957 h 2236763"/>
                <a:gd name="connsiteX18" fmla="*/ 93929 w 2257865"/>
                <a:gd name="connsiteY18" fmla="*/ 1481612 h 2236763"/>
                <a:gd name="connsiteX19" fmla="*/ 198370 w 2257865"/>
                <a:gd name="connsiteY19" fmla="*/ 1725265 h 2236763"/>
                <a:gd name="connsiteX20" fmla="*/ 281354 w 2257865"/>
                <a:gd name="connsiteY20" fmla="*/ 1807699 h 2236763"/>
                <a:gd name="connsiteX21" fmla="*/ 323557 w 2257865"/>
                <a:gd name="connsiteY21" fmla="*/ 1927274 h 2236763"/>
                <a:gd name="connsiteX22" fmla="*/ 351693 w 2257865"/>
                <a:gd name="connsiteY22" fmla="*/ 1997613 h 2236763"/>
                <a:gd name="connsiteX23" fmla="*/ 436099 w 2257865"/>
                <a:gd name="connsiteY23" fmla="*/ 2110154 h 2236763"/>
                <a:gd name="connsiteX24" fmla="*/ 506437 w 2257865"/>
                <a:gd name="connsiteY24" fmla="*/ 2145323 h 2236763"/>
                <a:gd name="connsiteX25" fmla="*/ 703385 w 2257865"/>
                <a:gd name="connsiteY25" fmla="*/ 2187526 h 2236763"/>
                <a:gd name="connsiteX26" fmla="*/ 935502 w 2257865"/>
                <a:gd name="connsiteY26" fmla="*/ 2236763 h 2236763"/>
                <a:gd name="connsiteX27" fmla="*/ 1364567 w 2257865"/>
                <a:gd name="connsiteY27" fmla="*/ 2215662 h 2236763"/>
                <a:gd name="connsiteX28" fmla="*/ 1650109 w 2257865"/>
                <a:gd name="connsiteY28" fmla="*/ 2178434 h 2236763"/>
                <a:gd name="connsiteX29" fmla="*/ 1962442 w 2257865"/>
                <a:gd name="connsiteY29" fmla="*/ 1943786 h 2236763"/>
                <a:gd name="connsiteX30" fmla="*/ 2124222 w 2257865"/>
                <a:gd name="connsiteY30" fmla="*/ 1491176 h 2236763"/>
                <a:gd name="connsiteX31" fmla="*/ 2201594 w 2257865"/>
                <a:gd name="connsiteY31" fmla="*/ 1118382 h 2236763"/>
                <a:gd name="connsiteX32" fmla="*/ 2257865 w 2257865"/>
                <a:gd name="connsiteY32" fmla="*/ 780757 h 2236763"/>
                <a:gd name="connsiteX33" fmla="*/ 2243797 w 2257865"/>
                <a:gd name="connsiteY33" fmla="*/ 633046 h 2236763"/>
                <a:gd name="connsiteX34" fmla="*/ 2194560 w 2257865"/>
                <a:gd name="connsiteY34" fmla="*/ 492370 h 2236763"/>
                <a:gd name="connsiteX35" fmla="*/ 2060917 w 2257865"/>
                <a:gd name="connsiteY35" fmla="*/ 239151 h 2236763"/>
                <a:gd name="connsiteX36" fmla="*/ 1969477 w 2257865"/>
                <a:gd name="connsiteY36" fmla="*/ 140677 h 2236763"/>
                <a:gd name="connsiteX37" fmla="*/ 1856936 w 2257865"/>
                <a:gd name="connsiteY37" fmla="*/ 98474 h 2236763"/>
                <a:gd name="connsiteX38" fmla="*/ 1800665 w 2257865"/>
                <a:gd name="connsiteY38" fmla="*/ 84406 h 2236763"/>
                <a:gd name="connsiteX39" fmla="*/ 1688123 w 2257865"/>
                <a:gd name="connsiteY39" fmla="*/ 56271 h 2236763"/>
                <a:gd name="connsiteX40" fmla="*/ 1610751 w 2257865"/>
                <a:gd name="connsiteY40" fmla="*/ 42203 h 2236763"/>
                <a:gd name="connsiteX0" fmla="*/ 1610751 w 2257865"/>
                <a:gd name="connsiteY0" fmla="*/ 42203 h 2236763"/>
                <a:gd name="connsiteX1" fmla="*/ 1610751 w 2257865"/>
                <a:gd name="connsiteY1" fmla="*/ 42203 h 2236763"/>
                <a:gd name="connsiteX2" fmla="*/ 1364567 w 2257865"/>
                <a:gd name="connsiteY2" fmla="*/ 21102 h 2236763"/>
                <a:gd name="connsiteX3" fmla="*/ 1216856 w 2257865"/>
                <a:gd name="connsiteY3" fmla="*/ 0 h 2236763"/>
                <a:gd name="connsiteX4" fmla="*/ 844062 w 2257865"/>
                <a:gd name="connsiteY4" fmla="*/ 21102 h 2236763"/>
                <a:gd name="connsiteX5" fmla="*/ 555674 w 2257865"/>
                <a:gd name="connsiteY5" fmla="*/ 70339 h 2236763"/>
                <a:gd name="connsiteX6" fmla="*/ 436099 w 2257865"/>
                <a:gd name="connsiteY6" fmla="*/ 91440 h 2236763"/>
                <a:gd name="connsiteX7" fmla="*/ 386862 w 2257865"/>
                <a:gd name="connsiteY7" fmla="*/ 98474 h 2236763"/>
                <a:gd name="connsiteX8" fmla="*/ 302456 w 2257865"/>
                <a:gd name="connsiteY8" fmla="*/ 119576 h 2236763"/>
                <a:gd name="connsiteX9" fmla="*/ 154745 w 2257865"/>
                <a:gd name="connsiteY9" fmla="*/ 218050 h 2236763"/>
                <a:gd name="connsiteX10" fmla="*/ 105508 w 2257865"/>
                <a:gd name="connsiteY10" fmla="*/ 302456 h 2236763"/>
                <a:gd name="connsiteX11" fmla="*/ 42203 w 2257865"/>
                <a:gd name="connsiteY11" fmla="*/ 464234 h 2236763"/>
                <a:gd name="connsiteX12" fmla="*/ 28136 w 2257865"/>
                <a:gd name="connsiteY12" fmla="*/ 541606 h 2236763"/>
                <a:gd name="connsiteX13" fmla="*/ 21102 w 2257865"/>
                <a:gd name="connsiteY13" fmla="*/ 604911 h 2236763"/>
                <a:gd name="connsiteX14" fmla="*/ 0 w 2257865"/>
                <a:gd name="connsiteY14" fmla="*/ 773723 h 2236763"/>
                <a:gd name="connsiteX15" fmla="*/ 7034 w 2257865"/>
                <a:gd name="connsiteY15" fmla="*/ 1055077 h 2236763"/>
                <a:gd name="connsiteX16" fmla="*/ 28136 w 2257865"/>
                <a:gd name="connsiteY16" fmla="*/ 1132450 h 2236763"/>
                <a:gd name="connsiteX17" fmla="*/ 49237 w 2257865"/>
                <a:gd name="connsiteY17" fmla="*/ 1237957 h 2236763"/>
                <a:gd name="connsiteX18" fmla="*/ 93929 w 2257865"/>
                <a:gd name="connsiteY18" fmla="*/ 1481612 h 2236763"/>
                <a:gd name="connsiteX19" fmla="*/ 198370 w 2257865"/>
                <a:gd name="connsiteY19" fmla="*/ 1725265 h 2236763"/>
                <a:gd name="connsiteX20" fmla="*/ 281354 w 2257865"/>
                <a:gd name="connsiteY20" fmla="*/ 1807699 h 2236763"/>
                <a:gd name="connsiteX21" fmla="*/ 383660 w 2257865"/>
                <a:gd name="connsiteY21" fmla="*/ 1910205 h 2236763"/>
                <a:gd name="connsiteX22" fmla="*/ 351693 w 2257865"/>
                <a:gd name="connsiteY22" fmla="*/ 1997613 h 2236763"/>
                <a:gd name="connsiteX23" fmla="*/ 436099 w 2257865"/>
                <a:gd name="connsiteY23" fmla="*/ 2110154 h 2236763"/>
                <a:gd name="connsiteX24" fmla="*/ 506437 w 2257865"/>
                <a:gd name="connsiteY24" fmla="*/ 2145323 h 2236763"/>
                <a:gd name="connsiteX25" fmla="*/ 703385 w 2257865"/>
                <a:gd name="connsiteY25" fmla="*/ 2187526 h 2236763"/>
                <a:gd name="connsiteX26" fmla="*/ 935502 w 2257865"/>
                <a:gd name="connsiteY26" fmla="*/ 2236763 h 2236763"/>
                <a:gd name="connsiteX27" fmla="*/ 1364567 w 2257865"/>
                <a:gd name="connsiteY27" fmla="*/ 2215662 h 2236763"/>
                <a:gd name="connsiteX28" fmla="*/ 1650109 w 2257865"/>
                <a:gd name="connsiteY28" fmla="*/ 2178434 h 2236763"/>
                <a:gd name="connsiteX29" fmla="*/ 1962442 w 2257865"/>
                <a:gd name="connsiteY29" fmla="*/ 1943786 h 2236763"/>
                <a:gd name="connsiteX30" fmla="*/ 2124222 w 2257865"/>
                <a:gd name="connsiteY30" fmla="*/ 1491176 h 2236763"/>
                <a:gd name="connsiteX31" fmla="*/ 2201594 w 2257865"/>
                <a:gd name="connsiteY31" fmla="*/ 1118382 h 2236763"/>
                <a:gd name="connsiteX32" fmla="*/ 2257865 w 2257865"/>
                <a:gd name="connsiteY32" fmla="*/ 780757 h 2236763"/>
                <a:gd name="connsiteX33" fmla="*/ 2243797 w 2257865"/>
                <a:gd name="connsiteY33" fmla="*/ 633046 h 2236763"/>
                <a:gd name="connsiteX34" fmla="*/ 2194560 w 2257865"/>
                <a:gd name="connsiteY34" fmla="*/ 492370 h 2236763"/>
                <a:gd name="connsiteX35" fmla="*/ 2060917 w 2257865"/>
                <a:gd name="connsiteY35" fmla="*/ 239151 h 2236763"/>
                <a:gd name="connsiteX36" fmla="*/ 1969477 w 2257865"/>
                <a:gd name="connsiteY36" fmla="*/ 140677 h 2236763"/>
                <a:gd name="connsiteX37" fmla="*/ 1856936 w 2257865"/>
                <a:gd name="connsiteY37" fmla="*/ 98474 h 2236763"/>
                <a:gd name="connsiteX38" fmla="*/ 1800665 w 2257865"/>
                <a:gd name="connsiteY38" fmla="*/ 84406 h 2236763"/>
                <a:gd name="connsiteX39" fmla="*/ 1688123 w 2257865"/>
                <a:gd name="connsiteY39" fmla="*/ 56271 h 2236763"/>
                <a:gd name="connsiteX40" fmla="*/ 1610751 w 2257865"/>
                <a:gd name="connsiteY40" fmla="*/ 42203 h 2236763"/>
                <a:gd name="connsiteX0" fmla="*/ 1610751 w 2257865"/>
                <a:gd name="connsiteY0" fmla="*/ 42203 h 2236763"/>
                <a:gd name="connsiteX1" fmla="*/ 1610751 w 2257865"/>
                <a:gd name="connsiteY1" fmla="*/ 42203 h 2236763"/>
                <a:gd name="connsiteX2" fmla="*/ 1364567 w 2257865"/>
                <a:gd name="connsiteY2" fmla="*/ 21102 h 2236763"/>
                <a:gd name="connsiteX3" fmla="*/ 1216856 w 2257865"/>
                <a:gd name="connsiteY3" fmla="*/ 0 h 2236763"/>
                <a:gd name="connsiteX4" fmla="*/ 844062 w 2257865"/>
                <a:gd name="connsiteY4" fmla="*/ 21102 h 2236763"/>
                <a:gd name="connsiteX5" fmla="*/ 555674 w 2257865"/>
                <a:gd name="connsiteY5" fmla="*/ 70339 h 2236763"/>
                <a:gd name="connsiteX6" fmla="*/ 436099 w 2257865"/>
                <a:gd name="connsiteY6" fmla="*/ 91440 h 2236763"/>
                <a:gd name="connsiteX7" fmla="*/ 386862 w 2257865"/>
                <a:gd name="connsiteY7" fmla="*/ 98474 h 2236763"/>
                <a:gd name="connsiteX8" fmla="*/ 302456 w 2257865"/>
                <a:gd name="connsiteY8" fmla="*/ 119576 h 2236763"/>
                <a:gd name="connsiteX9" fmla="*/ 154745 w 2257865"/>
                <a:gd name="connsiteY9" fmla="*/ 218050 h 2236763"/>
                <a:gd name="connsiteX10" fmla="*/ 105508 w 2257865"/>
                <a:gd name="connsiteY10" fmla="*/ 302456 h 2236763"/>
                <a:gd name="connsiteX11" fmla="*/ 42203 w 2257865"/>
                <a:gd name="connsiteY11" fmla="*/ 464234 h 2236763"/>
                <a:gd name="connsiteX12" fmla="*/ 28136 w 2257865"/>
                <a:gd name="connsiteY12" fmla="*/ 541606 h 2236763"/>
                <a:gd name="connsiteX13" fmla="*/ 21102 w 2257865"/>
                <a:gd name="connsiteY13" fmla="*/ 604911 h 2236763"/>
                <a:gd name="connsiteX14" fmla="*/ 0 w 2257865"/>
                <a:gd name="connsiteY14" fmla="*/ 773723 h 2236763"/>
                <a:gd name="connsiteX15" fmla="*/ 7034 w 2257865"/>
                <a:gd name="connsiteY15" fmla="*/ 1055077 h 2236763"/>
                <a:gd name="connsiteX16" fmla="*/ 28136 w 2257865"/>
                <a:gd name="connsiteY16" fmla="*/ 1132450 h 2236763"/>
                <a:gd name="connsiteX17" fmla="*/ 49237 w 2257865"/>
                <a:gd name="connsiteY17" fmla="*/ 1237957 h 2236763"/>
                <a:gd name="connsiteX18" fmla="*/ 93929 w 2257865"/>
                <a:gd name="connsiteY18" fmla="*/ 1481612 h 2236763"/>
                <a:gd name="connsiteX19" fmla="*/ 198370 w 2257865"/>
                <a:gd name="connsiteY19" fmla="*/ 1725265 h 2236763"/>
                <a:gd name="connsiteX20" fmla="*/ 281354 w 2257865"/>
                <a:gd name="connsiteY20" fmla="*/ 1807699 h 2236763"/>
                <a:gd name="connsiteX21" fmla="*/ 383660 w 2257865"/>
                <a:gd name="connsiteY21" fmla="*/ 1910205 h 2236763"/>
                <a:gd name="connsiteX22" fmla="*/ 351693 w 2257865"/>
                <a:gd name="connsiteY22" fmla="*/ 1997613 h 2236763"/>
                <a:gd name="connsiteX23" fmla="*/ 436099 w 2257865"/>
                <a:gd name="connsiteY23" fmla="*/ 2110154 h 2236763"/>
                <a:gd name="connsiteX24" fmla="*/ 506437 w 2257865"/>
                <a:gd name="connsiteY24" fmla="*/ 2145323 h 2236763"/>
                <a:gd name="connsiteX25" fmla="*/ 703385 w 2257865"/>
                <a:gd name="connsiteY25" fmla="*/ 2187526 h 2236763"/>
                <a:gd name="connsiteX26" fmla="*/ 935502 w 2257865"/>
                <a:gd name="connsiteY26" fmla="*/ 2236763 h 2236763"/>
                <a:gd name="connsiteX27" fmla="*/ 1364567 w 2257865"/>
                <a:gd name="connsiteY27" fmla="*/ 2215662 h 2236763"/>
                <a:gd name="connsiteX28" fmla="*/ 1650109 w 2257865"/>
                <a:gd name="connsiteY28" fmla="*/ 2178434 h 2236763"/>
                <a:gd name="connsiteX29" fmla="*/ 1962442 w 2257865"/>
                <a:gd name="connsiteY29" fmla="*/ 1943786 h 2236763"/>
                <a:gd name="connsiteX30" fmla="*/ 2124222 w 2257865"/>
                <a:gd name="connsiteY30" fmla="*/ 1491176 h 2236763"/>
                <a:gd name="connsiteX31" fmla="*/ 2201594 w 2257865"/>
                <a:gd name="connsiteY31" fmla="*/ 1118382 h 2236763"/>
                <a:gd name="connsiteX32" fmla="*/ 2257865 w 2257865"/>
                <a:gd name="connsiteY32" fmla="*/ 780757 h 2236763"/>
                <a:gd name="connsiteX33" fmla="*/ 2243797 w 2257865"/>
                <a:gd name="connsiteY33" fmla="*/ 633046 h 2236763"/>
                <a:gd name="connsiteX34" fmla="*/ 2194560 w 2257865"/>
                <a:gd name="connsiteY34" fmla="*/ 492370 h 2236763"/>
                <a:gd name="connsiteX35" fmla="*/ 2060917 w 2257865"/>
                <a:gd name="connsiteY35" fmla="*/ 239151 h 2236763"/>
                <a:gd name="connsiteX36" fmla="*/ 1969477 w 2257865"/>
                <a:gd name="connsiteY36" fmla="*/ 140677 h 2236763"/>
                <a:gd name="connsiteX37" fmla="*/ 1856936 w 2257865"/>
                <a:gd name="connsiteY37" fmla="*/ 98474 h 2236763"/>
                <a:gd name="connsiteX38" fmla="*/ 1800665 w 2257865"/>
                <a:gd name="connsiteY38" fmla="*/ 84406 h 2236763"/>
                <a:gd name="connsiteX39" fmla="*/ 1688123 w 2257865"/>
                <a:gd name="connsiteY39" fmla="*/ 56271 h 2236763"/>
                <a:gd name="connsiteX40" fmla="*/ 1610751 w 2257865"/>
                <a:gd name="connsiteY40" fmla="*/ 42203 h 2236763"/>
                <a:gd name="connsiteX0" fmla="*/ 1610751 w 2257865"/>
                <a:gd name="connsiteY0" fmla="*/ 42203 h 2236763"/>
                <a:gd name="connsiteX1" fmla="*/ 1610751 w 2257865"/>
                <a:gd name="connsiteY1" fmla="*/ 42203 h 2236763"/>
                <a:gd name="connsiteX2" fmla="*/ 1364567 w 2257865"/>
                <a:gd name="connsiteY2" fmla="*/ 21102 h 2236763"/>
                <a:gd name="connsiteX3" fmla="*/ 1216856 w 2257865"/>
                <a:gd name="connsiteY3" fmla="*/ 0 h 2236763"/>
                <a:gd name="connsiteX4" fmla="*/ 844062 w 2257865"/>
                <a:gd name="connsiteY4" fmla="*/ 21102 h 2236763"/>
                <a:gd name="connsiteX5" fmla="*/ 555674 w 2257865"/>
                <a:gd name="connsiteY5" fmla="*/ 70339 h 2236763"/>
                <a:gd name="connsiteX6" fmla="*/ 436099 w 2257865"/>
                <a:gd name="connsiteY6" fmla="*/ 91440 h 2236763"/>
                <a:gd name="connsiteX7" fmla="*/ 386862 w 2257865"/>
                <a:gd name="connsiteY7" fmla="*/ 98474 h 2236763"/>
                <a:gd name="connsiteX8" fmla="*/ 302456 w 2257865"/>
                <a:gd name="connsiteY8" fmla="*/ 119576 h 2236763"/>
                <a:gd name="connsiteX9" fmla="*/ 154745 w 2257865"/>
                <a:gd name="connsiteY9" fmla="*/ 218050 h 2236763"/>
                <a:gd name="connsiteX10" fmla="*/ 105508 w 2257865"/>
                <a:gd name="connsiteY10" fmla="*/ 302456 h 2236763"/>
                <a:gd name="connsiteX11" fmla="*/ 42203 w 2257865"/>
                <a:gd name="connsiteY11" fmla="*/ 464234 h 2236763"/>
                <a:gd name="connsiteX12" fmla="*/ 28136 w 2257865"/>
                <a:gd name="connsiteY12" fmla="*/ 541606 h 2236763"/>
                <a:gd name="connsiteX13" fmla="*/ 21102 w 2257865"/>
                <a:gd name="connsiteY13" fmla="*/ 604911 h 2236763"/>
                <a:gd name="connsiteX14" fmla="*/ 0 w 2257865"/>
                <a:gd name="connsiteY14" fmla="*/ 773723 h 2236763"/>
                <a:gd name="connsiteX15" fmla="*/ 7034 w 2257865"/>
                <a:gd name="connsiteY15" fmla="*/ 1055077 h 2236763"/>
                <a:gd name="connsiteX16" fmla="*/ 28136 w 2257865"/>
                <a:gd name="connsiteY16" fmla="*/ 1132450 h 2236763"/>
                <a:gd name="connsiteX17" fmla="*/ 49237 w 2257865"/>
                <a:gd name="connsiteY17" fmla="*/ 1237957 h 2236763"/>
                <a:gd name="connsiteX18" fmla="*/ 93929 w 2257865"/>
                <a:gd name="connsiteY18" fmla="*/ 1481612 h 2236763"/>
                <a:gd name="connsiteX19" fmla="*/ 198370 w 2257865"/>
                <a:gd name="connsiteY19" fmla="*/ 1725265 h 2236763"/>
                <a:gd name="connsiteX20" fmla="*/ 281354 w 2257865"/>
                <a:gd name="connsiteY20" fmla="*/ 1807699 h 2236763"/>
                <a:gd name="connsiteX21" fmla="*/ 351693 w 2257865"/>
                <a:gd name="connsiteY21" fmla="*/ 1997613 h 2236763"/>
                <a:gd name="connsiteX22" fmla="*/ 436099 w 2257865"/>
                <a:gd name="connsiteY22" fmla="*/ 2110154 h 2236763"/>
                <a:gd name="connsiteX23" fmla="*/ 506437 w 2257865"/>
                <a:gd name="connsiteY23" fmla="*/ 2145323 h 2236763"/>
                <a:gd name="connsiteX24" fmla="*/ 703385 w 2257865"/>
                <a:gd name="connsiteY24" fmla="*/ 2187526 h 2236763"/>
                <a:gd name="connsiteX25" fmla="*/ 935502 w 2257865"/>
                <a:gd name="connsiteY25" fmla="*/ 2236763 h 2236763"/>
                <a:gd name="connsiteX26" fmla="*/ 1364567 w 2257865"/>
                <a:gd name="connsiteY26" fmla="*/ 2215662 h 2236763"/>
                <a:gd name="connsiteX27" fmla="*/ 1650109 w 2257865"/>
                <a:gd name="connsiteY27" fmla="*/ 2178434 h 2236763"/>
                <a:gd name="connsiteX28" fmla="*/ 1962442 w 2257865"/>
                <a:gd name="connsiteY28" fmla="*/ 1943786 h 2236763"/>
                <a:gd name="connsiteX29" fmla="*/ 2124222 w 2257865"/>
                <a:gd name="connsiteY29" fmla="*/ 1491176 h 2236763"/>
                <a:gd name="connsiteX30" fmla="*/ 2201594 w 2257865"/>
                <a:gd name="connsiteY30" fmla="*/ 1118382 h 2236763"/>
                <a:gd name="connsiteX31" fmla="*/ 2257865 w 2257865"/>
                <a:gd name="connsiteY31" fmla="*/ 780757 h 2236763"/>
                <a:gd name="connsiteX32" fmla="*/ 2243797 w 2257865"/>
                <a:gd name="connsiteY32" fmla="*/ 633046 h 2236763"/>
                <a:gd name="connsiteX33" fmla="*/ 2194560 w 2257865"/>
                <a:gd name="connsiteY33" fmla="*/ 492370 h 2236763"/>
                <a:gd name="connsiteX34" fmla="*/ 2060917 w 2257865"/>
                <a:gd name="connsiteY34" fmla="*/ 239151 h 2236763"/>
                <a:gd name="connsiteX35" fmla="*/ 1969477 w 2257865"/>
                <a:gd name="connsiteY35" fmla="*/ 140677 h 2236763"/>
                <a:gd name="connsiteX36" fmla="*/ 1856936 w 2257865"/>
                <a:gd name="connsiteY36" fmla="*/ 98474 h 2236763"/>
                <a:gd name="connsiteX37" fmla="*/ 1800665 w 2257865"/>
                <a:gd name="connsiteY37" fmla="*/ 84406 h 2236763"/>
                <a:gd name="connsiteX38" fmla="*/ 1688123 w 2257865"/>
                <a:gd name="connsiteY38" fmla="*/ 56271 h 2236763"/>
                <a:gd name="connsiteX39" fmla="*/ 1610751 w 2257865"/>
                <a:gd name="connsiteY39" fmla="*/ 42203 h 2236763"/>
                <a:gd name="connsiteX0" fmla="*/ 1610751 w 2257865"/>
                <a:gd name="connsiteY0" fmla="*/ 42203 h 2236763"/>
                <a:gd name="connsiteX1" fmla="*/ 1610751 w 2257865"/>
                <a:gd name="connsiteY1" fmla="*/ 42203 h 2236763"/>
                <a:gd name="connsiteX2" fmla="*/ 1364567 w 2257865"/>
                <a:gd name="connsiteY2" fmla="*/ 21102 h 2236763"/>
                <a:gd name="connsiteX3" fmla="*/ 1216856 w 2257865"/>
                <a:gd name="connsiteY3" fmla="*/ 0 h 2236763"/>
                <a:gd name="connsiteX4" fmla="*/ 844062 w 2257865"/>
                <a:gd name="connsiteY4" fmla="*/ 21102 h 2236763"/>
                <a:gd name="connsiteX5" fmla="*/ 555674 w 2257865"/>
                <a:gd name="connsiteY5" fmla="*/ 70339 h 2236763"/>
                <a:gd name="connsiteX6" fmla="*/ 436099 w 2257865"/>
                <a:gd name="connsiteY6" fmla="*/ 91440 h 2236763"/>
                <a:gd name="connsiteX7" fmla="*/ 386862 w 2257865"/>
                <a:gd name="connsiteY7" fmla="*/ 98474 h 2236763"/>
                <a:gd name="connsiteX8" fmla="*/ 302456 w 2257865"/>
                <a:gd name="connsiteY8" fmla="*/ 119576 h 2236763"/>
                <a:gd name="connsiteX9" fmla="*/ 154745 w 2257865"/>
                <a:gd name="connsiteY9" fmla="*/ 218050 h 2236763"/>
                <a:gd name="connsiteX10" fmla="*/ 105508 w 2257865"/>
                <a:gd name="connsiteY10" fmla="*/ 302456 h 2236763"/>
                <a:gd name="connsiteX11" fmla="*/ 42203 w 2257865"/>
                <a:gd name="connsiteY11" fmla="*/ 464234 h 2236763"/>
                <a:gd name="connsiteX12" fmla="*/ 28136 w 2257865"/>
                <a:gd name="connsiteY12" fmla="*/ 541606 h 2236763"/>
                <a:gd name="connsiteX13" fmla="*/ 21102 w 2257865"/>
                <a:gd name="connsiteY13" fmla="*/ 604911 h 2236763"/>
                <a:gd name="connsiteX14" fmla="*/ 0 w 2257865"/>
                <a:gd name="connsiteY14" fmla="*/ 773723 h 2236763"/>
                <a:gd name="connsiteX15" fmla="*/ 7034 w 2257865"/>
                <a:gd name="connsiteY15" fmla="*/ 1055077 h 2236763"/>
                <a:gd name="connsiteX16" fmla="*/ 28136 w 2257865"/>
                <a:gd name="connsiteY16" fmla="*/ 1132450 h 2236763"/>
                <a:gd name="connsiteX17" fmla="*/ 49237 w 2257865"/>
                <a:gd name="connsiteY17" fmla="*/ 1237957 h 2236763"/>
                <a:gd name="connsiteX18" fmla="*/ 93929 w 2257865"/>
                <a:gd name="connsiteY18" fmla="*/ 1481612 h 2236763"/>
                <a:gd name="connsiteX19" fmla="*/ 198370 w 2257865"/>
                <a:gd name="connsiteY19" fmla="*/ 1725265 h 2236763"/>
                <a:gd name="connsiteX20" fmla="*/ 281354 w 2257865"/>
                <a:gd name="connsiteY20" fmla="*/ 1807699 h 2236763"/>
                <a:gd name="connsiteX21" fmla="*/ 351693 w 2257865"/>
                <a:gd name="connsiteY21" fmla="*/ 1997613 h 2236763"/>
                <a:gd name="connsiteX22" fmla="*/ 436099 w 2257865"/>
                <a:gd name="connsiteY22" fmla="*/ 2110155 h 2236763"/>
                <a:gd name="connsiteX23" fmla="*/ 506437 w 2257865"/>
                <a:gd name="connsiteY23" fmla="*/ 2145323 h 2236763"/>
                <a:gd name="connsiteX24" fmla="*/ 703385 w 2257865"/>
                <a:gd name="connsiteY24" fmla="*/ 2187526 h 2236763"/>
                <a:gd name="connsiteX25" fmla="*/ 935502 w 2257865"/>
                <a:gd name="connsiteY25" fmla="*/ 2236763 h 2236763"/>
                <a:gd name="connsiteX26" fmla="*/ 1364567 w 2257865"/>
                <a:gd name="connsiteY26" fmla="*/ 2215662 h 2236763"/>
                <a:gd name="connsiteX27" fmla="*/ 1650109 w 2257865"/>
                <a:gd name="connsiteY27" fmla="*/ 2178434 h 2236763"/>
                <a:gd name="connsiteX28" fmla="*/ 1962442 w 2257865"/>
                <a:gd name="connsiteY28" fmla="*/ 1943786 h 2236763"/>
                <a:gd name="connsiteX29" fmla="*/ 2124222 w 2257865"/>
                <a:gd name="connsiteY29" fmla="*/ 1491176 h 2236763"/>
                <a:gd name="connsiteX30" fmla="*/ 2201594 w 2257865"/>
                <a:gd name="connsiteY30" fmla="*/ 1118382 h 2236763"/>
                <a:gd name="connsiteX31" fmla="*/ 2257865 w 2257865"/>
                <a:gd name="connsiteY31" fmla="*/ 780757 h 2236763"/>
                <a:gd name="connsiteX32" fmla="*/ 2243797 w 2257865"/>
                <a:gd name="connsiteY32" fmla="*/ 633046 h 2236763"/>
                <a:gd name="connsiteX33" fmla="*/ 2194560 w 2257865"/>
                <a:gd name="connsiteY33" fmla="*/ 492370 h 2236763"/>
                <a:gd name="connsiteX34" fmla="*/ 2060917 w 2257865"/>
                <a:gd name="connsiteY34" fmla="*/ 239151 h 2236763"/>
                <a:gd name="connsiteX35" fmla="*/ 1969477 w 2257865"/>
                <a:gd name="connsiteY35" fmla="*/ 140677 h 2236763"/>
                <a:gd name="connsiteX36" fmla="*/ 1856936 w 2257865"/>
                <a:gd name="connsiteY36" fmla="*/ 98474 h 2236763"/>
                <a:gd name="connsiteX37" fmla="*/ 1800665 w 2257865"/>
                <a:gd name="connsiteY37" fmla="*/ 84406 h 2236763"/>
                <a:gd name="connsiteX38" fmla="*/ 1688123 w 2257865"/>
                <a:gd name="connsiteY38" fmla="*/ 56271 h 2236763"/>
                <a:gd name="connsiteX39" fmla="*/ 1610751 w 2257865"/>
                <a:gd name="connsiteY39" fmla="*/ 42203 h 2236763"/>
                <a:gd name="connsiteX0" fmla="*/ 1610751 w 2257865"/>
                <a:gd name="connsiteY0" fmla="*/ 42203 h 2236763"/>
                <a:gd name="connsiteX1" fmla="*/ 1610751 w 2257865"/>
                <a:gd name="connsiteY1" fmla="*/ 42203 h 2236763"/>
                <a:gd name="connsiteX2" fmla="*/ 1364567 w 2257865"/>
                <a:gd name="connsiteY2" fmla="*/ 21102 h 2236763"/>
                <a:gd name="connsiteX3" fmla="*/ 1216856 w 2257865"/>
                <a:gd name="connsiteY3" fmla="*/ 0 h 2236763"/>
                <a:gd name="connsiteX4" fmla="*/ 844062 w 2257865"/>
                <a:gd name="connsiteY4" fmla="*/ 21102 h 2236763"/>
                <a:gd name="connsiteX5" fmla="*/ 555674 w 2257865"/>
                <a:gd name="connsiteY5" fmla="*/ 70339 h 2236763"/>
                <a:gd name="connsiteX6" fmla="*/ 436099 w 2257865"/>
                <a:gd name="connsiteY6" fmla="*/ 91440 h 2236763"/>
                <a:gd name="connsiteX7" fmla="*/ 386862 w 2257865"/>
                <a:gd name="connsiteY7" fmla="*/ 98474 h 2236763"/>
                <a:gd name="connsiteX8" fmla="*/ 302456 w 2257865"/>
                <a:gd name="connsiteY8" fmla="*/ 119576 h 2236763"/>
                <a:gd name="connsiteX9" fmla="*/ 154745 w 2257865"/>
                <a:gd name="connsiteY9" fmla="*/ 218050 h 2236763"/>
                <a:gd name="connsiteX10" fmla="*/ 105508 w 2257865"/>
                <a:gd name="connsiteY10" fmla="*/ 302456 h 2236763"/>
                <a:gd name="connsiteX11" fmla="*/ 42203 w 2257865"/>
                <a:gd name="connsiteY11" fmla="*/ 464234 h 2236763"/>
                <a:gd name="connsiteX12" fmla="*/ 28136 w 2257865"/>
                <a:gd name="connsiteY12" fmla="*/ 541606 h 2236763"/>
                <a:gd name="connsiteX13" fmla="*/ 21102 w 2257865"/>
                <a:gd name="connsiteY13" fmla="*/ 604911 h 2236763"/>
                <a:gd name="connsiteX14" fmla="*/ 0 w 2257865"/>
                <a:gd name="connsiteY14" fmla="*/ 773723 h 2236763"/>
                <a:gd name="connsiteX15" fmla="*/ 7034 w 2257865"/>
                <a:gd name="connsiteY15" fmla="*/ 1055077 h 2236763"/>
                <a:gd name="connsiteX16" fmla="*/ 28136 w 2257865"/>
                <a:gd name="connsiteY16" fmla="*/ 1132450 h 2236763"/>
                <a:gd name="connsiteX17" fmla="*/ 49237 w 2257865"/>
                <a:gd name="connsiteY17" fmla="*/ 1237957 h 2236763"/>
                <a:gd name="connsiteX18" fmla="*/ 93929 w 2257865"/>
                <a:gd name="connsiteY18" fmla="*/ 1481612 h 2236763"/>
                <a:gd name="connsiteX19" fmla="*/ 198370 w 2257865"/>
                <a:gd name="connsiteY19" fmla="*/ 1725265 h 2236763"/>
                <a:gd name="connsiteX20" fmla="*/ 281354 w 2257865"/>
                <a:gd name="connsiteY20" fmla="*/ 1807699 h 2236763"/>
                <a:gd name="connsiteX21" fmla="*/ 351693 w 2257865"/>
                <a:gd name="connsiteY21" fmla="*/ 1997613 h 2236763"/>
                <a:gd name="connsiteX22" fmla="*/ 506437 w 2257865"/>
                <a:gd name="connsiteY22" fmla="*/ 2145323 h 2236763"/>
                <a:gd name="connsiteX23" fmla="*/ 703385 w 2257865"/>
                <a:gd name="connsiteY23" fmla="*/ 2187526 h 2236763"/>
                <a:gd name="connsiteX24" fmla="*/ 935502 w 2257865"/>
                <a:gd name="connsiteY24" fmla="*/ 2236763 h 2236763"/>
                <a:gd name="connsiteX25" fmla="*/ 1364567 w 2257865"/>
                <a:gd name="connsiteY25" fmla="*/ 2215662 h 2236763"/>
                <a:gd name="connsiteX26" fmla="*/ 1650109 w 2257865"/>
                <a:gd name="connsiteY26" fmla="*/ 2178434 h 2236763"/>
                <a:gd name="connsiteX27" fmla="*/ 1962442 w 2257865"/>
                <a:gd name="connsiteY27" fmla="*/ 1943786 h 2236763"/>
                <a:gd name="connsiteX28" fmla="*/ 2124222 w 2257865"/>
                <a:gd name="connsiteY28" fmla="*/ 1491176 h 2236763"/>
                <a:gd name="connsiteX29" fmla="*/ 2201594 w 2257865"/>
                <a:gd name="connsiteY29" fmla="*/ 1118382 h 2236763"/>
                <a:gd name="connsiteX30" fmla="*/ 2257865 w 2257865"/>
                <a:gd name="connsiteY30" fmla="*/ 780757 h 2236763"/>
                <a:gd name="connsiteX31" fmla="*/ 2243797 w 2257865"/>
                <a:gd name="connsiteY31" fmla="*/ 633046 h 2236763"/>
                <a:gd name="connsiteX32" fmla="*/ 2194560 w 2257865"/>
                <a:gd name="connsiteY32" fmla="*/ 492370 h 2236763"/>
                <a:gd name="connsiteX33" fmla="*/ 2060917 w 2257865"/>
                <a:gd name="connsiteY33" fmla="*/ 239151 h 2236763"/>
                <a:gd name="connsiteX34" fmla="*/ 1969477 w 2257865"/>
                <a:gd name="connsiteY34" fmla="*/ 140677 h 2236763"/>
                <a:gd name="connsiteX35" fmla="*/ 1856936 w 2257865"/>
                <a:gd name="connsiteY35" fmla="*/ 98474 h 2236763"/>
                <a:gd name="connsiteX36" fmla="*/ 1800665 w 2257865"/>
                <a:gd name="connsiteY36" fmla="*/ 84406 h 2236763"/>
                <a:gd name="connsiteX37" fmla="*/ 1688123 w 2257865"/>
                <a:gd name="connsiteY37" fmla="*/ 56271 h 2236763"/>
                <a:gd name="connsiteX38" fmla="*/ 1610751 w 2257865"/>
                <a:gd name="connsiteY38" fmla="*/ 42203 h 2236763"/>
                <a:gd name="connsiteX0" fmla="*/ 1610751 w 2257865"/>
                <a:gd name="connsiteY0" fmla="*/ 42203 h 2236763"/>
                <a:gd name="connsiteX1" fmla="*/ 1610751 w 2257865"/>
                <a:gd name="connsiteY1" fmla="*/ 42203 h 2236763"/>
                <a:gd name="connsiteX2" fmla="*/ 1364567 w 2257865"/>
                <a:gd name="connsiteY2" fmla="*/ 21102 h 2236763"/>
                <a:gd name="connsiteX3" fmla="*/ 1216856 w 2257865"/>
                <a:gd name="connsiteY3" fmla="*/ 0 h 2236763"/>
                <a:gd name="connsiteX4" fmla="*/ 844062 w 2257865"/>
                <a:gd name="connsiteY4" fmla="*/ 21102 h 2236763"/>
                <a:gd name="connsiteX5" fmla="*/ 555674 w 2257865"/>
                <a:gd name="connsiteY5" fmla="*/ 70339 h 2236763"/>
                <a:gd name="connsiteX6" fmla="*/ 436099 w 2257865"/>
                <a:gd name="connsiteY6" fmla="*/ 91440 h 2236763"/>
                <a:gd name="connsiteX7" fmla="*/ 386862 w 2257865"/>
                <a:gd name="connsiteY7" fmla="*/ 98474 h 2236763"/>
                <a:gd name="connsiteX8" fmla="*/ 302456 w 2257865"/>
                <a:gd name="connsiteY8" fmla="*/ 119576 h 2236763"/>
                <a:gd name="connsiteX9" fmla="*/ 154745 w 2257865"/>
                <a:gd name="connsiteY9" fmla="*/ 218050 h 2236763"/>
                <a:gd name="connsiteX10" fmla="*/ 105508 w 2257865"/>
                <a:gd name="connsiteY10" fmla="*/ 302456 h 2236763"/>
                <a:gd name="connsiteX11" fmla="*/ 42203 w 2257865"/>
                <a:gd name="connsiteY11" fmla="*/ 464234 h 2236763"/>
                <a:gd name="connsiteX12" fmla="*/ 28136 w 2257865"/>
                <a:gd name="connsiteY12" fmla="*/ 541606 h 2236763"/>
                <a:gd name="connsiteX13" fmla="*/ 21102 w 2257865"/>
                <a:gd name="connsiteY13" fmla="*/ 604911 h 2236763"/>
                <a:gd name="connsiteX14" fmla="*/ 0 w 2257865"/>
                <a:gd name="connsiteY14" fmla="*/ 773723 h 2236763"/>
                <a:gd name="connsiteX15" fmla="*/ 7034 w 2257865"/>
                <a:gd name="connsiteY15" fmla="*/ 1055077 h 2236763"/>
                <a:gd name="connsiteX16" fmla="*/ 28136 w 2257865"/>
                <a:gd name="connsiteY16" fmla="*/ 1132450 h 2236763"/>
                <a:gd name="connsiteX17" fmla="*/ 49237 w 2257865"/>
                <a:gd name="connsiteY17" fmla="*/ 1237957 h 2236763"/>
                <a:gd name="connsiteX18" fmla="*/ 93929 w 2257865"/>
                <a:gd name="connsiteY18" fmla="*/ 1481612 h 2236763"/>
                <a:gd name="connsiteX19" fmla="*/ 198370 w 2257865"/>
                <a:gd name="connsiteY19" fmla="*/ 1725265 h 2236763"/>
                <a:gd name="connsiteX20" fmla="*/ 281354 w 2257865"/>
                <a:gd name="connsiteY20" fmla="*/ 1807699 h 2236763"/>
                <a:gd name="connsiteX21" fmla="*/ 351693 w 2257865"/>
                <a:gd name="connsiteY21" fmla="*/ 1997613 h 2236763"/>
                <a:gd name="connsiteX22" fmla="*/ 506437 w 2257865"/>
                <a:gd name="connsiteY22" fmla="*/ 2145323 h 2236763"/>
                <a:gd name="connsiteX23" fmla="*/ 703385 w 2257865"/>
                <a:gd name="connsiteY23" fmla="*/ 2187526 h 2236763"/>
                <a:gd name="connsiteX24" fmla="*/ 935502 w 2257865"/>
                <a:gd name="connsiteY24" fmla="*/ 2236763 h 2236763"/>
                <a:gd name="connsiteX25" fmla="*/ 1364567 w 2257865"/>
                <a:gd name="connsiteY25" fmla="*/ 2215662 h 2236763"/>
                <a:gd name="connsiteX26" fmla="*/ 1650109 w 2257865"/>
                <a:gd name="connsiteY26" fmla="*/ 2178434 h 2236763"/>
                <a:gd name="connsiteX27" fmla="*/ 1962442 w 2257865"/>
                <a:gd name="connsiteY27" fmla="*/ 1943786 h 2236763"/>
                <a:gd name="connsiteX28" fmla="*/ 2124222 w 2257865"/>
                <a:gd name="connsiteY28" fmla="*/ 1491176 h 2236763"/>
                <a:gd name="connsiteX29" fmla="*/ 2201594 w 2257865"/>
                <a:gd name="connsiteY29" fmla="*/ 1118382 h 2236763"/>
                <a:gd name="connsiteX30" fmla="*/ 2257865 w 2257865"/>
                <a:gd name="connsiteY30" fmla="*/ 780757 h 2236763"/>
                <a:gd name="connsiteX31" fmla="*/ 2243797 w 2257865"/>
                <a:gd name="connsiteY31" fmla="*/ 633046 h 2236763"/>
                <a:gd name="connsiteX32" fmla="*/ 2194560 w 2257865"/>
                <a:gd name="connsiteY32" fmla="*/ 492370 h 2236763"/>
                <a:gd name="connsiteX33" fmla="*/ 2060917 w 2257865"/>
                <a:gd name="connsiteY33" fmla="*/ 239151 h 2236763"/>
                <a:gd name="connsiteX34" fmla="*/ 1969477 w 2257865"/>
                <a:gd name="connsiteY34" fmla="*/ 140677 h 2236763"/>
                <a:gd name="connsiteX35" fmla="*/ 1856936 w 2257865"/>
                <a:gd name="connsiteY35" fmla="*/ 98474 h 2236763"/>
                <a:gd name="connsiteX36" fmla="*/ 1800665 w 2257865"/>
                <a:gd name="connsiteY36" fmla="*/ 84406 h 2236763"/>
                <a:gd name="connsiteX37" fmla="*/ 1688123 w 2257865"/>
                <a:gd name="connsiteY37" fmla="*/ 56271 h 2236763"/>
                <a:gd name="connsiteX38" fmla="*/ 1610751 w 2257865"/>
                <a:gd name="connsiteY38" fmla="*/ 42203 h 2236763"/>
                <a:gd name="connsiteX0" fmla="*/ 1610751 w 2257865"/>
                <a:gd name="connsiteY0" fmla="*/ 42203 h 2236763"/>
                <a:gd name="connsiteX1" fmla="*/ 1610751 w 2257865"/>
                <a:gd name="connsiteY1" fmla="*/ 42203 h 2236763"/>
                <a:gd name="connsiteX2" fmla="*/ 1364567 w 2257865"/>
                <a:gd name="connsiteY2" fmla="*/ 21102 h 2236763"/>
                <a:gd name="connsiteX3" fmla="*/ 1216856 w 2257865"/>
                <a:gd name="connsiteY3" fmla="*/ 0 h 2236763"/>
                <a:gd name="connsiteX4" fmla="*/ 844062 w 2257865"/>
                <a:gd name="connsiteY4" fmla="*/ 21102 h 2236763"/>
                <a:gd name="connsiteX5" fmla="*/ 555674 w 2257865"/>
                <a:gd name="connsiteY5" fmla="*/ 70339 h 2236763"/>
                <a:gd name="connsiteX6" fmla="*/ 436099 w 2257865"/>
                <a:gd name="connsiteY6" fmla="*/ 91440 h 2236763"/>
                <a:gd name="connsiteX7" fmla="*/ 386862 w 2257865"/>
                <a:gd name="connsiteY7" fmla="*/ 98474 h 2236763"/>
                <a:gd name="connsiteX8" fmla="*/ 302456 w 2257865"/>
                <a:gd name="connsiteY8" fmla="*/ 119576 h 2236763"/>
                <a:gd name="connsiteX9" fmla="*/ 154745 w 2257865"/>
                <a:gd name="connsiteY9" fmla="*/ 218050 h 2236763"/>
                <a:gd name="connsiteX10" fmla="*/ 105508 w 2257865"/>
                <a:gd name="connsiteY10" fmla="*/ 302456 h 2236763"/>
                <a:gd name="connsiteX11" fmla="*/ 42203 w 2257865"/>
                <a:gd name="connsiteY11" fmla="*/ 464234 h 2236763"/>
                <a:gd name="connsiteX12" fmla="*/ 28136 w 2257865"/>
                <a:gd name="connsiteY12" fmla="*/ 541606 h 2236763"/>
                <a:gd name="connsiteX13" fmla="*/ 21102 w 2257865"/>
                <a:gd name="connsiteY13" fmla="*/ 604911 h 2236763"/>
                <a:gd name="connsiteX14" fmla="*/ 0 w 2257865"/>
                <a:gd name="connsiteY14" fmla="*/ 773723 h 2236763"/>
                <a:gd name="connsiteX15" fmla="*/ 7034 w 2257865"/>
                <a:gd name="connsiteY15" fmla="*/ 1055077 h 2236763"/>
                <a:gd name="connsiteX16" fmla="*/ 28136 w 2257865"/>
                <a:gd name="connsiteY16" fmla="*/ 1132450 h 2236763"/>
                <a:gd name="connsiteX17" fmla="*/ 49237 w 2257865"/>
                <a:gd name="connsiteY17" fmla="*/ 1237957 h 2236763"/>
                <a:gd name="connsiteX18" fmla="*/ 93929 w 2257865"/>
                <a:gd name="connsiteY18" fmla="*/ 1481612 h 2236763"/>
                <a:gd name="connsiteX19" fmla="*/ 198370 w 2257865"/>
                <a:gd name="connsiteY19" fmla="*/ 1725265 h 2236763"/>
                <a:gd name="connsiteX20" fmla="*/ 281354 w 2257865"/>
                <a:gd name="connsiteY20" fmla="*/ 1807699 h 2236763"/>
                <a:gd name="connsiteX21" fmla="*/ 506437 w 2257865"/>
                <a:gd name="connsiteY21" fmla="*/ 2145323 h 2236763"/>
                <a:gd name="connsiteX22" fmla="*/ 703385 w 2257865"/>
                <a:gd name="connsiteY22" fmla="*/ 2187526 h 2236763"/>
                <a:gd name="connsiteX23" fmla="*/ 935502 w 2257865"/>
                <a:gd name="connsiteY23" fmla="*/ 2236763 h 2236763"/>
                <a:gd name="connsiteX24" fmla="*/ 1364567 w 2257865"/>
                <a:gd name="connsiteY24" fmla="*/ 2215662 h 2236763"/>
                <a:gd name="connsiteX25" fmla="*/ 1650109 w 2257865"/>
                <a:gd name="connsiteY25" fmla="*/ 2178434 h 2236763"/>
                <a:gd name="connsiteX26" fmla="*/ 1962442 w 2257865"/>
                <a:gd name="connsiteY26" fmla="*/ 1943786 h 2236763"/>
                <a:gd name="connsiteX27" fmla="*/ 2124222 w 2257865"/>
                <a:gd name="connsiteY27" fmla="*/ 1491176 h 2236763"/>
                <a:gd name="connsiteX28" fmla="*/ 2201594 w 2257865"/>
                <a:gd name="connsiteY28" fmla="*/ 1118382 h 2236763"/>
                <a:gd name="connsiteX29" fmla="*/ 2257865 w 2257865"/>
                <a:gd name="connsiteY29" fmla="*/ 780757 h 2236763"/>
                <a:gd name="connsiteX30" fmla="*/ 2243797 w 2257865"/>
                <a:gd name="connsiteY30" fmla="*/ 633046 h 2236763"/>
                <a:gd name="connsiteX31" fmla="*/ 2194560 w 2257865"/>
                <a:gd name="connsiteY31" fmla="*/ 492370 h 2236763"/>
                <a:gd name="connsiteX32" fmla="*/ 2060917 w 2257865"/>
                <a:gd name="connsiteY32" fmla="*/ 239151 h 2236763"/>
                <a:gd name="connsiteX33" fmla="*/ 1969477 w 2257865"/>
                <a:gd name="connsiteY33" fmla="*/ 140677 h 2236763"/>
                <a:gd name="connsiteX34" fmla="*/ 1856936 w 2257865"/>
                <a:gd name="connsiteY34" fmla="*/ 98474 h 2236763"/>
                <a:gd name="connsiteX35" fmla="*/ 1800665 w 2257865"/>
                <a:gd name="connsiteY35" fmla="*/ 84406 h 2236763"/>
                <a:gd name="connsiteX36" fmla="*/ 1688123 w 2257865"/>
                <a:gd name="connsiteY36" fmla="*/ 56271 h 2236763"/>
                <a:gd name="connsiteX37" fmla="*/ 1610751 w 2257865"/>
                <a:gd name="connsiteY37" fmla="*/ 42203 h 2236763"/>
                <a:gd name="connsiteX0" fmla="*/ 1610751 w 2257865"/>
                <a:gd name="connsiteY0" fmla="*/ 42203 h 2236763"/>
                <a:gd name="connsiteX1" fmla="*/ 1610751 w 2257865"/>
                <a:gd name="connsiteY1" fmla="*/ 42203 h 2236763"/>
                <a:gd name="connsiteX2" fmla="*/ 1364567 w 2257865"/>
                <a:gd name="connsiteY2" fmla="*/ 21102 h 2236763"/>
                <a:gd name="connsiteX3" fmla="*/ 1216856 w 2257865"/>
                <a:gd name="connsiteY3" fmla="*/ 0 h 2236763"/>
                <a:gd name="connsiteX4" fmla="*/ 844062 w 2257865"/>
                <a:gd name="connsiteY4" fmla="*/ 21102 h 2236763"/>
                <a:gd name="connsiteX5" fmla="*/ 555674 w 2257865"/>
                <a:gd name="connsiteY5" fmla="*/ 70339 h 2236763"/>
                <a:gd name="connsiteX6" fmla="*/ 436099 w 2257865"/>
                <a:gd name="connsiteY6" fmla="*/ 91440 h 2236763"/>
                <a:gd name="connsiteX7" fmla="*/ 386862 w 2257865"/>
                <a:gd name="connsiteY7" fmla="*/ 98474 h 2236763"/>
                <a:gd name="connsiteX8" fmla="*/ 302456 w 2257865"/>
                <a:gd name="connsiteY8" fmla="*/ 119576 h 2236763"/>
                <a:gd name="connsiteX9" fmla="*/ 154745 w 2257865"/>
                <a:gd name="connsiteY9" fmla="*/ 218050 h 2236763"/>
                <a:gd name="connsiteX10" fmla="*/ 105508 w 2257865"/>
                <a:gd name="connsiteY10" fmla="*/ 302456 h 2236763"/>
                <a:gd name="connsiteX11" fmla="*/ 42203 w 2257865"/>
                <a:gd name="connsiteY11" fmla="*/ 464234 h 2236763"/>
                <a:gd name="connsiteX12" fmla="*/ 28136 w 2257865"/>
                <a:gd name="connsiteY12" fmla="*/ 541606 h 2236763"/>
                <a:gd name="connsiteX13" fmla="*/ 21102 w 2257865"/>
                <a:gd name="connsiteY13" fmla="*/ 604911 h 2236763"/>
                <a:gd name="connsiteX14" fmla="*/ 0 w 2257865"/>
                <a:gd name="connsiteY14" fmla="*/ 773723 h 2236763"/>
                <a:gd name="connsiteX15" fmla="*/ 7034 w 2257865"/>
                <a:gd name="connsiteY15" fmla="*/ 1055077 h 2236763"/>
                <a:gd name="connsiteX16" fmla="*/ 28136 w 2257865"/>
                <a:gd name="connsiteY16" fmla="*/ 1132450 h 2236763"/>
                <a:gd name="connsiteX17" fmla="*/ 49237 w 2257865"/>
                <a:gd name="connsiteY17" fmla="*/ 1237957 h 2236763"/>
                <a:gd name="connsiteX18" fmla="*/ 93929 w 2257865"/>
                <a:gd name="connsiteY18" fmla="*/ 1481612 h 2236763"/>
                <a:gd name="connsiteX19" fmla="*/ 198370 w 2257865"/>
                <a:gd name="connsiteY19" fmla="*/ 1725265 h 2236763"/>
                <a:gd name="connsiteX20" fmla="*/ 281354 w 2257865"/>
                <a:gd name="connsiteY20" fmla="*/ 1807699 h 2236763"/>
                <a:gd name="connsiteX21" fmla="*/ 466368 w 2257865"/>
                <a:gd name="connsiteY21" fmla="*/ 2008765 h 2236763"/>
                <a:gd name="connsiteX22" fmla="*/ 703385 w 2257865"/>
                <a:gd name="connsiteY22" fmla="*/ 2187526 h 2236763"/>
                <a:gd name="connsiteX23" fmla="*/ 935502 w 2257865"/>
                <a:gd name="connsiteY23" fmla="*/ 2236763 h 2236763"/>
                <a:gd name="connsiteX24" fmla="*/ 1364567 w 2257865"/>
                <a:gd name="connsiteY24" fmla="*/ 2215662 h 2236763"/>
                <a:gd name="connsiteX25" fmla="*/ 1650109 w 2257865"/>
                <a:gd name="connsiteY25" fmla="*/ 2178434 h 2236763"/>
                <a:gd name="connsiteX26" fmla="*/ 1962442 w 2257865"/>
                <a:gd name="connsiteY26" fmla="*/ 1943786 h 2236763"/>
                <a:gd name="connsiteX27" fmla="*/ 2124222 w 2257865"/>
                <a:gd name="connsiteY27" fmla="*/ 1491176 h 2236763"/>
                <a:gd name="connsiteX28" fmla="*/ 2201594 w 2257865"/>
                <a:gd name="connsiteY28" fmla="*/ 1118382 h 2236763"/>
                <a:gd name="connsiteX29" fmla="*/ 2257865 w 2257865"/>
                <a:gd name="connsiteY29" fmla="*/ 780757 h 2236763"/>
                <a:gd name="connsiteX30" fmla="*/ 2243797 w 2257865"/>
                <a:gd name="connsiteY30" fmla="*/ 633046 h 2236763"/>
                <a:gd name="connsiteX31" fmla="*/ 2194560 w 2257865"/>
                <a:gd name="connsiteY31" fmla="*/ 492370 h 2236763"/>
                <a:gd name="connsiteX32" fmla="*/ 2060917 w 2257865"/>
                <a:gd name="connsiteY32" fmla="*/ 239151 h 2236763"/>
                <a:gd name="connsiteX33" fmla="*/ 1969477 w 2257865"/>
                <a:gd name="connsiteY33" fmla="*/ 140677 h 2236763"/>
                <a:gd name="connsiteX34" fmla="*/ 1856936 w 2257865"/>
                <a:gd name="connsiteY34" fmla="*/ 98474 h 2236763"/>
                <a:gd name="connsiteX35" fmla="*/ 1800665 w 2257865"/>
                <a:gd name="connsiteY35" fmla="*/ 84406 h 2236763"/>
                <a:gd name="connsiteX36" fmla="*/ 1688123 w 2257865"/>
                <a:gd name="connsiteY36" fmla="*/ 56271 h 2236763"/>
                <a:gd name="connsiteX37" fmla="*/ 1610751 w 2257865"/>
                <a:gd name="connsiteY37" fmla="*/ 42203 h 2236763"/>
                <a:gd name="connsiteX0" fmla="*/ 1610751 w 2257865"/>
                <a:gd name="connsiteY0" fmla="*/ 42203 h 2240036"/>
                <a:gd name="connsiteX1" fmla="*/ 1610751 w 2257865"/>
                <a:gd name="connsiteY1" fmla="*/ 42203 h 2240036"/>
                <a:gd name="connsiteX2" fmla="*/ 1364567 w 2257865"/>
                <a:gd name="connsiteY2" fmla="*/ 21102 h 2240036"/>
                <a:gd name="connsiteX3" fmla="*/ 1216856 w 2257865"/>
                <a:gd name="connsiteY3" fmla="*/ 0 h 2240036"/>
                <a:gd name="connsiteX4" fmla="*/ 844062 w 2257865"/>
                <a:gd name="connsiteY4" fmla="*/ 21102 h 2240036"/>
                <a:gd name="connsiteX5" fmla="*/ 555674 w 2257865"/>
                <a:gd name="connsiteY5" fmla="*/ 70339 h 2240036"/>
                <a:gd name="connsiteX6" fmla="*/ 436099 w 2257865"/>
                <a:gd name="connsiteY6" fmla="*/ 91440 h 2240036"/>
                <a:gd name="connsiteX7" fmla="*/ 386862 w 2257865"/>
                <a:gd name="connsiteY7" fmla="*/ 98474 h 2240036"/>
                <a:gd name="connsiteX8" fmla="*/ 302456 w 2257865"/>
                <a:gd name="connsiteY8" fmla="*/ 119576 h 2240036"/>
                <a:gd name="connsiteX9" fmla="*/ 154745 w 2257865"/>
                <a:gd name="connsiteY9" fmla="*/ 218050 h 2240036"/>
                <a:gd name="connsiteX10" fmla="*/ 105508 w 2257865"/>
                <a:gd name="connsiteY10" fmla="*/ 302456 h 2240036"/>
                <a:gd name="connsiteX11" fmla="*/ 42203 w 2257865"/>
                <a:gd name="connsiteY11" fmla="*/ 464234 h 2240036"/>
                <a:gd name="connsiteX12" fmla="*/ 28136 w 2257865"/>
                <a:gd name="connsiteY12" fmla="*/ 541606 h 2240036"/>
                <a:gd name="connsiteX13" fmla="*/ 21102 w 2257865"/>
                <a:gd name="connsiteY13" fmla="*/ 604911 h 2240036"/>
                <a:gd name="connsiteX14" fmla="*/ 0 w 2257865"/>
                <a:gd name="connsiteY14" fmla="*/ 773723 h 2240036"/>
                <a:gd name="connsiteX15" fmla="*/ 7034 w 2257865"/>
                <a:gd name="connsiteY15" fmla="*/ 1055077 h 2240036"/>
                <a:gd name="connsiteX16" fmla="*/ 28136 w 2257865"/>
                <a:gd name="connsiteY16" fmla="*/ 1132450 h 2240036"/>
                <a:gd name="connsiteX17" fmla="*/ 49237 w 2257865"/>
                <a:gd name="connsiteY17" fmla="*/ 1237957 h 2240036"/>
                <a:gd name="connsiteX18" fmla="*/ 93929 w 2257865"/>
                <a:gd name="connsiteY18" fmla="*/ 1481612 h 2240036"/>
                <a:gd name="connsiteX19" fmla="*/ 198370 w 2257865"/>
                <a:gd name="connsiteY19" fmla="*/ 1725265 h 2240036"/>
                <a:gd name="connsiteX20" fmla="*/ 281354 w 2257865"/>
                <a:gd name="connsiteY20" fmla="*/ 1807699 h 2240036"/>
                <a:gd name="connsiteX21" fmla="*/ 466368 w 2257865"/>
                <a:gd name="connsiteY21" fmla="*/ 2008765 h 2240036"/>
                <a:gd name="connsiteX22" fmla="*/ 716741 w 2257865"/>
                <a:gd name="connsiteY22" fmla="*/ 2144850 h 2240036"/>
                <a:gd name="connsiteX23" fmla="*/ 935502 w 2257865"/>
                <a:gd name="connsiteY23" fmla="*/ 2236763 h 2240036"/>
                <a:gd name="connsiteX24" fmla="*/ 1364567 w 2257865"/>
                <a:gd name="connsiteY24" fmla="*/ 2215662 h 2240036"/>
                <a:gd name="connsiteX25" fmla="*/ 1650109 w 2257865"/>
                <a:gd name="connsiteY25" fmla="*/ 2178434 h 2240036"/>
                <a:gd name="connsiteX26" fmla="*/ 1962442 w 2257865"/>
                <a:gd name="connsiteY26" fmla="*/ 1943786 h 2240036"/>
                <a:gd name="connsiteX27" fmla="*/ 2124222 w 2257865"/>
                <a:gd name="connsiteY27" fmla="*/ 1491176 h 2240036"/>
                <a:gd name="connsiteX28" fmla="*/ 2201594 w 2257865"/>
                <a:gd name="connsiteY28" fmla="*/ 1118382 h 2240036"/>
                <a:gd name="connsiteX29" fmla="*/ 2257865 w 2257865"/>
                <a:gd name="connsiteY29" fmla="*/ 780757 h 2240036"/>
                <a:gd name="connsiteX30" fmla="*/ 2243797 w 2257865"/>
                <a:gd name="connsiteY30" fmla="*/ 633046 h 2240036"/>
                <a:gd name="connsiteX31" fmla="*/ 2194560 w 2257865"/>
                <a:gd name="connsiteY31" fmla="*/ 492370 h 2240036"/>
                <a:gd name="connsiteX32" fmla="*/ 2060917 w 2257865"/>
                <a:gd name="connsiteY32" fmla="*/ 239151 h 2240036"/>
                <a:gd name="connsiteX33" fmla="*/ 1969477 w 2257865"/>
                <a:gd name="connsiteY33" fmla="*/ 140677 h 2240036"/>
                <a:gd name="connsiteX34" fmla="*/ 1856936 w 2257865"/>
                <a:gd name="connsiteY34" fmla="*/ 98474 h 2240036"/>
                <a:gd name="connsiteX35" fmla="*/ 1800665 w 2257865"/>
                <a:gd name="connsiteY35" fmla="*/ 84406 h 2240036"/>
                <a:gd name="connsiteX36" fmla="*/ 1688123 w 2257865"/>
                <a:gd name="connsiteY36" fmla="*/ 56271 h 2240036"/>
                <a:gd name="connsiteX37" fmla="*/ 1610751 w 2257865"/>
                <a:gd name="connsiteY37" fmla="*/ 42203 h 2240036"/>
                <a:gd name="connsiteX0" fmla="*/ 1610751 w 2257865"/>
                <a:gd name="connsiteY0" fmla="*/ 42203 h 2217002"/>
                <a:gd name="connsiteX1" fmla="*/ 1610751 w 2257865"/>
                <a:gd name="connsiteY1" fmla="*/ 42203 h 2217002"/>
                <a:gd name="connsiteX2" fmla="*/ 1364567 w 2257865"/>
                <a:gd name="connsiteY2" fmla="*/ 21102 h 2217002"/>
                <a:gd name="connsiteX3" fmla="*/ 1216856 w 2257865"/>
                <a:gd name="connsiteY3" fmla="*/ 0 h 2217002"/>
                <a:gd name="connsiteX4" fmla="*/ 844062 w 2257865"/>
                <a:gd name="connsiteY4" fmla="*/ 21102 h 2217002"/>
                <a:gd name="connsiteX5" fmla="*/ 555674 w 2257865"/>
                <a:gd name="connsiteY5" fmla="*/ 70339 h 2217002"/>
                <a:gd name="connsiteX6" fmla="*/ 436099 w 2257865"/>
                <a:gd name="connsiteY6" fmla="*/ 91440 h 2217002"/>
                <a:gd name="connsiteX7" fmla="*/ 386862 w 2257865"/>
                <a:gd name="connsiteY7" fmla="*/ 98474 h 2217002"/>
                <a:gd name="connsiteX8" fmla="*/ 302456 w 2257865"/>
                <a:gd name="connsiteY8" fmla="*/ 119576 h 2217002"/>
                <a:gd name="connsiteX9" fmla="*/ 154745 w 2257865"/>
                <a:gd name="connsiteY9" fmla="*/ 218050 h 2217002"/>
                <a:gd name="connsiteX10" fmla="*/ 105508 w 2257865"/>
                <a:gd name="connsiteY10" fmla="*/ 302456 h 2217002"/>
                <a:gd name="connsiteX11" fmla="*/ 42203 w 2257865"/>
                <a:gd name="connsiteY11" fmla="*/ 464234 h 2217002"/>
                <a:gd name="connsiteX12" fmla="*/ 28136 w 2257865"/>
                <a:gd name="connsiteY12" fmla="*/ 541606 h 2217002"/>
                <a:gd name="connsiteX13" fmla="*/ 21102 w 2257865"/>
                <a:gd name="connsiteY13" fmla="*/ 604911 h 2217002"/>
                <a:gd name="connsiteX14" fmla="*/ 0 w 2257865"/>
                <a:gd name="connsiteY14" fmla="*/ 773723 h 2217002"/>
                <a:gd name="connsiteX15" fmla="*/ 7034 w 2257865"/>
                <a:gd name="connsiteY15" fmla="*/ 1055077 h 2217002"/>
                <a:gd name="connsiteX16" fmla="*/ 28136 w 2257865"/>
                <a:gd name="connsiteY16" fmla="*/ 1132450 h 2217002"/>
                <a:gd name="connsiteX17" fmla="*/ 49237 w 2257865"/>
                <a:gd name="connsiteY17" fmla="*/ 1237957 h 2217002"/>
                <a:gd name="connsiteX18" fmla="*/ 93929 w 2257865"/>
                <a:gd name="connsiteY18" fmla="*/ 1481612 h 2217002"/>
                <a:gd name="connsiteX19" fmla="*/ 198370 w 2257865"/>
                <a:gd name="connsiteY19" fmla="*/ 1725265 h 2217002"/>
                <a:gd name="connsiteX20" fmla="*/ 281354 w 2257865"/>
                <a:gd name="connsiteY20" fmla="*/ 1807699 h 2217002"/>
                <a:gd name="connsiteX21" fmla="*/ 466368 w 2257865"/>
                <a:gd name="connsiteY21" fmla="*/ 2008765 h 2217002"/>
                <a:gd name="connsiteX22" fmla="*/ 716741 w 2257865"/>
                <a:gd name="connsiteY22" fmla="*/ 2144850 h 2217002"/>
                <a:gd name="connsiteX23" fmla="*/ 1002283 w 2257865"/>
                <a:gd name="connsiteY23" fmla="*/ 2202623 h 2217002"/>
                <a:gd name="connsiteX24" fmla="*/ 1364567 w 2257865"/>
                <a:gd name="connsiteY24" fmla="*/ 2215662 h 2217002"/>
                <a:gd name="connsiteX25" fmla="*/ 1650109 w 2257865"/>
                <a:gd name="connsiteY25" fmla="*/ 2178434 h 2217002"/>
                <a:gd name="connsiteX26" fmla="*/ 1962442 w 2257865"/>
                <a:gd name="connsiteY26" fmla="*/ 1943786 h 2217002"/>
                <a:gd name="connsiteX27" fmla="*/ 2124222 w 2257865"/>
                <a:gd name="connsiteY27" fmla="*/ 1491176 h 2217002"/>
                <a:gd name="connsiteX28" fmla="*/ 2201594 w 2257865"/>
                <a:gd name="connsiteY28" fmla="*/ 1118382 h 2217002"/>
                <a:gd name="connsiteX29" fmla="*/ 2257865 w 2257865"/>
                <a:gd name="connsiteY29" fmla="*/ 780757 h 2217002"/>
                <a:gd name="connsiteX30" fmla="*/ 2243797 w 2257865"/>
                <a:gd name="connsiteY30" fmla="*/ 633046 h 2217002"/>
                <a:gd name="connsiteX31" fmla="*/ 2194560 w 2257865"/>
                <a:gd name="connsiteY31" fmla="*/ 492370 h 2217002"/>
                <a:gd name="connsiteX32" fmla="*/ 2060917 w 2257865"/>
                <a:gd name="connsiteY32" fmla="*/ 239151 h 2217002"/>
                <a:gd name="connsiteX33" fmla="*/ 1969477 w 2257865"/>
                <a:gd name="connsiteY33" fmla="*/ 140677 h 2217002"/>
                <a:gd name="connsiteX34" fmla="*/ 1856936 w 2257865"/>
                <a:gd name="connsiteY34" fmla="*/ 98474 h 2217002"/>
                <a:gd name="connsiteX35" fmla="*/ 1800665 w 2257865"/>
                <a:gd name="connsiteY35" fmla="*/ 84406 h 2217002"/>
                <a:gd name="connsiteX36" fmla="*/ 1688123 w 2257865"/>
                <a:gd name="connsiteY36" fmla="*/ 56271 h 2217002"/>
                <a:gd name="connsiteX37" fmla="*/ 1610751 w 2257865"/>
                <a:gd name="connsiteY37" fmla="*/ 42203 h 2217002"/>
                <a:gd name="connsiteX0" fmla="*/ 1610751 w 2257865"/>
                <a:gd name="connsiteY0" fmla="*/ 42203 h 2217002"/>
                <a:gd name="connsiteX1" fmla="*/ 1610751 w 2257865"/>
                <a:gd name="connsiteY1" fmla="*/ 42203 h 2217002"/>
                <a:gd name="connsiteX2" fmla="*/ 1364567 w 2257865"/>
                <a:gd name="connsiteY2" fmla="*/ 21102 h 2217002"/>
                <a:gd name="connsiteX3" fmla="*/ 1216856 w 2257865"/>
                <a:gd name="connsiteY3" fmla="*/ 0 h 2217002"/>
                <a:gd name="connsiteX4" fmla="*/ 844062 w 2257865"/>
                <a:gd name="connsiteY4" fmla="*/ 21102 h 2217002"/>
                <a:gd name="connsiteX5" fmla="*/ 555674 w 2257865"/>
                <a:gd name="connsiteY5" fmla="*/ 70339 h 2217002"/>
                <a:gd name="connsiteX6" fmla="*/ 436099 w 2257865"/>
                <a:gd name="connsiteY6" fmla="*/ 91440 h 2217002"/>
                <a:gd name="connsiteX7" fmla="*/ 386862 w 2257865"/>
                <a:gd name="connsiteY7" fmla="*/ 98474 h 2217002"/>
                <a:gd name="connsiteX8" fmla="*/ 302456 w 2257865"/>
                <a:gd name="connsiteY8" fmla="*/ 119576 h 2217002"/>
                <a:gd name="connsiteX9" fmla="*/ 154745 w 2257865"/>
                <a:gd name="connsiteY9" fmla="*/ 218050 h 2217002"/>
                <a:gd name="connsiteX10" fmla="*/ 105508 w 2257865"/>
                <a:gd name="connsiteY10" fmla="*/ 302456 h 2217002"/>
                <a:gd name="connsiteX11" fmla="*/ 42203 w 2257865"/>
                <a:gd name="connsiteY11" fmla="*/ 464234 h 2217002"/>
                <a:gd name="connsiteX12" fmla="*/ 28136 w 2257865"/>
                <a:gd name="connsiteY12" fmla="*/ 541606 h 2217002"/>
                <a:gd name="connsiteX13" fmla="*/ 21102 w 2257865"/>
                <a:gd name="connsiteY13" fmla="*/ 604911 h 2217002"/>
                <a:gd name="connsiteX14" fmla="*/ 0 w 2257865"/>
                <a:gd name="connsiteY14" fmla="*/ 773723 h 2217002"/>
                <a:gd name="connsiteX15" fmla="*/ 7034 w 2257865"/>
                <a:gd name="connsiteY15" fmla="*/ 1055077 h 2217002"/>
                <a:gd name="connsiteX16" fmla="*/ 28136 w 2257865"/>
                <a:gd name="connsiteY16" fmla="*/ 1132450 h 2217002"/>
                <a:gd name="connsiteX17" fmla="*/ 49237 w 2257865"/>
                <a:gd name="connsiteY17" fmla="*/ 1237957 h 2217002"/>
                <a:gd name="connsiteX18" fmla="*/ 93929 w 2257865"/>
                <a:gd name="connsiteY18" fmla="*/ 1481612 h 2217002"/>
                <a:gd name="connsiteX19" fmla="*/ 198370 w 2257865"/>
                <a:gd name="connsiteY19" fmla="*/ 1725265 h 2217002"/>
                <a:gd name="connsiteX20" fmla="*/ 354814 w 2257865"/>
                <a:gd name="connsiteY20" fmla="*/ 1807700 h 2217002"/>
                <a:gd name="connsiteX21" fmla="*/ 466368 w 2257865"/>
                <a:gd name="connsiteY21" fmla="*/ 2008765 h 2217002"/>
                <a:gd name="connsiteX22" fmla="*/ 716741 w 2257865"/>
                <a:gd name="connsiteY22" fmla="*/ 2144850 h 2217002"/>
                <a:gd name="connsiteX23" fmla="*/ 1002283 w 2257865"/>
                <a:gd name="connsiteY23" fmla="*/ 2202623 h 2217002"/>
                <a:gd name="connsiteX24" fmla="*/ 1364567 w 2257865"/>
                <a:gd name="connsiteY24" fmla="*/ 2215662 h 2217002"/>
                <a:gd name="connsiteX25" fmla="*/ 1650109 w 2257865"/>
                <a:gd name="connsiteY25" fmla="*/ 2178434 h 2217002"/>
                <a:gd name="connsiteX26" fmla="*/ 1962442 w 2257865"/>
                <a:gd name="connsiteY26" fmla="*/ 1943786 h 2217002"/>
                <a:gd name="connsiteX27" fmla="*/ 2124222 w 2257865"/>
                <a:gd name="connsiteY27" fmla="*/ 1491176 h 2217002"/>
                <a:gd name="connsiteX28" fmla="*/ 2201594 w 2257865"/>
                <a:gd name="connsiteY28" fmla="*/ 1118382 h 2217002"/>
                <a:gd name="connsiteX29" fmla="*/ 2257865 w 2257865"/>
                <a:gd name="connsiteY29" fmla="*/ 780757 h 2217002"/>
                <a:gd name="connsiteX30" fmla="*/ 2243797 w 2257865"/>
                <a:gd name="connsiteY30" fmla="*/ 633046 h 2217002"/>
                <a:gd name="connsiteX31" fmla="*/ 2194560 w 2257865"/>
                <a:gd name="connsiteY31" fmla="*/ 492370 h 2217002"/>
                <a:gd name="connsiteX32" fmla="*/ 2060917 w 2257865"/>
                <a:gd name="connsiteY32" fmla="*/ 239151 h 2217002"/>
                <a:gd name="connsiteX33" fmla="*/ 1969477 w 2257865"/>
                <a:gd name="connsiteY33" fmla="*/ 140677 h 2217002"/>
                <a:gd name="connsiteX34" fmla="*/ 1856936 w 2257865"/>
                <a:gd name="connsiteY34" fmla="*/ 98474 h 2217002"/>
                <a:gd name="connsiteX35" fmla="*/ 1800665 w 2257865"/>
                <a:gd name="connsiteY35" fmla="*/ 84406 h 2217002"/>
                <a:gd name="connsiteX36" fmla="*/ 1688123 w 2257865"/>
                <a:gd name="connsiteY36" fmla="*/ 56271 h 2217002"/>
                <a:gd name="connsiteX37" fmla="*/ 1610751 w 2257865"/>
                <a:gd name="connsiteY37" fmla="*/ 42203 h 2217002"/>
                <a:gd name="connsiteX0" fmla="*/ 1610751 w 2257865"/>
                <a:gd name="connsiteY0" fmla="*/ 42203 h 2217002"/>
                <a:gd name="connsiteX1" fmla="*/ 1610751 w 2257865"/>
                <a:gd name="connsiteY1" fmla="*/ 42203 h 2217002"/>
                <a:gd name="connsiteX2" fmla="*/ 1364567 w 2257865"/>
                <a:gd name="connsiteY2" fmla="*/ 21102 h 2217002"/>
                <a:gd name="connsiteX3" fmla="*/ 1216856 w 2257865"/>
                <a:gd name="connsiteY3" fmla="*/ 0 h 2217002"/>
                <a:gd name="connsiteX4" fmla="*/ 844062 w 2257865"/>
                <a:gd name="connsiteY4" fmla="*/ 21102 h 2217002"/>
                <a:gd name="connsiteX5" fmla="*/ 555674 w 2257865"/>
                <a:gd name="connsiteY5" fmla="*/ 70339 h 2217002"/>
                <a:gd name="connsiteX6" fmla="*/ 436099 w 2257865"/>
                <a:gd name="connsiteY6" fmla="*/ 91440 h 2217002"/>
                <a:gd name="connsiteX7" fmla="*/ 386862 w 2257865"/>
                <a:gd name="connsiteY7" fmla="*/ 98474 h 2217002"/>
                <a:gd name="connsiteX8" fmla="*/ 302456 w 2257865"/>
                <a:gd name="connsiteY8" fmla="*/ 119576 h 2217002"/>
                <a:gd name="connsiteX9" fmla="*/ 154745 w 2257865"/>
                <a:gd name="connsiteY9" fmla="*/ 218050 h 2217002"/>
                <a:gd name="connsiteX10" fmla="*/ 105508 w 2257865"/>
                <a:gd name="connsiteY10" fmla="*/ 302456 h 2217002"/>
                <a:gd name="connsiteX11" fmla="*/ 42203 w 2257865"/>
                <a:gd name="connsiteY11" fmla="*/ 464234 h 2217002"/>
                <a:gd name="connsiteX12" fmla="*/ 28136 w 2257865"/>
                <a:gd name="connsiteY12" fmla="*/ 541606 h 2217002"/>
                <a:gd name="connsiteX13" fmla="*/ 21102 w 2257865"/>
                <a:gd name="connsiteY13" fmla="*/ 604911 h 2217002"/>
                <a:gd name="connsiteX14" fmla="*/ 0 w 2257865"/>
                <a:gd name="connsiteY14" fmla="*/ 773723 h 2217002"/>
                <a:gd name="connsiteX15" fmla="*/ 7034 w 2257865"/>
                <a:gd name="connsiteY15" fmla="*/ 1055077 h 2217002"/>
                <a:gd name="connsiteX16" fmla="*/ 28136 w 2257865"/>
                <a:gd name="connsiteY16" fmla="*/ 1132450 h 2217002"/>
                <a:gd name="connsiteX17" fmla="*/ 49237 w 2257865"/>
                <a:gd name="connsiteY17" fmla="*/ 1237957 h 2217002"/>
                <a:gd name="connsiteX18" fmla="*/ 93929 w 2257865"/>
                <a:gd name="connsiteY18" fmla="*/ 1481612 h 2217002"/>
                <a:gd name="connsiteX19" fmla="*/ 198370 w 2257865"/>
                <a:gd name="connsiteY19" fmla="*/ 1725265 h 2217002"/>
                <a:gd name="connsiteX20" fmla="*/ 354814 w 2257865"/>
                <a:gd name="connsiteY20" fmla="*/ 1807700 h 2217002"/>
                <a:gd name="connsiteX21" fmla="*/ 466368 w 2257865"/>
                <a:gd name="connsiteY21" fmla="*/ 2008765 h 2217002"/>
                <a:gd name="connsiteX22" fmla="*/ 716741 w 2257865"/>
                <a:gd name="connsiteY22" fmla="*/ 2144850 h 2217002"/>
                <a:gd name="connsiteX23" fmla="*/ 1002283 w 2257865"/>
                <a:gd name="connsiteY23" fmla="*/ 2202623 h 2217002"/>
                <a:gd name="connsiteX24" fmla="*/ 1364567 w 2257865"/>
                <a:gd name="connsiteY24" fmla="*/ 2215662 h 2217002"/>
                <a:gd name="connsiteX25" fmla="*/ 1650109 w 2257865"/>
                <a:gd name="connsiteY25" fmla="*/ 2178434 h 2217002"/>
                <a:gd name="connsiteX26" fmla="*/ 1962442 w 2257865"/>
                <a:gd name="connsiteY26" fmla="*/ 1943786 h 2217002"/>
                <a:gd name="connsiteX27" fmla="*/ 2124222 w 2257865"/>
                <a:gd name="connsiteY27" fmla="*/ 1491176 h 2217002"/>
                <a:gd name="connsiteX28" fmla="*/ 2201594 w 2257865"/>
                <a:gd name="connsiteY28" fmla="*/ 1118382 h 2217002"/>
                <a:gd name="connsiteX29" fmla="*/ 2257865 w 2257865"/>
                <a:gd name="connsiteY29" fmla="*/ 780757 h 2217002"/>
                <a:gd name="connsiteX30" fmla="*/ 2194560 w 2257865"/>
                <a:gd name="connsiteY30" fmla="*/ 492370 h 2217002"/>
                <a:gd name="connsiteX31" fmla="*/ 2060917 w 2257865"/>
                <a:gd name="connsiteY31" fmla="*/ 239151 h 2217002"/>
                <a:gd name="connsiteX32" fmla="*/ 1969477 w 2257865"/>
                <a:gd name="connsiteY32" fmla="*/ 140677 h 2217002"/>
                <a:gd name="connsiteX33" fmla="*/ 1856936 w 2257865"/>
                <a:gd name="connsiteY33" fmla="*/ 98474 h 2217002"/>
                <a:gd name="connsiteX34" fmla="*/ 1800665 w 2257865"/>
                <a:gd name="connsiteY34" fmla="*/ 84406 h 2217002"/>
                <a:gd name="connsiteX35" fmla="*/ 1688123 w 2257865"/>
                <a:gd name="connsiteY35" fmla="*/ 56271 h 2217002"/>
                <a:gd name="connsiteX36" fmla="*/ 1610751 w 2257865"/>
                <a:gd name="connsiteY36" fmla="*/ 42203 h 2217002"/>
                <a:gd name="connsiteX0" fmla="*/ 1610751 w 2211280"/>
                <a:gd name="connsiteY0" fmla="*/ 42203 h 2217002"/>
                <a:gd name="connsiteX1" fmla="*/ 1610751 w 2211280"/>
                <a:gd name="connsiteY1" fmla="*/ 42203 h 2217002"/>
                <a:gd name="connsiteX2" fmla="*/ 1364567 w 2211280"/>
                <a:gd name="connsiteY2" fmla="*/ 21102 h 2217002"/>
                <a:gd name="connsiteX3" fmla="*/ 1216856 w 2211280"/>
                <a:gd name="connsiteY3" fmla="*/ 0 h 2217002"/>
                <a:gd name="connsiteX4" fmla="*/ 844062 w 2211280"/>
                <a:gd name="connsiteY4" fmla="*/ 21102 h 2217002"/>
                <a:gd name="connsiteX5" fmla="*/ 555674 w 2211280"/>
                <a:gd name="connsiteY5" fmla="*/ 70339 h 2217002"/>
                <a:gd name="connsiteX6" fmla="*/ 436099 w 2211280"/>
                <a:gd name="connsiteY6" fmla="*/ 91440 h 2217002"/>
                <a:gd name="connsiteX7" fmla="*/ 386862 w 2211280"/>
                <a:gd name="connsiteY7" fmla="*/ 98474 h 2217002"/>
                <a:gd name="connsiteX8" fmla="*/ 302456 w 2211280"/>
                <a:gd name="connsiteY8" fmla="*/ 119576 h 2217002"/>
                <a:gd name="connsiteX9" fmla="*/ 154745 w 2211280"/>
                <a:gd name="connsiteY9" fmla="*/ 218050 h 2217002"/>
                <a:gd name="connsiteX10" fmla="*/ 105508 w 2211280"/>
                <a:gd name="connsiteY10" fmla="*/ 302456 h 2217002"/>
                <a:gd name="connsiteX11" fmla="*/ 42203 w 2211280"/>
                <a:gd name="connsiteY11" fmla="*/ 464234 h 2217002"/>
                <a:gd name="connsiteX12" fmla="*/ 28136 w 2211280"/>
                <a:gd name="connsiteY12" fmla="*/ 541606 h 2217002"/>
                <a:gd name="connsiteX13" fmla="*/ 21102 w 2211280"/>
                <a:gd name="connsiteY13" fmla="*/ 604911 h 2217002"/>
                <a:gd name="connsiteX14" fmla="*/ 0 w 2211280"/>
                <a:gd name="connsiteY14" fmla="*/ 773723 h 2217002"/>
                <a:gd name="connsiteX15" fmla="*/ 7034 w 2211280"/>
                <a:gd name="connsiteY15" fmla="*/ 1055077 h 2217002"/>
                <a:gd name="connsiteX16" fmla="*/ 28136 w 2211280"/>
                <a:gd name="connsiteY16" fmla="*/ 1132450 h 2217002"/>
                <a:gd name="connsiteX17" fmla="*/ 49237 w 2211280"/>
                <a:gd name="connsiteY17" fmla="*/ 1237957 h 2217002"/>
                <a:gd name="connsiteX18" fmla="*/ 93929 w 2211280"/>
                <a:gd name="connsiteY18" fmla="*/ 1481612 h 2217002"/>
                <a:gd name="connsiteX19" fmla="*/ 198370 w 2211280"/>
                <a:gd name="connsiteY19" fmla="*/ 1725265 h 2217002"/>
                <a:gd name="connsiteX20" fmla="*/ 354814 w 2211280"/>
                <a:gd name="connsiteY20" fmla="*/ 1807700 h 2217002"/>
                <a:gd name="connsiteX21" fmla="*/ 466368 w 2211280"/>
                <a:gd name="connsiteY21" fmla="*/ 2008765 h 2217002"/>
                <a:gd name="connsiteX22" fmla="*/ 716741 w 2211280"/>
                <a:gd name="connsiteY22" fmla="*/ 2144850 h 2217002"/>
                <a:gd name="connsiteX23" fmla="*/ 1002283 w 2211280"/>
                <a:gd name="connsiteY23" fmla="*/ 2202623 h 2217002"/>
                <a:gd name="connsiteX24" fmla="*/ 1364567 w 2211280"/>
                <a:gd name="connsiteY24" fmla="*/ 2215662 h 2217002"/>
                <a:gd name="connsiteX25" fmla="*/ 1650109 w 2211280"/>
                <a:gd name="connsiteY25" fmla="*/ 2178434 h 2217002"/>
                <a:gd name="connsiteX26" fmla="*/ 1962442 w 2211280"/>
                <a:gd name="connsiteY26" fmla="*/ 1943786 h 2217002"/>
                <a:gd name="connsiteX27" fmla="*/ 2124222 w 2211280"/>
                <a:gd name="connsiteY27" fmla="*/ 1491176 h 2217002"/>
                <a:gd name="connsiteX28" fmla="*/ 2201594 w 2211280"/>
                <a:gd name="connsiteY28" fmla="*/ 1118382 h 2217002"/>
                <a:gd name="connsiteX29" fmla="*/ 2194560 w 2211280"/>
                <a:gd name="connsiteY29" fmla="*/ 492370 h 2217002"/>
                <a:gd name="connsiteX30" fmla="*/ 2060917 w 2211280"/>
                <a:gd name="connsiteY30" fmla="*/ 239151 h 2217002"/>
                <a:gd name="connsiteX31" fmla="*/ 1969477 w 2211280"/>
                <a:gd name="connsiteY31" fmla="*/ 140677 h 2217002"/>
                <a:gd name="connsiteX32" fmla="*/ 1856936 w 2211280"/>
                <a:gd name="connsiteY32" fmla="*/ 98474 h 2217002"/>
                <a:gd name="connsiteX33" fmla="*/ 1800665 w 2211280"/>
                <a:gd name="connsiteY33" fmla="*/ 84406 h 2217002"/>
                <a:gd name="connsiteX34" fmla="*/ 1688123 w 2211280"/>
                <a:gd name="connsiteY34" fmla="*/ 56271 h 2217002"/>
                <a:gd name="connsiteX35" fmla="*/ 1610751 w 2211280"/>
                <a:gd name="connsiteY35" fmla="*/ 42203 h 2217002"/>
                <a:gd name="connsiteX0" fmla="*/ 1610751 w 2201595"/>
                <a:gd name="connsiteY0" fmla="*/ 42203 h 2217002"/>
                <a:gd name="connsiteX1" fmla="*/ 1610751 w 2201595"/>
                <a:gd name="connsiteY1" fmla="*/ 42203 h 2217002"/>
                <a:gd name="connsiteX2" fmla="*/ 1364567 w 2201595"/>
                <a:gd name="connsiteY2" fmla="*/ 21102 h 2217002"/>
                <a:gd name="connsiteX3" fmla="*/ 1216856 w 2201595"/>
                <a:gd name="connsiteY3" fmla="*/ 0 h 2217002"/>
                <a:gd name="connsiteX4" fmla="*/ 844062 w 2201595"/>
                <a:gd name="connsiteY4" fmla="*/ 21102 h 2217002"/>
                <a:gd name="connsiteX5" fmla="*/ 555674 w 2201595"/>
                <a:gd name="connsiteY5" fmla="*/ 70339 h 2217002"/>
                <a:gd name="connsiteX6" fmla="*/ 436099 w 2201595"/>
                <a:gd name="connsiteY6" fmla="*/ 91440 h 2217002"/>
                <a:gd name="connsiteX7" fmla="*/ 386862 w 2201595"/>
                <a:gd name="connsiteY7" fmla="*/ 98474 h 2217002"/>
                <a:gd name="connsiteX8" fmla="*/ 302456 w 2201595"/>
                <a:gd name="connsiteY8" fmla="*/ 119576 h 2217002"/>
                <a:gd name="connsiteX9" fmla="*/ 154745 w 2201595"/>
                <a:gd name="connsiteY9" fmla="*/ 218050 h 2217002"/>
                <a:gd name="connsiteX10" fmla="*/ 105508 w 2201595"/>
                <a:gd name="connsiteY10" fmla="*/ 302456 h 2217002"/>
                <a:gd name="connsiteX11" fmla="*/ 42203 w 2201595"/>
                <a:gd name="connsiteY11" fmla="*/ 464234 h 2217002"/>
                <a:gd name="connsiteX12" fmla="*/ 28136 w 2201595"/>
                <a:gd name="connsiteY12" fmla="*/ 541606 h 2217002"/>
                <a:gd name="connsiteX13" fmla="*/ 21102 w 2201595"/>
                <a:gd name="connsiteY13" fmla="*/ 604911 h 2217002"/>
                <a:gd name="connsiteX14" fmla="*/ 0 w 2201595"/>
                <a:gd name="connsiteY14" fmla="*/ 773723 h 2217002"/>
                <a:gd name="connsiteX15" fmla="*/ 7034 w 2201595"/>
                <a:gd name="connsiteY15" fmla="*/ 1055077 h 2217002"/>
                <a:gd name="connsiteX16" fmla="*/ 28136 w 2201595"/>
                <a:gd name="connsiteY16" fmla="*/ 1132450 h 2217002"/>
                <a:gd name="connsiteX17" fmla="*/ 49237 w 2201595"/>
                <a:gd name="connsiteY17" fmla="*/ 1237957 h 2217002"/>
                <a:gd name="connsiteX18" fmla="*/ 93929 w 2201595"/>
                <a:gd name="connsiteY18" fmla="*/ 1481612 h 2217002"/>
                <a:gd name="connsiteX19" fmla="*/ 198370 w 2201595"/>
                <a:gd name="connsiteY19" fmla="*/ 1725265 h 2217002"/>
                <a:gd name="connsiteX20" fmla="*/ 354814 w 2201595"/>
                <a:gd name="connsiteY20" fmla="*/ 1807700 h 2217002"/>
                <a:gd name="connsiteX21" fmla="*/ 466368 w 2201595"/>
                <a:gd name="connsiteY21" fmla="*/ 2008765 h 2217002"/>
                <a:gd name="connsiteX22" fmla="*/ 716741 w 2201595"/>
                <a:gd name="connsiteY22" fmla="*/ 2144850 h 2217002"/>
                <a:gd name="connsiteX23" fmla="*/ 1002283 w 2201595"/>
                <a:gd name="connsiteY23" fmla="*/ 2202623 h 2217002"/>
                <a:gd name="connsiteX24" fmla="*/ 1364567 w 2201595"/>
                <a:gd name="connsiteY24" fmla="*/ 2215662 h 2217002"/>
                <a:gd name="connsiteX25" fmla="*/ 1650109 w 2201595"/>
                <a:gd name="connsiteY25" fmla="*/ 2178434 h 2217002"/>
                <a:gd name="connsiteX26" fmla="*/ 1962442 w 2201595"/>
                <a:gd name="connsiteY26" fmla="*/ 1943786 h 2217002"/>
                <a:gd name="connsiteX27" fmla="*/ 2124222 w 2201595"/>
                <a:gd name="connsiteY27" fmla="*/ 1491176 h 2217002"/>
                <a:gd name="connsiteX28" fmla="*/ 2201594 w 2201595"/>
                <a:gd name="connsiteY28" fmla="*/ 1118382 h 2217002"/>
                <a:gd name="connsiteX29" fmla="*/ 2122728 w 2201595"/>
                <a:gd name="connsiteY29" fmla="*/ 569185 h 2217002"/>
                <a:gd name="connsiteX30" fmla="*/ 2060917 w 2201595"/>
                <a:gd name="connsiteY30" fmla="*/ 239151 h 2217002"/>
                <a:gd name="connsiteX31" fmla="*/ 1969477 w 2201595"/>
                <a:gd name="connsiteY31" fmla="*/ 140677 h 2217002"/>
                <a:gd name="connsiteX32" fmla="*/ 1856936 w 2201595"/>
                <a:gd name="connsiteY32" fmla="*/ 98474 h 2217002"/>
                <a:gd name="connsiteX33" fmla="*/ 1800665 w 2201595"/>
                <a:gd name="connsiteY33" fmla="*/ 84406 h 2217002"/>
                <a:gd name="connsiteX34" fmla="*/ 1688123 w 2201595"/>
                <a:gd name="connsiteY34" fmla="*/ 56271 h 2217002"/>
                <a:gd name="connsiteX35" fmla="*/ 1610751 w 2201595"/>
                <a:gd name="connsiteY35" fmla="*/ 42203 h 2217002"/>
                <a:gd name="connsiteX0" fmla="*/ 1610751 w 2130703"/>
                <a:gd name="connsiteY0" fmla="*/ 42203 h 2217002"/>
                <a:gd name="connsiteX1" fmla="*/ 1610751 w 2130703"/>
                <a:gd name="connsiteY1" fmla="*/ 42203 h 2217002"/>
                <a:gd name="connsiteX2" fmla="*/ 1364567 w 2130703"/>
                <a:gd name="connsiteY2" fmla="*/ 21102 h 2217002"/>
                <a:gd name="connsiteX3" fmla="*/ 1216856 w 2130703"/>
                <a:gd name="connsiteY3" fmla="*/ 0 h 2217002"/>
                <a:gd name="connsiteX4" fmla="*/ 844062 w 2130703"/>
                <a:gd name="connsiteY4" fmla="*/ 21102 h 2217002"/>
                <a:gd name="connsiteX5" fmla="*/ 555674 w 2130703"/>
                <a:gd name="connsiteY5" fmla="*/ 70339 h 2217002"/>
                <a:gd name="connsiteX6" fmla="*/ 436099 w 2130703"/>
                <a:gd name="connsiteY6" fmla="*/ 91440 h 2217002"/>
                <a:gd name="connsiteX7" fmla="*/ 386862 w 2130703"/>
                <a:gd name="connsiteY7" fmla="*/ 98474 h 2217002"/>
                <a:gd name="connsiteX8" fmla="*/ 302456 w 2130703"/>
                <a:gd name="connsiteY8" fmla="*/ 119576 h 2217002"/>
                <a:gd name="connsiteX9" fmla="*/ 154745 w 2130703"/>
                <a:gd name="connsiteY9" fmla="*/ 218050 h 2217002"/>
                <a:gd name="connsiteX10" fmla="*/ 105508 w 2130703"/>
                <a:gd name="connsiteY10" fmla="*/ 302456 h 2217002"/>
                <a:gd name="connsiteX11" fmla="*/ 42203 w 2130703"/>
                <a:gd name="connsiteY11" fmla="*/ 464234 h 2217002"/>
                <a:gd name="connsiteX12" fmla="*/ 28136 w 2130703"/>
                <a:gd name="connsiteY12" fmla="*/ 541606 h 2217002"/>
                <a:gd name="connsiteX13" fmla="*/ 21102 w 2130703"/>
                <a:gd name="connsiteY13" fmla="*/ 604911 h 2217002"/>
                <a:gd name="connsiteX14" fmla="*/ 0 w 2130703"/>
                <a:gd name="connsiteY14" fmla="*/ 773723 h 2217002"/>
                <a:gd name="connsiteX15" fmla="*/ 7034 w 2130703"/>
                <a:gd name="connsiteY15" fmla="*/ 1055077 h 2217002"/>
                <a:gd name="connsiteX16" fmla="*/ 28136 w 2130703"/>
                <a:gd name="connsiteY16" fmla="*/ 1132450 h 2217002"/>
                <a:gd name="connsiteX17" fmla="*/ 49237 w 2130703"/>
                <a:gd name="connsiteY17" fmla="*/ 1237957 h 2217002"/>
                <a:gd name="connsiteX18" fmla="*/ 93929 w 2130703"/>
                <a:gd name="connsiteY18" fmla="*/ 1481612 h 2217002"/>
                <a:gd name="connsiteX19" fmla="*/ 198370 w 2130703"/>
                <a:gd name="connsiteY19" fmla="*/ 1725265 h 2217002"/>
                <a:gd name="connsiteX20" fmla="*/ 354814 w 2130703"/>
                <a:gd name="connsiteY20" fmla="*/ 1807700 h 2217002"/>
                <a:gd name="connsiteX21" fmla="*/ 466368 w 2130703"/>
                <a:gd name="connsiteY21" fmla="*/ 2008765 h 2217002"/>
                <a:gd name="connsiteX22" fmla="*/ 716741 w 2130703"/>
                <a:gd name="connsiteY22" fmla="*/ 2144850 h 2217002"/>
                <a:gd name="connsiteX23" fmla="*/ 1002283 w 2130703"/>
                <a:gd name="connsiteY23" fmla="*/ 2202623 h 2217002"/>
                <a:gd name="connsiteX24" fmla="*/ 1364567 w 2130703"/>
                <a:gd name="connsiteY24" fmla="*/ 2215662 h 2217002"/>
                <a:gd name="connsiteX25" fmla="*/ 1650109 w 2130703"/>
                <a:gd name="connsiteY25" fmla="*/ 2178434 h 2217002"/>
                <a:gd name="connsiteX26" fmla="*/ 1962442 w 2130703"/>
                <a:gd name="connsiteY26" fmla="*/ 1943786 h 2217002"/>
                <a:gd name="connsiteX27" fmla="*/ 2124222 w 2130703"/>
                <a:gd name="connsiteY27" fmla="*/ 1491176 h 2217002"/>
                <a:gd name="connsiteX28" fmla="*/ 2101028 w 2130703"/>
                <a:gd name="connsiteY28" fmla="*/ 1126917 h 2217002"/>
                <a:gd name="connsiteX29" fmla="*/ 2122728 w 2130703"/>
                <a:gd name="connsiteY29" fmla="*/ 569185 h 2217002"/>
                <a:gd name="connsiteX30" fmla="*/ 2060917 w 2130703"/>
                <a:gd name="connsiteY30" fmla="*/ 239151 h 2217002"/>
                <a:gd name="connsiteX31" fmla="*/ 1969477 w 2130703"/>
                <a:gd name="connsiteY31" fmla="*/ 140677 h 2217002"/>
                <a:gd name="connsiteX32" fmla="*/ 1856936 w 2130703"/>
                <a:gd name="connsiteY32" fmla="*/ 98474 h 2217002"/>
                <a:gd name="connsiteX33" fmla="*/ 1800665 w 2130703"/>
                <a:gd name="connsiteY33" fmla="*/ 84406 h 2217002"/>
                <a:gd name="connsiteX34" fmla="*/ 1688123 w 2130703"/>
                <a:gd name="connsiteY34" fmla="*/ 56271 h 2217002"/>
                <a:gd name="connsiteX35" fmla="*/ 1610751 w 2130703"/>
                <a:gd name="connsiteY35" fmla="*/ 42203 h 2217002"/>
                <a:gd name="connsiteX0" fmla="*/ 1610751 w 2124425"/>
                <a:gd name="connsiteY0" fmla="*/ 42203 h 2217002"/>
                <a:gd name="connsiteX1" fmla="*/ 1610751 w 2124425"/>
                <a:gd name="connsiteY1" fmla="*/ 42203 h 2217002"/>
                <a:gd name="connsiteX2" fmla="*/ 1364567 w 2124425"/>
                <a:gd name="connsiteY2" fmla="*/ 21102 h 2217002"/>
                <a:gd name="connsiteX3" fmla="*/ 1216856 w 2124425"/>
                <a:gd name="connsiteY3" fmla="*/ 0 h 2217002"/>
                <a:gd name="connsiteX4" fmla="*/ 844062 w 2124425"/>
                <a:gd name="connsiteY4" fmla="*/ 21102 h 2217002"/>
                <a:gd name="connsiteX5" fmla="*/ 555674 w 2124425"/>
                <a:gd name="connsiteY5" fmla="*/ 70339 h 2217002"/>
                <a:gd name="connsiteX6" fmla="*/ 436099 w 2124425"/>
                <a:gd name="connsiteY6" fmla="*/ 91440 h 2217002"/>
                <a:gd name="connsiteX7" fmla="*/ 386862 w 2124425"/>
                <a:gd name="connsiteY7" fmla="*/ 98474 h 2217002"/>
                <a:gd name="connsiteX8" fmla="*/ 302456 w 2124425"/>
                <a:gd name="connsiteY8" fmla="*/ 119576 h 2217002"/>
                <a:gd name="connsiteX9" fmla="*/ 154745 w 2124425"/>
                <a:gd name="connsiteY9" fmla="*/ 218050 h 2217002"/>
                <a:gd name="connsiteX10" fmla="*/ 105508 w 2124425"/>
                <a:gd name="connsiteY10" fmla="*/ 302456 h 2217002"/>
                <a:gd name="connsiteX11" fmla="*/ 42203 w 2124425"/>
                <a:gd name="connsiteY11" fmla="*/ 464234 h 2217002"/>
                <a:gd name="connsiteX12" fmla="*/ 28136 w 2124425"/>
                <a:gd name="connsiteY12" fmla="*/ 541606 h 2217002"/>
                <a:gd name="connsiteX13" fmla="*/ 21102 w 2124425"/>
                <a:gd name="connsiteY13" fmla="*/ 604911 h 2217002"/>
                <a:gd name="connsiteX14" fmla="*/ 0 w 2124425"/>
                <a:gd name="connsiteY14" fmla="*/ 773723 h 2217002"/>
                <a:gd name="connsiteX15" fmla="*/ 7034 w 2124425"/>
                <a:gd name="connsiteY15" fmla="*/ 1055077 h 2217002"/>
                <a:gd name="connsiteX16" fmla="*/ 28136 w 2124425"/>
                <a:gd name="connsiteY16" fmla="*/ 1132450 h 2217002"/>
                <a:gd name="connsiteX17" fmla="*/ 49237 w 2124425"/>
                <a:gd name="connsiteY17" fmla="*/ 1237957 h 2217002"/>
                <a:gd name="connsiteX18" fmla="*/ 93929 w 2124425"/>
                <a:gd name="connsiteY18" fmla="*/ 1481612 h 2217002"/>
                <a:gd name="connsiteX19" fmla="*/ 198370 w 2124425"/>
                <a:gd name="connsiteY19" fmla="*/ 1725265 h 2217002"/>
                <a:gd name="connsiteX20" fmla="*/ 354814 w 2124425"/>
                <a:gd name="connsiteY20" fmla="*/ 1807700 h 2217002"/>
                <a:gd name="connsiteX21" fmla="*/ 466368 w 2124425"/>
                <a:gd name="connsiteY21" fmla="*/ 2008765 h 2217002"/>
                <a:gd name="connsiteX22" fmla="*/ 716741 w 2124425"/>
                <a:gd name="connsiteY22" fmla="*/ 2144850 h 2217002"/>
                <a:gd name="connsiteX23" fmla="*/ 1002283 w 2124425"/>
                <a:gd name="connsiteY23" fmla="*/ 2202623 h 2217002"/>
                <a:gd name="connsiteX24" fmla="*/ 1364567 w 2124425"/>
                <a:gd name="connsiteY24" fmla="*/ 2215662 h 2217002"/>
                <a:gd name="connsiteX25" fmla="*/ 1650109 w 2124425"/>
                <a:gd name="connsiteY25" fmla="*/ 2178434 h 2217002"/>
                <a:gd name="connsiteX26" fmla="*/ 1962442 w 2124425"/>
                <a:gd name="connsiteY26" fmla="*/ 1943786 h 2217002"/>
                <a:gd name="connsiteX27" fmla="*/ 2038023 w 2124425"/>
                <a:gd name="connsiteY27" fmla="*/ 1525316 h 2217002"/>
                <a:gd name="connsiteX28" fmla="*/ 2101028 w 2124425"/>
                <a:gd name="connsiteY28" fmla="*/ 1126917 h 2217002"/>
                <a:gd name="connsiteX29" fmla="*/ 2122728 w 2124425"/>
                <a:gd name="connsiteY29" fmla="*/ 569185 h 2217002"/>
                <a:gd name="connsiteX30" fmla="*/ 2060917 w 2124425"/>
                <a:gd name="connsiteY30" fmla="*/ 239151 h 2217002"/>
                <a:gd name="connsiteX31" fmla="*/ 1969477 w 2124425"/>
                <a:gd name="connsiteY31" fmla="*/ 140677 h 2217002"/>
                <a:gd name="connsiteX32" fmla="*/ 1856936 w 2124425"/>
                <a:gd name="connsiteY32" fmla="*/ 98474 h 2217002"/>
                <a:gd name="connsiteX33" fmla="*/ 1800665 w 2124425"/>
                <a:gd name="connsiteY33" fmla="*/ 84406 h 2217002"/>
                <a:gd name="connsiteX34" fmla="*/ 1688123 w 2124425"/>
                <a:gd name="connsiteY34" fmla="*/ 56271 h 2217002"/>
                <a:gd name="connsiteX35" fmla="*/ 1610751 w 2124425"/>
                <a:gd name="connsiteY35" fmla="*/ 42203 h 2217002"/>
                <a:gd name="connsiteX0" fmla="*/ 1610751 w 2124425"/>
                <a:gd name="connsiteY0" fmla="*/ 42203 h 2217002"/>
                <a:gd name="connsiteX1" fmla="*/ 1610751 w 2124425"/>
                <a:gd name="connsiteY1" fmla="*/ 42203 h 2217002"/>
                <a:gd name="connsiteX2" fmla="*/ 1364567 w 2124425"/>
                <a:gd name="connsiteY2" fmla="*/ 21102 h 2217002"/>
                <a:gd name="connsiteX3" fmla="*/ 1216856 w 2124425"/>
                <a:gd name="connsiteY3" fmla="*/ 0 h 2217002"/>
                <a:gd name="connsiteX4" fmla="*/ 844062 w 2124425"/>
                <a:gd name="connsiteY4" fmla="*/ 21102 h 2217002"/>
                <a:gd name="connsiteX5" fmla="*/ 555674 w 2124425"/>
                <a:gd name="connsiteY5" fmla="*/ 70339 h 2217002"/>
                <a:gd name="connsiteX6" fmla="*/ 436099 w 2124425"/>
                <a:gd name="connsiteY6" fmla="*/ 91440 h 2217002"/>
                <a:gd name="connsiteX7" fmla="*/ 386862 w 2124425"/>
                <a:gd name="connsiteY7" fmla="*/ 98474 h 2217002"/>
                <a:gd name="connsiteX8" fmla="*/ 302456 w 2124425"/>
                <a:gd name="connsiteY8" fmla="*/ 119576 h 2217002"/>
                <a:gd name="connsiteX9" fmla="*/ 154745 w 2124425"/>
                <a:gd name="connsiteY9" fmla="*/ 218050 h 2217002"/>
                <a:gd name="connsiteX10" fmla="*/ 105508 w 2124425"/>
                <a:gd name="connsiteY10" fmla="*/ 302456 h 2217002"/>
                <a:gd name="connsiteX11" fmla="*/ 42203 w 2124425"/>
                <a:gd name="connsiteY11" fmla="*/ 464234 h 2217002"/>
                <a:gd name="connsiteX12" fmla="*/ 28136 w 2124425"/>
                <a:gd name="connsiteY12" fmla="*/ 541606 h 2217002"/>
                <a:gd name="connsiteX13" fmla="*/ 21102 w 2124425"/>
                <a:gd name="connsiteY13" fmla="*/ 604911 h 2217002"/>
                <a:gd name="connsiteX14" fmla="*/ 0 w 2124425"/>
                <a:gd name="connsiteY14" fmla="*/ 773723 h 2217002"/>
                <a:gd name="connsiteX15" fmla="*/ 7034 w 2124425"/>
                <a:gd name="connsiteY15" fmla="*/ 1055077 h 2217002"/>
                <a:gd name="connsiteX16" fmla="*/ 28136 w 2124425"/>
                <a:gd name="connsiteY16" fmla="*/ 1132450 h 2217002"/>
                <a:gd name="connsiteX17" fmla="*/ 49237 w 2124425"/>
                <a:gd name="connsiteY17" fmla="*/ 1237957 h 2217002"/>
                <a:gd name="connsiteX18" fmla="*/ 93929 w 2124425"/>
                <a:gd name="connsiteY18" fmla="*/ 1481612 h 2217002"/>
                <a:gd name="connsiteX19" fmla="*/ 198370 w 2124425"/>
                <a:gd name="connsiteY19" fmla="*/ 1725265 h 2217002"/>
                <a:gd name="connsiteX20" fmla="*/ 354814 w 2124425"/>
                <a:gd name="connsiteY20" fmla="*/ 1807700 h 2217002"/>
                <a:gd name="connsiteX21" fmla="*/ 466368 w 2124425"/>
                <a:gd name="connsiteY21" fmla="*/ 2008765 h 2217002"/>
                <a:gd name="connsiteX22" fmla="*/ 716741 w 2124425"/>
                <a:gd name="connsiteY22" fmla="*/ 2144850 h 2217002"/>
                <a:gd name="connsiteX23" fmla="*/ 1002283 w 2124425"/>
                <a:gd name="connsiteY23" fmla="*/ 2202623 h 2217002"/>
                <a:gd name="connsiteX24" fmla="*/ 1364567 w 2124425"/>
                <a:gd name="connsiteY24" fmla="*/ 2215662 h 2217002"/>
                <a:gd name="connsiteX25" fmla="*/ 1650109 w 2124425"/>
                <a:gd name="connsiteY25" fmla="*/ 2178434 h 2217002"/>
                <a:gd name="connsiteX26" fmla="*/ 1948075 w 2124425"/>
                <a:gd name="connsiteY26" fmla="*/ 1994995 h 2217002"/>
                <a:gd name="connsiteX27" fmla="*/ 2038023 w 2124425"/>
                <a:gd name="connsiteY27" fmla="*/ 1525316 h 2217002"/>
                <a:gd name="connsiteX28" fmla="*/ 2101028 w 2124425"/>
                <a:gd name="connsiteY28" fmla="*/ 1126917 h 2217002"/>
                <a:gd name="connsiteX29" fmla="*/ 2122728 w 2124425"/>
                <a:gd name="connsiteY29" fmla="*/ 569185 h 2217002"/>
                <a:gd name="connsiteX30" fmla="*/ 2060917 w 2124425"/>
                <a:gd name="connsiteY30" fmla="*/ 239151 h 2217002"/>
                <a:gd name="connsiteX31" fmla="*/ 1969477 w 2124425"/>
                <a:gd name="connsiteY31" fmla="*/ 140677 h 2217002"/>
                <a:gd name="connsiteX32" fmla="*/ 1856936 w 2124425"/>
                <a:gd name="connsiteY32" fmla="*/ 98474 h 2217002"/>
                <a:gd name="connsiteX33" fmla="*/ 1800665 w 2124425"/>
                <a:gd name="connsiteY33" fmla="*/ 84406 h 2217002"/>
                <a:gd name="connsiteX34" fmla="*/ 1688123 w 2124425"/>
                <a:gd name="connsiteY34" fmla="*/ 56271 h 2217002"/>
                <a:gd name="connsiteX35" fmla="*/ 1610751 w 2124425"/>
                <a:gd name="connsiteY35" fmla="*/ 42203 h 2217002"/>
                <a:gd name="connsiteX0" fmla="*/ 1610751 w 2124425"/>
                <a:gd name="connsiteY0" fmla="*/ 42203 h 2217002"/>
                <a:gd name="connsiteX1" fmla="*/ 1610751 w 2124425"/>
                <a:gd name="connsiteY1" fmla="*/ 42203 h 2217002"/>
                <a:gd name="connsiteX2" fmla="*/ 1364567 w 2124425"/>
                <a:gd name="connsiteY2" fmla="*/ 21102 h 2217002"/>
                <a:gd name="connsiteX3" fmla="*/ 1216856 w 2124425"/>
                <a:gd name="connsiteY3" fmla="*/ 0 h 2217002"/>
                <a:gd name="connsiteX4" fmla="*/ 844062 w 2124425"/>
                <a:gd name="connsiteY4" fmla="*/ 21102 h 2217002"/>
                <a:gd name="connsiteX5" fmla="*/ 555674 w 2124425"/>
                <a:gd name="connsiteY5" fmla="*/ 70339 h 2217002"/>
                <a:gd name="connsiteX6" fmla="*/ 436099 w 2124425"/>
                <a:gd name="connsiteY6" fmla="*/ 91440 h 2217002"/>
                <a:gd name="connsiteX7" fmla="*/ 386862 w 2124425"/>
                <a:gd name="connsiteY7" fmla="*/ 98474 h 2217002"/>
                <a:gd name="connsiteX8" fmla="*/ 302456 w 2124425"/>
                <a:gd name="connsiteY8" fmla="*/ 119576 h 2217002"/>
                <a:gd name="connsiteX9" fmla="*/ 154745 w 2124425"/>
                <a:gd name="connsiteY9" fmla="*/ 218050 h 2217002"/>
                <a:gd name="connsiteX10" fmla="*/ 105508 w 2124425"/>
                <a:gd name="connsiteY10" fmla="*/ 302456 h 2217002"/>
                <a:gd name="connsiteX11" fmla="*/ 42203 w 2124425"/>
                <a:gd name="connsiteY11" fmla="*/ 464234 h 2217002"/>
                <a:gd name="connsiteX12" fmla="*/ 28136 w 2124425"/>
                <a:gd name="connsiteY12" fmla="*/ 541606 h 2217002"/>
                <a:gd name="connsiteX13" fmla="*/ 21102 w 2124425"/>
                <a:gd name="connsiteY13" fmla="*/ 604911 h 2217002"/>
                <a:gd name="connsiteX14" fmla="*/ 0 w 2124425"/>
                <a:gd name="connsiteY14" fmla="*/ 773723 h 2217002"/>
                <a:gd name="connsiteX15" fmla="*/ 7034 w 2124425"/>
                <a:gd name="connsiteY15" fmla="*/ 1055077 h 2217002"/>
                <a:gd name="connsiteX16" fmla="*/ 28136 w 2124425"/>
                <a:gd name="connsiteY16" fmla="*/ 1132450 h 2217002"/>
                <a:gd name="connsiteX17" fmla="*/ 49237 w 2124425"/>
                <a:gd name="connsiteY17" fmla="*/ 1237957 h 2217002"/>
                <a:gd name="connsiteX18" fmla="*/ 93929 w 2124425"/>
                <a:gd name="connsiteY18" fmla="*/ 1481612 h 2217002"/>
                <a:gd name="connsiteX19" fmla="*/ 198370 w 2124425"/>
                <a:gd name="connsiteY19" fmla="*/ 1725265 h 2217002"/>
                <a:gd name="connsiteX20" fmla="*/ 354814 w 2124425"/>
                <a:gd name="connsiteY20" fmla="*/ 1807700 h 2217002"/>
                <a:gd name="connsiteX21" fmla="*/ 466368 w 2124425"/>
                <a:gd name="connsiteY21" fmla="*/ 2008765 h 2217002"/>
                <a:gd name="connsiteX22" fmla="*/ 716741 w 2124425"/>
                <a:gd name="connsiteY22" fmla="*/ 2144850 h 2217002"/>
                <a:gd name="connsiteX23" fmla="*/ 1002283 w 2124425"/>
                <a:gd name="connsiteY23" fmla="*/ 2202623 h 2217002"/>
                <a:gd name="connsiteX24" fmla="*/ 1364567 w 2124425"/>
                <a:gd name="connsiteY24" fmla="*/ 2215662 h 2217002"/>
                <a:gd name="connsiteX25" fmla="*/ 1650109 w 2124425"/>
                <a:gd name="connsiteY25" fmla="*/ 2178434 h 2217002"/>
                <a:gd name="connsiteX26" fmla="*/ 1948075 w 2124425"/>
                <a:gd name="connsiteY26" fmla="*/ 1994995 h 2217002"/>
                <a:gd name="connsiteX27" fmla="*/ 2038023 w 2124425"/>
                <a:gd name="connsiteY27" fmla="*/ 1525316 h 2217002"/>
                <a:gd name="connsiteX28" fmla="*/ 2101028 w 2124425"/>
                <a:gd name="connsiteY28" fmla="*/ 1126917 h 2217002"/>
                <a:gd name="connsiteX29" fmla="*/ 2122728 w 2124425"/>
                <a:gd name="connsiteY29" fmla="*/ 569185 h 2217002"/>
                <a:gd name="connsiteX30" fmla="*/ 2060917 w 2124425"/>
                <a:gd name="connsiteY30" fmla="*/ 239151 h 2217002"/>
                <a:gd name="connsiteX31" fmla="*/ 1969477 w 2124425"/>
                <a:gd name="connsiteY31" fmla="*/ 140677 h 2217002"/>
                <a:gd name="connsiteX32" fmla="*/ 1856936 w 2124425"/>
                <a:gd name="connsiteY32" fmla="*/ 98474 h 2217002"/>
                <a:gd name="connsiteX33" fmla="*/ 1800665 w 2124425"/>
                <a:gd name="connsiteY33" fmla="*/ 84406 h 2217002"/>
                <a:gd name="connsiteX34" fmla="*/ 1688123 w 2124425"/>
                <a:gd name="connsiteY34" fmla="*/ 56271 h 2217002"/>
                <a:gd name="connsiteX35" fmla="*/ 1610751 w 2124425"/>
                <a:gd name="connsiteY35" fmla="*/ 42203 h 2217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124425" h="2217002">
                  <a:moveTo>
                    <a:pt x="1610751" y="42203"/>
                  </a:moveTo>
                  <a:lnTo>
                    <a:pt x="1610751" y="42203"/>
                  </a:lnTo>
                  <a:cubicBezTo>
                    <a:pt x="1528690" y="35169"/>
                    <a:pt x="1446461" y="29876"/>
                    <a:pt x="1364567" y="21102"/>
                  </a:cubicBezTo>
                  <a:cubicBezTo>
                    <a:pt x="1315113" y="15803"/>
                    <a:pt x="1266593" y="0"/>
                    <a:pt x="1216856" y="0"/>
                  </a:cubicBezTo>
                  <a:cubicBezTo>
                    <a:pt x="1092392" y="0"/>
                    <a:pt x="844062" y="21102"/>
                    <a:pt x="844062" y="21102"/>
                  </a:cubicBezTo>
                  <a:lnTo>
                    <a:pt x="555674" y="70339"/>
                  </a:lnTo>
                  <a:cubicBezTo>
                    <a:pt x="515788" y="77216"/>
                    <a:pt x="476166" y="85716"/>
                    <a:pt x="436099" y="91440"/>
                  </a:cubicBezTo>
                  <a:cubicBezTo>
                    <a:pt x="419687" y="93785"/>
                    <a:pt x="403085" y="95058"/>
                    <a:pt x="386862" y="98474"/>
                  </a:cubicBezTo>
                  <a:cubicBezTo>
                    <a:pt x="358483" y="104449"/>
                    <a:pt x="330591" y="112542"/>
                    <a:pt x="302456" y="119576"/>
                  </a:cubicBezTo>
                  <a:cubicBezTo>
                    <a:pt x="268828" y="139752"/>
                    <a:pt x="179520" y="190522"/>
                    <a:pt x="154745" y="218050"/>
                  </a:cubicBezTo>
                  <a:cubicBezTo>
                    <a:pt x="132955" y="242261"/>
                    <a:pt x="120075" y="273322"/>
                    <a:pt x="105508" y="302456"/>
                  </a:cubicBezTo>
                  <a:cubicBezTo>
                    <a:pt x="84173" y="345126"/>
                    <a:pt x="58796" y="418603"/>
                    <a:pt x="42203" y="464234"/>
                  </a:cubicBezTo>
                  <a:cubicBezTo>
                    <a:pt x="37514" y="490025"/>
                    <a:pt x="32024" y="515683"/>
                    <a:pt x="28136" y="541606"/>
                  </a:cubicBezTo>
                  <a:cubicBezTo>
                    <a:pt x="24987" y="562603"/>
                    <a:pt x="23657" y="583834"/>
                    <a:pt x="21102" y="604911"/>
                  </a:cubicBezTo>
                  <a:cubicBezTo>
                    <a:pt x="14278" y="661208"/>
                    <a:pt x="7034" y="717452"/>
                    <a:pt x="0" y="773723"/>
                  </a:cubicBezTo>
                  <a:cubicBezTo>
                    <a:pt x="2345" y="867508"/>
                    <a:pt x="-302" y="961550"/>
                    <a:pt x="7034" y="1055077"/>
                  </a:cubicBezTo>
                  <a:cubicBezTo>
                    <a:pt x="9124" y="1081728"/>
                    <a:pt x="22125" y="1106402"/>
                    <a:pt x="28136" y="1132450"/>
                  </a:cubicBezTo>
                  <a:cubicBezTo>
                    <a:pt x="36201" y="1167397"/>
                    <a:pt x="38272" y="1179763"/>
                    <a:pt x="49237" y="1237957"/>
                  </a:cubicBezTo>
                  <a:cubicBezTo>
                    <a:pt x="60203" y="1296151"/>
                    <a:pt x="69074" y="1400394"/>
                    <a:pt x="93929" y="1481612"/>
                  </a:cubicBezTo>
                  <a:cubicBezTo>
                    <a:pt x="118784" y="1562830"/>
                    <a:pt x="154889" y="1670917"/>
                    <a:pt x="198370" y="1725265"/>
                  </a:cubicBezTo>
                  <a:cubicBezTo>
                    <a:pt x="241851" y="1779613"/>
                    <a:pt x="310148" y="1760450"/>
                    <a:pt x="354814" y="1807700"/>
                  </a:cubicBezTo>
                  <a:cubicBezTo>
                    <a:pt x="399480" y="1854950"/>
                    <a:pt x="406047" y="1952573"/>
                    <a:pt x="466368" y="2008765"/>
                  </a:cubicBezTo>
                  <a:cubicBezTo>
                    <a:pt x="526689" y="2064957"/>
                    <a:pt x="627422" y="2112540"/>
                    <a:pt x="716741" y="2144850"/>
                  </a:cubicBezTo>
                  <a:cubicBezTo>
                    <a:pt x="806060" y="2177160"/>
                    <a:pt x="894312" y="2190821"/>
                    <a:pt x="1002283" y="2202623"/>
                  </a:cubicBezTo>
                  <a:cubicBezTo>
                    <a:pt x="1110254" y="2214425"/>
                    <a:pt x="1256596" y="2219693"/>
                    <a:pt x="1364567" y="2215662"/>
                  </a:cubicBezTo>
                  <a:cubicBezTo>
                    <a:pt x="1472538" y="2211631"/>
                    <a:pt x="1552858" y="2215212"/>
                    <a:pt x="1650109" y="2178434"/>
                  </a:cubicBezTo>
                  <a:cubicBezTo>
                    <a:pt x="1747360" y="2141656"/>
                    <a:pt x="1752432" y="2172006"/>
                    <a:pt x="1948075" y="1994995"/>
                  </a:cubicBezTo>
                  <a:cubicBezTo>
                    <a:pt x="2031872" y="1782275"/>
                    <a:pt x="2012531" y="1669996"/>
                    <a:pt x="2038023" y="1525316"/>
                  </a:cubicBezTo>
                  <a:cubicBezTo>
                    <a:pt x="2063515" y="1380636"/>
                    <a:pt x="2086911" y="1286272"/>
                    <a:pt x="2101028" y="1126917"/>
                  </a:cubicBezTo>
                  <a:cubicBezTo>
                    <a:pt x="2115145" y="967562"/>
                    <a:pt x="2129413" y="717146"/>
                    <a:pt x="2122728" y="569185"/>
                  </a:cubicBezTo>
                  <a:cubicBezTo>
                    <a:pt x="2116043" y="421224"/>
                    <a:pt x="2086459" y="310569"/>
                    <a:pt x="2060917" y="239151"/>
                  </a:cubicBezTo>
                  <a:cubicBezTo>
                    <a:pt x="2035375" y="167733"/>
                    <a:pt x="2004145" y="169042"/>
                    <a:pt x="1969477" y="140677"/>
                  </a:cubicBezTo>
                  <a:cubicBezTo>
                    <a:pt x="1947382" y="122599"/>
                    <a:pt x="1886385" y="106327"/>
                    <a:pt x="1856936" y="98474"/>
                  </a:cubicBezTo>
                  <a:cubicBezTo>
                    <a:pt x="1838255" y="93492"/>
                    <a:pt x="1819294" y="89581"/>
                    <a:pt x="1800665" y="84406"/>
                  </a:cubicBezTo>
                  <a:cubicBezTo>
                    <a:pt x="1764231" y="74286"/>
                    <a:pt x="1726759" y="58544"/>
                    <a:pt x="1688123" y="56271"/>
                  </a:cubicBezTo>
                  <a:cubicBezTo>
                    <a:pt x="1662377" y="54756"/>
                    <a:pt x="1623646" y="44548"/>
                    <a:pt x="1610751" y="42203"/>
                  </a:cubicBezTo>
                  <a:close/>
                </a:path>
              </a:pathLst>
            </a:custGeom>
            <a:solidFill>
              <a:srgbClr val="F7FFF7"/>
            </a:solidFill>
            <a:ln w="127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68" name="Group 167">
              <a:extLst>
                <a:ext uri="{FF2B5EF4-FFF2-40B4-BE49-F238E27FC236}">
                  <a16:creationId xmlns:a16="http://schemas.microsoft.com/office/drawing/2014/main" id="{4BECEC66-9434-4A79-7041-CD101820F71D}"/>
                </a:ext>
              </a:extLst>
            </p:cNvPr>
            <p:cNvGrpSpPr/>
            <p:nvPr/>
          </p:nvGrpSpPr>
          <p:grpSpPr>
            <a:xfrm>
              <a:off x="6369892" y="805806"/>
              <a:ext cx="1913600" cy="1557930"/>
              <a:chOff x="6369892" y="805806"/>
              <a:chExt cx="1913600" cy="1557930"/>
            </a:xfrm>
          </p:grpSpPr>
          <p:grpSp>
            <p:nvGrpSpPr>
              <p:cNvPr id="163" name="Group 162">
                <a:extLst>
                  <a:ext uri="{FF2B5EF4-FFF2-40B4-BE49-F238E27FC236}">
                    <a16:creationId xmlns:a16="http://schemas.microsoft.com/office/drawing/2014/main" id="{AF2C9C76-18AA-B893-C0A4-164C47056031}"/>
                  </a:ext>
                </a:extLst>
              </p:cNvPr>
              <p:cNvGrpSpPr/>
              <p:nvPr/>
            </p:nvGrpSpPr>
            <p:grpSpPr>
              <a:xfrm>
                <a:off x="6369892" y="805806"/>
                <a:ext cx="1913600" cy="1557930"/>
                <a:chOff x="6364480" y="762916"/>
                <a:chExt cx="1913600" cy="1557930"/>
              </a:xfrm>
            </p:grpSpPr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0F2B84D7-C159-65E5-FD75-1187BA93E80C}"/>
                    </a:ext>
                  </a:extLst>
                </p:cNvPr>
                <p:cNvSpPr txBox="1"/>
                <p:nvPr/>
              </p:nvSpPr>
              <p:spPr>
                <a:xfrm>
                  <a:off x="6490930" y="762916"/>
                  <a:ext cx="1787150" cy="5539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000" dirty="0"/>
                    <a:t>Smart phantom system for verifying the simulation and dose/range estimates</a:t>
                  </a:r>
                </a:p>
              </p:txBody>
            </p:sp>
            <p:grpSp>
              <p:nvGrpSpPr>
                <p:cNvPr id="162" name="Group 161">
                  <a:extLst>
                    <a:ext uri="{FF2B5EF4-FFF2-40B4-BE49-F238E27FC236}">
                      <a16:creationId xmlns:a16="http://schemas.microsoft.com/office/drawing/2014/main" id="{7E21376F-6831-E4C8-6157-F51B1F3F446A}"/>
                    </a:ext>
                  </a:extLst>
                </p:cNvPr>
                <p:cNvGrpSpPr/>
                <p:nvPr/>
              </p:nvGrpSpPr>
              <p:grpSpPr>
                <a:xfrm rot="5400000">
                  <a:off x="6744086" y="979660"/>
                  <a:ext cx="961580" cy="1720792"/>
                  <a:chOff x="6976284" y="1334866"/>
                  <a:chExt cx="961580" cy="1720792"/>
                </a:xfrm>
              </p:grpSpPr>
              <p:cxnSp>
                <p:nvCxnSpPr>
                  <p:cNvPr id="9" name="Straight Arrow Connector 8">
                    <a:extLst>
                      <a:ext uri="{FF2B5EF4-FFF2-40B4-BE49-F238E27FC236}">
                        <a16:creationId xmlns:a16="http://schemas.microsoft.com/office/drawing/2014/main" id="{929DE40A-09F2-69B2-FE73-CF09A0C6651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7457177" y="2175144"/>
                    <a:ext cx="0" cy="241332"/>
                  </a:xfrm>
                  <a:prstGeom prst="straightConnector1">
                    <a:avLst/>
                  </a:prstGeom>
                  <a:ln w="57150">
                    <a:solidFill>
                      <a:schemeClr val="accent6">
                        <a:lumMod val="40000"/>
                        <a:lumOff val="60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4528D88B-4A1F-2171-0996-73752D15AC61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7060109" y="2544383"/>
                    <a:ext cx="776328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GB" sz="1000" dirty="0"/>
                      <a:t>Beam</a:t>
                    </a:r>
                  </a:p>
                </p:txBody>
              </p:sp>
              <p:sp>
                <p:nvSpPr>
                  <p:cNvPr id="11" name="Parallelogram 10">
                    <a:extLst>
                      <a:ext uri="{FF2B5EF4-FFF2-40B4-BE49-F238E27FC236}">
                        <a16:creationId xmlns:a16="http://schemas.microsoft.com/office/drawing/2014/main" id="{2AE0C5EB-A622-4D09-8665-B28FB7F8AF67}"/>
                      </a:ext>
                    </a:extLst>
                  </p:cNvPr>
                  <p:cNvSpPr/>
                  <p:nvPr/>
                </p:nvSpPr>
                <p:spPr>
                  <a:xfrm>
                    <a:off x="6976284" y="1955107"/>
                    <a:ext cx="943979" cy="198362"/>
                  </a:xfrm>
                  <a:prstGeom prst="parallelogram">
                    <a:avLst>
                      <a:gd name="adj" fmla="val 98626"/>
                    </a:avLst>
                  </a:prstGeom>
                  <a:pattFill prst="smGrid">
                    <a:fgClr>
                      <a:schemeClr val="accent1"/>
                    </a:fgClr>
                    <a:bgClr>
                      <a:schemeClr val="bg1"/>
                    </a:bgClr>
                  </a:patt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2" name="Parallelogram 11">
                    <a:extLst>
                      <a:ext uri="{FF2B5EF4-FFF2-40B4-BE49-F238E27FC236}">
                        <a16:creationId xmlns:a16="http://schemas.microsoft.com/office/drawing/2014/main" id="{0D13D7F1-C177-2788-B9EF-B6E4A2C2578C}"/>
                      </a:ext>
                    </a:extLst>
                  </p:cNvPr>
                  <p:cNvSpPr/>
                  <p:nvPr/>
                </p:nvSpPr>
                <p:spPr>
                  <a:xfrm>
                    <a:off x="6985188" y="1901686"/>
                    <a:ext cx="943979" cy="198362"/>
                  </a:xfrm>
                  <a:prstGeom prst="parallelogram">
                    <a:avLst>
                      <a:gd name="adj" fmla="val 98626"/>
                    </a:avLst>
                  </a:prstGeom>
                  <a:pattFill prst="smGrid">
                    <a:fgClr>
                      <a:schemeClr val="accent1"/>
                    </a:fgClr>
                    <a:bgClr>
                      <a:schemeClr val="bg1"/>
                    </a:bgClr>
                  </a:patt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3" name="Parallelogram 12">
                    <a:extLst>
                      <a:ext uri="{FF2B5EF4-FFF2-40B4-BE49-F238E27FC236}">
                        <a16:creationId xmlns:a16="http://schemas.microsoft.com/office/drawing/2014/main" id="{B034DB72-1A73-BDB0-08E8-7B9346E3FC2C}"/>
                      </a:ext>
                    </a:extLst>
                  </p:cNvPr>
                  <p:cNvSpPr/>
                  <p:nvPr/>
                </p:nvSpPr>
                <p:spPr>
                  <a:xfrm>
                    <a:off x="6980737" y="1830457"/>
                    <a:ext cx="943979" cy="198362"/>
                  </a:xfrm>
                  <a:prstGeom prst="parallelogram">
                    <a:avLst>
                      <a:gd name="adj" fmla="val 98626"/>
                    </a:avLst>
                  </a:prstGeom>
                  <a:pattFill prst="smGrid">
                    <a:fgClr>
                      <a:schemeClr val="accent1"/>
                    </a:fgClr>
                    <a:bgClr>
                      <a:schemeClr val="bg1"/>
                    </a:bgClr>
                  </a:patt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4" name="Parallelogram 13">
                    <a:extLst>
                      <a:ext uri="{FF2B5EF4-FFF2-40B4-BE49-F238E27FC236}">
                        <a16:creationId xmlns:a16="http://schemas.microsoft.com/office/drawing/2014/main" id="{2F02FEC8-6C8D-E88D-C40A-7FFD2F43FC58}"/>
                      </a:ext>
                    </a:extLst>
                  </p:cNvPr>
                  <p:cNvSpPr/>
                  <p:nvPr/>
                </p:nvSpPr>
                <p:spPr>
                  <a:xfrm>
                    <a:off x="6980736" y="1768134"/>
                    <a:ext cx="943979" cy="198362"/>
                  </a:xfrm>
                  <a:prstGeom prst="parallelogram">
                    <a:avLst>
                      <a:gd name="adj" fmla="val 98626"/>
                    </a:avLst>
                  </a:prstGeom>
                  <a:pattFill prst="smGrid">
                    <a:fgClr>
                      <a:schemeClr val="accent1"/>
                    </a:fgClr>
                    <a:bgClr>
                      <a:schemeClr val="bg1"/>
                    </a:bgClr>
                  </a:patt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5" name="Cube 14">
                    <a:extLst>
                      <a:ext uri="{FF2B5EF4-FFF2-40B4-BE49-F238E27FC236}">
                        <a16:creationId xmlns:a16="http://schemas.microsoft.com/office/drawing/2014/main" id="{0FF60ED4-9DA6-7764-5A22-640D0BAF00D4}"/>
                      </a:ext>
                    </a:extLst>
                  </p:cNvPr>
                  <p:cNvSpPr/>
                  <p:nvPr/>
                </p:nvSpPr>
                <p:spPr>
                  <a:xfrm>
                    <a:off x="6976906" y="1334866"/>
                    <a:ext cx="960958" cy="843553"/>
                  </a:xfrm>
                  <a:prstGeom prst="cube">
                    <a:avLst/>
                  </a:prstGeom>
                  <a:solidFill>
                    <a:schemeClr val="accent1">
                      <a:alpha val="32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EBC68058-2E8F-41AB-D788-D5F09FE2FFD1}"/>
                  </a:ext>
                </a:extLst>
              </p:cNvPr>
              <p:cNvCxnSpPr/>
              <p:nvPr/>
            </p:nvCxnSpPr>
            <p:spPr>
              <a:xfrm flipH="1">
                <a:off x="7671741" y="1609168"/>
                <a:ext cx="417544" cy="0"/>
              </a:xfrm>
              <a:prstGeom prst="line">
                <a:avLst/>
              </a:prstGeom>
              <a:ln>
                <a:solidFill>
                  <a:srgbClr val="89A4A7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E1E63E44-8041-F5B2-D743-519EE7DFB322}"/>
              </a:ext>
            </a:extLst>
          </p:cNvPr>
          <p:cNvGrpSpPr/>
          <p:nvPr/>
        </p:nvGrpSpPr>
        <p:grpSpPr>
          <a:xfrm>
            <a:off x="6327106" y="2986013"/>
            <a:ext cx="2525150" cy="1752830"/>
            <a:chOff x="6414868" y="2987982"/>
            <a:chExt cx="2525150" cy="1752830"/>
          </a:xfrm>
        </p:grpSpPr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76905506-FD15-E174-B179-676AD424E0A1}"/>
                </a:ext>
              </a:extLst>
            </p:cNvPr>
            <p:cNvSpPr/>
            <p:nvPr/>
          </p:nvSpPr>
          <p:spPr>
            <a:xfrm>
              <a:off x="6414868" y="2987982"/>
              <a:ext cx="2525150" cy="1752830"/>
            </a:xfrm>
            <a:custGeom>
              <a:avLst/>
              <a:gdLst>
                <a:gd name="connsiteX0" fmla="*/ 196947 w 2708031"/>
                <a:gd name="connsiteY0" fmla="*/ 64707 h 1752830"/>
                <a:gd name="connsiteX1" fmla="*/ 196947 w 2708031"/>
                <a:gd name="connsiteY1" fmla="*/ 64707 h 1752830"/>
                <a:gd name="connsiteX2" fmla="*/ 309489 w 2708031"/>
                <a:gd name="connsiteY2" fmla="*/ 36572 h 1752830"/>
                <a:gd name="connsiteX3" fmla="*/ 400929 w 2708031"/>
                <a:gd name="connsiteY3" fmla="*/ 29538 h 1752830"/>
                <a:gd name="connsiteX4" fmla="*/ 668215 w 2708031"/>
                <a:gd name="connsiteY4" fmla="*/ 22504 h 1752830"/>
                <a:gd name="connsiteX5" fmla="*/ 1807698 w 2708031"/>
                <a:gd name="connsiteY5" fmla="*/ 29538 h 1752830"/>
                <a:gd name="connsiteX6" fmla="*/ 1913206 w 2708031"/>
                <a:gd name="connsiteY6" fmla="*/ 43606 h 1752830"/>
                <a:gd name="connsiteX7" fmla="*/ 2229729 w 2708031"/>
                <a:gd name="connsiteY7" fmla="*/ 64707 h 1752830"/>
                <a:gd name="connsiteX8" fmla="*/ 2363372 w 2708031"/>
                <a:gd name="connsiteY8" fmla="*/ 85809 h 1752830"/>
                <a:gd name="connsiteX9" fmla="*/ 2475914 w 2708031"/>
                <a:gd name="connsiteY9" fmla="*/ 106910 h 1752830"/>
                <a:gd name="connsiteX10" fmla="*/ 2560320 w 2708031"/>
                <a:gd name="connsiteY10" fmla="*/ 113944 h 1752830"/>
                <a:gd name="connsiteX11" fmla="*/ 2602523 w 2708031"/>
                <a:gd name="connsiteY11" fmla="*/ 149113 h 1752830"/>
                <a:gd name="connsiteX12" fmla="*/ 2637692 w 2708031"/>
                <a:gd name="connsiteY12" fmla="*/ 240553 h 1752830"/>
                <a:gd name="connsiteX13" fmla="*/ 2651760 w 2708031"/>
                <a:gd name="connsiteY13" fmla="*/ 289790 h 1752830"/>
                <a:gd name="connsiteX14" fmla="*/ 2672861 w 2708031"/>
                <a:gd name="connsiteY14" fmla="*/ 451569 h 1752830"/>
                <a:gd name="connsiteX15" fmla="*/ 2708031 w 2708031"/>
                <a:gd name="connsiteY15" fmla="*/ 648516 h 1752830"/>
                <a:gd name="connsiteX16" fmla="*/ 2700997 w 2708031"/>
                <a:gd name="connsiteY16" fmla="*/ 943938 h 1752830"/>
                <a:gd name="connsiteX17" fmla="*/ 2686929 w 2708031"/>
                <a:gd name="connsiteY17" fmla="*/ 1035378 h 1752830"/>
                <a:gd name="connsiteX18" fmla="*/ 2630658 w 2708031"/>
                <a:gd name="connsiteY18" fmla="*/ 1119784 h 1752830"/>
                <a:gd name="connsiteX19" fmla="*/ 2405575 w 2708031"/>
                <a:gd name="connsiteY19" fmla="*/ 1408172 h 1752830"/>
                <a:gd name="connsiteX20" fmla="*/ 2286000 w 2708031"/>
                <a:gd name="connsiteY20" fmla="*/ 1464443 h 1752830"/>
                <a:gd name="connsiteX21" fmla="*/ 1906172 w 2708031"/>
                <a:gd name="connsiteY21" fmla="*/ 1598086 h 1752830"/>
                <a:gd name="connsiteX22" fmla="*/ 1596683 w 2708031"/>
                <a:gd name="connsiteY22" fmla="*/ 1654356 h 1752830"/>
                <a:gd name="connsiteX23" fmla="*/ 1357532 w 2708031"/>
                <a:gd name="connsiteY23" fmla="*/ 1682492 h 1752830"/>
                <a:gd name="connsiteX24" fmla="*/ 1019907 w 2708031"/>
                <a:gd name="connsiteY24" fmla="*/ 1731729 h 1752830"/>
                <a:gd name="connsiteX25" fmla="*/ 879231 w 2708031"/>
                <a:gd name="connsiteY25" fmla="*/ 1738763 h 1752830"/>
                <a:gd name="connsiteX26" fmla="*/ 710418 w 2708031"/>
                <a:gd name="connsiteY26" fmla="*/ 1752830 h 1752830"/>
                <a:gd name="connsiteX27" fmla="*/ 232117 w 2708031"/>
                <a:gd name="connsiteY27" fmla="*/ 1738763 h 1752830"/>
                <a:gd name="connsiteX28" fmla="*/ 182880 w 2708031"/>
                <a:gd name="connsiteY28" fmla="*/ 1724695 h 1752830"/>
                <a:gd name="connsiteX29" fmla="*/ 126609 w 2708031"/>
                <a:gd name="connsiteY29" fmla="*/ 1696560 h 1752830"/>
                <a:gd name="connsiteX30" fmla="*/ 91440 w 2708031"/>
                <a:gd name="connsiteY30" fmla="*/ 1682492 h 1752830"/>
                <a:gd name="connsiteX31" fmla="*/ 70338 w 2708031"/>
                <a:gd name="connsiteY31" fmla="*/ 1640289 h 1752830"/>
                <a:gd name="connsiteX32" fmla="*/ 14067 w 2708031"/>
                <a:gd name="connsiteY32" fmla="*/ 1351901 h 1752830"/>
                <a:gd name="connsiteX33" fmla="*/ 0 w 2708031"/>
                <a:gd name="connsiteY33" fmla="*/ 1239360 h 1752830"/>
                <a:gd name="connsiteX34" fmla="*/ 14067 w 2708031"/>
                <a:gd name="connsiteY34" fmla="*/ 986141 h 1752830"/>
                <a:gd name="connsiteX35" fmla="*/ 49237 w 2708031"/>
                <a:gd name="connsiteY35" fmla="*/ 845464 h 1752830"/>
                <a:gd name="connsiteX36" fmla="*/ 63304 w 2708031"/>
                <a:gd name="connsiteY36" fmla="*/ 775126 h 1752830"/>
                <a:gd name="connsiteX37" fmla="*/ 70338 w 2708031"/>
                <a:gd name="connsiteY37" fmla="*/ 725889 h 1752830"/>
                <a:gd name="connsiteX38" fmla="*/ 84406 w 2708031"/>
                <a:gd name="connsiteY38" fmla="*/ 662584 h 1752830"/>
                <a:gd name="connsiteX39" fmla="*/ 84406 w 2708031"/>
                <a:gd name="connsiteY39" fmla="*/ 444535 h 1752830"/>
                <a:gd name="connsiteX40" fmla="*/ 70338 w 2708031"/>
                <a:gd name="connsiteY40" fmla="*/ 374196 h 1752830"/>
                <a:gd name="connsiteX41" fmla="*/ 77372 w 2708031"/>
                <a:gd name="connsiteY41" fmla="*/ 240553 h 1752830"/>
                <a:gd name="connsiteX42" fmla="*/ 84406 w 2708031"/>
                <a:gd name="connsiteY42" fmla="*/ 219452 h 1752830"/>
                <a:gd name="connsiteX43" fmla="*/ 98474 w 2708031"/>
                <a:gd name="connsiteY43" fmla="*/ 198350 h 1752830"/>
                <a:gd name="connsiteX44" fmla="*/ 147711 w 2708031"/>
                <a:gd name="connsiteY44" fmla="*/ 113944 h 1752830"/>
                <a:gd name="connsiteX45" fmla="*/ 168812 w 2708031"/>
                <a:gd name="connsiteY45" fmla="*/ 106910 h 1752830"/>
                <a:gd name="connsiteX46" fmla="*/ 196947 w 2708031"/>
                <a:gd name="connsiteY46" fmla="*/ 64707 h 1752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2708031" h="1752830">
                  <a:moveTo>
                    <a:pt x="196947" y="64707"/>
                  </a:moveTo>
                  <a:lnTo>
                    <a:pt x="196947" y="64707"/>
                  </a:lnTo>
                  <a:cubicBezTo>
                    <a:pt x="234461" y="55329"/>
                    <a:pt x="271383" y="43142"/>
                    <a:pt x="309489" y="36572"/>
                  </a:cubicBezTo>
                  <a:cubicBezTo>
                    <a:pt x="339615" y="31378"/>
                    <a:pt x="370382" y="30736"/>
                    <a:pt x="400929" y="29538"/>
                  </a:cubicBezTo>
                  <a:cubicBezTo>
                    <a:pt x="489987" y="26045"/>
                    <a:pt x="579120" y="24849"/>
                    <a:pt x="668215" y="22504"/>
                  </a:cubicBezTo>
                  <a:cubicBezTo>
                    <a:pt x="1086906" y="-19366"/>
                    <a:pt x="810150" y="5644"/>
                    <a:pt x="1807698" y="29538"/>
                  </a:cubicBezTo>
                  <a:cubicBezTo>
                    <a:pt x="1843168" y="30388"/>
                    <a:pt x="1877848" y="40660"/>
                    <a:pt x="1913206" y="43606"/>
                  </a:cubicBezTo>
                  <a:cubicBezTo>
                    <a:pt x="2018583" y="52387"/>
                    <a:pt x="2124221" y="57673"/>
                    <a:pt x="2229729" y="64707"/>
                  </a:cubicBezTo>
                  <a:lnTo>
                    <a:pt x="2363372" y="85809"/>
                  </a:lnTo>
                  <a:cubicBezTo>
                    <a:pt x="2400991" y="92258"/>
                    <a:pt x="2438130" y="101512"/>
                    <a:pt x="2475914" y="106910"/>
                  </a:cubicBezTo>
                  <a:cubicBezTo>
                    <a:pt x="2503863" y="110903"/>
                    <a:pt x="2532185" y="111599"/>
                    <a:pt x="2560320" y="113944"/>
                  </a:cubicBezTo>
                  <a:cubicBezTo>
                    <a:pt x="2574388" y="125667"/>
                    <a:pt x="2590800" y="135045"/>
                    <a:pt x="2602523" y="149113"/>
                  </a:cubicBezTo>
                  <a:cubicBezTo>
                    <a:pt x="2638703" y="192529"/>
                    <a:pt x="2626819" y="193439"/>
                    <a:pt x="2637692" y="240553"/>
                  </a:cubicBezTo>
                  <a:cubicBezTo>
                    <a:pt x="2641530" y="257185"/>
                    <a:pt x="2647071" y="273378"/>
                    <a:pt x="2651760" y="289790"/>
                  </a:cubicBezTo>
                  <a:cubicBezTo>
                    <a:pt x="2658637" y="358557"/>
                    <a:pt x="2659433" y="379058"/>
                    <a:pt x="2672861" y="451569"/>
                  </a:cubicBezTo>
                  <a:cubicBezTo>
                    <a:pt x="2713771" y="672485"/>
                    <a:pt x="2676513" y="427896"/>
                    <a:pt x="2708031" y="648516"/>
                  </a:cubicBezTo>
                  <a:cubicBezTo>
                    <a:pt x="2705686" y="746990"/>
                    <a:pt x="2706362" y="845582"/>
                    <a:pt x="2700997" y="943938"/>
                  </a:cubicBezTo>
                  <a:cubicBezTo>
                    <a:pt x="2699317" y="974731"/>
                    <a:pt x="2698382" y="1006745"/>
                    <a:pt x="2686929" y="1035378"/>
                  </a:cubicBezTo>
                  <a:cubicBezTo>
                    <a:pt x="2674371" y="1066774"/>
                    <a:pt x="2648427" y="1091015"/>
                    <a:pt x="2630658" y="1119784"/>
                  </a:cubicBezTo>
                  <a:cubicBezTo>
                    <a:pt x="2544910" y="1258615"/>
                    <a:pt x="2541898" y="1305929"/>
                    <a:pt x="2405575" y="1408172"/>
                  </a:cubicBezTo>
                  <a:cubicBezTo>
                    <a:pt x="2370334" y="1434603"/>
                    <a:pt x="2327175" y="1448785"/>
                    <a:pt x="2286000" y="1464443"/>
                  </a:cubicBezTo>
                  <a:cubicBezTo>
                    <a:pt x="2160547" y="1512150"/>
                    <a:pt x="2037783" y="1571764"/>
                    <a:pt x="1906172" y="1598086"/>
                  </a:cubicBezTo>
                  <a:cubicBezTo>
                    <a:pt x="1793374" y="1620645"/>
                    <a:pt x="1712677" y="1638357"/>
                    <a:pt x="1596683" y="1654356"/>
                  </a:cubicBezTo>
                  <a:cubicBezTo>
                    <a:pt x="1517169" y="1665323"/>
                    <a:pt x="1437071" y="1671707"/>
                    <a:pt x="1357532" y="1682492"/>
                  </a:cubicBezTo>
                  <a:cubicBezTo>
                    <a:pt x="1208051" y="1702761"/>
                    <a:pt x="1167197" y="1718027"/>
                    <a:pt x="1019907" y="1731729"/>
                  </a:cubicBezTo>
                  <a:cubicBezTo>
                    <a:pt x="973158" y="1736078"/>
                    <a:pt x="926073" y="1735569"/>
                    <a:pt x="879231" y="1738763"/>
                  </a:cubicBezTo>
                  <a:cubicBezTo>
                    <a:pt x="822896" y="1742604"/>
                    <a:pt x="766689" y="1748141"/>
                    <a:pt x="710418" y="1752830"/>
                  </a:cubicBezTo>
                  <a:cubicBezTo>
                    <a:pt x="550984" y="1748141"/>
                    <a:pt x="391393" y="1747258"/>
                    <a:pt x="232117" y="1738763"/>
                  </a:cubicBezTo>
                  <a:cubicBezTo>
                    <a:pt x="215072" y="1737854"/>
                    <a:pt x="198728" y="1731034"/>
                    <a:pt x="182880" y="1724695"/>
                  </a:cubicBezTo>
                  <a:cubicBezTo>
                    <a:pt x="163409" y="1716907"/>
                    <a:pt x="145650" y="1705348"/>
                    <a:pt x="126609" y="1696560"/>
                  </a:cubicBezTo>
                  <a:cubicBezTo>
                    <a:pt x="115145" y="1691269"/>
                    <a:pt x="103163" y="1687181"/>
                    <a:pt x="91440" y="1682492"/>
                  </a:cubicBezTo>
                  <a:cubicBezTo>
                    <a:pt x="84406" y="1668424"/>
                    <a:pt x="75861" y="1655016"/>
                    <a:pt x="70338" y="1640289"/>
                  </a:cubicBezTo>
                  <a:cubicBezTo>
                    <a:pt x="37750" y="1553386"/>
                    <a:pt x="24059" y="1431843"/>
                    <a:pt x="14067" y="1351901"/>
                  </a:cubicBezTo>
                  <a:lnTo>
                    <a:pt x="0" y="1239360"/>
                  </a:lnTo>
                  <a:cubicBezTo>
                    <a:pt x="4689" y="1154954"/>
                    <a:pt x="3582" y="1070025"/>
                    <a:pt x="14067" y="986141"/>
                  </a:cubicBezTo>
                  <a:cubicBezTo>
                    <a:pt x="20062" y="938179"/>
                    <a:pt x="39758" y="892861"/>
                    <a:pt x="49237" y="845464"/>
                  </a:cubicBezTo>
                  <a:cubicBezTo>
                    <a:pt x="53926" y="822018"/>
                    <a:pt x="59149" y="798672"/>
                    <a:pt x="63304" y="775126"/>
                  </a:cubicBezTo>
                  <a:cubicBezTo>
                    <a:pt x="66185" y="758799"/>
                    <a:pt x="67283" y="742184"/>
                    <a:pt x="70338" y="725889"/>
                  </a:cubicBezTo>
                  <a:cubicBezTo>
                    <a:pt x="74322" y="704643"/>
                    <a:pt x="79717" y="683686"/>
                    <a:pt x="84406" y="662584"/>
                  </a:cubicBezTo>
                  <a:cubicBezTo>
                    <a:pt x="94300" y="563647"/>
                    <a:pt x="96839" y="573004"/>
                    <a:pt x="84406" y="444535"/>
                  </a:cubicBezTo>
                  <a:cubicBezTo>
                    <a:pt x="82103" y="420736"/>
                    <a:pt x="70338" y="374196"/>
                    <a:pt x="70338" y="374196"/>
                  </a:cubicBezTo>
                  <a:cubicBezTo>
                    <a:pt x="72683" y="329648"/>
                    <a:pt x="73333" y="284979"/>
                    <a:pt x="77372" y="240553"/>
                  </a:cubicBezTo>
                  <a:cubicBezTo>
                    <a:pt x="78043" y="233169"/>
                    <a:pt x="81090" y="226083"/>
                    <a:pt x="84406" y="219452"/>
                  </a:cubicBezTo>
                  <a:cubicBezTo>
                    <a:pt x="88187" y="211891"/>
                    <a:pt x="94125" y="205599"/>
                    <a:pt x="98474" y="198350"/>
                  </a:cubicBezTo>
                  <a:cubicBezTo>
                    <a:pt x="115232" y="170419"/>
                    <a:pt x="116810" y="124245"/>
                    <a:pt x="147711" y="113944"/>
                  </a:cubicBezTo>
                  <a:cubicBezTo>
                    <a:pt x="154745" y="111599"/>
                    <a:pt x="162181" y="110226"/>
                    <a:pt x="168812" y="106910"/>
                  </a:cubicBezTo>
                  <a:cubicBezTo>
                    <a:pt x="176373" y="103129"/>
                    <a:pt x="192258" y="71741"/>
                    <a:pt x="196947" y="64707"/>
                  </a:cubicBezTo>
                  <a:close/>
                </a:path>
              </a:pathLst>
            </a:custGeom>
            <a:solidFill>
              <a:srgbClr val="FFFBEF"/>
            </a:solidFill>
            <a:ln w="127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54" name="Group 153">
              <a:extLst>
                <a:ext uri="{FF2B5EF4-FFF2-40B4-BE49-F238E27FC236}">
                  <a16:creationId xmlns:a16="http://schemas.microsoft.com/office/drawing/2014/main" id="{50DBBCD2-C41C-0935-6D29-0297DCFEDCF9}"/>
                </a:ext>
              </a:extLst>
            </p:cNvPr>
            <p:cNvGrpSpPr/>
            <p:nvPr/>
          </p:nvGrpSpPr>
          <p:grpSpPr>
            <a:xfrm>
              <a:off x="6556576" y="3100675"/>
              <a:ext cx="2287296" cy="1608422"/>
              <a:chOff x="6683185" y="3100675"/>
              <a:chExt cx="2287296" cy="1608422"/>
            </a:xfrm>
          </p:grpSpPr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id="{DC5E7C89-9CB0-37EC-993F-B099B706E3D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78650" y="4299829"/>
                <a:ext cx="192259" cy="0"/>
              </a:xfrm>
              <a:prstGeom prst="line">
                <a:avLst/>
              </a:prstGeom>
              <a:ln w="19050">
                <a:solidFill>
                  <a:schemeClr val="accent2">
                    <a:lumMod val="60000"/>
                    <a:lumOff val="4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9E356769-BD87-D059-8322-ED761332D0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69413" y="4476735"/>
                <a:ext cx="192259" cy="0"/>
              </a:xfrm>
              <a:prstGeom prst="line">
                <a:avLst/>
              </a:prstGeom>
              <a:ln w="19050">
                <a:solidFill>
                  <a:schemeClr val="accent2">
                    <a:lumMod val="60000"/>
                    <a:lumOff val="4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0" name="Group 139">
                <a:extLst>
                  <a:ext uri="{FF2B5EF4-FFF2-40B4-BE49-F238E27FC236}">
                    <a16:creationId xmlns:a16="http://schemas.microsoft.com/office/drawing/2014/main" id="{7E182874-AB57-6AC8-DD3E-AA1737BC0892}"/>
                  </a:ext>
                </a:extLst>
              </p:cNvPr>
              <p:cNvGrpSpPr/>
              <p:nvPr/>
            </p:nvGrpSpPr>
            <p:grpSpPr>
              <a:xfrm>
                <a:off x="6683185" y="3100675"/>
                <a:ext cx="2287296" cy="1608422"/>
                <a:chOff x="10382696" y="1585111"/>
                <a:chExt cx="2649564" cy="1863171"/>
              </a:xfrm>
            </p:grpSpPr>
            <p:sp>
              <p:nvSpPr>
                <p:cNvPr id="80" name="Rectangle 79">
                  <a:extLst>
                    <a:ext uri="{FF2B5EF4-FFF2-40B4-BE49-F238E27FC236}">
                      <a16:creationId xmlns:a16="http://schemas.microsoft.com/office/drawing/2014/main" id="{CEE36555-6009-691B-D747-05A233191E4C}"/>
                    </a:ext>
                  </a:extLst>
                </p:cNvPr>
                <p:cNvSpPr/>
                <p:nvPr/>
              </p:nvSpPr>
              <p:spPr>
                <a:xfrm>
                  <a:off x="10471408" y="2103411"/>
                  <a:ext cx="1750071" cy="768323"/>
                </a:xfrm>
                <a:prstGeom prst="rect">
                  <a:avLst/>
                </a:prstGeom>
                <a:solidFill>
                  <a:schemeClr val="accent1">
                    <a:alpha val="16645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1" name="Rectangle 80">
                  <a:extLst>
                    <a:ext uri="{FF2B5EF4-FFF2-40B4-BE49-F238E27FC236}">
                      <a16:creationId xmlns:a16="http://schemas.microsoft.com/office/drawing/2014/main" id="{8F7378CB-9328-659E-EB5F-070B1A8EB27B}"/>
                    </a:ext>
                  </a:extLst>
                </p:cNvPr>
                <p:cNvSpPr/>
                <p:nvPr/>
              </p:nvSpPr>
              <p:spPr>
                <a:xfrm rot="16200000">
                  <a:off x="10713992" y="2403744"/>
                  <a:ext cx="448056" cy="471488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F4FF3FDB-DD26-1DC6-BC13-58F6E345E868}"/>
                    </a:ext>
                  </a:extLst>
                </p:cNvPr>
                <p:cNvSpPr txBox="1"/>
                <p:nvPr/>
              </p:nvSpPr>
              <p:spPr>
                <a:xfrm>
                  <a:off x="12280061" y="1947522"/>
                  <a:ext cx="752199" cy="93587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GB" sz="1050" dirty="0"/>
                    <a:t>High-throughput biological sample holder</a:t>
                  </a:r>
                </a:p>
              </p:txBody>
            </p:sp>
            <p:sp>
              <p:nvSpPr>
                <p:cNvPr id="84" name="Rectangle 83">
                  <a:extLst>
                    <a:ext uri="{FF2B5EF4-FFF2-40B4-BE49-F238E27FC236}">
                      <a16:creationId xmlns:a16="http://schemas.microsoft.com/office/drawing/2014/main" id="{96CF846E-86B2-5627-3B80-0DFE629447EB}"/>
                    </a:ext>
                  </a:extLst>
                </p:cNvPr>
                <p:cNvSpPr/>
                <p:nvPr/>
              </p:nvSpPr>
              <p:spPr>
                <a:xfrm>
                  <a:off x="10700704" y="2610913"/>
                  <a:ext cx="471488" cy="262033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  <a:alpha val="46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pic>
              <p:nvPicPr>
                <p:cNvPr id="85" name="Picture 84">
                  <a:extLst>
                    <a:ext uri="{FF2B5EF4-FFF2-40B4-BE49-F238E27FC236}">
                      <a16:creationId xmlns:a16="http://schemas.microsoft.com/office/drawing/2014/main" id="{A3D8FE85-AA9B-58BD-33EF-6FA56A7D2B1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9945" b="89503" l="10000" r="98341">
                              <a14:foregroundMark x1="92402" y1="29558" x2="92402" y2="29558"/>
                              <a14:foregroundMark x1="93144" y1="45028" x2="93144" y2="45028"/>
                              <a14:foregroundMark x1="94847" y1="78177" x2="94847" y2="78177"/>
                              <a14:foregroundMark x1="97860" y1="63812" x2="97860" y2="63812"/>
                              <a14:foregroundMark x1="98341" y1="48343" x2="98341" y2="48343"/>
                              <a14:foregroundMark x1="98341" y1="48343" x2="98341" y2="48343"/>
                              <a14:foregroundMark x1="98341" y1="54420" x2="98341" y2="54420"/>
                            </a14:backgroundRemoval>
                          </a14:imgEffect>
                        </a14:imgLayer>
                      </a14:imgProps>
                    </a:ext>
                  </a:extLst>
                </a:blip>
                <a:srcRect l="86437" t="-8283" b="-1"/>
                <a:stretch/>
              </p:blipFill>
              <p:spPr>
                <a:xfrm rot="16200000">
                  <a:off x="10830430" y="2740305"/>
                  <a:ext cx="218996" cy="49352"/>
                </a:xfrm>
                <a:prstGeom prst="rect">
                  <a:avLst/>
                </a:prstGeom>
              </p:spPr>
            </p:pic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D1E05EAC-DE57-4E5C-9A95-8692A426D15B}"/>
                    </a:ext>
                  </a:extLst>
                </p:cNvPr>
                <p:cNvSpPr/>
                <p:nvPr/>
              </p:nvSpPr>
              <p:spPr>
                <a:xfrm rot="16200000">
                  <a:off x="11192623" y="2403744"/>
                  <a:ext cx="448056" cy="471488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7" name="Rectangle 86">
                  <a:extLst>
                    <a:ext uri="{FF2B5EF4-FFF2-40B4-BE49-F238E27FC236}">
                      <a16:creationId xmlns:a16="http://schemas.microsoft.com/office/drawing/2014/main" id="{BC646123-91AB-F063-D881-17FBCFFFD3FC}"/>
                    </a:ext>
                  </a:extLst>
                </p:cNvPr>
                <p:cNvSpPr/>
                <p:nvPr/>
              </p:nvSpPr>
              <p:spPr>
                <a:xfrm>
                  <a:off x="11179336" y="2607341"/>
                  <a:ext cx="471488" cy="262033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  <a:alpha val="46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8" name="Rectangle 87">
                  <a:extLst>
                    <a:ext uri="{FF2B5EF4-FFF2-40B4-BE49-F238E27FC236}">
                      <a16:creationId xmlns:a16="http://schemas.microsoft.com/office/drawing/2014/main" id="{C5E9972B-7CD9-72CB-CCD3-3B4B4481F95B}"/>
                    </a:ext>
                  </a:extLst>
                </p:cNvPr>
                <p:cNvSpPr/>
                <p:nvPr/>
              </p:nvSpPr>
              <p:spPr>
                <a:xfrm rot="16200000">
                  <a:off x="11671254" y="2403744"/>
                  <a:ext cx="448056" cy="471488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9" name="Rectangle 88">
                  <a:extLst>
                    <a:ext uri="{FF2B5EF4-FFF2-40B4-BE49-F238E27FC236}">
                      <a16:creationId xmlns:a16="http://schemas.microsoft.com/office/drawing/2014/main" id="{A6DC1C73-58F2-4FC2-BA55-6486E12C4F0D}"/>
                    </a:ext>
                  </a:extLst>
                </p:cNvPr>
                <p:cNvSpPr/>
                <p:nvPr/>
              </p:nvSpPr>
              <p:spPr>
                <a:xfrm>
                  <a:off x="11657967" y="2603769"/>
                  <a:ext cx="471488" cy="262033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  <a:alpha val="46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0" name="Pie 78">
                  <a:extLst>
                    <a:ext uri="{FF2B5EF4-FFF2-40B4-BE49-F238E27FC236}">
                      <a16:creationId xmlns:a16="http://schemas.microsoft.com/office/drawing/2014/main" id="{B09CA3F4-4853-60A8-75F3-496F4D6ABD3E}"/>
                    </a:ext>
                  </a:extLst>
                </p:cNvPr>
                <p:cNvSpPr/>
                <p:nvPr/>
              </p:nvSpPr>
              <p:spPr>
                <a:xfrm rot="7955726">
                  <a:off x="10481738" y="1638420"/>
                  <a:ext cx="945000" cy="945000"/>
                </a:xfrm>
                <a:custGeom>
                  <a:avLst/>
                  <a:gdLst>
                    <a:gd name="connsiteX0" fmla="*/ 1260000 w 1260000"/>
                    <a:gd name="connsiteY0" fmla="*/ 630000 h 1260000"/>
                    <a:gd name="connsiteX1" fmla="*/ 630000 w 1260000"/>
                    <a:gd name="connsiteY1" fmla="*/ 1260000 h 1260000"/>
                    <a:gd name="connsiteX2" fmla="*/ 0 w 1260000"/>
                    <a:gd name="connsiteY2" fmla="*/ 630000 h 1260000"/>
                    <a:gd name="connsiteX3" fmla="*/ 630000 w 1260000"/>
                    <a:gd name="connsiteY3" fmla="*/ 0 h 1260000"/>
                    <a:gd name="connsiteX4" fmla="*/ 630000 w 1260000"/>
                    <a:gd name="connsiteY4" fmla="*/ 630000 h 1260000"/>
                    <a:gd name="connsiteX5" fmla="*/ 1260000 w 1260000"/>
                    <a:gd name="connsiteY5" fmla="*/ 630000 h 1260000"/>
                    <a:gd name="connsiteX0" fmla="*/ 1260000 w 1260000"/>
                    <a:gd name="connsiteY0" fmla="*/ 630000 h 1260000"/>
                    <a:gd name="connsiteX1" fmla="*/ 630000 w 1260000"/>
                    <a:gd name="connsiteY1" fmla="*/ 1260000 h 1260000"/>
                    <a:gd name="connsiteX2" fmla="*/ 0 w 1260000"/>
                    <a:gd name="connsiteY2" fmla="*/ 630000 h 1260000"/>
                    <a:gd name="connsiteX3" fmla="*/ 630000 w 1260000"/>
                    <a:gd name="connsiteY3" fmla="*/ 0 h 1260000"/>
                    <a:gd name="connsiteX4" fmla="*/ 630000 w 1260000"/>
                    <a:gd name="connsiteY4" fmla="*/ 630000 h 1260000"/>
                    <a:gd name="connsiteX5" fmla="*/ 1260000 w 1260000"/>
                    <a:gd name="connsiteY5" fmla="*/ 630000 h 1260000"/>
                    <a:gd name="connsiteX0" fmla="*/ 1260000 w 1260000"/>
                    <a:gd name="connsiteY0" fmla="*/ 630000 h 1260000"/>
                    <a:gd name="connsiteX1" fmla="*/ 630000 w 1260000"/>
                    <a:gd name="connsiteY1" fmla="*/ 1260000 h 1260000"/>
                    <a:gd name="connsiteX2" fmla="*/ 0 w 1260000"/>
                    <a:gd name="connsiteY2" fmla="*/ 630000 h 1260000"/>
                    <a:gd name="connsiteX3" fmla="*/ 630000 w 1260000"/>
                    <a:gd name="connsiteY3" fmla="*/ 0 h 1260000"/>
                    <a:gd name="connsiteX4" fmla="*/ 630000 w 1260000"/>
                    <a:gd name="connsiteY4" fmla="*/ 630000 h 1260000"/>
                    <a:gd name="connsiteX5" fmla="*/ 1260000 w 1260000"/>
                    <a:gd name="connsiteY5" fmla="*/ 630000 h 1260000"/>
                    <a:gd name="connsiteX0" fmla="*/ 1260000 w 1260000"/>
                    <a:gd name="connsiteY0" fmla="*/ 630000 h 1260000"/>
                    <a:gd name="connsiteX1" fmla="*/ 630000 w 1260000"/>
                    <a:gd name="connsiteY1" fmla="*/ 1260000 h 1260000"/>
                    <a:gd name="connsiteX2" fmla="*/ 0 w 1260000"/>
                    <a:gd name="connsiteY2" fmla="*/ 630000 h 1260000"/>
                    <a:gd name="connsiteX3" fmla="*/ 630000 w 1260000"/>
                    <a:gd name="connsiteY3" fmla="*/ 0 h 1260000"/>
                    <a:gd name="connsiteX4" fmla="*/ 673727 w 1260000"/>
                    <a:gd name="connsiteY4" fmla="*/ 578402 h 1260000"/>
                    <a:gd name="connsiteX5" fmla="*/ 1260000 w 1260000"/>
                    <a:gd name="connsiteY5" fmla="*/ 630000 h 1260000"/>
                    <a:gd name="connsiteX0" fmla="*/ 1260000 w 1260000"/>
                    <a:gd name="connsiteY0" fmla="*/ 630000 h 1260000"/>
                    <a:gd name="connsiteX1" fmla="*/ 630000 w 1260000"/>
                    <a:gd name="connsiteY1" fmla="*/ 1260000 h 1260000"/>
                    <a:gd name="connsiteX2" fmla="*/ 0 w 1260000"/>
                    <a:gd name="connsiteY2" fmla="*/ 630000 h 1260000"/>
                    <a:gd name="connsiteX3" fmla="*/ 630000 w 1260000"/>
                    <a:gd name="connsiteY3" fmla="*/ 0 h 1260000"/>
                    <a:gd name="connsiteX4" fmla="*/ 673727 w 1260000"/>
                    <a:gd name="connsiteY4" fmla="*/ 578402 h 1260000"/>
                    <a:gd name="connsiteX5" fmla="*/ 1260000 w 1260000"/>
                    <a:gd name="connsiteY5" fmla="*/ 630000 h 1260000"/>
                    <a:gd name="connsiteX0" fmla="*/ 1260000 w 1260000"/>
                    <a:gd name="connsiteY0" fmla="*/ 630000 h 1260000"/>
                    <a:gd name="connsiteX1" fmla="*/ 630000 w 1260000"/>
                    <a:gd name="connsiteY1" fmla="*/ 1260000 h 1260000"/>
                    <a:gd name="connsiteX2" fmla="*/ 0 w 1260000"/>
                    <a:gd name="connsiteY2" fmla="*/ 630000 h 1260000"/>
                    <a:gd name="connsiteX3" fmla="*/ 630000 w 1260000"/>
                    <a:gd name="connsiteY3" fmla="*/ 0 h 1260000"/>
                    <a:gd name="connsiteX4" fmla="*/ 673727 w 1260000"/>
                    <a:gd name="connsiteY4" fmla="*/ 578402 h 1260000"/>
                    <a:gd name="connsiteX5" fmla="*/ 1260000 w 1260000"/>
                    <a:gd name="connsiteY5" fmla="*/ 630000 h 1260000"/>
                    <a:gd name="connsiteX0" fmla="*/ 1260000 w 1260000"/>
                    <a:gd name="connsiteY0" fmla="*/ 630000 h 1260000"/>
                    <a:gd name="connsiteX1" fmla="*/ 630000 w 1260000"/>
                    <a:gd name="connsiteY1" fmla="*/ 1260000 h 1260000"/>
                    <a:gd name="connsiteX2" fmla="*/ 0 w 1260000"/>
                    <a:gd name="connsiteY2" fmla="*/ 630000 h 1260000"/>
                    <a:gd name="connsiteX3" fmla="*/ 630000 w 1260000"/>
                    <a:gd name="connsiteY3" fmla="*/ 0 h 1260000"/>
                    <a:gd name="connsiteX4" fmla="*/ 673727 w 1260000"/>
                    <a:gd name="connsiteY4" fmla="*/ 578402 h 1260000"/>
                    <a:gd name="connsiteX5" fmla="*/ 1260000 w 1260000"/>
                    <a:gd name="connsiteY5" fmla="*/ 630000 h 1260000"/>
                    <a:gd name="connsiteX0" fmla="*/ 1260000 w 1260000"/>
                    <a:gd name="connsiteY0" fmla="*/ 630000 h 1260000"/>
                    <a:gd name="connsiteX1" fmla="*/ 630000 w 1260000"/>
                    <a:gd name="connsiteY1" fmla="*/ 1260000 h 1260000"/>
                    <a:gd name="connsiteX2" fmla="*/ 0 w 1260000"/>
                    <a:gd name="connsiteY2" fmla="*/ 630000 h 1260000"/>
                    <a:gd name="connsiteX3" fmla="*/ 630000 w 1260000"/>
                    <a:gd name="connsiteY3" fmla="*/ 0 h 1260000"/>
                    <a:gd name="connsiteX4" fmla="*/ 673727 w 1260000"/>
                    <a:gd name="connsiteY4" fmla="*/ 578402 h 1260000"/>
                    <a:gd name="connsiteX5" fmla="*/ 1260000 w 1260000"/>
                    <a:gd name="connsiteY5" fmla="*/ 630000 h 1260000"/>
                    <a:gd name="connsiteX0" fmla="*/ 1260000 w 1260000"/>
                    <a:gd name="connsiteY0" fmla="*/ 630000 h 1260000"/>
                    <a:gd name="connsiteX1" fmla="*/ 630000 w 1260000"/>
                    <a:gd name="connsiteY1" fmla="*/ 1260000 h 1260000"/>
                    <a:gd name="connsiteX2" fmla="*/ 0 w 1260000"/>
                    <a:gd name="connsiteY2" fmla="*/ 630000 h 1260000"/>
                    <a:gd name="connsiteX3" fmla="*/ 630000 w 1260000"/>
                    <a:gd name="connsiteY3" fmla="*/ 0 h 1260000"/>
                    <a:gd name="connsiteX4" fmla="*/ 714696 w 1260000"/>
                    <a:gd name="connsiteY4" fmla="*/ 524811 h 1260000"/>
                    <a:gd name="connsiteX5" fmla="*/ 1260000 w 1260000"/>
                    <a:gd name="connsiteY5" fmla="*/ 630000 h 1260000"/>
                    <a:gd name="connsiteX0" fmla="*/ 1260000 w 1260000"/>
                    <a:gd name="connsiteY0" fmla="*/ 630000 h 1260000"/>
                    <a:gd name="connsiteX1" fmla="*/ 630000 w 1260000"/>
                    <a:gd name="connsiteY1" fmla="*/ 1260000 h 1260000"/>
                    <a:gd name="connsiteX2" fmla="*/ 0 w 1260000"/>
                    <a:gd name="connsiteY2" fmla="*/ 630000 h 1260000"/>
                    <a:gd name="connsiteX3" fmla="*/ 630000 w 1260000"/>
                    <a:gd name="connsiteY3" fmla="*/ 0 h 1260000"/>
                    <a:gd name="connsiteX4" fmla="*/ 743694 w 1260000"/>
                    <a:gd name="connsiteY4" fmla="*/ 492842 h 1260000"/>
                    <a:gd name="connsiteX5" fmla="*/ 1260000 w 1260000"/>
                    <a:gd name="connsiteY5" fmla="*/ 630000 h 1260000"/>
                    <a:gd name="connsiteX0" fmla="*/ 1260000 w 1260000"/>
                    <a:gd name="connsiteY0" fmla="*/ 630000 h 1260000"/>
                    <a:gd name="connsiteX1" fmla="*/ 630000 w 1260000"/>
                    <a:gd name="connsiteY1" fmla="*/ 1260000 h 1260000"/>
                    <a:gd name="connsiteX2" fmla="*/ 0 w 1260000"/>
                    <a:gd name="connsiteY2" fmla="*/ 630000 h 1260000"/>
                    <a:gd name="connsiteX3" fmla="*/ 630000 w 1260000"/>
                    <a:gd name="connsiteY3" fmla="*/ 0 h 1260000"/>
                    <a:gd name="connsiteX4" fmla="*/ 743694 w 1260000"/>
                    <a:gd name="connsiteY4" fmla="*/ 492842 h 1260000"/>
                    <a:gd name="connsiteX5" fmla="*/ 1260000 w 1260000"/>
                    <a:gd name="connsiteY5" fmla="*/ 630000 h 1260000"/>
                    <a:gd name="connsiteX0" fmla="*/ 1260000 w 1260000"/>
                    <a:gd name="connsiteY0" fmla="*/ 630000 h 1260000"/>
                    <a:gd name="connsiteX1" fmla="*/ 630000 w 1260000"/>
                    <a:gd name="connsiteY1" fmla="*/ 1260000 h 1260000"/>
                    <a:gd name="connsiteX2" fmla="*/ 0 w 1260000"/>
                    <a:gd name="connsiteY2" fmla="*/ 630000 h 1260000"/>
                    <a:gd name="connsiteX3" fmla="*/ 630000 w 1260000"/>
                    <a:gd name="connsiteY3" fmla="*/ 0 h 1260000"/>
                    <a:gd name="connsiteX4" fmla="*/ 743694 w 1260000"/>
                    <a:gd name="connsiteY4" fmla="*/ 492842 h 1260000"/>
                    <a:gd name="connsiteX5" fmla="*/ 1260000 w 1260000"/>
                    <a:gd name="connsiteY5" fmla="*/ 630000 h 1260000"/>
                    <a:gd name="connsiteX0" fmla="*/ 1260000 w 1260000"/>
                    <a:gd name="connsiteY0" fmla="*/ 630000 h 1260000"/>
                    <a:gd name="connsiteX1" fmla="*/ 630000 w 1260000"/>
                    <a:gd name="connsiteY1" fmla="*/ 1260000 h 1260000"/>
                    <a:gd name="connsiteX2" fmla="*/ 0 w 1260000"/>
                    <a:gd name="connsiteY2" fmla="*/ 630000 h 1260000"/>
                    <a:gd name="connsiteX3" fmla="*/ 630000 w 1260000"/>
                    <a:gd name="connsiteY3" fmla="*/ 0 h 1260000"/>
                    <a:gd name="connsiteX4" fmla="*/ 743694 w 1260000"/>
                    <a:gd name="connsiteY4" fmla="*/ 492842 h 1260000"/>
                    <a:gd name="connsiteX5" fmla="*/ 1260000 w 1260000"/>
                    <a:gd name="connsiteY5" fmla="*/ 630000 h 126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60000" h="1260000">
                      <a:moveTo>
                        <a:pt x="1260000" y="630000"/>
                      </a:moveTo>
                      <a:cubicBezTo>
                        <a:pt x="1260000" y="977939"/>
                        <a:pt x="977939" y="1260000"/>
                        <a:pt x="630000" y="1260000"/>
                      </a:cubicBezTo>
                      <a:cubicBezTo>
                        <a:pt x="282061" y="1260000"/>
                        <a:pt x="0" y="977939"/>
                        <a:pt x="0" y="630000"/>
                      </a:cubicBezTo>
                      <a:cubicBezTo>
                        <a:pt x="0" y="282061"/>
                        <a:pt x="282061" y="0"/>
                        <a:pt x="630000" y="0"/>
                      </a:cubicBezTo>
                      <a:cubicBezTo>
                        <a:pt x="608746" y="123374"/>
                        <a:pt x="549047" y="289310"/>
                        <a:pt x="743694" y="492842"/>
                      </a:cubicBezTo>
                      <a:cubicBezTo>
                        <a:pt x="938341" y="696374"/>
                        <a:pt x="1122616" y="635386"/>
                        <a:pt x="1260000" y="630000"/>
                      </a:cubicBezTo>
                      <a:close/>
                    </a:path>
                  </a:pathLst>
                </a:custGeom>
                <a:solidFill>
                  <a:schemeClr val="accent1">
                    <a:alpha val="6559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1" name="Oval 90">
                  <a:extLst>
                    <a:ext uri="{FF2B5EF4-FFF2-40B4-BE49-F238E27FC236}">
                      <a16:creationId xmlns:a16="http://schemas.microsoft.com/office/drawing/2014/main" id="{E5AC66A5-4B26-19E0-84B8-AD80029FB907}"/>
                    </a:ext>
                  </a:extLst>
                </p:cNvPr>
                <p:cNvSpPr/>
                <p:nvPr/>
              </p:nvSpPr>
              <p:spPr>
                <a:xfrm rot="2317151">
                  <a:off x="10722523" y="2163217"/>
                  <a:ext cx="62048" cy="128763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635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2" name="Oval 91">
                  <a:extLst>
                    <a:ext uri="{FF2B5EF4-FFF2-40B4-BE49-F238E27FC236}">
                      <a16:creationId xmlns:a16="http://schemas.microsoft.com/office/drawing/2014/main" id="{E2D44877-4B3D-9ED8-CFD5-2D3EA8B3B2B5}"/>
                    </a:ext>
                  </a:extLst>
                </p:cNvPr>
                <p:cNvSpPr/>
                <p:nvPr/>
              </p:nvSpPr>
              <p:spPr>
                <a:xfrm rot="2317151">
                  <a:off x="10626884" y="2277517"/>
                  <a:ext cx="62048" cy="128763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635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3" name="Oval 92">
                  <a:extLst>
                    <a:ext uri="{FF2B5EF4-FFF2-40B4-BE49-F238E27FC236}">
                      <a16:creationId xmlns:a16="http://schemas.microsoft.com/office/drawing/2014/main" id="{8F131280-251E-90A3-C2E5-77A5C203AF53}"/>
                    </a:ext>
                  </a:extLst>
                </p:cNvPr>
                <p:cNvSpPr/>
                <p:nvPr/>
              </p:nvSpPr>
              <p:spPr>
                <a:xfrm rot="2317151">
                  <a:off x="10841879" y="2044188"/>
                  <a:ext cx="62048" cy="128763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635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4" name="Oval 93">
                  <a:extLst>
                    <a:ext uri="{FF2B5EF4-FFF2-40B4-BE49-F238E27FC236}">
                      <a16:creationId xmlns:a16="http://schemas.microsoft.com/office/drawing/2014/main" id="{5EF4C0B7-38FB-B2B5-12ED-7313BE975EEA}"/>
                    </a:ext>
                  </a:extLst>
                </p:cNvPr>
                <p:cNvSpPr/>
                <p:nvPr/>
              </p:nvSpPr>
              <p:spPr>
                <a:xfrm rot="2317151">
                  <a:off x="10620352" y="2164615"/>
                  <a:ext cx="62048" cy="128763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635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5" name="Oval 94">
                  <a:extLst>
                    <a:ext uri="{FF2B5EF4-FFF2-40B4-BE49-F238E27FC236}">
                      <a16:creationId xmlns:a16="http://schemas.microsoft.com/office/drawing/2014/main" id="{2CF02426-B7E6-D0AD-9EC2-7DDCD46953B5}"/>
                    </a:ext>
                  </a:extLst>
                </p:cNvPr>
                <p:cNvSpPr/>
                <p:nvPr/>
              </p:nvSpPr>
              <p:spPr>
                <a:xfrm rot="2317151">
                  <a:off x="10734653" y="2054981"/>
                  <a:ext cx="62048" cy="128763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635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96" name="Group 95">
                  <a:extLst>
                    <a:ext uri="{FF2B5EF4-FFF2-40B4-BE49-F238E27FC236}">
                      <a16:creationId xmlns:a16="http://schemas.microsoft.com/office/drawing/2014/main" id="{DE5918EC-382C-A08B-7878-49BA516BAFB4}"/>
                    </a:ext>
                  </a:extLst>
                </p:cNvPr>
                <p:cNvGrpSpPr/>
                <p:nvPr/>
              </p:nvGrpSpPr>
              <p:grpSpPr>
                <a:xfrm rot="374986">
                  <a:off x="10544307" y="1908957"/>
                  <a:ext cx="280851" cy="351299"/>
                  <a:chOff x="6953240" y="2575052"/>
                  <a:chExt cx="374468" cy="468399"/>
                </a:xfrm>
              </p:grpSpPr>
              <p:sp>
                <p:nvSpPr>
                  <p:cNvPr id="97" name="Oval 96">
                    <a:extLst>
                      <a:ext uri="{FF2B5EF4-FFF2-40B4-BE49-F238E27FC236}">
                        <a16:creationId xmlns:a16="http://schemas.microsoft.com/office/drawing/2014/main" id="{6CE315E6-2663-F1BD-1392-BF1D2968BA4D}"/>
                      </a:ext>
                    </a:extLst>
                  </p:cNvPr>
                  <p:cNvSpPr/>
                  <p:nvPr/>
                </p:nvSpPr>
                <p:spPr>
                  <a:xfrm rot="2317151">
                    <a:off x="7089467" y="2719367"/>
                    <a:ext cx="82731" cy="171684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635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98" name="Oval 97">
                    <a:extLst>
                      <a:ext uri="{FF2B5EF4-FFF2-40B4-BE49-F238E27FC236}">
                        <a16:creationId xmlns:a16="http://schemas.microsoft.com/office/drawing/2014/main" id="{0C9B6651-1CBC-852F-770C-946A151416A7}"/>
                      </a:ext>
                    </a:extLst>
                  </p:cNvPr>
                  <p:cNvSpPr/>
                  <p:nvPr/>
                </p:nvSpPr>
                <p:spPr>
                  <a:xfrm rot="2317151">
                    <a:off x="6961949" y="2871767"/>
                    <a:ext cx="82731" cy="171684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635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99" name="Oval 98">
                    <a:extLst>
                      <a:ext uri="{FF2B5EF4-FFF2-40B4-BE49-F238E27FC236}">
                        <a16:creationId xmlns:a16="http://schemas.microsoft.com/office/drawing/2014/main" id="{1F361CC2-C459-BE56-3F89-FAA010FF4CA8}"/>
                      </a:ext>
                    </a:extLst>
                  </p:cNvPr>
                  <p:cNvSpPr/>
                  <p:nvPr/>
                </p:nvSpPr>
                <p:spPr>
                  <a:xfrm rot="2317151">
                    <a:off x="7244977" y="2576296"/>
                    <a:ext cx="82731" cy="171684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635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00" name="Oval 99">
                    <a:extLst>
                      <a:ext uri="{FF2B5EF4-FFF2-40B4-BE49-F238E27FC236}">
                        <a16:creationId xmlns:a16="http://schemas.microsoft.com/office/drawing/2014/main" id="{0EA31650-0FEB-C5E2-7825-B15E6F80D7B8}"/>
                      </a:ext>
                    </a:extLst>
                  </p:cNvPr>
                  <p:cNvSpPr/>
                  <p:nvPr/>
                </p:nvSpPr>
                <p:spPr>
                  <a:xfrm rot="2317151">
                    <a:off x="6953240" y="2721231"/>
                    <a:ext cx="82731" cy="171684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635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01" name="Oval 100">
                    <a:extLst>
                      <a:ext uri="{FF2B5EF4-FFF2-40B4-BE49-F238E27FC236}">
                        <a16:creationId xmlns:a16="http://schemas.microsoft.com/office/drawing/2014/main" id="{1ABEB7ED-36C0-7FC6-8966-A1912FC2BC70}"/>
                      </a:ext>
                    </a:extLst>
                  </p:cNvPr>
                  <p:cNvSpPr/>
                  <p:nvPr/>
                </p:nvSpPr>
                <p:spPr>
                  <a:xfrm rot="2317151">
                    <a:off x="7105641" y="2575052"/>
                    <a:ext cx="82731" cy="171684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635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02" name="Group 101">
                  <a:extLst>
                    <a:ext uri="{FF2B5EF4-FFF2-40B4-BE49-F238E27FC236}">
                      <a16:creationId xmlns:a16="http://schemas.microsoft.com/office/drawing/2014/main" id="{E165DAD8-EE01-E6CA-20A5-00AE4E51F491}"/>
                    </a:ext>
                  </a:extLst>
                </p:cNvPr>
                <p:cNvGrpSpPr/>
                <p:nvPr/>
              </p:nvGrpSpPr>
              <p:grpSpPr>
                <a:xfrm rot="374986">
                  <a:off x="10594226" y="1670560"/>
                  <a:ext cx="280851" cy="351299"/>
                  <a:chOff x="6953240" y="2575052"/>
                  <a:chExt cx="374468" cy="468399"/>
                </a:xfrm>
              </p:grpSpPr>
              <p:sp>
                <p:nvSpPr>
                  <p:cNvPr id="103" name="Oval 102">
                    <a:extLst>
                      <a:ext uri="{FF2B5EF4-FFF2-40B4-BE49-F238E27FC236}">
                        <a16:creationId xmlns:a16="http://schemas.microsoft.com/office/drawing/2014/main" id="{16C1F033-E313-648F-D88E-3E037FA6D1C7}"/>
                      </a:ext>
                    </a:extLst>
                  </p:cNvPr>
                  <p:cNvSpPr/>
                  <p:nvPr/>
                </p:nvSpPr>
                <p:spPr>
                  <a:xfrm rot="2317151">
                    <a:off x="7089467" y="2719367"/>
                    <a:ext cx="82731" cy="171684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635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04" name="Oval 103">
                    <a:extLst>
                      <a:ext uri="{FF2B5EF4-FFF2-40B4-BE49-F238E27FC236}">
                        <a16:creationId xmlns:a16="http://schemas.microsoft.com/office/drawing/2014/main" id="{9394C305-5A50-0E22-BA51-D3CADBF7E91A}"/>
                      </a:ext>
                    </a:extLst>
                  </p:cNvPr>
                  <p:cNvSpPr/>
                  <p:nvPr/>
                </p:nvSpPr>
                <p:spPr>
                  <a:xfrm rot="2317151">
                    <a:off x="6961949" y="2871767"/>
                    <a:ext cx="82731" cy="171684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635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05" name="Oval 104">
                    <a:extLst>
                      <a:ext uri="{FF2B5EF4-FFF2-40B4-BE49-F238E27FC236}">
                        <a16:creationId xmlns:a16="http://schemas.microsoft.com/office/drawing/2014/main" id="{6D24373A-491D-F9AA-DF9D-9FA954398ED8}"/>
                      </a:ext>
                    </a:extLst>
                  </p:cNvPr>
                  <p:cNvSpPr/>
                  <p:nvPr/>
                </p:nvSpPr>
                <p:spPr>
                  <a:xfrm rot="2317151">
                    <a:off x="7244977" y="2576296"/>
                    <a:ext cx="82731" cy="171684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635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06" name="Oval 105">
                    <a:extLst>
                      <a:ext uri="{FF2B5EF4-FFF2-40B4-BE49-F238E27FC236}">
                        <a16:creationId xmlns:a16="http://schemas.microsoft.com/office/drawing/2014/main" id="{8BB58FC1-68C9-5FC2-A8EA-69960951CD7E}"/>
                      </a:ext>
                    </a:extLst>
                  </p:cNvPr>
                  <p:cNvSpPr/>
                  <p:nvPr/>
                </p:nvSpPr>
                <p:spPr>
                  <a:xfrm rot="2317151">
                    <a:off x="6953240" y="2721231"/>
                    <a:ext cx="82731" cy="171684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635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07" name="Oval 106">
                    <a:extLst>
                      <a:ext uri="{FF2B5EF4-FFF2-40B4-BE49-F238E27FC236}">
                        <a16:creationId xmlns:a16="http://schemas.microsoft.com/office/drawing/2014/main" id="{4EEBE607-C93A-75D5-B740-517DA022BBA5}"/>
                      </a:ext>
                    </a:extLst>
                  </p:cNvPr>
                  <p:cNvSpPr/>
                  <p:nvPr/>
                </p:nvSpPr>
                <p:spPr>
                  <a:xfrm rot="2317151">
                    <a:off x="7105641" y="2575052"/>
                    <a:ext cx="82731" cy="171684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635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08" name="Group 107">
                  <a:extLst>
                    <a:ext uri="{FF2B5EF4-FFF2-40B4-BE49-F238E27FC236}">
                      <a16:creationId xmlns:a16="http://schemas.microsoft.com/office/drawing/2014/main" id="{4293E762-3B41-B31F-98C0-3F601A050853}"/>
                    </a:ext>
                  </a:extLst>
                </p:cNvPr>
                <p:cNvGrpSpPr/>
                <p:nvPr/>
              </p:nvGrpSpPr>
              <p:grpSpPr>
                <a:xfrm rot="11345127">
                  <a:off x="10831174" y="1703910"/>
                  <a:ext cx="280851" cy="238397"/>
                  <a:chOff x="6953240" y="2575052"/>
                  <a:chExt cx="374468" cy="317863"/>
                </a:xfrm>
              </p:grpSpPr>
              <p:sp>
                <p:nvSpPr>
                  <p:cNvPr id="109" name="Oval 108">
                    <a:extLst>
                      <a:ext uri="{FF2B5EF4-FFF2-40B4-BE49-F238E27FC236}">
                        <a16:creationId xmlns:a16="http://schemas.microsoft.com/office/drawing/2014/main" id="{BB47E518-B4A2-733B-64BB-E01BDC3BC0B1}"/>
                      </a:ext>
                    </a:extLst>
                  </p:cNvPr>
                  <p:cNvSpPr/>
                  <p:nvPr/>
                </p:nvSpPr>
                <p:spPr>
                  <a:xfrm rot="2317151">
                    <a:off x="7089467" y="2719367"/>
                    <a:ext cx="82731" cy="171684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635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10" name="Oval 109">
                    <a:extLst>
                      <a:ext uri="{FF2B5EF4-FFF2-40B4-BE49-F238E27FC236}">
                        <a16:creationId xmlns:a16="http://schemas.microsoft.com/office/drawing/2014/main" id="{6A340944-02B5-01CE-6B76-755936433A23}"/>
                      </a:ext>
                    </a:extLst>
                  </p:cNvPr>
                  <p:cNvSpPr/>
                  <p:nvPr/>
                </p:nvSpPr>
                <p:spPr>
                  <a:xfrm rot="2317151">
                    <a:off x="7244977" y="2576296"/>
                    <a:ext cx="82731" cy="171684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635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11" name="Oval 110">
                    <a:extLst>
                      <a:ext uri="{FF2B5EF4-FFF2-40B4-BE49-F238E27FC236}">
                        <a16:creationId xmlns:a16="http://schemas.microsoft.com/office/drawing/2014/main" id="{2E24C0C0-9B9F-B2DD-1479-DE19F017204B}"/>
                      </a:ext>
                    </a:extLst>
                  </p:cNvPr>
                  <p:cNvSpPr/>
                  <p:nvPr/>
                </p:nvSpPr>
                <p:spPr>
                  <a:xfrm rot="2317151">
                    <a:off x="6953240" y="2721231"/>
                    <a:ext cx="82731" cy="171684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635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12" name="Oval 111">
                    <a:extLst>
                      <a:ext uri="{FF2B5EF4-FFF2-40B4-BE49-F238E27FC236}">
                        <a16:creationId xmlns:a16="http://schemas.microsoft.com/office/drawing/2014/main" id="{C95A3809-B456-8A7D-B9AD-1A0FBABFF4C8}"/>
                      </a:ext>
                    </a:extLst>
                  </p:cNvPr>
                  <p:cNvSpPr/>
                  <p:nvPr/>
                </p:nvSpPr>
                <p:spPr>
                  <a:xfrm rot="2317151">
                    <a:off x="7105641" y="2575052"/>
                    <a:ext cx="82731" cy="171684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635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13" name="Group 112">
                  <a:extLst>
                    <a:ext uri="{FF2B5EF4-FFF2-40B4-BE49-F238E27FC236}">
                      <a16:creationId xmlns:a16="http://schemas.microsoft.com/office/drawing/2014/main" id="{BF72F0DB-E3DA-B38E-3AE2-71BEE20E20ED}"/>
                    </a:ext>
                  </a:extLst>
                </p:cNvPr>
                <p:cNvGrpSpPr/>
                <p:nvPr/>
              </p:nvGrpSpPr>
              <p:grpSpPr>
                <a:xfrm rot="10973185">
                  <a:off x="10954853" y="1717680"/>
                  <a:ext cx="280851" cy="351299"/>
                  <a:chOff x="6953240" y="2575052"/>
                  <a:chExt cx="374468" cy="468399"/>
                </a:xfrm>
              </p:grpSpPr>
              <p:sp>
                <p:nvSpPr>
                  <p:cNvPr id="114" name="Oval 113">
                    <a:extLst>
                      <a:ext uri="{FF2B5EF4-FFF2-40B4-BE49-F238E27FC236}">
                        <a16:creationId xmlns:a16="http://schemas.microsoft.com/office/drawing/2014/main" id="{5D7352F4-9415-2FA3-B1A5-FBC9A53D2BCF}"/>
                      </a:ext>
                    </a:extLst>
                  </p:cNvPr>
                  <p:cNvSpPr/>
                  <p:nvPr/>
                </p:nvSpPr>
                <p:spPr>
                  <a:xfrm rot="2317151">
                    <a:off x="7089467" y="2719367"/>
                    <a:ext cx="82731" cy="171684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635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15" name="Oval 114">
                    <a:extLst>
                      <a:ext uri="{FF2B5EF4-FFF2-40B4-BE49-F238E27FC236}">
                        <a16:creationId xmlns:a16="http://schemas.microsoft.com/office/drawing/2014/main" id="{5158BBDF-6156-21D1-B9A5-FF8E1ADD39E4}"/>
                      </a:ext>
                    </a:extLst>
                  </p:cNvPr>
                  <p:cNvSpPr/>
                  <p:nvPr/>
                </p:nvSpPr>
                <p:spPr>
                  <a:xfrm rot="2317151">
                    <a:off x="6961949" y="2871767"/>
                    <a:ext cx="82731" cy="171684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635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16" name="Oval 115">
                    <a:extLst>
                      <a:ext uri="{FF2B5EF4-FFF2-40B4-BE49-F238E27FC236}">
                        <a16:creationId xmlns:a16="http://schemas.microsoft.com/office/drawing/2014/main" id="{6D79EF5A-B146-5B5D-2989-A298776D5D5F}"/>
                      </a:ext>
                    </a:extLst>
                  </p:cNvPr>
                  <p:cNvSpPr/>
                  <p:nvPr/>
                </p:nvSpPr>
                <p:spPr>
                  <a:xfrm rot="2317151">
                    <a:off x="7244977" y="2576296"/>
                    <a:ext cx="82731" cy="171684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635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17" name="Oval 116">
                    <a:extLst>
                      <a:ext uri="{FF2B5EF4-FFF2-40B4-BE49-F238E27FC236}">
                        <a16:creationId xmlns:a16="http://schemas.microsoft.com/office/drawing/2014/main" id="{28421242-4D5D-5C78-3501-CD61B628B3BB}"/>
                      </a:ext>
                    </a:extLst>
                  </p:cNvPr>
                  <p:cNvSpPr/>
                  <p:nvPr/>
                </p:nvSpPr>
                <p:spPr>
                  <a:xfrm rot="2317151">
                    <a:off x="6953240" y="2721231"/>
                    <a:ext cx="82731" cy="171684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635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18" name="Oval 117">
                    <a:extLst>
                      <a:ext uri="{FF2B5EF4-FFF2-40B4-BE49-F238E27FC236}">
                        <a16:creationId xmlns:a16="http://schemas.microsoft.com/office/drawing/2014/main" id="{C53585A6-DDC9-029A-1196-4E0F82E2D6ED}"/>
                      </a:ext>
                    </a:extLst>
                  </p:cNvPr>
                  <p:cNvSpPr/>
                  <p:nvPr/>
                </p:nvSpPr>
                <p:spPr>
                  <a:xfrm rot="2317151">
                    <a:off x="7105641" y="2575052"/>
                    <a:ext cx="82731" cy="171684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635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19" name="Group 118">
                  <a:extLst>
                    <a:ext uri="{FF2B5EF4-FFF2-40B4-BE49-F238E27FC236}">
                      <a16:creationId xmlns:a16="http://schemas.microsoft.com/office/drawing/2014/main" id="{BB8C3759-B980-8828-0D0A-E1A87C1502FE}"/>
                    </a:ext>
                  </a:extLst>
                </p:cNvPr>
                <p:cNvGrpSpPr/>
                <p:nvPr/>
              </p:nvGrpSpPr>
              <p:grpSpPr>
                <a:xfrm rot="10973185">
                  <a:off x="11055158" y="1848777"/>
                  <a:ext cx="280851" cy="351299"/>
                  <a:chOff x="6953240" y="2575052"/>
                  <a:chExt cx="374468" cy="468399"/>
                </a:xfrm>
              </p:grpSpPr>
              <p:sp>
                <p:nvSpPr>
                  <p:cNvPr id="120" name="Oval 119">
                    <a:extLst>
                      <a:ext uri="{FF2B5EF4-FFF2-40B4-BE49-F238E27FC236}">
                        <a16:creationId xmlns:a16="http://schemas.microsoft.com/office/drawing/2014/main" id="{E498BBF9-46E7-B899-596B-0BFDABFFFEB0}"/>
                      </a:ext>
                    </a:extLst>
                  </p:cNvPr>
                  <p:cNvSpPr/>
                  <p:nvPr/>
                </p:nvSpPr>
                <p:spPr>
                  <a:xfrm rot="2317151">
                    <a:off x="7089467" y="2719367"/>
                    <a:ext cx="82731" cy="171684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635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21" name="Oval 120">
                    <a:extLst>
                      <a:ext uri="{FF2B5EF4-FFF2-40B4-BE49-F238E27FC236}">
                        <a16:creationId xmlns:a16="http://schemas.microsoft.com/office/drawing/2014/main" id="{B710E18A-054A-D6F5-8369-1834EF016879}"/>
                      </a:ext>
                    </a:extLst>
                  </p:cNvPr>
                  <p:cNvSpPr/>
                  <p:nvPr/>
                </p:nvSpPr>
                <p:spPr>
                  <a:xfrm rot="2317151">
                    <a:off x="6961949" y="2871767"/>
                    <a:ext cx="82731" cy="171684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635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22" name="Oval 121">
                    <a:extLst>
                      <a:ext uri="{FF2B5EF4-FFF2-40B4-BE49-F238E27FC236}">
                        <a16:creationId xmlns:a16="http://schemas.microsoft.com/office/drawing/2014/main" id="{447D37E8-F5C0-C238-0934-2BF97CDCEAA8}"/>
                      </a:ext>
                    </a:extLst>
                  </p:cNvPr>
                  <p:cNvSpPr/>
                  <p:nvPr/>
                </p:nvSpPr>
                <p:spPr>
                  <a:xfrm rot="2317151">
                    <a:off x="7244977" y="2576296"/>
                    <a:ext cx="82731" cy="171684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635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23" name="Oval 122">
                    <a:extLst>
                      <a:ext uri="{FF2B5EF4-FFF2-40B4-BE49-F238E27FC236}">
                        <a16:creationId xmlns:a16="http://schemas.microsoft.com/office/drawing/2014/main" id="{3F733C90-77AB-EBAA-2F7E-FA74C570A987}"/>
                      </a:ext>
                    </a:extLst>
                  </p:cNvPr>
                  <p:cNvSpPr/>
                  <p:nvPr/>
                </p:nvSpPr>
                <p:spPr>
                  <a:xfrm rot="2317151">
                    <a:off x="6953240" y="2721231"/>
                    <a:ext cx="82731" cy="171684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635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24" name="Oval 123">
                    <a:extLst>
                      <a:ext uri="{FF2B5EF4-FFF2-40B4-BE49-F238E27FC236}">
                        <a16:creationId xmlns:a16="http://schemas.microsoft.com/office/drawing/2014/main" id="{13059371-C166-73FF-CC4D-19E641BA5B2E}"/>
                      </a:ext>
                    </a:extLst>
                  </p:cNvPr>
                  <p:cNvSpPr/>
                  <p:nvPr/>
                </p:nvSpPr>
                <p:spPr>
                  <a:xfrm rot="2317151">
                    <a:off x="7105641" y="2575052"/>
                    <a:ext cx="82731" cy="171684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635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25" name="Group 124">
                  <a:extLst>
                    <a:ext uri="{FF2B5EF4-FFF2-40B4-BE49-F238E27FC236}">
                      <a16:creationId xmlns:a16="http://schemas.microsoft.com/office/drawing/2014/main" id="{4804C115-395C-6BC5-0FEE-96DBB7F69313}"/>
                    </a:ext>
                  </a:extLst>
                </p:cNvPr>
                <p:cNvGrpSpPr/>
                <p:nvPr/>
              </p:nvGrpSpPr>
              <p:grpSpPr>
                <a:xfrm rot="10973185">
                  <a:off x="11194637" y="2066334"/>
                  <a:ext cx="178681" cy="236999"/>
                  <a:chOff x="7089467" y="2575052"/>
                  <a:chExt cx="238241" cy="315999"/>
                </a:xfrm>
              </p:grpSpPr>
              <p:sp>
                <p:nvSpPr>
                  <p:cNvPr id="126" name="Oval 125">
                    <a:extLst>
                      <a:ext uri="{FF2B5EF4-FFF2-40B4-BE49-F238E27FC236}">
                        <a16:creationId xmlns:a16="http://schemas.microsoft.com/office/drawing/2014/main" id="{4DACC764-CEA4-05F9-F991-74DEA08DE9F2}"/>
                      </a:ext>
                    </a:extLst>
                  </p:cNvPr>
                  <p:cNvSpPr/>
                  <p:nvPr/>
                </p:nvSpPr>
                <p:spPr>
                  <a:xfrm rot="2317151">
                    <a:off x="7089467" y="2719367"/>
                    <a:ext cx="82731" cy="171684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635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27" name="Oval 126">
                    <a:extLst>
                      <a:ext uri="{FF2B5EF4-FFF2-40B4-BE49-F238E27FC236}">
                        <a16:creationId xmlns:a16="http://schemas.microsoft.com/office/drawing/2014/main" id="{1BA9ED8B-7979-94B3-4889-6084B2188066}"/>
                      </a:ext>
                    </a:extLst>
                  </p:cNvPr>
                  <p:cNvSpPr/>
                  <p:nvPr/>
                </p:nvSpPr>
                <p:spPr>
                  <a:xfrm rot="2317151">
                    <a:off x="7244977" y="2576296"/>
                    <a:ext cx="82731" cy="171684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635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28" name="Oval 127">
                    <a:extLst>
                      <a:ext uri="{FF2B5EF4-FFF2-40B4-BE49-F238E27FC236}">
                        <a16:creationId xmlns:a16="http://schemas.microsoft.com/office/drawing/2014/main" id="{1934F635-7758-311E-9968-99CBB9222072}"/>
                      </a:ext>
                    </a:extLst>
                  </p:cNvPr>
                  <p:cNvSpPr/>
                  <p:nvPr/>
                </p:nvSpPr>
                <p:spPr>
                  <a:xfrm rot="2317151">
                    <a:off x="7105641" y="2575052"/>
                    <a:ext cx="82731" cy="171684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635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sp>
              <p:nvSpPr>
                <p:cNvPr id="129" name="TextBox 128">
                  <a:extLst>
                    <a:ext uri="{FF2B5EF4-FFF2-40B4-BE49-F238E27FC236}">
                      <a16:creationId xmlns:a16="http://schemas.microsoft.com/office/drawing/2014/main" id="{6F4D6000-408B-E93E-0949-216501A8A495}"/>
                    </a:ext>
                  </a:extLst>
                </p:cNvPr>
                <p:cNvSpPr txBox="1"/>
                <p:nvPr/>
              </p:nvSpPr>
              <p:spPr>
                <a:xfrm>
                  <a:off x="11398297" y="1585111"/>
                  <a:ext cx="1510424" cy="18717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GB" sz="1050" dirty="0"/>
                    <a:t>Acoustic sensor array</a:t>
                  </a:r>
                </a:p>
              </p:txBody>
            </p:sp>
            <p:sp>
              <p:nvSpPr>
                <p:cNvPr id="130" name="TextBox 129">
                  <a:extLst>
                    <a:ext uri="{FF2B5EF4-FFF2-40B4-BE49-F238E27FC236}">
                      <a16:creationId xmlns:a16="http://schemas.microsoft.com/office/drawing/2014/main" id="{17B01581-5A72-E0A8-D87B-F6DD74F90A42}"/>
                    </a:ext>
                  </a:extLst>
                </p:cNvPr>
                <p:cNvSpPr txBox="1"/>
                <p:nvPr/>
              </p:nvSpPr>
              <p:spPr>
                <a:xfrm>
                  <a:off x="11233532" y="2878783"/>
                  <a:ext cx="1125708" cy="2941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050" dirty="0"/>
                    <a:t>Dose maps</a:t>
                  </a:r>
                </a:p>
              </p:txBody>
            </p:sp>
            <p:cxnSp>
              <p:nvCxnSpPr>
                <p:cNvPr id="131" name="Straight Arrow Connector 130">
                  <a:extLst>
                    <a:ext uri="{FF2B5EF4-FFF2-40B4-BE49-F238E27FC236}">
                      <a16:creationId xmlns:a16="http://schemas.microsoft.com/office/drawing/2014/main" id="{55A980E1-7E0F-0194-33DD-B17E920A7E9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1054615" y="2761414"/>
                  <a:ext cx="272484" cy="204013"/>
                </a:xfrm>
                <a:prstGeom prst="straightConnector1">
                  <a:avLst/>
                </a:prstGeom>
                <a:ln>
                  <a:solidFill>
                    <a:srgbClr val="3333FF"/>
                  </a:solidFill>
                  <a:tailEnd type="triangl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Arrow Connector 131">
                  <a:extLst>
                    <a:ext uri="{FF2B5EF4-FFF2-40B4-BE49-F238E27FC236}">
                      <a16:creationId xmlns:a16="http://schemas.microsoft.com/office/drawing/2014/main" id="{6B672440-74E5-88F3-21F4-43A3D352066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1749628" y="2265197"/>
                  <a:ext cx="442867" cy="304862"/>
                </a:xfrm>
                <a:prstGeom prst="straightConnector1">
                  <a:avLst/>
                </a:prstGeom>
                <a:ln>
                  <a:solidFill>
                    <a:srgbClr val="3333FF"/>
                  </a:solidFill>
                  <a:tailEnd type="triangl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4" name="TextBox 133">
                  <a:extLst>
                    <a:ext uri="{FF2B5EF4-FFF2-40B4-BE49-F238E27FC236}">
                      <a16:creationId xmlns:a16="http://schemas.microsoft.com/office/drawing/2014/main" id="{32EE4517-D73B-260D-6B7A-2F9AE985595D}"/>
                    </a:ext>
                  </a:extLst>
                </p:cNvPr>
                <p:cNvSpPr txBox="1"/>
                <p:nvPr/>
              </p:nvSpPr>
              <p:spPr>
                <a:xfrm>
                  <a:off x="10382696" y="3154150"/>
                  <a:ext cx="1351146" cy="2941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050" dirty="0" err="1"/>
                    <a:t>LhARA</a:t>
                  </a:r>
                  <a:r>
                    <a:rPr lang="en-GB" sz="1050" dirty="0"/>
                    <a:t> beams</a:t>
                  </a:r>
                </a:p>
              </p:txBody>
            </p:sp>
            <p:pic>
              <p:nvPicPr>
                <p:cNvPr id="135" name="Picture 134">
                  <a:extLst>
                    <a:ext uri="{FF2B5EF4-FFF2-40B4-BE49-F238E27FC236}">
                      <a16:creationId xmlns:a16="http://schemas.microsoft.com/office/drawing/2014/main" id="{8506A4B2-98C8-5E79-79BC-283C19B3B1E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9945" b="89503" l="10000" r="98341">
                              <a14:foregroundMark x1="92402" y1="29558" x2="92402" y2="29558"/>
                              <a14:foregroundMark x1="93144" y1="45028" x2="93144" y2="45028"/>
                              <a14:foregroundMark x1="94847" y1="78177" x2="94847" y2="78177"/>
                              <a14:foregroundMark x1="97860" y1="63812" x2="97860" y2="63812"/>
                              <a14:foregroundMark x1="98341" y1="48343" x2="98341" y2="48343"/>
                              <a14:foregroundMark x1="98341" y1="48343" x2="98341" y2="48343"/>
                              <a14:foregroundMark x1="98341" y1="54420" x2="98341" y2="54420"/>
                            </a14:backgroundRemoval>
                          </a14:imgEffect>
                        </a14:imgLayer>
                      </a14:imgProps>
                    </a:ext>
                  </a:extLst>
                </a:blip>
                <a:srcRect l="86437" t="-8283" b="-1"/>
                <a:stretch/>
              </p:blipFill>
              <p:spPr>
                <a:xfrm rot="16200000">
                  <a:off x="10879783" y="2740305"/>
                  <a:ext cx="218996" cy="49352"/>
                </a:xfrm>
                <a:prstGeom prst="rect">
                  <a:avLst/>
                </a:prstGeom>
              </p:spPr>
            </p:pic>
            <p:pic>
              <p:nvPicPr>
                <p:cNvPr id="136" name="Picture 135">
                  <a:extLst>
                    <a:ext uri="{FF2B5EF4-FFF2-40B4-BE49-F238E27FC236}">
                      <a16:creationId xmlns:a16="http://schemas.microsoft.com/office/drawing/2014/main" id="{24163B25-7223-AB5D-31B0-7D1652BC333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9945" b="89503" l="10000" r="98341">
                              <a14:foregroundMark x1="92402" y1="29558" x2="92402" y2="29558"/>
                              <a14:foregroundMark x1="93144" y1="45028" x2="93144" y2="45028"/>
                              <a14:foregroundMark x1="94847" y1="78177" x2="94847" y2="78177"/>
                              <a14:foregroundMark x1="97860" y1="63812" x2="97860" y2="63812"/>
                              <a14:foregroundMark x1="98341" y1="48343" x2="98341" y2="48343"/>
                              <a14:foregroundMark x1="98341" y1="48343" x2="98341" y2="48343"/>
                              <a14:foregroundMark x1="98341" y1="54420" x2="98341" y2="54420"/>
                            </a14:backgroundRemoval>
                          </a14:imgEffect>
                        </a14:imgLayer>
                      </a14:imgProps>
                    </a:ext>
                  </a:extLst>
                </a:blip>
                <a:srcRect l="86437" t="-8283" b="-1"/>
                <a:stretch/>
              </p:blipFill>
              <p:spPr>
                <a:xfrm rot="16200000">
                  <a:off x="10934707" y="2740305"/>
                  <a:ext cx="218996" cy="49352"/>
                </a:xfrm>
                <a:prstGeom prst="rect">
                  <a:avLst/>
                </a:prstGeom>
              </p:spPr>
            </p:pic>
            <p:pic>
              <p:nvPicPr>
                <p:cNvPr id="137" name="Picture 136">
                  <a:extLst>
                    <a:ext uri="{FF2B5EF4-FFF2-40B4-BE49-F238E27FC236}">
                      <a16:creationId xmlns:a16="http://schemas.microsoft.com/office/drawing/2014/main" id="{CF7CD74F-3F51-FC45-CC72-C9A9C9EF1BC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9945" b="89503" l="10000" r="98341">
                              <a14:foregroundMark x1="92402" y1="29558" x2="92402" y2="29558"/>
                              <a14:foregroundMark x1="93144" y1="45028" x2="93144" y2="45028"/>
                              <a14:foregroundMark x1="94847" y1="78177" x2="94847" y2="78177"/>
                              <a14:foregroundMark x1="97860" y1="63812" x2="97860" y2="63812"/>
                              <a14:foregroundMark x1="98341" y1="48343" x2="98341" y2="48343"/>
                              <a14:foregroundMark x1="98341" y1="48343" x2="98341" y2="48343"/>
                              <a14:foregroundMark x1="98341" y1="54420" x2="98341" y2="54420"/>
                            </a14:backgroundRemoval>
                          </a14:imgEffect>
                        </a14:imgLayer>
                      </a14:imgProps>
                    </a:ext>
                  </a:extLst>
                </a:blip>
                <a:srcRect l="86437" t="-8283" b="-1"/>
                <a:stretch/>
              </p:blipFill>
              <p:spPr>
                <a:xfrm rot="16200000">
                  <a:off x="10781078" y="2740305"/>
                  <a:ext cx="218996" cy="49352"/>
                </a:xfrm>
                <a:prstGeom prst="rect">
                  <a:avLst/>
                </a:prstGeom>
              </p:spPr>
            </p:pic>
            <p:pic>
              <p:nvPicPr>
                <p:cNvPr id="138" name="Picture 137">
                  <a:extLst>
                    <a:ext uri="{FF2B5EF4-FFF2-40B4-BE49-F238E27FC236}">
                      <a16:creationId xmlns:a16="http://schemas.microsoft.com/office/drawing/2014/main" id="{BE1F2D84-081C-C5EF-BD35-82269FA6099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9945" b="89503" l="10000" r="98341">
                              <a14:foregroundMark x1="92402" y1="29558" x2="92402" y2="29558"/>
                              <a14:foregroundMark x1="93144" y1="45028" x2="93144" y2="45028"/>
                              <a14:foregroundMark x1="94847" y1="78177" x2="94847" y2="78177"/>
                              <a14:foregroundMark x1="97860" y1="63812" x2="97860" y2="63812"/>
                              <a14:foregroundMark x1="98341" y1="48343" x2="98341" y2="48343"/>
                              <a14:foregroundMark x1="98341" y1="48343" x2="98341" y2="48343"/>
                              <a14:foregroundMark x1="98341" y1="54420" x2="98341" y2="54420"/>
                            </a14:backgroundRemoval>
                          </a14:imgEffect>
                        </a14:imgLayer>
                      </a14:imgProps>
                    </a:ext>
                  </a:extLst>
                </a:blip>
                <a:srcRect l="86437" t="-8283" b="-1"/>
                <a:stretch/>
              </p:blipFill>
              <p:spPr>
                <a:xfrm rot="16200000">
                  <a:off x="10726891" y="2740305"/>
                  <a:ext cx="218996" cy="49352"/>
                </a:xfrm>
                <a:prstGeom prst="rect">
                  <a:avLst/>
                </a:prstGeom>
              </p:spPr>
            </p:pic>
            <p:sp>
              <p:nvSpPr>
                <p:cNvPr id="139" name="Oval 138">
                  <a:extLst>
                    <a:ext uri="{FF2B5EF4-FFF2-40B4-BE49-F238E27FC236}">
                      <a16:creationId xmlns:a16="http://schemas.microsoft.com/office/drawing/2014/main" id="{332849D1-5464-07A8-9123-F64031DE4159}"/>
                    </a:ext>
                  </a:extLst>
                </p:cNvPr>
                <p:cNvSpPr/>
                <p:nvPr/>
              </p:nvSpPr>
              <p:spPr>
                <a:xfrm rot="2317151">
                  <a:off x="10927338" y="2082599"/>
                  <a:ext cx="62048" cy="128763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635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133" name="Straight Arrow Connector 132">
                  <a:extLst>
                    <a:ext uri="{FF2B5EF4-FFF2-40B4-BE49-F238E27FC236}">
                      <a16:creationId xmlns:a16="http://schemas.microsoft.com/office/drawing/2014/main" id="{39EDFD3D-F1DE-F36A-0120-ED29D0DC328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830099" y="2924259"/>
                  <a:ext cx="0" cy="297128"/>
                </a:xfrm>
                <a:prstGeom prst="straightConnector1">
                  <a:avLst/>
                </a:prstGeom>
                <a:ln w="57150">
                  <a:solidFill>
                    <a:schemeClr val="accent6">
                      <a:lumMod val="40000"/>
                      <a:lumOff val="6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Arrow Connector 144">
                  <a:extLst>
                    <a:ext uri="{FF2B5EF4-FFF2-40B4-BE49-F238E27FC236}">
                      <a16:creationId xmlns:a16="http://schemas.microsoft.com/office/drawing/2014/main" id="{A2EB08AD-7F49-234F-03C9-5EBEBC792CE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1052809" y="2924259"/>
                  <a:ext cx="0" cy="297128"/>
                </a:xfrm>
                <a:prstGeom prst="straightConnector1">
                  <a:avLst/>
                </a:prstGeom>
                <a:ln w="57150">
                  <a:solidFill>
                    <a:schemeClr val="accent6">
                      <a:lumMod val="40000"/>
                      <a:lumOff val="6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2153845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92DB0-61C7-8BAE-339F-94C7260795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Digital simulation studies</a:t>
            </a:r>
          </a:p>
        </p:txBody>
      </p:sp>
    </p:spTree>
    <p:extLst>
      <p:ext uri="{BB962C8B-B14F-4D97-AF65-F5344CB8AC3E}">
        <p14:creationId xmlns:p14="http://schemas.microsoft.com/office/powerpoint/2010/main" val="4140719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DD8E642B-32AB-0AAB-8953-487F758E096C}"/>
              </a:ext>
            </a:extLst>
          </p:cNvPr>
          <p:cNvSpPr/>
          <p:nvPr/>
        </p:nvSpPr>
        <p:spPr>
          <a:xfrm>
            <a:off x="1028330" y="4234277"/>
            <a:ext cx="6686148" cy="1966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98A3FA0-E196-D48E-1859-D80F95A3029D}"/>
              </a:ext>
            </a:extLst>
          </p:cNvPr>
          <p:cNvGrpSpPr/>
          <p:nvPr/>
        </p:nvGrpSpPr>
        <p:grpSpPr>
          <a:xfrm>
            <a:off x="277565" y="311580"/>
            <a:ext cx="7389600" cy="637595"/>
            <a:chOff x="277565" y="311580"/>
            <a:chExt cx="7389600" cy="637595"/>
          </a:xfrm>
        </p:grpSpPr>
        <p:pic>
          <p:nvPicPr>
            <p:cNvPr id="2050" name="Picture 2" descr="Geant4 Logo | geant4.web.cern.ch">
              <a:extLst>
                <a:ext uri="{FF2B5EF4-FFF2-40B4-BE49-F238E27FC236}">
                  <a16:creationId xmlns:a16="http://schemas.microsoft.com/office/drawing/2014/main" id="{60335395-0732-9B3C-DDB0-83F69C5407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565" y="311580"/>
              <a:ext cx="1819525" cy="6057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itle 7">
              <a:extLst>
                <a:ext uri="{FF2B5EF4-FFF2-40B4-BE49-F238E27FC236}">
                  <a16:creationId xmlns:a16="http://schemas.microsoft.com/office/drawing/2014/main" id="{F049F320-77BD-5DA9-A9B8-1F73B5E67E6F}"/>
                </a:ext>
              </a:extLst>
            </p:cNvPr>
            <p:cNvSpPr txBox="1">
              <a:spLocks/>
            </p:cNvSpPr>
            <p:nvPr/>
          </p:nvSpPr>
          <p:spPr>
            <a:xfrm>
              <a:off x="2049994" y="353759"/>
              <a:ext cx="5617171" cy="595416"/>
            </a:xfrm>
            <a:prstGeom prst="rect">
              <a:avLst/>
            </a:prstGeom>
          </p:spPr>
          <p:txBody>
            <a:bodyPr vert="horz" lIns="68580" tIns="34290" rIns="68580" bIns="3429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AU" sz="2800" b="1" dirty="0">
                  <a:solidFill>
                    <a:srgbClr val="003399"/>
                  </a:solidFill>
                  <a:latin typeface="CMU Bright Roman" panose="02000603000000000000" pitchFamily="2" charset="0"/>
                  <a:ea typeface="CMU Bright Roman" panose="02000603000000000000" pitchFamily="2" charset="0"/>
                  <a:cs typeface="CMU Bright Roman" panose="02000603000000000000" pitchFamily="2" charset="0"/>
                </a:rPr>
                <a:t>simulation of the water phantom</a:t>
              </a:r>
            </a:p>
          </p:txBody>
        </p:sp>
      </p:grpSp>
      <p:sp>
        <p:nvSpPr>
          <p:cNvPr id="38" name="Slide Number Placeholder 37">
            <a:extLst>
              <a:ext uri="{FF2B5EF4-FFF2-40B4-BE49-F238E27FC236}">
                <a16:creationId xmlns:a16="http://schemas.microsoft.com/office/drawing/2014/main" id="{66E04335-10B3-B3ED-D399-D7C81D0FE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6F59E82-369C-9748-91AE-D3FD9FBB1FA6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11B8D1B-C1BA-817A-0972-FBB39914DBE3}"/>
              </a:ext>
            </a:extLst>
          </p:cNvPr>
          <p:cNvGrpSpPr/>
          <p:nvPr/>
        </p:nvGrpSpPr>
        <p:grpSpPr>
          <a:xfrm>
            <a:off x="2151131" y="1262588"/>
            <a:ext cx="4697400" cy="3340649"/>
            <a:chOff x="667931" y="1161788"/>
            <a:chExt cx="4697400" cy="3340649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6A587222-D784-E9B8-03A5-F8C480889B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5627" t="12923" r="37452" b="35740"/>
            <a:stretch/>
          </p:blipFill>
          <p:spPr>
            <a:xfrm>
              <a:off x="1028330" y="1345557"/>
              <a:ext cx="3727769" cy="2915513"/>
            </a:xfrm>
            <a:prstGeom prst="rect">
              <a:avLst/>
            </a:prstGeom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A0D3A6C-5758-5A6D-6675-08066F8CED81}"/>
                </a:ext>
              </a:extLst>
            </p:cNvPr>
            <p:cNvGrpSpPr/>
            <p:nvPr/>
          </p:nvGrpSpPr>
          <p:grpSpPr>
            <a:xfrm>
              <a:off x="667931" y="1161788"/>
              <a:ext cx="4697400" cy="3293655"/>
              <a:chOff x="1437249" y="1651164"/>
              <a:chExt cx="6349677" cy="4564898"/>
            </a:xfrm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41F862D7-A7CA-B22C-DBFF-5D6FBCF224F1}"/>
                  </a:ext>
                </a:extLst>
              </p:cNvPr>
              <p:cNvGrpSpPr/>
              <p:nvPr/>
            </p:nvGrpSpPr>
            <p:grpSpPr>
              <a:xfrm>
                <a:off x="1437249" y="2270266"/>
                <a:ext cx="6349677" cy="3945796"/>
                <a:chOff x="297724" y="2374058"/>
                <a:chExt cx="7161576" cy="4392802"/>
              </a:xfrm>
            </p:grpSpPr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DFCDEB0F-9F6E-EBE6-56C6-5B664AB6DD09}"/>
                    </a:ext>
                  </a:extLst>
                </p:cNvPr>
                <p:cNvSpPr txBox="1"/>
                <p:nvPr/>
              </p:nvSpPr>
              <p:spPr>
                <a:xfrm>
                  <a:off x="297724" y="4159783"/>
                  <a:ext cx="1583728" cy="78357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dirty="0">
                      <a:solidFill>
                        <a:srgbClr val="002279"/>
                      </a:solidFill>
                      <a:latin typeface="CMU Bright Roman" panose="02000603000000000000" pitchFamily="2" charset="0"/>
                      <a:ea typeface="CMU Bright Roman" panose="02000603000000000000" pitchFamily="2" charset="0"/>
                      <a:cs typeface="CMU Bright Roman" panose="02000603000000000000" pitchFamily="2" charset="0"/>
                    </a:rPr>
                    <a:t>Beam</a:t>
                  </a:r>
                  <a:endParaRPr lang="en-US" sz="1100" dirty="0">
                    <a:solidFill>
                      <a:srgbClr val="002279"/>
                    </a:solidFill>
                    <a:latin typeface="CMU Bright Roman" panose="02000603000000000000" pitchFamily="2" charset="0"/>
                    <a:ea typeface="CMU Bright Roman" panose="02000603000000000000" pitchFamily="2" charset="0"/>
                    <a:cs typeface="CMU Bright Roman" panose="02000603000000000000" pitchFamily="2" charset="0"/>
                  </a:endParaRPr>
                </a:p>
                <a:p>
                  <a:endParaRPr lang="en-US" sz="1100" b="1" dirty="0">
                    <a:solidFill>
                      <a:srgbClr val="C00000"/>
                    </a:solidFill>
                    <a:latin typeface="CMU BRIGHT ROMAN" panose="02000603000000000000" pitchFamily="2" charset="0"/>
                    <a:ea typeface="CMU BRIGHT ROMAN" panose="02000603000000000000" pitchFamily="2" charset="0"/>
                    <a:cs typeface="CMU BRIGHT ROMAN" panose="02000603000000000000" pitchFamily="2" charset="0"/>
                  </a:endParaRPr>
                </a:p>
              </p:txBody>
            </p:sp>
            <p:cxnSp>
              <p:nvCxnSpPr>
                <p:cNvPr id="7" name="Straight Arrow Connector 6">
                  <a:extLst>
                    <a:ext uri="{FF2B5EF4-FFF2-40B4-BE49-F238E27FC236}">
                      <a16:creationId xmlns:a16="http://schemas.microsoft.com/office/drawing/2014/main" id="{38BCAE11-4D17-0BFC-2FDF-93107017FC3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725127" y="6274569"/>
                  <a:ext cx="3413132" cy="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FBDB376E-D655-5612-C0C3-280DD1F872CD}"/>
                    </a:ext>
                  </a:extLst>
                </p:cNvPr>
                <p:cNvSpPr txBox="1"/>
                <p:nvPr/>
              </p:nvSpPr>
              <p:spPr>
                <a:xfrm>
                  <a:off x="5766568" y="6094202"/>
                  <a:ext cx="1241948" cy="3917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dirty="0">
                      <a:latin typeface="+mn-lt"/>
                      <a:ea typeface="CMU Bright Roman" panose="02000603000000000000" pitchFamily="2" charset="0"/>
                      <a:cs typeface="CMU Bright Roman" panose="02000603000000000000" pitchFamily="2" charset="0"/>
                    </a:rPr>
                    <a:t>110 mm</a:t>
                  </a:r>
                </a:p>
              </p:txBody>
            </p:sp>
            <p:cxnSp>
              <p:nvCxnSpPr>
                <p:cNvPr id="13" name="Straight Arrow Connector 12">
                  <a:extLst>
                    <a:ext uri="{FF2B5EF4-FFF2-40B4-BE49-F238E27FC236}">
                      <a16:creationId xmlns:a16="http://schemas.microsoft.com/office/drawing/2014/main" id="{566EF490-CCE8-340B-7BAB-FFEA81BEC71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172733" y="5965042"/>
                  <a:ext cx="504027" cy="319895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Arrow Connector 9">
                  <a:extLst>
                    <a:ext uri="{FF2B5EF4-FFF2-40B4-BE49-F238E27FC236}">
                      <a16:creationId xmlns:a16="http://schemas.microsoft.com/office/drawing/2014/main" id="{6AC42D11-97F5-CAEA-4BFA-50492FDA6AD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780139" y="2374058"/>
                  <a:ext cx="0" cy="3492731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DEAB49A9-58CC-51D9-7BFB-3CD9A2708092}"/>
                    </a:ext>
                  </a:extLst>
                </p:cNvPr>
                <p:cNvSpPr txBox="1"/>
                <p:nvPr/>
              </p:nvSpPr>
              <p:spPr>
                <a:xfrm>
                  <a:off x="6217352" y="4036895"/>
                  <a:ext cx="1241948" cy="3917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dirty="0">
                      <a:latin typeface="+mn-lt"/>
                      <a:ea typeface="CMU Bright Roman" panose="02000603000000000000" pitchFamily="2" charset="0"/>
                      <a:cs typeface="CMU Bright Roman" panose="02000603000000000000" pitchFamily="2" charset="0"/>
                    </a:rPr>
                    <a:t>110 mm</a:t>
                  </a:r>
                </a:p>
              </p:txBody>
            </p:sp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302C051A-78FE-F6C9-DF46-AF79A70091F0}"/>
                    </a:ext>
                  </a:extLst>
                </p:cNvPr>
                <p:cNvSpPr txBox="1"/>
                <p:nvPr/>
              </p:nvSpPr>
              <p:spPr>
                <a:xfrm>
                  <a:off x="3479561" y="6375073"/>
                  <a:ext cx="1241948" cy="3917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dirty="0">
                      <a:latin typeface="+mn-lt"/>
                      <a:ea typeface="CMU Bright Roman" panose="02000603000000000000" pitchFamily="2" charset="0"/>
                      <a:cs typeface="CMU Bright Roman" panose="02000603000000000000" pitchFamily="2" charset="0"/>
                    </a:rPr>
                    <a:t>110 mm</a:t>
                  </a:r>
                </a:p>
              </p:txBody>
            </p:sp>
          </p:grp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0CA1579-4354-7414-BD9E-15FABAADFF09}"/>
                  </a:ext>
                </a:extLst>
              </p:cNvPr>
              <p:cNvSpPr txBox="1"/>
              <p:nvPr/>
            </p:nvSpPr>
            <p:spPr>
              <a:xfrm>
                <a:off x="4374846" y="1651164"/>
                <a:ext cx="2086654" cy="383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err="1">
                    <a:latin typeface="CMU Bright Roman" panose="02000603000000000000" pitchFamily="2" charset="0"/>
                    <a:ea typeface="CMU Bright Roman" panose="02000603000000000000" pitchFamily="2" charset="0"/>
                    <a:cs typeface="CMU Bright Roman" panose="02000603000000000000" pitchFamily="2" charset="0"/>
                  </a:rPr>
                  <a:t>Aluminium</a:t>
                </a:r>
                <a:r>
                  <a:rPr lang="en-US" sz="1200" dirty="0">
                    <a:latin typeface="CMU Bright Roman" panose="02000603000000000000" pitchFamily="2" charset="0"/>
                    <a:ea typeface="CMU Bright Roman" panose="02000603000000000000" pitchFamily="2" charset="0"/>
                    <a:cs typeface="CMU Bright Roman" panose="02000603000000000000" pitchFamily="2" charset="0"/>
                  </a:rPr>
                  <a:t> housing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3A8012A-29F6-FF9E-7ECA-37CA83FFC480}"/>
                  </a:ext>
                </a:extLst>
              </p:cNvPr>
              <p:cNvSpPr txBox="1"/>
              <p:nvPr/>
            </p:nvSpPr>
            <p:spPr>
              <a:xfrm>
                <a:off x="4324392" y="2923090"/>
                <a:ext cx="1400887" cy="639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latin typeface="CMU Bright Roman" panose="02000603000000000000" pitchFamily="2" charset="0"/>
                    <a:ea typeface="CMU Bright Roman" panose="02000603000000000000" pitchFamily="2" charset="0"/>
                    <a:cs typeface="CMU Bright Roman" panose="02000603000000000000" pitchFamily="2" charset="0"/>
                  </a:rPr>
                  <a:t>Kapton entry window</a:t>
                </a:r>
              </a:p>
            </p:txBody>
          </p:sp>
          <p:cxnSp>
            <p:nvCxnSpPr>
              <p:cNvPr id="47" name="Straight Arrow Connector 46">
                <a:extLst>
                  <a:ext uri="{FF2B5EF4-FFF2-40B4-BE49-F238E27FC236}">
                    <a16:creationId xmlns:a16="http://schemas.microsoft.com/office/drawing/2014/main" id="{ACA4021B-4A38-1D6D-6D10-F619C9979D7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74846" y="3508240"/>
                <a:ext cx="339287" cy="307778"/>
              </a:xfrm>
              <a:prstGeom prst="straightConnector1">
                <a:avLst/>
              </a:prstGeom>
              <a:ln w="6350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DB67AF8A-1E6B-5BE2-6B49-2D44D864637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634312" y="3729084"/>
                <a:ext cx="0" cy="395847"/>
              </a:xfrm>
              <a:prstGeom prst="straightConnector1">
                <a:avLst/>
              </a:prstGeom>
              <a:ln w="6350">
                <a:solidFill>
                  <a:schemeClr val="tx1"/>
                </a:solidFill>
                <a:headEnd type="triangle" w="sm" len="med"/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B85FDF0-E4DF-06FE-AF33-CF48004EFC6F}"/>
                  </a:ext>
                </a:extLst>
              </p:cNvPr>
              <p:cNvSpPr txBox="1"/>
              <p:nvPr/>
            </p:nvSpPr>
            <p:spPr>
              <a:xfrm>
                <a:off x="4686218" y="3804419"/>
                <a:ext cx="568288" cy="2132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000" dirty="0"/>
                  <a:t>15 mm</a:t>
                </a:r>
              </a:p>
            </p:txBody>
          </p:sp>
          <p:cxnSp>
            <p:nvCxnSpPr>
              <p:cNvPr id="34" name="Straight Arrow Connector 33">
                <a:extLst>
                  <a:ext uri="{FF2B5EF4-FFF2-40B4-BE49-F238E27FC236}">
                    <a16:creationId xmlns:a16="http://schemas.microsoft.com/office/drawing/2014/main" id="{2B9D23F4-5857-5C19-F474-068DF11F48F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64219" y="3911062"/>
                <a:ext cx="1152243" cy="0"/>
              </a:xfrm>
              <a:prstGeom prst="straightConnector1">
                <a:avLst/>
              </a:prstGeom>
              <a:ln w="76200">
                <a:solidFill>
                  <a:srgbClr val="002279"/>
                </a:solidFill>
                <a:tailEnd type="stealth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9897741-C6D5-6411-644D-A22490AE0D39}"/>
                  </a:ext>
                </a:extLst>
              </p:cNvPr>
              <p:cNvSpPr txBox="1"/>
              <p:nvPr/>
            </p:nvSpPr>
            <p:spPr>
              <a:xfrm>
                <a:off x="4547177" y="4629382"/>
                <a:ext cx="988540" cy="383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latin typeface="CMU Bright Roman" panose="02000603000000000000" pitchFamily="2" charset="0"/>
                    <a:ea typeface="CMU Bright Roman" panose="02000603000000000000" pitchFamily="2" charset="0"/>
                    <a:cs typeface="CMU Bright Roman" panose="02000603000000000000" pitchFamily="2" charset="0"/>
                  </a:rPr>
                  <a:t>Water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FDBCE26-5344-7FC3-BDC7-5616020048EF}"/>
                  </a:ext>
                </a:extLst>
              </p:cNvPr>
              <p:cNvSpPr txBox="1"/>
              <p:nvPr/>
            </p:nvSpPr>
            <p:spPr>
              <a:xfrm>
                <a:off x="3580475" y="3787585"/>
                <a:ext cx="239761" cy="25594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200" dirty="0">
                    <a:solidFill>
                      <a:schemeClr val="bg1"/>
                    </a:solidFill>
                    <a:latin typeface="CMU Bright Roman" panose="02000603000000000000" pitchFamily="2" charset="0"/>
                    <a:ea typeface="CMU Bright Roman" panose="02000603000000000000" pitchFamily="2" charset="0"/>
                    <a:cs typeface="CMU Bright Roman" panose="02000603000000000000" pitchFamily="2" charset="0"/>
                  </a:rPr>
                  <a:t>Air</a:t>
                </a:r>
              </a:p>
            </p:txBody>
          </p:sp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4EA2EA75-2C9F-1874-1863-5600DDE53CA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57314" y="1997314"/>
                <a:ext cx="185673" cy="258197"/>
              </a:xfrm>
              <a:prstGeom prst="straightConnector1">
                <a:avLst/>
              </a:prstGeom>
              <a:ln w="6350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B34CBE40-18B1-A4D3-A60D-B9F67A5072D3}"/>
                </a:ext>
              </a:extLst>
            </p:cNvPr>
            <p:cNvCxnSpPr>
              <a:cxnSpLocks/>
            </p:cNvCxnSpPr>
            <p:nvPr/>
          </p:nvCxnSpPr>
          <p:spPr>
            <a:xfrm>
              <a:off x="1720087" y="2166322"/>
              <a:ext cx="148666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CC2BD6F-BE4A-7E90-8467-B4802348424A}"/>
                </a:ext>
              </a:extLst>
            </p:cNvPr>
            <p:cNvSpPr txBox="1"/>
            <p:nvPr/>
          </p:nvSpPr>
          <p:spPr>
            <a:xfrm>
              <a:off x="1560910" y="1907365"/>
              <a:ext cx="530198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5 mm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527BC0D-23D9-C63D-986C-EE6B630A2749}"/>
                </a:ext>
              </a:extLst>
            </p:cNvPr>
            <p:cNvSpPr txBox="1"/>
            <p:nvPr/>
          </p:nvSpPr>
          <p:spPr>
            <a:xfrm flipH="1">
              <a:off x="4290402" y="2616912"/>
              <a:ext cx="278183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b="1" dirty="0"/>
                <a:t>Y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3AAF9DF-5027-AF62-E86C-DB0EC92CE8A9}"/>
                </a:ext>
              </a:extLst>
            </p:cNvPr>
            <p:cNvSpPr txBox="1"/>
            <p:nvPr/>
          </p:nvSpPr>
          <p:spPr>
            <a:xfrm>
              <a:off x="2473133" y="4133105"/>
              <a:ext cx="302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Z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4B5E465-96C2-A710-908C-59D495EF1EC7}"/>
                </a:ext>
              </a:extLst>
            </p:cNvPr>
            <p:cNvSpPr txBox="1"/>
            <p:nvPr/>
          </p:nvSpPr>
          <p:spPr>
            <a:xfrm>
              <a:off x="4028340" y="3962085"/>
              <a:ext cx="47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X</a:t>
              </a: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DF971745-D893-4DB3-36E9-9DCD27E1BBD2}"/>
                </a:ext>
              </a:extLst>
            </p:cNvPr>
            <p:cNvCxnSpPr>
              <a:cxnSpLocks/>
            </p:cNvCxnSpPr>
            <p:nvPr/>
          </p:nvCxnSpPr>
          <p:spPr>
            <a:xfrm>
              <a:off x="1472318" y="2166322"/>
              <a:ext cx="148666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68633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id="{99644A17-90A6-1EC8-0A5B-88CAD3362338}"/>
              </a:ext>
            </a:extLst>
          </p:cNvPr>
          <p:cNvSpPr txBox="1">
            <a:spLocks/>
          </p:cNvSpPr>
          <p:nvPr/>
        </p:nvSpPr>
        <p:spPr>
          <a:xfrm>
            <a:off x="411507" y="189770"/>
            <a:ext cx="5730093" cy="41503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200" dirty="0">
                <a:solidFill>
                  <a:srgbClr val="C00000"/>
                </a:solidFill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Binned energy deposition profiles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B40782-8DCE-CD58-860B-32171A9D214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6F59E82-369C-9748-91AE-D3FD9FBB1FA6}" type="slidenum">
              <a:rPr lang="en-US" smtClean="0"/>
              <a:pPr/>
              <a:t>8</a:t>
            </a:fld>
            <a:endParaRPr lang="en-US" dirty="0"/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1EBB4974-4B55-58AB-92D9-F8ADE3DB1DCF}"/>
              </a:ext>
            </a:extLst>
          </p:cNvPr>
          <p:cNvGrpSpPr/>
          <p:nvPr/>
        </p:nvGrpSpPr>
        <p:grpSpPr>
          <a:xfrm>
            <a:off x="1313731" y="646680"/>
            <a:ext cx="6473417" cy="4463783"/>
            <a:chOff x="1313731" y="646680"/>
            <a:chExt cx="6473417" cy="4463783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9C9CB1A6-74C2-4F11-61CD-0466D30D0602}"/>
                </a:ext>
              </a:extLst>
            </p:cNvPr>
            <p:cNvGrpSpPr/>
            <p:nvPr/>
          </p:nvGrpSpPr>
          <p:grpSpPr>
            <a:xfrm>
              <a:off x="1313731" y="646680"/>
              <a:ext cx="6473417" cy="4463783"/>
              <a:chOff x="1313731" y="646680"/>
              <a:chExt cx="6473417" cy="4463783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45B172FF-2629-AB7F-FDCB-62A54E3C44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770586" y="701980"/>
                <a:ext cx="6016562" cy="4107223"/>
              </a:xfrm>
              <a:prstGeom prst="rect">
                <a:avLst/>
              </a:prstGeom>
            </p:spPr>
          </p:pic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8699E74E-CC06-9EA1-175A-340BDA50AAA9}"/>
                  </a:ext>
                </a:extLst>
              </p:cNvPr>
              <p:cNvGrpSpPr/>
              <p:nvPr/>
            </p:nvGrpSpPr>
            <p:grpSpPr>
              <a:xfrm>
                <a:off x="1313731" y="646680"/>
                <a:ext cx="6026736" cy="4463783"/>
                <a:chOff x="1313731" y="646680"/>
                <a:chExt cx="6026736" cy="4463783"/>
              </a:xfrm>
            </p:grpSpPr>
            <p:grpSp>
              <p:nvGrpSpPr>
                <p:cNvPr id="52" name="Group 51">
                  <a:extLst>
                    <a:ext uri="{FF2B5EF4-FFF2-40B4-BE49-F238E27FC236}">
                      <a16:creationId xmlns:a16="http://schemas.microsoft.com/office/drawing/2014/main" id="{AFBE00EB-343E-12A2-B661-28123624A1A2}"/>
                    </a:ext>
                  </a:extLst>
                </p:cNvPr>
                <p:cNvGrpSpPr/>
                <p:nvPr/>
              </p:nvGrpSpPr>
              <p:grpSpPr>
                <a:xfrm>
                  <a:off x="1313731" y="646680"/>
                  <a:ext cx="466473" cy="4165354"/>
                  <a:chOff x="1313731" y="646680"/>
                  <a:chExt cx="466473" cy="4165354"/>
                </a:xfrm>
              </p:grpSpPr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05D2E64B-ABFD-E515-3967-D12D394392C3}"/>
                      </a:ext>
                    </a:extLst>
                  </p:cNvPr>
                  <p:cNvSpPr txBox="1"/>
                  <p:nvPr/>
                </p:nvSpPr>
                <p:spPr>
                  <a:xfrm>
                    <a:off x="1568608" y="1319980"/>
                    <a:ext cx="211596" cy="15388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algn="r"/>
                    <a:r>
                      <a:rPr lang="en-GB" sz="1000" dirty="0"/>
                      <a:t>400</a:t>
                    </a:r>
                  </a:p>
                </p:txBody>
              </p:sp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C830CC70-3D9F-9A52-1F0A-6C0AFD7B2325}"/>
                      </a:ext>
                    </a:extLst>
                  </p:cNvPr>
                  <p:cNvSpPr txBox="1"/>
                  <p:nvPr/>
                </p:nvSpPr>
                <p:spPr>
                  <a:xfrm>
                    <a:off x="1568608" y="1031401"/>
                    <a:ext cx="211596" cy="15388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algn="r"/>
                    <a:r>
                      <a:rPr lang="en-GB" sz="1000" dirty="0"/>
                      <a:t>800</a:t>
                    </a:r>
                  </a:p>
                </p:txBody>
              </p:sp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F351ACD4-6A91-D0CD-8CE6-DE4E2DC89C6C}"/>
                      </a:ext>
                    </a:extLst>
                  </p:cNvPr>
                  <p:cNvSpPr txBox="1"/>
                  <p:nvPr/>
                </p:nvSpPr>
                <p:spPr>
                  <a:xfrm>
                    <a:off x="1498075" y="743536"/>
                    <a:ext cx="282129" cy="15388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algn="r"/>
                    <a:r>
                      <a:rPr lang="en-GB" sz="1000" dirty="0"/>
                      <a:t>1200</a:t>
                    </a:r>
                  </a:p>
                </p:txBody>
              </p:sp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584337C4-0D18-1E33-3ACB-228F9CBB252C}"/>
                      </a:ext>
                    </a:extLst>
                  </p:cNvPr>
                  <p:cNvSpPr txBox="1"/>
                  <p:nvPr/>
                </p:nvSpPr>
                <p:spPr>
                  <a:xfrm>
                    <a:off x="1568608" y="2979952"/>
                    <a:ext cx="211596" cy="15388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algn="r"/>
                    <a:r>
                      <a:rPr lang="en-GB" sz="1000" dirty="0"/>
                      <a:t>400</a:t>
                    </a:r>
                  </a:p>
                </p:txBody>
              </p:sp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5F1C0013-7706-80FB-1053-99289B1B4D9E}"/>
                      </a:ext>
                    </a:extLst>
                  </p:cNvPr>
                  <p:cNvSpPr txBox="1"/>
                  <p:nvPr/>
                </p:nvSpPr>
                <p:spPr>
                  <a:xfrm>
                    <a:off x="1568608" y="2802805"/>
                    <a:ext cx="211596" cy="15388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algn="r"/>
                    <a:r>
                      <a:rPr lang="en-GB" sz="1000" dirty="0"/>
                      <a:t>800</a:t>
                    </a:r>
                  </a:p>
                </p:txBody>
              </p:sp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EC3DB9AD-675A-2E27-D440-8BC6A9591024}"/>
                      </a:ext>
                    </a:extLst>
                  </p:cNvPr>
                  <p:cNvSpPr txBox="1"/>
                  <p:nvPr/>
                </p:nvSpPr>
                <p:spPr>
                  <a:xfrm>
                    <a:off x="1498075" y="2601178"/>
                    <a:ext cx="282129" cy="15388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algn="r"/>
                    <a:r>
                      <a:rPr lang="en-GB" sz="1000" dirty="0"/>
                      <a:t>1200</a:t>
                    </a:r>
                  </a:p>
                </p:txBody>
              </p:sp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EF3273D7-7708-CDBA-B0ED-5AF5075EFC94}"/>
                      </a:ext>
                    </a:extLst>
                  </p:cNvPr>
                  <p:cNvSpPr txBox="1"/>
                  <p:nvPr/>
                </p:nvSpPr>
                <p:spPr>
                  <a:xfrm>
                    <a:off x="1498075" y="2415726"/>
                    <a:ext cx="282129" cy="15388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algn="r"/>
                    <a:r>
                      <a:rPr lang="en-GB" sz="1000" dirty="0"/>
                      <a:t>1600</a:t>
                    </a:r>
                  </a:p>
                </p:txBody>
              </p:sp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A2F8F3A2-D66B-7B48-6513-7F623536EDA6}"/>
                      </a:ext>
                    </a:extLst>
                  </p:cNvPr>
                  <p:cNvSpPr txBox="1"/>
                  <p:nvPr/>
                </p:nvSpPr>
                <p:spPr>
                  <a:xfrm>
                    <a:off x="1568608" y="4458524"/>
                    <a:ext cx="211596" cy="15388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algn="r"/>
                    <a:r>
                      <a:rPr lang="en-GB" sz="1000" dirty="0"/>
                      <a:t>200</a:t>
                    </a:r>
                  </a:p>
                </p:txBody>
              </p:sp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9588DAEB-008E-79BD-62E9-4C49E062AE4D}"/>
                      </a:ext>
                    </a:extLst>
                  </p:cNvPr>
                  <p:cNvSpPr txBox="1"/>
                  <p:nvPr/>
                </p:nvSpPr>
                <p:spPr>
                  <a:xfrm>
                    <a:off x="1568608" y="4215939"/>
                    <a:ext cx="211596" cy="15388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algn="r"/>
                    <a:r>
                      <a:rPr lang="en-GB" sz="1000" dirty="0"/>
                      <a:t>400</a:t>
                    </a:r>
                  </a:p>
                </p:txBody>
              </p:sp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DBFA52B5-4D9C-F01F-8C6B-04361AE38FD4}"/>
                      </a:ext>
                    </a:extLst>
                  </p:cNvPr>
                  <p:cNvSpPr txBox="1"/>
                  <p:nvPr/>
                </p:nvSpPr>
                <p:spPr>
                  <a:xfrm>
                    <a:off x="1568608" y="3998072"/>
                    <a:ext cx="211596" cy="15388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algn="r"/>
                    <a:r>
                      <a:rPr lang="en-GB" sz="1000" dirty="0"/>
                      <a:t>600</a:t>
                    </a:r>
                  </a:p>
                </p:txBody>
              </p:sp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C3BB6654-7FF5-A5E6-FE74-104F97AD8E1C}"/>
                      </a:ext>
                    </a:extLst>
                  </p:cNvPr>
                  <p:cNvSpPr txBox="1"/>
                  <p:nvPr/>
                </p:nvSpPr>
                <p:spPr>
                  <a:xfrm>
                    <a:off x="1568608" y="3764120"/>
                    <a:ext cx="211596" cy="15388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algn="r"/>
                    <a:r>
                      <a:rPr lang="en-GB" sz="1000" dirty="0"/>
                      <a:t>800</a:t>
                    </a:r>
                  </a:p>
                </p:txBody>
              </p:sp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8679CBEB-034E-09FF-FD27-AFA041152754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852066" y="1108345"/>
                    <a:ext cx="1077218" cy="15388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algn="r"/>
                    <a:r>
                      <a:rPr lang="en-GB" sz="1000" dirty="0"/>
                      <a:t>Energy (MeV x10</a:t>
                    </a:r>
                    <a:r>
                      <a:rPr lang="en-GB" sz="1000" baseline="30000" dirty="0"/>
                      <a:t>3</a:t>
                    </a:r>
                    <a:r>
                      <a:rPr lang="en-GB" sz="1000" dirty="0"/>
                      <a:t>)</a:t>
                    </a:r>
                  </a:p>
                </p:txBody>
              </p:sp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1A103579-EBB6-80AE-CC65-980ADAB7F274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852066" y="2678122"/>
                    <a:ext cx="1077218" cy="15388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algn="r"/>
                    <a:r>
                      <a:rPr lang="en-GB" sz="1000" dirty="0"/>
                      <a:t>Energy (MeV x10</a:t>
                    </a:r>
                    <a:r>
                      <a:rPr lang="en-GB" sz="1000" baseline="30000" dirty="0"/>
                      <a:t>3</a:t>
                    </a:r>
                    <a:r>
                      <a:rPr lang="en-GB" sz="1000" dirty="0"/>
                      <a:t>)</a:t>
                    </a:r>
                  </a:p>
                </p:txBody>
              </p:sp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E189466B-10E6-9956-59E9-2C99EA623EDB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852066" y="4196481"/>
                    <a:ext cx="1077218" cy="15388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algn="r"/>
                    <a:r>
                      <a:rPr lang="en-GB" sz="1000" dirty="0"/>
                      <a:t>Energy (MeV x10</a:t>
                    </a:r>
                    <a:r>
                      <a:rPr lang="en-GB" sz="1000" baseline="30000" dirty="0"/>
                      <a:t>3</a:t>
                    </a:r>
                    <a:r>
                      <a:rPr lang="en-GB" sz="1000" dirty="0"/>
                      <a:t>)</a:t>
                    </a:r>
                  </a:p>
                </p:txBody>
              </p:sp>
            </p:grpSp>
            <p:grpSp>
              <p:nvGrpSpPr>
                <p:cNvPr id="51" name="Group 50">
                  <a:extLst>
                    <a:ext uri="{FF2B5EF4-FFF2-40B4-BE49-F238E27FC236}">
                      <a16:creationId xmlns:a16="http://schemas.microsoft.com/office/drawing/2014/main" id="{FB561A00-CD92-7338-7BB1-43FA99189514}"/>
                    </a:ext>
                  </a:extLst>
                </p:cNvPr>
                <p:cNvGrpSpPr/>
                <p:nvPr/>
              </p:nvGrpSpPr>
              <p:grpSpPr>
                <a:xfrm>
                  <a:off x="2217742" y="1717882"/>
                  <a:ext cx="5122725" cy="3392581"/>
                  <a:chOff x="2217742" y="1717882"/>
                  <a:chExt cx="5122725" cy="3392581"/>
                </a:xfrm>
              </p:grpSpPr>
              <p:grpSp>
                <p:nvGrpSpPr>
                  <p:cNvPr id="50" name="Group 49">
                    <a:extLst>
                      <a:ext uri="{FF2B5EF4-FFF2-40B4-BE49-F238E27FC236}">
                        <a16:creationId xmlns:a16="http://schemas.microsoft.com/office/drawing/2014/main" id="{D16947C2-C32F-91FA-460A-47B39F3C87A2}"/>
                      </a:ext>
                    </a:extLst>
                  </p:cNvPr>
                  <p:cNvGrpSpPr/>
                  <p:nvPr/>
                </p:nvGrpSpPr>
                <p:grpSpPr>
                  <a:xfrm>
                    <a:off x="2217742" y="1717882"/>
                    <a:ext cx="5122725" cy="153888"/>
                    <a:chOff x="2217742" y="1717882"/>
                    <a:chExt cx="5122725" cy="153888"/>
                  </a:xfrm>
                </p:grpSpPr>
                <p:sp>
                  <p:nvSpPr>
                    <p:cNvPr id="29" name="TextBox 28">
                      <a:extLst>
                        <a:ext uri="{FF2B5EF4-FFF2-40B4-BE49-F238E27FC236}">
                          <a16:creationId xmlns:a16="http://schemas.microsoft.com/office/drawing/2014/main" id="{7286953B-B3DA-7313-F6CB-223966DE355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217742" y="1717882"/>
                      <a:ext cx="184346" cy="153888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 algn="r"/>
                      <a:r>
                        <a:rPr lang="en-GB" sz="1000" dirty="0"/>
                        <a:t>-10</a:t>
                      </a:r>
                    </a:p>
                  </p:txBody>
                </p:sp>
                <p:sp>
                  <p:nvSpPr>
                    <p:cNvPr id="30" name="TextBox 29">
                      <a:extLst>
                        <a:ext uri="{FF2B5EF4-FFF2-40B4-BE49-F238E27FC236}">
                          <a16:creationId xmlns:a16="http://schemas.microsoft.com/office/drawing/2014/main" id="{86BB1665-590C-6068-50E8-F8EDB1343A9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468212" y="1717882"/>
                      <a:ext cx="113814" cy="153888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 algn="r"/>
                      <a:r>
                        <a:rPr lang="en-GB" sz="1000" dirty="0"/>
                        <a:t>-5</a:t>
                      </a:r>
                    </a:p>
                  </p:txBody>
                </p:sp>
                <p:sp>
                  <p:nvSpPr>
                    <p:cNvPr id="31" name="TextBox 30">
                      <a:extLst>
                        <a:ext uri="{FF2B5EF4-FFF2-40B4-BE49-F238E27FC236}">
                          <a16:creationId xmlns:a16="http://schemas.microsoft.com/office/drawing/2014/main" id="{4EA93BE7-C485-EFD9-30B9-D0500E29AD6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990280" y="1717882"/>
                      <a:ext cx="70532" cy="153888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 algn="r"/>
                      <a:r>
                        <a:rPr lang="en-GB" sz="1000" dirty="0"/>
                        <a:t>5</a:t>
                      </a:r>
                    </a:p>
                  </p:txBody>
                </p:sp>
                <p:sp>
                  <p:nvSpPr>
                    <p:cNvPr id="32" name="TextBox 31">
                      <a:extLst>
                        <a:ext uri="{FF2B5EF4-FFF2-40B4-BE49-F238E27FC236}">
                          <a16:creationId xmlns:a16="http://schemas.microsoft.com/office/drawing/2014/main" id="{49762B7E-E09C-C095-576A-2A6922B4537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99403" y="1717882"/>
                      <a:ext cx="141064" cy="153888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 algn="r"/>
                      <a:r>
                        <a:rPr lang="en-GB" sz="1000" dirty="0"/>
                        <a:t>10</a:t>
                      </a:r>
                    </a:p>
                  </p:txBody>
                </p:sp>
                <p:sp>
                  <p:nvSpPr>
                    <p:cNvPr id="33" name="TextBox 32">
                      <a:extLst>
                        <a:ext uri="{FF2B5EF4-FFF2-40B4-BE49-F238E27FC236}">
                          <a16:creationId xmlns:a16="http://schemas.microsoft.com/office/drawing/2014/main" id="{6B21E29E-FBC8-FCA6-4323-03C79DA8271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750887" y="1717882"/>
                      <a:ext cx="70532" cy="153888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 algn="r"/>
                      <a:r>
                        <a:rPr lang="en-GB" sz="1000" dirty="0"/>
                        <a:t>0</a:t>
                      </a:r>
                    </a:p>
                  </p:txBody>
                </p:sp>
              </p:grpSp>
              <p:sp>
                <p:nvSpPr>
                  <p:cNvPr id="47" name="TextBox 46">
                    <a:extLst>
                      <a:ext uri="{FF2B5EF4-FFF2-40B4-BE49-F238E27FC236}">
                        <a16:creationId xmlns:a16="http://schemas.microsoft.com/office/drawing/2014/main" id="{338CB377-1D77-F596-8016-0CE36EE86E1A}"/>
                      </a:ext>
                    </a:extLst>
                  </p:cNvPr>
                  <p:cNvSpPr txBox="1"/>
                  <p:nvPr/>
                </p:nvSpPr>
                <p:spPr>
                  <a:xfrm>
                    <a:off x="4355746" y="1865443"/>
                    <a:ext cx="931345" cy="15388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algn="ctr"/>
                    <a:r>
                      <a:rPr lang="en-GB" sz="1000" dirty="0"/>
                      <a:t>X distance (mm)</a:t>
                    </a:r>
                  </a:p>
                </p:txBody>
              </p:sp>
              <p:grpSp>
                <p:nvGrpSpPr>
                  <p:cNvPr id="35" name="Group 34">
                    <a:extLst>
                      <a:ext uri="{FF2B5EF4-FFF2-40B4-BE49-F238E27FC236}">
                        <a16:creationId xmlns:a16="http://schemas.microsoft.com/office/drawing/2014/main" id="{15286B3C-DA24-A292-2268-5C0CB9825593}"/>
                      </a:ext>
                    </a:extLst>
                  </p:cNvPr>
                  <p:cNvGrpSpPr/>
                  <p:nvPr/>
                </p:nvGrpSpPr>
                <p:grpSpPr>
                  <a:xfrm>
                    <a:off x="2217742" y="3286301"/>
                    <a:ext cx="5122725" cy="153888"/>
                    <a:chOff x="2217742" y="1725256"/>
                    <a:chExt cx="5122725" cy="153888"/>
                  </a:xfrm>
                </p:grpSpPr>
                <p:sp>
                  <p:nvSpPr>
                    <p:cNvPr id="36" name="TextBox 35">
                      <a:extLst>
                        <a:ext uri="{FF2B5EF4-FFF2-40B4-BE49-F238E27FC236}">
                          <a16:creationId xmlns:a16="http://schemas.microsoft.com/office/drawing/2014/main" id="{B13FF68B-D61C-22DE-3F0D-05C92E3A11A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217742" y="1725256"/>
                      <a:ext cx="184346" cy="153888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 algn="r"/>
                      <a:r>
                        <a:rPr lang="en-GB" sz="1000" dirty="0"/>
                        <a:t>-10</a:t>
                      </a:r>
                    </a:p>
                  </p:txBody>
                </p:sp>
                <p:sp>
                  <p:nvSpPr>
                    <p:cNvPr id="37" name="TextBox 36">
                      <a:extLst>
                        <a:ext uri="{FF2B5EF4-FFF2-40B4-BE49-F238E27FC236}">
                          <a16:creationId xmlns:a16="http://schemas.microsoft.com/office/drawing/2014/main" id="{52367B9E-7295-3395-3EC9-035434884E1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468212" y="1725256"/>
                      <a:ext cx="113814" cy="153888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 algn="r"/>
                      <a:r>
                        <a:rPr lang="en-GB" sz="1000" dirty="0"/>
                        <a:t>-5</a:t>
                      </a:r>
                    </a:p>
                  </p:txBody>
                </p:sp>
                <p:sp>
                  <p:nvSpPr>
                    <p:cNvPr id="38" name="TextBox 37">
                      <a:extLst>
                        <a:ext uri="{FF2B5EF4-FFF2-40B4-BE49-F238E27FC236}">
                          <a16:creationId xmlns:a16="http://schemas.microsoft.com/office/drawing/2014/main" id="{4C90EAFD-7519-03AA-3F0A-A2E0317068B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990280" y="1725256"/>
                      <a:ext cx="70532" cy="153888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 algn="r"/>
                      <a:r>
                        <a:rPr lang="en-GB" sz="1000" dirty="0"/>
                        <a:t>5</a:t>
                      </a:r>
                    </a:p>
                  </p:txBody>
                </p:sp>
                <p:sp>
                  <p:nvSpPr>
                    <p:cNvPr id="39" name="TextBox 38">
                      <a:extLst>
                        <a:ext uri="{FF2B5EF4-FFF2-40B4-BE49-F238E27FC236}">
                          <a16:creationId xmlns:a16="http://schemas.microsoft.com/office/drawing/2014/main" id="{568C1F4E-24AD-C58E-D99D-21E9C4D7CE6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99403" y="1725256"/>
                      <a:ext cx="141064" cy="153888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 algn="r"/>
                      <a:r>
                        <a:rPr lang="en-GB" sz="1000" dirty="0"/>
                        <a:t>10</a:t>
                      </a:r>
                    </a:p>
                  </p:txBody>
                </p:sp>
                <p:sp>
                  <p:nvSpPr>
                    <p:cNvPr id="40" name="TextBox 39">
                      <a:extLst>
                        <a:ext uri="{FF2B5EF4-FFF2-40B4-BE49-F238E27FC236}">
                          <a16:creationId xmlns:a16="http://schemas.microsoft.com/office/drawing/2014/main" id="{C245F49B-1243-D283-D3EF-6618DE93EC0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750887" y="1725256"/>
                      <a:ext cx="70532" cy="153888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 algn="r"/>
                      <a:r>
                        <a:rPr lang="en-GB" sz="1000" dirty="0"/>
                        <a:t>0</a:t>
                      </a:r>
                    </a:p>
                  </p:txBody>
                </p:sp>
              </p:grpSp>
              <p:grpSp>
                <p:nvGrpSpPr>
                  <p:cNvPr id="41" name="Group 40">
                    <a:extLst>
                      <a:ext uri="{FF2B5EF4-FFF2-40B4-BE49-F238E27FC236}">
                        <a16:creationId xmlns:a16="http://schemas.microsoft.com/office/drawing/2014/main" id="{32E4BAEE-A854-C490-2B79-D55AB35AA771}"/>
                      </a:ext>
                    </a:extLst>
                  </p:cNvPr>
                  <p:cNvGrpSpPr/>
                  <p:nvPr/>
                </p:nvGrpSpPr>
                <p:grpSpPr>
                  <a:xfrm>
                    <a:off x="2217742" y="4785094"/>
                    <a:ext cx="5122725" cy="153888"/>
                    <a:chOff x="2217742" y="1725256"/>
                    <a:chExt cx="5122725" cy="153888"/>
                  </a:xfrm>
                </p:grpSpPr>
                <p:sp>
                  <p:nvSpPr>
                    <p:cNvPr id="42" name="TextBox 41">
                      <a:extLst>
                        <a:ext uri="{FF2B5EF4-FFF2-40B4-BE49-F238E27FC236}">
                          <a16:creationId xmlns:a16="http://schemas.microsoft.com/office/drawing/2014/main" id="{6A601DBA-F520-8E56-7E1D-521615E4694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217742" y="1725256"/>
                      <a:ext cx="184346" cy="153888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 algn="r"/>
                      <a:r>
                        <a:rPr lang="en-GB" sz="1000" dirty="0"/>
                        <a:t>-10</a:t>
                      </a:r>
                    </a:p>
                  </p:txBody>
                </p:sp>
                <p:sp>
                  <p:nvSpPr>
                    <p:cNvPr id="43" name="TextBox 42">
                      <a:extLst>
                        <a:ext uri="{FF2B5EF4-FFF2-40B4-BE49-F238E27FC236}">
                          <a16:creationId xmlns:a16="http://schemas.microsoft.com/office/drawing/2014/main" id="{5E0EB735-DE9D-D201-7CD7-D0ED8416B4C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468212" y="1725256"/>
                      <a:ext cx="113814" cy="153888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 algn="r"/>
                      <a:r>
                        <a:rPr lang="en-GB" sz="1000" dirty="0"/>
                        <a:t>-5</a:t>
                      </a:r>
                    </a:p>
                  </p:txBody>
                </p:sp>
                <p:sp>
                  <p:nvSpPr>
                    <p:cNvPr id="44" name="TextBox 43">
                      <a:extLst>
                        <a:ext uri="{FF2B5EF4-FFF2-40B4-BE49-F238E27FC236}">
                          <a16:creationId xmlns:a16="http://schemas.microsoft.com/office/drawing/2014/main" id="{5E82E718-34DE-9D47-CB1B-68D3E19682C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990280" y="1725256"/>
                      <a:ext cx="70532" cy="153888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 algn="r"/>
                      <a:r>
                        <a:rPr lang="en-GB" sz="1000" dirty="0"/>
                        <a:t>5</a:t>
                      </a:r>
                    </a:p>
                  </p:txBody>
                </p:sp>
                <p:sp>
                  <p:nvSpPr>
                    <p:cNvPr id="45" name="TextBox 44">
                      <a:extLst>
                        <a:ext uri="{FF2B5EF4-FFF2-40B4-BE49-F238E27FC236}">
                          <a16:creationId xmlns:a16="http://schemas.microsoft.com/office/drawing/2014/main" id="{9ED6599E-A14E-A9CA-B26C-B0F0B3B4751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99403" y="1725256"/>
                      <a:ext cx="141064" cy="153888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 algn="r"/>
                      <a:r>
                        <a:rPr lang="en-GB" sz="1000" dirty="0"/>
                        <a:t>10</a:t>
                      </a:r>
                    </a:p>
                  </p:txBody>
                </p:sp>
                <p:sp>
                  <p:nvSpPr>
                    <p:cNvPr id="46" name="TextBox 45">
                      <a:extLst>
                        <a:ext uri="{FF2B5EF4-FFF2-40B4-BE49-F238E27FC236}">
                          <a16:creationId xmlns:a16="http://schemas.microsoft.com/office/drawing/2014/main" id="{A96283F3-28D7-7025-5A0D-E295F51F857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750887" y="1725256"/>
                      <a:ext cx="70532" cy="153888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 algn="r"/>
                      <a:r>
                        <a:rPr lang="en-GB" sz="1000" dirty="0"/>
                        <a:t>0</a:t>
                      </a:r>
                    </a:p>
                  </p:txBody>
                </p:sp>
              </p:grpSp>
              <p:sp>
                <p:nvSpPr>
                  <p:cNvPr id="48" name="TextBox 47">
                    <a:extLst>
                      <a:ext uri="{FF2B5EF4-FFF2-40B4-BE49-F238E27FC236}">
                        <a16:creationId xmlns:a16="http://schemas.microsoft.com/office/drawing/2014/main" id="{C008BC35-ADA2-5DF3-A113-BCF80B3BEA54}"/>
                      </a:ext>
                    </a:extLst>
                  </p:cNvPr>
                  <p:cNvSpPr txBox="1"/>
                  <p:nvPr/>
                </p:nvSpPr>
                <p:spPr>
                  <a:xfrm>
                    <a:off x="4355746" y="3440189"/>
                    <a:ext cx="931345" cy="15388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algn="ctr"/>
                    <a:r>
                      <a:rPr lang="en-GB" sz="1000" dirty="0"/>
                      <a:t>Y distance (mm)</a:t>
                    </a:r>
                  </a:p>
                </p:txBody>
              </p:sp>
              <p:sp>
                <p:nvSpPr>
                  <p:cNvPr id="49" name="TextBox 48">
                    <a:extLst>
                      <a:ext uri="{FF2B5EF4-FFF2-40B4-BE49-F238E27FC236}">
                        <a16:creationId xmlns:a16="http://schemas.microsoft.com/office/drawing/2014/main" id="{29B476D4-C447-BFAC-3FF1-BCE32C100733}"/>
                      </a:ext>
                    </a:extLst>
                  </p:cNvPr>
                  <p:cNvSpPr txBox="1"/>
                  <p:nvPr/>
                </p:nvSpPr>
                <p:spPr>
                  <a:xfrm>
                    <a:off x="4358952" y="4956575"/>
                    <a:ext cx="924933" cy="15388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algn="ctr"/>
                    <a:r>
                      <a:rPr lang="en-GB" sz="1000" dirty="0"/>
                      <a:t>Z distance (mm)</a:t>
                    </a:r>
                  </a:p>
                </p:txBody>
              </p:sp>
            </p:grpSp>
          </p:grpSp>
        </p:grp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3F911AEC-0271-2E08-E7D0-E95FAF4762B4}"/>
                </a:ext>
              </a:extLst>
            </p:cNvPr>
            <p:cNvCxnSpPr>
              <a:cxnSpLocks/>
            </p:cNvCxnSpPr>
            <p:nvPr/>
          </p:nvCxnSpPr>
          <p:spPr>
            <a:xfrm>
              <a:off x="4794087" y="3816000"/>
              <a:ext cx="0" cy="98260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525181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8285818-0A06-B893-FC36-3445ED89B41B}"/>
              </a:ext>
            </a:extLst>
          </p:cNvPr>
          <p:cNvGrpSpPr/>
          <p:nvPr/>
        </p:nvGrpSpPr>
        <p:grpSpPr>
          <a:xfrm>
            <a:off x="219865" y="245355"/>
            <a:ext cx="7635335" cy="712245"/>
            <a:chOff x="219865" y="245355"/>
            <a:chExt cx="7635335" cy="712245"/>
          </a:xfrm>
        </p:grpSpPr>
        <p:pic>
          <p:nvPicPr>
            <p:cNvPr id="2" name="Picture 1" descr="MATLAB Documentation - k-Wave MATLAB Toolbox">
              <a:extLst>
                <a:ext uri="{FF2B5EF4-FFF2-40B4-BE49-F238E27FC236}">
                  <a16:creationId xmlns:a16="http://schemas.microsoft.com/office/drawing/2014/main" id="{C26E21B7-CF79-6171-BB8E-9614D8AC2E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865" y="245356"/>
              <a:ext cx="1461014" cy="4531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itle 7">
              <a:extLst>
                <a:ext uri="{FF2B5EF4-FFF2-40B4-BE49-F238E27FC236}">
                  <a16:creationId xmlns:a16="http://schemas.microsoft.com/office/drawing/2014/main" id="{DB603BAF-D3D1-7598-17D5-448F03C9618E}"/>
                </a:ext>
              </a:extLst>
            </p:cNvPr>
            <p:cNvSpPr txBox="1">
              <a:spLocks/>
            </p:cNvSpPr>
            <p:nvPr/>
          </p:nvSpPr>
          <p:spPr>
            <a:xfrm>
              <a:off x="1624483" y="245355"/>
              <a:ext cx="6230717" cy="712245"/>
            </a:xfrm>
            <a:prstGeom prst="rect">
              <a:avLst/>
            </a:prstGeom>
          </p:spPr>
          <p:txBody>
            <a:bodyPr vert="horz" lIns="68580" tIns="34290" rIns="68580" bIns="3429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AU" sz="2500" b="1" dirty="0">
                  <a:latin typeface="CMU Bright Roman" panose="02000603000000000000" pitchFamily="2" charset="0"/>
                  <a:ea typeface="CMU Bright Roman" panose="02000603000000000000" pitchFamily="2" charset="0"/>
                  <a:cs typeface="CMU Bright Roman" panose="02000603000000000000" pitchFamily="2" charset="0"/>
                </a:rPr>
                <a:t>simulation - source pressure </a:t>
              </a:r>
            </a:p>
            <a:p>
              <a:r>
                <a:rPr lang="en-AU" sz="2500" b="1" dirty="0">
                  <a:latin typeface="CMU Bright Roman" panose="02000603000000000000" pitchFamily="2" charset="0"/>
                  <a:ea typeface="CMU Bright Roman" panose="02000603000000000000" pitchFamily="2" charset="0"/>
                  <a:cs typeface="CMU Bright Roman" panose="02000603000000000000" pitchFamily="2" charset="0"/>
                </a:rPr>
                <a:t>distribution due to deposited proton energy</a:t>
              </a:r>
            </a:p>
          </p:txBody>
        </p:sp>
      </p:grp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C53343-3071-8C6A-AC1B-C7AE89812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6F59E82-369C-9748-91AE-D3FD9FBB1FA6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B892EF-D99F-786C-BA3C-E7DA3B12CB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6483" y="1008118"/>
            <a:ext cx="5146080" cy="412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072347"/>
      </p:ext>
    </p:extLst>
  </p:cSld>
  <p:clrMapOvr>
    <a:masterClrMapping/>
  </p:clrMapOvr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5CA072CEEC80499FC369B7CA8027BD" ma:contentTypeVersion="19" ma:contentTypeDescription="Create a new document." ma:contentTypeScope="" ma:versionID="b76e67c99c5c6a911df34e0e790162c0">
  <xsd:schema xmlns:xsd="http://www.w3.org/2001/XMLSchema" xmlns:xs="http://www.w3.org/2001/XMLSchema" xmlns:p="http://schemas.microsoft.com/office/2006/metadata/properties" xmlns:ns1="http://schemas.microsoft.com/sharepoint/v3" xmlns:ns2="0cde2f4a-9710-4063-bdde-10d0437108f9" xmlns:ns3="97b6b158-878f-4ba7-889c-0a6b72874be7" targetNamespace="http://schemas.microsoft.com/office/2006/metadata/properties" ma:root="true" ma:fieldsID="3cd37be4efc054601d29cf3ecd9b65fc" ns1:_="" ns2:_="" ns3:_="">
    <xsd:import namespace="http://schemas.microsoft.com/sharepoint/v3"/>
    <xsd:import namespace="0cde2f4a-9710-4063-bdde-10d0437108f9"/>
    <xsd:import namespace="97b6b158-878f-4ba7-889c-0a6b72874be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1:_ip_UnifiedCompliancePolicyProperties" minOccurs="0"/>
                <xsd:element ref="ns1:_ip_UnifiedCompliancePolicyUIAc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de2f4a-9710-4063-bdde-10d0437108f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b934dc9b-ab1a-41a2-b836-343a6a10a9a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b6b158-878f-4ba7-889c-0a6b72874be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417c3a1e-57af-4b02-ac00-3931450674b1}" ma:internalName="TaxCatchAll" ma:showField="CatchAllData" ma:web="97b6b158-878f-4ba7-889c-0a6b72874be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0cde2f4a-9710-4063-bdde-10d0437108f9">
      <Terms xmlns="http://schemas.microsoft.com/office/infopath/2007/PartnerControls"/>
    </lcf76f155ced4ddcb4097134ff3c332f>
    <TaxCatchAll xmlns="97b6b158-878f-4ba7-889c-0a6b72874be7" xsi:nil="true"/>
  </documentManagement>
</p:properties>
</file>

<file path=customXml/itemProps1.xml><?xml version="1.0" encoding="utf-8"?>
<ds:datastoreItem xmlns:ds="http://schemas.openxmlformats.org/officeDocument/2006/customXml" ds:itemID="{427C57BB-6F65-4C7E-A87E-AB2F3F3373E4}"/>
</file>

<file path=customXml/itemProps2.xml><?xml version="1.0" encoding="utf-8"?>
<ds:datastoreItem xmlns:ds="http://schemas.openxmlformats.org/officeDocument/2006/customXml" ds:itemID="{8BF750A4-C48B-4256-9600-799DB9AF6A10}"/>
</file>

<file path=customXml/itemProps3.xml><?xml version="1.0" encoding="utf-8"?>
<ds:datastoreItem xmlns:ds="http://schemas.openxmlformats.org/officeDocument/2006/customXml" ds:itemID="{CF34A92C-1969-4EEF-BAAA-113E9A8E7AD1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13172</TotalTime>
  <Words>1077</Words>
  <Application>Microsoft Office PowerPoint</Application>
  <PresentationFormat>On-screen Show (16:9)</PresentationFormat>
  <Paragraphs>172</Paragraphs>
  <Slides>20</Slides>
  <Notes>6</Notes>
  <HiddenSlides>0</HiddenSlides>
  <MMClips>2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Cambria Math</vt:lpstr>
      <vt:lpstr>CMU Bright Roman</vt:lpstr>
      <vt:lpstr>CMU Bright Roman</vt:lpstr>
      <vt:lpstr>Tahoma</vt:lpstr>
      <vt:lpstr>1_Default Design</vt:lpstr>
      <vt:lpstr>Image</vt:lpstr>
      <vt:lpstr>Ionacoustic imaging for eventual in-vitro and in-vivo dose mapping</vt:lpstr>
      <vt:lpstr>Ionacoustic Process</vt:lpstr>
      <vt:lpstr>Our ion-acoustic ambition</vt:lpstr>
      <vt:lpstr>Our main challenges</vt:lpstr>
      <vt:lpstr>Our approach</vt:lpstr>
      <vt:lpstr>Digital simulation studies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Experimental simulation studies</vt:lpstr>
      <vt:lpstr>Preliminary photoacoustic “experimental simulation”  </vt:lpstr>
      <vt:lpstr>Example mould design and final photoacoustic phantom of thresholded simulated dose distribution (70 MeV)</vt:lpstr>
      <vt:lpstr>Photoacoustic imaging system</vt:lpstr>
      <vt:lpstr>Example photoacoustic images (5%)</vt:lpstr>
      <vt:lpstr>Radial acoustic signals received from position of the Bragg peak by sensor element 128</vt:lpstr>
      <vt:lpstr>Conclusion</vt:lpstr>
    </vt:vector>
  </TitlesOfParts>
  <Company>Institute of Cancer Research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Jeff bamber</dc:creator>
  <cp:lastModifiedBy>Jeff Bamber</cp:lastModifiedBy>
  <cp:revision>1236</cp:revision>
  <dcterms:created xsi:type="dcterms:W3CDTF">2012-11-04T16:00:56Z</dcterms:created>
  <dcterms:modified xsi:type="dcterms:W3CDTF">2023-10-24T08:00:35Z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0x0101008C5CA072CEEC80499FC369B7CA8027BD</vt:lpwstr>
  </property>
</Properties>
</file>