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935" r:id="rId2"/>
    <p:sldId id="5387" r:id="rId3"/>
    <p:sldId id="5470" r:id="rId4"/>
    <p:sldId id="737" r:id="rId5"/>
    <p:sldId id="1101" r:id="rId6"/>
    <p:sldId id="1105" r:id="rId7"/>
    <p:sldId id="5391" r:id="rId8"/>
    <p:sldId id="5654" r:id="rId9"/>
    <p:sldId id="5747" r:id="rId10"/>
    <p:sldId id="5571" r:id="rId11"/>
    <p:sldId id="1091" r:id="rId12"/>
    <p:sldId id="1092" r:id="rId13"/>
    <p:sldId id="5606" r:id="rId14"/>
    <p:sldId id="5671" r:id="rId15"/>
    <p:sldId id="5672" r:id="rId16"/>
    <p:sldId id="5707" r:id="rId17"/>
    <p:sldId id="5748" r:id="rId18"/>
    <p:sldId id="5477" r:id="rId19"/>
    <p:sldId id="5456" r:id="rId20"/>
    <p:sldId id="5476" r:id="rId21"/>
    <p:sldId id="5719" r:id="rId22"/>
    <p:sldId id="1223" r:id="rId23"/>
    <p:sldId id="5468" r:id="rId24"/>
    <p:sldId id="5528" r:id="rId25"/>
    <p:sldId id="5529" r:id="rId26"/>
    <p:sldId id="5530" r:id="rId27"/>
    <p:sldId id="5531" r:id="rId28"/>
    <p:sldId id="5749" r:id="rId29"/>
    <p:sldId id="5471" r:id="rId30"/>
    <p:sldId id="5401" r:id="rId31"/>
  </p:sldIdLst>
  <p:sldSz cx="12192000" cy="6858000"/>
  <p:notesSz cx="6811963" cy="9942513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A087FA5-D07F-4114-B52F-AC54AF032A25}">
          <p14:sldIdLst>
            <p14:sldId id="935"/>
            <p14:sldId id="5387"/>
            <p14:sldId id="5470"/>
            <p14:sldId id="737"/>
            <p14:sldId id="1101"/>
            <p14:sldId id="1105"/>
            <p14:sldId id="5391"/>
            <p14:sldId id="5654"/>
            <p14:sldId id="5747"/>
            <p14:sldId id="5571"/>
            <p14:sldId id="1091"/>
            <p14:sldId id="1092"/>
            <p14:sldId id="5606"/>
            <p14:sldId id="5671"/>
            <p14:sldId id="5672"/>
            <p14:sldId id="5707"/>
            <p14:sldId id="5748"/>
            <p14:sldId id="5477"/>
            <p14:sldId id="5456"/>
            <p14:sldId id="5476"/>
            <p14:sldId id="5719"/>
            <p14:sldId id="1223"/>
            <p14:sldId id="5468"/>
            <p14:sldId id="5528"/>
            <p14:sldId id="5529"/>
            <p14:sldId id="5530"/>
            <p14:sldId id="5531"/>
            <p14:sldId id="5749"/>
            <p14:sldId id="5471"/>
          </p14:sldIdLst>
        </p14:section>
        <p14:section name="Sección sin título" id="{9D1F2141-BED2-4CE4-AF92-09CE27A34CEC}">
          <p14:sldIdLst>
            <p14:sldId id="5401"/>
          </p14:sldIdLst>
        </p14:section>
        <p14:section name="Sección sin título" id="{56343E7A-BAFC-42BC-AE4E-625CEE4095A9}">
          <p14:sldIdLst/>
        </p14:section>
        <p14:section name="Sección sin título" id="{8FE7CB01-0F45-4D85-B6DD-98D89CF5950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76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landa Prezado" initials="YP" lastIdx="2" clrIdx="0">
    <p:extLst>
      <p:ext uri="{19B8F6BF-5375-455C-9EA6-DF929625EA0E}">
        <p15:presenceInfo xmlns:p15="http://schemas.microsoft.com/office/powerpoint/2012/main" userId="0968907ac7b5f1b8" providerId="Windows Live"/>
      </p:ext>
    </p:extLst>
  </p:cmAuthor>
  <p:cmAuthor id="2" name="Prezado Yolanda" initials="PY" lastIdx="1" clrIdx="1">
    <p:extLst>
      <p:ext uri="{19B8F6BF-5375-455C-9EA6-DF929625EA0E}">
        <p15:presenceInfo xmlns:p15="http://schemas.microsoft.com/office/powerpoint/2012/main" userId="Prezado Yolan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666633"/>
    <a:srgbClr val="DE6422"/>
    <a:srgbClr val="EF523D"/>
    <a:srgbClr val="000000"/>
    <a:srgbClr val="41F9F5"/>
    <a:srgbClr val="322CA4"/>
    <a:srgbClr val="6C4E82"/>
    <a:srgbClr val="41FD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9632" autoAdjust="0"/>
  </p:normalViewPr>
  <p:slideViewPr>
    <p:cSldViewPr snapToObjects="1">
      <p:cViewPr varScale="1">
        <p:scale>
          <a:sx n="111" d="100"/>
          <a:sy n="111" d="100"/>
        </p:scale>
        <p:origin x="594" y="84"/>
      </p:cViewPr>
      <p:guideLst>
        <p:guide orient="horz" pos="2478"/>
        <p:guide pos="765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charl\Desktop\cong&#233;%20mat\exp%2096\6%20mois%20post-irr1\data%20exp%2096%206%20mo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'NOR 5 min results'!$E$39</c:f>
              <c:strCache>
                <c:ptCount val="1"/>
                <c:pt idx="0">
                  <c:v>Controls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'NOR 5 min results'!$G$45</c:f>
                <c:numCache>
                  <c:formatCode>General</c:formatCode>
                  <c:ptCount val="1"/>
                  <c:pt idx="0">
                    <c:v>9.8005329087802753E-2</c:v>
                  </c:pt>
                </c:numCache>
              </c:numRef>
            </c:plus>
            <c:minus>
              <c:numRef>
                <c:f>'NOR 5 min results'!$G$45</c:f>
                <c:numCache>
                  <c:formatCode>General</c:formatCode>
                  <c:ptCount val="1"/>
                  <c:pt idx="0">
                    <c:v>9.8005329087802753E-2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 </c:v>
              </c:pt>
            </c:strLit>
          </c:cat>
          <c:val>
            <c:numRef>
              <c:f>'NOR 5 min results'!$G$39</c:f>
              <c:numCache>
                <c:formatCode>General</c:formatCode>
                <c:ptCount val="1"/>
                <c:pt idx="0">
                  <c:v>0.34184124615221334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8D-4F05-B594-332A04A6D2D0}"/>
            </c:ext>
          </c:extLst>
        </c:ser>
        <c:ser>
          <c:idx val="3"/>
          <c:order val="1"/>
          <c:tx>
            <c:strRef>
              <c:f>'NOR 5 min results'!$E$36</c:f>
              <c:strCache>
                <c:ptCount val="1"/>
                <c:pt idx="0">
                  <c:v>BB</c:v>
                </c:pt>
              </c:strCache>
            </c:strRef>
          </c:tx>
          <c:spPr>
            <a:solidFill>
              <a:sysClr val="window" lastClr="FFFFFF"/>
            </a:solidFill>
            <a:ln w="38100">
              <a:solidFill>
                <a:srgbClr val="FF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'NOR 5 min results'!$G$42</c:f>
                <c:numCache>
                  <c:formatCode>General</c:formatCode>
                  <c:ptCount val="1"/>
                  <c:pt idx="0">
                    <c:v>5.2964900777169609E-2</c:v>
                  </c:pt>
                </c:numCache>
              </c:numRef>
            </c:plus>
            <c:minus>
              <c:numRef>
                <c:f>'NOR 5 min results'!$G$42</c:f>
                <c:numCache>
                  <c:formatCode>General</c:formatCode>
                  <c:ptCount val="1"/>
                  <c:pt idx="0">
                    <c:v>5.2964900777169609E-2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 </c:v>
              </c:pt>
            </c:strLit>
          </c:cat>
          <c:val>
            <c:numRef>
              <c:f>'NOR 5 min results'!$G$36</c:f>
              <c:numCache>
                <c:formatCode>General</c:formatCode>
                <c:ptCount val="1"/>
                <c:pt idx="0">
                  <c:v>0.48998331914131754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8D-4F05-B594-332A04A6D2D0}"/>
            </c:ext>
          </c:extLst>
        </c:ser>
        <c:ser>
          <c:idx val="2"/>
          <c:order val="2"/>
          <c:tx>
            <c:strRef>
              <c:f>'NOR 5 min results'!$E$37</c:f>
              <c:strCache>
                <c:ptCount val="1"/>
                <c:pt idx="0">
                  <c:v>BB + BB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'NOR 5 min results'!$G$43</c:f>
                <c:numCache>
                  <c:formatCode>General</c:formatCode>
                  <c:ptCount val="1"/>
                  <c:pt idx="0">
                    <c:v>9.2307427702870343E-2</c:v>
                  </c:pt>
                </c:numCache>
              </c:numRef>
            </c:plus>
            <c:minus>
              <c:numRef>
                <c:f>'NOR 5 min results'!$G$43</c:f>
                <c:numCache>
                  <c:formatCode>General</c:formatCode>
                  <c:ptCount val="1"/>
                  <c:pt idx="0">
                    <c:v>9.2307427702870343E-2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 </c:v>
              </c:pt>
            </c:strLit>
          </c:cat>
          <c:val>
            <c:numRef>
              <c:f>'NOR 5 min results'!$G$37</c:f>
              <c:numCache>
                <c:formatCode>General</c:formatCode>
                <c:ptCount val="1"/>
                <c:pt idx="0">
                  <c:v>0.23513562330769758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8D-4F05-B594-332A04A6D2D0}"/>
            </c:ext>
          </c:extLst>
        </c:ser>
        <c:ser>
          <c:idx val="1"/>
          <c:order val="3"/>
          <c:tx>
            <c:strRef>
              <c:f>'NOR 5 min results'!$E$38</c:f>
              <c:strCache>
                <c:ptCount val="1"/>
                <c:pt idx="0">
                  <c:v>BB + pMBRT</c:v>
                </c:pt>
              </c:strCache>
            </c:strRef>
          </c:tx>
          <c:spPr>
            <a:pattFill prst="dkVert">
              <a:fgClr>
                <a:srgbClr val="4472C4">
                  <a:lumMod val="75000"/>
                </a:srgbClr>
              </a:fgClr>
              <a:bgClr>
                <a:sysClr val="window" lastClr="FFFFFF"/>
              </a:bgClr>
            </a:pattFill>
            <a:ln w="38100">
              <a:solidFill>
                <a:srgbClr val="FF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'NOR 5 min results'!$G$44</c:f>
                <c:numCache>
                  <c:formatCode>General</c:formatCode>
                  <c:ptCount val="1"/>
                  <c:pt idx="0">
                    <c:v>0.13881578877874631</c:v>
                  </c:pt>
                </c:numCache>
              </c:numRef>
            </c:plus>
            <c:minus>
              <c:numRef>
                <c:f>'NOR 5 min results'!$G$44</c:f>
                <c:numCache>
                  <c:formatCode>General</c:formatCode>
                  <c:ptCount val="1"/>
                  <c:pt idx="0">
                    <c:v>0.13881578877874631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Lit>
              <c:ptCount val="1"/>
              <c:pt idx="0">
                <c:v> </c:v>
              </c:pt>
            </c:strLit>
          </c:cat>
          <c:val>
            <c:numRef>
              <c:f>'NOR 5 min results'!$G$38</c:f>
              <c:numCache>
                <c:formatCode>General</c:formatCode>
                <c:ptCount val="1"/>
                <c:pt idx="0">
                  <c:v>0.41224660134818741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8D-4F05-B594-332A04A6D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78528616"/>
        <c:axId val="478533536"/>
      </c:barChart>
      <c:catAx>
        <c:axId val="478528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8533536"/>
        <c:crosses val="autoZero"/>
        <c:auto val="1"/>
        <c:lblAlgn val="ctr"/>
        <c:lblOffset val="100"/>
        <c:noMultiLvlLbl val="0"/>
      </c:catAx>
      <c:valAx>
        <c:axId val="478533536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Discrimination ratio</a:t>
                </a:r>
              </a:p>
            </c:rich>
          </c:tx>
          <c:layout>
            <c:manualLayout>
              <c:xMode val="edge"/>
              <c:yMode val="edge"/>
              <c:x val="2.2222150172388235E-2"/>
              <c:y val="0.181886396239742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8528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343959915891104"/>
          <c:y val="2.1319722987555842E-2"/>
          <c:w val="0.31692191601049868"/>
          <c:h val="0.278019422970520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89EA6-0655-E94D-8D44-C28C31120556}" type="datetimeFigureOut">
              <a:rPr lang="fr-FR" smtClean="0"/>
              <a:t>23/10/2023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49CCB-1468-AD49-BE6B-D87522D91BB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5721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7ABF8-8376-4FCD-AA6F-9A9425B6AB78}" type="datetimeFigureOut">
              <a:rPr lang="en-US" smtClean="0"/>
              <a:pPr/>
              <a:t>10/23/2023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AF0E6-C138-4B1E-ADCF-7F54151BB5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96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 de </a:t>
            </a:r>
            <a:r>
              <a:rPr lang="es-ES"/>
              <a:t>las perspectivas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83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Nanorain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42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03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Nature Comm. Under revision</a:t>
            </a:r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7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28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Nanorain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3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3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do so, we started by a quantification of the overall immune infiltration in the tumor microenvironment by a flow cytometry analysis. Among 11 different immune cell types </a:t>
            </a:r>
            <a:r>
              <a:rPr lang="en-US" dirty="0" err="1"/>
              <a:t>analysed</a:t>
            </a:r>
            <a:r>
              <a:rPr lang="en-US" dirty="0"/>
              <a:t>, we observed that tumor associated lymphocytes were highly recruited both after conventional protontherapy here in red, and pMBRT in blue. Although specifically CD4 T cells and in the case of pMBRT TRM T cells and B cells)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44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do so, we started by a quantification of the overall immune infiltration in the tumor microenvironment by a flow cytometry analysis. Among 11 different immune cell types </a:t>
            </a:r>
            <a:r>
              <a:rPr lang="en-US" dirty="0" err="1"/>
              <a:t>analysed</a:t>
            </a:r>
            <a:r>
              <a:rPr lang="en-US" dirty="0"/>
              <a:t>, we observed that tumor associated lymphocytes were highly recruited both after conventional protontherapy here in red, and pMBRT in blue. Although specifically CD4 T cells and in the case of pMBRT TRM T cells and B cells)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3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56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results were similar to a previous publication from our lab, in which we studied in a similar way the immune response after x-ray minibeam radiation therapy.</a:t>
            </a:r>
          </a:p>
          <a:p>
            <a:r>
              <a:rPr lang="en-US" dirty="0"/>
              <a:t>In this study, not only T cells were more recruited in the center, but the difference was more striking 2 days after the irradiation. Therefore, MBRT induced a faster recruitment of T cells in the center. This suggests that in spatial fractionation immune response is related to a different </a:t>
            </a:r>
            <a:r>
              <a:rPr lang="en-US" dirty="0" err="1"/>
              <a:t>spatio</a:t>
            </a:r>
            <a:r>
              <a:rPr lang="en-US" dirty="0"/>
              <a:t>-temporal recruitment</a:t>
            </a:r>
          </a:p>
          <a:p>
            <a:endParaRPr lang="en-US" dirty="0"/>
          </a:p>
          <a:p>
            <a:r>
              <a:rPr lang="en-US" dirty="0"/>
              <a:t>Although for the sake of comparison, the doses given in the conventional group 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36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1A69F-7B47-B74C-A5BB-1DE5C186A1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2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6475" y="6550073"/>
            <a:ext cx="636555" cy="248493"/>
          </a:xfrm>
        </p:spPr>
        <p:txBody>
          <a:bodyPr/>
          <a:lstStyle/>
          <a:p>
            <a:fld id="{5E366EBC-928B-1F4D-BCBB-31473BB08F8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LogolC-Blan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1862" y="3300995"/>
            <a:ext cx="528276" cy="256011"/>
          </a:xfrm>
          <a:prstGeom prst="rect">
            <a:avLst/>
          </a:prstGeom>
        </p:spPr>
      </p:pic>
      <p:pic>
        <p:nvPicPr>
          <p:cNvPr id="13" name="Image 12" descr="LogolC-Gris300Marg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67" y="382045"/>
            <a:ext cx="10447867" cy="608208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94787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8" name="Espace réservé du graphique 17"/>
          <p:cNvSpPr>
            <a:spLocks noGrp="1"/>
          </p:cNvSpPr>
          <p:nvPr>
            <p:ph type="chart" sz="quarter" idx="13"/>
          </p:nvPr>
        </p:nvSpPr>
        <p:spPr>
          <a:xfrm>
            <a:off x="3268800" y="1393825"/>
            <a:ext cx="5654400" cy="424166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2065" y="1393824"/>
            <a:ext cx="2189187" cy="1359315"/>
          </a:xfrm>
        </p:spPr>
        <p:txBody>
          <a:bodyPr/>
          <a:lstStyle>
            <a:lvl1pPr>
              <a:defRPr/>
            </a:lvl1pPr>
            <a:lvl2pPr marL="0" indent="0">
              <a:lnSpc>
                <a:spcPts val="1300"/>
              </a:lnSpc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XX</a:t>
            </a:r>
          </a:p>
          <a:p>
            <a:pPr lvl="1"/>
            <a:r>
              <a:rPr lang="fr-FR"/>
              <a:t>Second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</p:spPr>
        <p:txBody>
          <a:bodyPr/>
          <a:lstStyle/>
          <a:p>
            <a:fld id="{216E182C-549C-41BB-91C0-989010742836}" type="datetime4">
              <a:rPr lang="fr-FR" smtClean="0"/>
              <a:pPr/>
              <a:t>23 octobre 2023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 dirty="0"/>
              <a:t>Institut Curie </a:t>
            </a:r>
            <a:r>
              <a:rPr lang="fr-FR" dirty="0"/>
              <a:t>- nom de l'émetteur - </a:t>
            </a:r>
            <a:r>
              <a:rPr lang="fr-FR" i="1" dirty="0"/>
              <a:t>Titre de la présentation</a:t>
            </a:r>
            <a:endParaRPr lang="en-US" i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6475" y="6550073"/>
            <a:ext cx="636555" cy="248493"/>
          </a:xfrm>
        </p:spPr>
        <p:txBody>
          <a:bodyPr/>
          <a:lstStyle/>
          <a:p>
            <a:fld id="{5E366EBC-928B-1F4D-BCBB-31473BB08F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378899" y="4295001"/>
            <a:ext cx="5909284" cy="1728192"/>
          </a:xfrm>
        </p:spPr>
        <p:txBody>
          <a:bodyPr anchor="t" anchorCtr="0"/>
          <a:lstStyle>
            <a:lvl1pPr algn="l">
              <a:lnSpc>
                <a:spcPts val="35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LogolC-Blan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1862" y="3300995"/>
            <a:ext cx="528276" cy="256011"/>
          </a:xfrm>
          <a:prstGeom prst="rect">
            <a:avLst/>
          </a:prstGeom>
        </p:spPr>
      </p:pic>
      <p:pic>
        <p:nvPicPr>
          <p:cNvPr id="13" name="Image 12" descr="LogolC-Gris300Marg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6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EE822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348880"/>
            <a:ext cx="7725768" cy="2664296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18 octobre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B5B60"/>
                </a:solidFill>
              </a:defRPr>
            </a:lvl1pPr>
          </a:lstStyle>
          <a:p>
            <a:r>
              <a:rPr lang="fr-FR" b="1"/>
              <a:t>Institut Curie – Commission Scientifique Jointe – Name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E366EBC-928B-1F4D-BCBB-31473BB08F8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936" y="6488622"/>
            <a:ext cx="577089" cy="2865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348880"/>
            <a:ext cx="7725768" cy="2664296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6475" y="6550073"/>
            <a:ext cx="636555" cy="248493"/>
          </a:xfrm>
        </p:spPr>
        <p:txBody>
          <a:bodyPr/>
          <a:lstStyle/>
          <a:p>
            <a:fld id="{5E366EBC-928B-1F4D-BCBB-31473BB08F8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 b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8" y="44625"/>
            <a:ext cx="10695516" cy="729605"/>
          </a:xfrm>
        </p:spPr>
        <p:txBody>
          <a:bodyPr anchor="b"/>
          <a:lstStyle>
            <a:lvl1pPr>
              <a:defRPr>
                <a:latin typeface="Century Gothic"/>
                <a:cs typeface="Century Gothic"/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9" y="1196752"/>
            <a:ext cx="10695515" cy="5112568"/>
          </a:xfrm>
        </p:spPr>
        <p:txBody>
          <a:bodyPr/>
          <a:lstStyle>
            <a:lvl1pPr marL="266700" indent="-266700">
              <a:buClr>
                <a:srgbClr val="EE8220"/>
              </a:buClr>
              <a:buFont typeface="Wingdings" charset="2"/>
              <a:buChar char="§"/>
              <a:defRPr sz="2000">
                <a:solidFill>
                  <a:srgbClr val="5B5B60"/>
                </a:solidFill>
                <a:latin typeface="Century Gothic"/>
                <a:cs typeface="Century Gothic"/>
              </a:defRPr>
            </a:lvl1pPr>
            <a:lvl2pPr marL="450850" indent="-274638">
              <a:buClrTx/>
              <a:buSzPct val="50000"/>
              <a:buFont typeface="Wingdings" charset="2"/>
              <a:buChar char="q"/>
              <a:defRPr sz="1800">
                <a:solidFill>
                  <a:srgbClr val="5B5B60"/>
                </a:solidFill>
                <a:latin typeface="Century Gothic"/>
                <a:cs typeface="Century Gothic"/>
              </a:defRPr>
            </a:lvl2pPr>
            <a:lvl3pPr marL="596900" indent="-238125">
              <a:buClr>
                <a:srgbClr val="EE8220"/>
              </a:buClr>
              <a:buFont typeface="Wingdings" charset="2"/>
              <a:buChar char="§"/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3pPr>
            <a:lvl4pPr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4pPr>
            <a:lvl5pPr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fr-FR"/>
              <a:t>Institut Curie – Commission Scientifique Jointe – Name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5E366EBC-928B-1F4D-BCBB-31473BB08F8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  <p:cxnSp>
        <p:nvCxnSpPr>
          <p:cNvPr id="10" name="Connecteur droit 9"/>
          <p:cNvCxnSpPr/>
          <p:nvPr userDrawn="1"/>
        </p:nvCxnSpPr>
        <p:spPr>
          <a:xfrm>
            <a:off x="624418" y="836712"/>
            <a:ext cx="11567583" cy="0"/>
          </a:xfrm>
          <a:prstGeom prst="line">
            <a:avLst/>
          </a:prstGeom>
          <a:ln w="28575" cmpd="sng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8" y="44625"/>
            <a:ext cx="10695516" cy="729605"/>
          </a:xfrm>
        </p:spPr>
        <p:txBody>
          <a:bodyPr anchor="b"/>
          <a:lstStyle>
            <a:lvl1pPr>
              <a:defRPr>
                <a:latin typeface="Century Gothic"/>
                <a:cs typeface="Century Gothic"/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9" y="1196752"/>
            <a:ext cx="10695515" cy="5112568"/>
          </a:xfrm>
        </p:spPr>
        <p:txBody>
          <a:bodyPr/>
          <a:lstStyle>
            <a:lvl1pPr marL="266700" indent="-266700">
              <a:buClr>
                <a:srgbClr val="EE8220"/>
              </a:buClr>
              <a:buFont typeface="Wingdings" charset="2"/>
              <a:buChar char="§"/>
              <a:defRPr sz="2000">
                <a:solidFill>
                  <a:srgbClr val="5B5B60"/>
                </a:solidFill>
                <a:latin typeface="Century Gothic"/>
                <a:cs typeface="Century Gothic"/>
              </a:defRPr>
            </a:lvl1pPr>
            <a:lvl2pPr marL="450850" indent="-274638">
              <a:buClrTx/>
              <a:buSzPct val="50000"/>
              <a:buFont typeface="Wingdings" charset="2"/>
              <a:buChar char="q"/>
              <a:defRPr sz="1800">
                <a:solidFill>
                  <a:srgbClr val="5B5B60"/>
                </a:solidFill>
                <a:latin typeface="Century Gothic"/>
                <a:cs typeface="Century Gothic"/>
              </a:defRPr>
            </a:lvl2pPr>
            <a:lvl3pPr marL="596900" indent="-238125">
              <a:buClr>
                <a:srgbClr val="EE8220"/>
              </a:buClr>
              <a:buFont typeface="Wingdings" charset="2"/>
              <a:buChar char="§"/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3pPr>
            <a:lvl4pPr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4pPr>
            <a:lvl5pPr>
              <a:defRPr sz="1600">
                <a:solidFill>
                  <a:srgbClr val="5B5B60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624418" y="836712"/>
            <a:ext cx="11567583" cy="0"/>
          </a:xfrm>
          <a:prstGeom prst="line">
            <a:avLst/>
          </a:prstGeom>
          <a:ln w="28575" cmpd="sng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6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8" y="44625"/>
            <a:ext cx="10695516" cy="729605"/>
          </a:xfrm>
        </p:spPr>
        <p:txBody>
          <a:bodyPr anchor="b"/>
          <a:lstStyle>
            <a:lvl1pPr>
              <a:defRPr>
                <a:latin typeface="Century Gothic"/>
                <a:cs typeface="Century Gothic"/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  <p:cxnSp>
        <p:nvCxnSpPr>
          <p:cNvPr id="10" name="Connecteur droit 9"/>
          <p:cNvCxnSpPr/>
          <p:nvPr userDrawn="1"/>
        </p:nvCxnSpPr>
        <p:spPr>
          <a:xfrm>
            <a:off x="624418" y="836712"/>
            <a:ext cx="11567583" cy="0"/>
          </a:xfrm>
          <a:prstGeom prst="line">
            <a:avLst/>
          </a:prstGeom>
          <a:ln w="28575" cmpd="sng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33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5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mise en av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93839"/>
            <a:ext cx="4394200" cy="3189287"/>
          </a:xfrm>
          <a:solidFill>
            <a:schemeClr val="bg2"/>
          </a:solidFill>
        </p:spPr>
        <p:txBody>
          <a:bodyPr lIns="64800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94787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4" name="Espace réservé pour une image  13"/>
          <p:cNvSpPr>
            <a:spLocks noGrp="1"/>
          </p:cNvSpPr>
          <p:nvPr>
            <p:ph type="pic" sz="quarter" idx="13"/>
          </p:nvPr>
        </p:nvSpPr>
        <p:spPr>
          <a:xfrm>
            <a:off x="4754034" y="1493839"/>
            <a:ext cx="7437967" cy="3189287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8115301" y="4722882"/>
            <a:ext cx="3206751" cy="188913"/>
          </a:xfrm>
        </p:spPr>
        <p:txBody>
          <a:bodyPr/>
          <a:lstStyle>
            <a:lvl1pPr algn="r">
              <a:lnSpc>
                <a:spcPct val="100000"/>
              </a:lnSpc>
              <a:defRPr sz="700" b="0">
                <a:solidFill>
                  <a:srgbClr val="5B5B60"/>
                </a:solidFill>
              </a:defRPr>
            </a:lvl1pPr>
          </a:lstStyle>
          <a:p>
            <a:pPr lvl="0"/>
            <a:r>
              <a:rPr lang="en-US"/>
              <a:t>Crédits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/>
          </p:nvPr>
        </p:nvSpPr>
        <p:spPr>
          <a:xfrm>
            <a:off x="4754033" y="5069947"/>
            <a:ext cx="3317523" cy="1093787"/>
          </a:xfrm>
        </p:spPr>
        <p:txBody>
          <a:bodyPr/>
          <a:lstStyle>
            <a:lvl1pPr>
              <a:lnSpc>
                <a:spcPts val="1700"/>
              </a:lnSpc>
              <a:defRPr sz="1600" b="0">
                <a:solidFill>
                  <a:schemeClr val="tx1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rcl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5283" y="1340768"/>
            <a:ext cx="4216768" cy="4939200"/>
          </a:xfr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94787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/>
              <a:t>Institut Curie – Commission Scientifique Jointe – Name</a:t>
            </a:r>
            <a:endParaRPr lang="en-US" i="1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</p:spPr>
        <p:txBody>
          <a:bodyPr/>
          <a:lstStyle/>
          <a:p>
            <a:r>
              <a:rPr lang="fr-FR"/>
              <a:t>18 octobre 2019</a:t>
            </a:r>
            <a:endParaRPr lang="en-US" dirty="0"/>
          </a:p>
        </p:txBody>
      </p:sp>
      <p:sp>
        <p:nvSpPr>
          <p:cNvPr id="14" name="Espace réservé pour une image  13"/>
          <p:cNvSpPr>
            <a:spLocks noGrp="1"/>
          </p:cNvSpPr>
          <p:nvPr>
            <p:ph type="pic" sz="quarter" idx="13"/>
          </p:nvPr>
        </p:nvSpPr>
        <p:spPr>
          <a:xfrm>
            <a:off x="-648478" y="1340769"/>
            <a:ext cx="6269631" cy="47022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856191" y="6161986"/>
            <a:ext cx="3206751" cy="188913"/>
          </a:xfrm>
        </p:spPr>
        <p:txBody>
          <a:bodyPr/>
          <a:lstStyle>
            <a:lvl1pPr algn="ctr">
              <a:lnSpc>
                <a:spcPct val="100000"/>
              </a:lnSpc>
              <a:defRPr sz="700" b="0">
                <a:solidFill>
                  <a:srgbClr val="5B5B60"/>
                </a:solidFill>
              </a:defRPr>
            </a:lvl1pPr>
          </a:lstStyle>
          <a:p>
            <a:pPr lvl="0"/>
            <a:r>
              <a:rPr lang="en-US"/>
              <a:t>Crédits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2067" y="382045"/>
            <a:ext cx="10447867" cy="608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1340768"/>
            <a:ext cx="10447865" cy="4392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2438" y="6550073"/>
            <a:ext cx="1884693" cy="2484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18 octobre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2067" y="6550073"/>
            <a:ext cx="7336168" cy="2484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b="1"/>
              <a:t>Institut Curie – Commission Scientifique Jointe – Name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6475" y="6550073"/>
            <a:ext cx="636555" cy="2484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E366EBC-928B-1F4D-BCBB-31473BB08F8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8" r:id="rId3"/>
    <p:sldLayoutId id="2147483650" r:id="rId4"/>
    <p:sldLayoutId id="2147483665" r:id="rId5"/>
    <p:sldLayoutId id="2147483664" r:id="rId6"/>
    <p:sldLayoutId id="2147483661" r:id="rId7"/>
    <p:sldLayoutId id="2147483654" r:id="rId8"/>
    <p:sldLayoutId id="2147483655" r:id="rId9"/>
    <p:sldLayoutId id="2147483656" r:id="rId10"/>
    <p:sldLayoutId id="2147483670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5B5B6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457200" rtl="0" eaLnBrk="1" latinLnBrk="0" hangingPunct="1">
        <a:lnSpc>
          <a:spcPts val="2800"/>
        </a:lnSpc>
        <a:spcBef>
          <a:spcPts val="0"/>
        </a:spcBef>
        <a:buFontTx/>
        <a:buNone/>
        <a:defRPr sz="2200" b="1" kern="1200">
          <a:solidFill>
            <a:srgbClr val="EE8220"/>
          </a:solidFill>
          <a:latin typeface="Arial" pitchFamily="34" charset="0"/>
          <a:ea typeface="+mn-ea"/>
          <a:cs typeface="Arial" pitchFamily="34" charset="0"/>
        </a:defRPr>
      </a:lvl1pPr>
      <a:lvl2pPr marL="168275" indent="0" algn="l" defTabSz="457200" rtl="0" eaLnBrk="1" latinLnBrk="0" hangingPunct="1">
        <a:lnSpc>
          <a:spcPts val="1600"/>
        </a:lnSpc>
        <a:spcBef>
          <a:spcPts val="600"/>
        </a:spcBef>
        <a:buFontTx/>
        <a:buNone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20675" indent="-7938" algn="l" defTabSz="457200" rtl="0" eaLnBrk="1" latinLnBrk="0" hangingPunct="1">
        <a:lnSpc>
          <a:spcPts val="1800"/>
        </a:lnSpc>
        <a:spcBef>
          <a:spcPts val="600"/>
        </a:spcBef>
        <a:buFontTx/>
        <a:buNone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79438" indent="0" algn="l" defTabSz="457200" rtl="0" eaLnBrk="1" latinLnBrk="0" hangingPunct="1">
        <a:lnSpc>
          <a:spcPts val="16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39775" indent="-7938" algn="l" defTabSz="457200" rtl="0" eaLnBrk="1" latinLnBrk="0" hangingPunct="1">
        <a:lnSpc>
          <a:spcPts val="1600"/>
        </a:lnSpc>
        <a:spcBef>
          <a:spcPts val="300"/>
        </a:spcBef>
        <a:buFontTx/>
        <a:buNone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emf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13" descr="IC - logo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992" y="4183867"/>
            <a:ext cx="1979915" cy="2000240"/>
          </a:xfrm>
          <a:prstGeom prst="rect">
            <a:avLst/>
          </a:prstGeom>
        </p:spPr>
      </p:pic>
      <p:sp>
        <p:nvSpPr>
          <p:cNvPr id="9" name="Titre 8"/>
          <p:cNvSpPr txBox="1">
            <a:spLocks/>
          </p:cNvSpPr>
          <p:nvPr/>
        </p:nvSpPr>
        <p:spPr>
          <a:xfrm>
            <a:off x="1415480" y="1624093"/>
            <a:ext cx="9865096" cy="186745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/>
            <a:r>
              <a:rPr lang="fr-FR" sz="3600" b="1" dirty="0">
                <a:solidFill>
                  <a:schemeClr val="accent4">
                    <a:lumMod val="75000"/>
                  </a:schemeClr>
                </a:solidFill>
              </a:rPr>
              <a:t>Exploration of distinct </a:t>
            </a:r>
            <a:r>
              <a:rPr lang="fr-FR" sz="3600" b="1" dirty="0" err="1">
                <a:solidFill>
                  <a:schemeClr val="accent4">
                    <a:lumMod val="75000"/>
                  </a:schemeClr>
                </a:solidFill>
              </a:rPr>
              <a:t>spatiotemporal</a:t>
            </a:r>
            <a:r>
              <a:rPr lang="fr-FR" sz="3600" b="1" dirty="0">
                <a:solidFill>
                  <a:schemeClr val="accent4">
                    <a:lumMod val="75000"/>
                  </a:schemeClr>
                </a:solidFill>
              </a:rPr>
              <a:t> dose distributions at </a:t>
            </a:r>
            <a:r>
              <a:rPr lang="fr-FR" sz="3600" b="1" dirty="0" err="1">
                <a:solidFill>
                  <a:schemeClr val="accent4">
                    <a:lumMod val="75000"/>
                  </a:schemeClr>
                </a:solidFill>
              </a:rPr>
              <a:t>LhARA</a:t>
            </a:r>
            <a:endParaRPr lang="fr-FR" sz="36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fr-FR" sz="3200" b="1" i="1" dirty="0">
              <a:ea typeface="+mj-ea"/>
              <a:cs typeface="Century Gothic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fr-FR" sz="3000" b="1" i="1" dirty="0">
                <a:latin typeface="+mj-lt"/>
                <a:ea typeface="+mj-ea"/>
                <a:cs typeface="Century Gothic"/>
              </a:rPr>
              <a:t>Yolanda Prezado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4627871"/>
            <a:ext cx="771210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59" y="66240"/>
            <a:ext cx="11520254" cy="72960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Immune response generated in (orthotopic) glioblastoma model after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pMBRT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39339" y="462328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25768-F708-85D7-0156-7384278C6002}"/>
              </a:ext>
            </a:extLst>
          </p:cNvPr>
          <p:cNvSpPr txBox="1"/>
          <p:nvPr/>
        </p:nvSpPr>
        <p:spPr>
          <a:xfrm>
            <a:off x="4295800" y="5448250"/>
            <a:ext cx="46236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T cells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 are key in pMBRT mechanism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4F06A6-6464-A1B4-C167-AA45DA707ABD}"/>
              </a:ext>
            </a:extLst>
          </p:cNvPr>
          <p:cNvGrpSpPr/>
          <p:nvPr/>
        </p:nvGrpSpPr>
        <p:grpSpPr>
          <a:xfrm>
            <a:off x="2914057" y="2195527"/>
            <a:ext cx="3835509" cy="2985672"/>
            <a:chOff x="3431704" y="1525910"/>
            <a:chExt cx="3835509" cy="29856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61D59D6-3463-DE00-F22E-B0AC374F4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817" r="38936"/>
            <a:stretch/>
          </p:blipFill>
          <p:spPr>
            <a:xfrm>
              <a:off x="3431704" y="1954407"/>
              <a:ext cx="3576740" cy="255717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AF578AC-B738-7B99-9CCE-2C2CA1AF1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818" t="25696" b="50000"/>
            <a:stretch/>
          </p:blipFill>
          <p:spPr>
            <a:xfrm>
              <a:off x="5543134" y="2092515"/>
              <a:ext cx="1724079" cy="61312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38818D-C953-602F-1E6C-849D6FEE0E49}"/>
                </a:ext>
              </a:extLst>
            </p:cNvPr>
            <p:cNvSpPr txBox="1"/>
            <p:nvPr/>
          </p:nvSpPr>
          <p:spPr>
            <a:xfrm>
              <a:off x="3980050" y="1525910"/>
              <a:ext cx="30283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Rats </a:t>
              </a:r>
              <a:r>
                <a:rPr lang="en-US" sz="1400" b="1" i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Fischer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(immunocompetent)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1F5011-3B95-6927-A33B-8A4FA711FFB3}"/>
              </a:ext>
            </a:extLst>
          </p:cNvPr>
          <p:cNvGrpSpPr/>
          <p:nvPr/>
        </p:nvGrpSpPr>
        <p:grpSpPr>
          <a:xfrm>
            <a:off x="6734401" y="2142375"/>
            <a:ext cx="4094278" cy="3038824"/>
            <a:chOff x="7525982" y="1504148"/>
            <a:chExt cx="4094278" cy="30388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FC6421-7F49-6645-44DC-F22FE7239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817" r="40341"/>
            <a:stretch/>
          </p:blipFill>
          <p:spPr>
            <a:xfrm>
              <a:off x="7525982" y="1985797"/>
              <a:ext cx="3576740" cy="255717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FE53DA9-E434-B7D2-D19E-82B8AD2FA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361" t="14817" r="2590" b="64001"/>
            <a:stretch/>
          </p:blipFill>
          <p:spPr>
            <a:xfrm>
              <a:off x="9856618" y="2080603"/>
              <a:ext cx="1763642" cy="5189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D37E39-5777-3692-AFB1-9B00AC3F45D6}"/>
                </a:ext>
              </a:extLst>
            </p:cNvPr>
            <p:cNvSpPr txBox="1"/>
            <p:nvPr/>
          </p:nvSpPr>
          <p:spPr>
            <a:xfrm>
              <a:off x="8256240" y="1504148"/>
              <a:ext cx="26693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Rats </a:t>
              </a:r>
              <a:r>
                <a:rPr lang="en-US" sz="1400" b="1" i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Nude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(immunodeficient)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3553ED-E003-8C30-2D18-9306AABC6724}"/>
              </a:ext>
            </a:extLst>
          </p:cNvPr>
          <p:cNvGrpSpPr/>
          <p:nvPr/>
        </p:nvGrpSpPr>
        <p:grpSpPr>
          <a:xfrm>
            <a:off x="262185" y="1343969"/>
            <a:ext cx="2651872" cy="1941312"/>
            <a:chOff x="414018" y="2603473"/>
            <a:chExt cx="2651872" cy="19413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A30B82-3B0F-EBF8-54CA-48DCB45A3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018" y="2774091"/>
              <a:ext cx="2651872" cy="17706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5840D0-3335-CD09-6FD1-367E06721773}"/>
                </a:ext>
              </a:extLst>
            </p:cNvPr>
            <p:cNvSpPr txBox="1"/>
            <p:nvPr/>
          </p:nvSpPr>
          <p:spPr>
            <a:xfrm>
              <a:off x="640276" y="2603473"/>
              <a:ext cx="22846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Athymic rats (</a:t>
              </a:r>
              <a:r>
                <a:rPr lang="en-US" sz="1600" i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Nude</a:t>
              </a:r>
              <a:r>
                <a:rPr lang="en-US" sz="16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)</a:t>
              </a:r>
            </a:p>
            <a:p>
              <a:r>
                <a:rPr lang="en-US" sz="16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16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Lack T lymphocytes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7924226-E18B-1AE2-A822-F79F640719C0}"/>
              </a:ext>
            </a:extLst>
          </p:cNvPr>
          <p:cNvSpPr txBox="1"/>
          <p:nvPr/>
        </p:nvSpPr>
        <p:spPr>
          <a:xfrm>
            <a:off x="4663408" y="1194306"/>
            <a:ext cx="4511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1 fraction of 25 Gy average in pMBRT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987A48-55E1-20E4-96ED-256C8B4E896B}"/>
              </a:ext>
            </a:extLst>
          </p:cNvPr>
          <p:cNvGrpSpPr/>
          <p:nvPr/>
        </p:nvGrpSpPr>
        <p:grpSpPr>
          <a:xfrm>
            <a:off x="488443" y="3328524"/>
            <a:ext cx="1997663" cy="2185507"/>
            <a:chOff x="811871" y="3299582"/>
            <a:chExt cx="1997663" cy="2185507"/>
          </a:xfrm>
        </p:grpSpPr>
        <p:sp>
          <p:nvSpPr>
            <p:cNvPr id="16" name="Ellipse 17">
              <a:extLst>
                <a:ext uri="{FF2B5EF4-FFF2-40B4-BE49-F238E27FC236}">
                  <a16:creationId xmlns:a16="http://schemas.microsoft.com/office/drawing/2014/main" id="{57A5E2E9-1E51-3857-607B-51C4AE3DFA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834" y="3686298"/>
              <a:ext cx="1498348" cy="1498348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8">
              <a:extLst>
                <a:ext uri="{FF2B5EF4-FFF2-40B4-BE49-F238E27FC236}">
                  <a16:creationId xmlns:a16="http://schemas.microsoft.com/office/drawing/2014/main" id="{DE716664-2C3E-51CC-B160-457368E0F5D0}"/>
                </a:ext>
              </a:extLst>
            </p:cNvPr>
            <p:cNvSpPr txBox="1"/>
            <p:nvPr/>
          </p:nvSpPr>
          <p:spPr>
            <a:xfrm>
              <a:off x="981789" y="5223479"/>
              <a:ext cx="16578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Catherine Sébrié, IR4M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244250-5137-A30F-D3B7-4A8DFB43DFA1}"/>
                </a:ext>
              </a:extLst>
            </p:cNvPr>
            <p:cNvSpPr txBox="1"/>
            <p:nvPr/>
          </p:nvSpPr>
          <p:spPr>
            <a:xfrm>
              <a:off x="811871" y="3299582"/>
              <a:ext cx="1997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Glioblastoma (RG2)</a:t>
              </a:r>
            </a:p>
          </p:txBody>
        </p:sp>
      </p:grp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A3028BB-9DB1-BB0D-D245-4386463E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475" y="6550073"/>
            <a:ext cx="636555" cy="248493"/>
          </a:xfrm>
        </p:spPr>
        <p:txBody>
          <a:bodyPr/>
          <a:lstStyle/>
          <a:p>
            <a:fld id="{5E366EBC-928B-1F4D-BCBB-31473BB08F8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AEADE1-D8F2-75E0-3E0A-58E00ADFF9DF}"/>
              </a:ext>
            </a:extLst>
          </p:cNvPr>
          <p:cNvSpPr txBox="1"/>
          <p:nvPr/>
        </p:nvSpPr>
        <p:spPr>
          <a:xfrm>
            <a:off x="4976600" y="6435854"/>
            <a:ext cx="314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Bertho, Iturri et al. IJROBP 2022</a:t>
            </a:r>
          </a:p>
        </p:txBody>
      </p:sp>
    </p:spTree>
    <p:extLst>
      <p:ext uri="{BB962C8B-B14F-4D97-AF65-F5344CB8AC3E}">
        <p14:creationId xmlns:p14="http://schemas.microsoft.com/office/powerpoint/2010/main" val="3179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93"/>
    </mc:Choice>
    <mc:Fallback xmlns="">
      <p:transition spd="slow" advTm="9109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418DDD1-5A5B-ECCF-4654-7D5551E6B4BC}"/>
              </a:ext>
            </a:extLst>
          </p:cNvPr>
          <p:cNvSpPr txBox="1"/>
          <p:nvPr/>
        </p:nvSpPr>
        <p:spPr>
          <a:xfrm>
            <a:off x="1775520" y="5840096"/>
            <a:ext cx="9195675" cy="43088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Infiltration of </a:t>
            </a:r>
            <a:r>
              <a:rPr lang="en-US" sz="2200" b="1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tumor-associated lymphocytes </a:t>
            </a:r>
            <a:r>
              <a:rPr lang="en-US" sz="22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(TRM T cells and B cells)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7CF1B-6417-E5FC-C6DC-F7E44FDA06CC}"/>
              </a:ext>
            </a:extLst>
          </p:cNvPr>
          <p:cNvSpPr txBox="1"/>
          <p:nvPr/>
        </p:nvSpPr>
        <p:spPr>
          <a:xfrm>
            <a:off x="767408" y="981632"/>
            <a:ext cx="8689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  <a:cs typeface="Arial" panose="020B0604020202020204" pitchFamily="34" charset="0"/>
              </a:rPr>
              <a:t>Flow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cytometry</a:t>
            </a:r>
            <a:r>
              <a:rPr lang="fr-FR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analysis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021FFE-A7B9-E1D6-89CD-07C0B361BBA3}"/>
              </a:ext>
            </a:extLst>
          </p:cNvPr>
          <p:cNvGrpSpPr/>
          <p:nvPr/>
        </p:nvGrpSpPr>
        <p:grpSpPr>
          <a:xfrm>
            <a:off x="872067" y="1518311"/>
            <a:ext cx="1137081" cy="708176"/>
            <a:chOff x="6096000" y="3167390"/>
            <a:chExt cx="1137081" cy="7081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0AE3B6F-B37B-F208-4B0E-CC9EBDC3A788}"/>
                </a:ext>
              </a:extLst>
            </p:cNvPr>
            <p:cNvGrpSpPr/>
            <p:nvPr/>
          </p:nvGrpSpPr>
          <p:grpSpPr>
            <a:xfrm>
              <a:off x="6096000" y="3167390"/>
              <a:ext cx="767055" cy="261610"/>
              <a:chOff x="6096000" y="3167390"/>
              <a:chExt cx="767055" cy="26161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37F6654-5DBD-2118-4429-AAF7012DD251}"/>
                  </a:ext>
                </a:extLst>
              </p:cNvPr>
              <p:cNvSpPr/>
              <p:nvPr/>
            </p:nvSpPr>
            <p:spPr bwMode="auto">
              <a:xfrm>
                <a:off x="6096000" y="3244195"/>
                <a:ext cx="180000" cy="108000"/>
              </a:xfrm>
              <a:prstGeom prst="rect">
                <a:avLst/>
              </a:prstGeom>
              <a:solidFill>
                <a:srgbClr val="32323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FCBB28-D08C-E874-3D90-9B0F5B14B3AD}"/>
                  </a:ext>
                </a:extLst>
              </p:cNvPr>
              <p:cNvSpPr txBox="1"/>
              <p:nvPr/>
            </p:nvSpPr>
            <p:spPr>
              <a:xfrm>
                <a:off x="6223136" y="3167390"/>
                <a:ext cx="6399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B9DE67-6186-12F0-AFDA-D709D2540839}"/>
                </a:ext>
              </a:extLst>
            </p:cNvPr>
            <p:cNvGrpSpPr/>
            <p:nvPr/>
          </p:nvGrpSpPr>
          <p:grpSpPr>
            <a:xfrm>
              <a:off x="6096000" y="3390673"/>
              <a:ext cx="1137081" cy="261610"/>
              <a:chOff x="6096000" y="3375000"/>
              <a:chExt cx="1137081" cy="26161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9D83BF-64AF-7014-0790-FBE2DE1B8ADB}"/>
                  </a:ext>
                </a:extLst>
              </p:cNvPr>
              <p:cNvSpPr/>
              <p:nvPr/>
            </p:nvSpPr>
            <p:spPr bwMode="auto">
              <a:xfrm>
                <a:off x="6096000" y="3451805"/>
                <a:ext cx="180000" cy="108000"/>
              </a:xfrm>
              <a:prstGeom prst="rect">
                <a:avLst/>
              </a:prstGeom>
              <a:solidFill>
                <a:srgbClr val="F9404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08139D-9A55-EC15-5DF3-C8CE9A95C8F4}"/>
                  </a:ext>
                </a:extLst>
              </p:cNvPr>
              <p:cNvSpPr txBox="1"/>
              <p:nvPr/>
            </p:nvSpPr>
            <p:spPr>
              <a:xfrm>
                <a:off x="6230884" y="3375000"/>
                <a:ext cx="100219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ConvPT 7dpi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284BAFC-6A79-F35F-9BDE-760FFF2A9E1C}"/>
                </a:ext>
              </a:extLst>
            </p:cNvPr>
            <p:cNvGrpSpPr/>
            <p:nvPr/>
          </p:nvGrpSpPr>
          <p:grpSpPr>
            <a:xfrm>
              <a:off x="6096000" y="3613956"/>
              <a:ext cx="1112769" cy="261610"/>
              <a:chOff x="6096000" y="3613956"/>
              <a:chExt cx="1112769" cy="26161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D9343FF-DBD0-9383-ACF3-5028078C059E}"/>
                  </a:ext>
                </a:extLst>
              </p:cNvPr>
              <p:cNvSpPr/>
              <p:nvPr/>
            </p:nvSpPr>
            <p:spPr bwMode="auto">
              <a:xfrm>
                <a:off x="6096000" y="3690761"/>
                <a:ext cx="180000" cy="108000"/>
              </a:xfrm>
              <a:prstGeom prst="rect">
                <a:avLst/>
              </a:prstGeom>
              <a:solidFill>
                <a:srgbClr val="5757F9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E82BAB-8146-E93F-B5E0-0EAC9B4FC352}"/>
                  </a:ext>
                </a:extLst>
              </p:cNvPr>
              <p:cNvSpPr txBox="1"/>
              <p:nvPr/>
            </p:nvSpPr>
            <p:spPr>
              <a:xfrm>
                <a:off x="6238632" y="3613956"/>
                <a:ext cx="97013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pMBRT 7dpi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" name="Titre 1">
            <a:extLst>
              <a:ext uri="{FF2B5EF4-FFF2-40B4-BE49-F238E27FC236}">
                <a16:creationId xmlns:a16="http://schemas.microsoft.com/office/drawing/2014/main" id="{D740334B-7E5B-1AEA-BF8A-E3CDEC18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77084"/>
            <a:ext cx="10695516" cy="72960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Lymphocytes in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pMBRT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188B1F-244D-2952-A616-BCAA245AF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596"/>
          <a:stretch/>
        </p:blipFill>
        <p:spPr>
          <a:xfrm>
            <a:off x="1441413" y="1872399"/>
            <a:ext cx="2763240" cy="36179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4EF016-6B8F-0C7C-B70E-F1D1A1A0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702"/>
          <a:stretch/>
        </p:blipFill>
        <p:spPr>
          <a:xfrm>
            <a:off x="4638579" y="1316773"/>
            <a:ext cx="2018023" cy="23161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473BFD0-1F08-6926-3C9F-277675528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608"/>
          <a:stretch/>
        </p:blipFill>
        <p:spPr>
          <a:xfrm>
            <a:off x="4626944" y="3512252"/>
            <a:ext cx="2021497" cy="22699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3B2FBA6-C167-CBA4-0B24-83F021F49D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871"/>
          <a:stretch/>
        </p:blipFill>
        <p:spPr>
          <a:xfrm>
            <a:off x="6672735" y="3511219"/>
            <a:ext cx="2081331" cy="22653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FC1916-D896-5011-ECF0-90047DBAB8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014" r="47727"/>
          <a:stretch/>
        </p:blipFill>
        <p:spPr>
          <a:xfrm>
            <a:off x="8758942" y="1540746"/>
            <a:ext cx="1770871" cy="20891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BA9E718-8C05-6AA0-2FBD-D1CAD35175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297" r="46038"/>
          <a:stretch/>
        </p:blipFill>
        <p:spPr>
          <a:xfrm>
            <a:off x="8744453" y="3688201"/>
            <a:ext cx="1872208" cy="2088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814B8E-03F7-2D5A-9BB4-037ADC810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544"/>
          <a:stretch/>
        </p:blipFill>
        <p:spPr>
          <a:xfrm>
            <a:off x="6598257" y="1081411"/>
            <a:ext cx="2018023" cy="256361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5990114-4C6B-D3FE-8190-8709CF27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475" y="6550073"/>
            <a:ext cx="636555" cy="248493"/>
          </a:xfrm>
        </p:spPr>
        <p:txBody>
          <a:bodyPr/>
          <a:lstStyle/>
          <a:p>
            <a:fld id="{5E366EBC-928B-1F4D-BCBB-31473BB08F8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7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418DDD1-5A5B-ECCF-4654-7D5551E6B4BC}"/>
              </a:ext>
            </a:extLst>
          </p:cNvPr>
          <p:cNvSpPr txBox="1"/>
          <p:nvPr/>
        </p:nvSpPr>
        <p:spPr>
          <a:xfrm>
            <a:off x="2009148" y="5832328"/>
            <a:ext cx="8976278" cy="43088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Infiltration of </a:t>
            </a:r>
            <a:r>
              <a:rPr lang="en-US" sz="2200" b="1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tumor-associated lymphocytes </a:t>
            </a:r>
            <a:r>
              <a:rPr lang="en-US" sz="22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(TRM T cells and B cells)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7CF1B-6417-E5FC-C6DC-F7E44FDA06CC}"/>
              </a:ext>
            </a:extLst>
          </p:cNvPr>
          <p:cNvSpPr txBox="1"/>
          <p:nvPr/>
        </p:nvSpPr>
        <p:spPr>
          <a:xfrm>
            <a:off x="695400" y="908720"/>
            <a:ext cx="8689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j-lt"/>
                <a:cs typeface="Arial" panose="020B0604020202020204" pitchFamily="34" charset="0"/>
              </a:rPr>
              <a:t>Flow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cytometry</a:t>
            </a:r>
            <a:r>
              <a:rPr lang="fr-FR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D740334B-7E5B-1AEA-BF8A-E3CDEC18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72874"/>
            <a:ext cx="10695516" cy="72960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Lymphocytes in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pMBRT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188B1F-244D-2952-A616-BCAA245AF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596"/>
          <a:stretch/>
        </p:blipFill>
        <p:spPr>
          <a:xfrm>
            <a:off x="1441413" y="1872399"/>
            <a:ext cx="2763240" cy="36179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4EF016-6B8F-0C7C-B70E-F1D1A1A0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702"/>
          <a:stretch/>
        </p:blipFill>
        <p:spPr>
          <a:xfrm>
            <a:off x="4638579" y="1316773"/>
            <a:ext cx="2018023" cy="23161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473BFD0-1F08-6926-3C9F-277675528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608"/>
          <a:stretch/>
        </p:blipFill>
        <p:spPr>
          <a:xfrm>
            <a:off x="4626944" y="3512252"/>
            <a:ext cx="2021497" cy="22699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3B2FBA6-C167-CBA4-0B24-83F021F49D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871"/>
          <a:stretch/>
        </p:blipFill>
        <p:spPr>
          <a:xfrm>
            <a:off x="6672735" y="3511219"/>
            <a:ext cx="2081331" cy="22653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FC1916-D896-5011-ECF0-90047DBAB8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014" r="47727"/>
          <a:stretch/>
        </p:blipFill>
        <p:spPr>
          <a:xfrm>
            <a:off x="8758942" y="1540746"/>
            <a:ext cx="1770871" cy="20891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BA9E718-8C05-6AA0-2FBD-D1CAD35175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297" r="46038"/>
          <a:stretch/>
        </p:blipFill>
        <p:spPr>
          <a:xfrm>
            <a:off x="8744453" y="3688201"/>
            <a:ext cx="1872208" cy="2088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814B8E-03F7-2D5A-9BB4-037ADC810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544"/>
          <a:stretch/>
        </p:blipFill>
        <p:spPr>
          <a:xfrm>
            <a:off x="6598257" y="1081411"/>
            <a:ext cx="2018023" cy="25636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129458-322F-E562-66F6-026F7A8C143D}"/>
              </a:ext>
            </a:extLst>
          </p:cNvPr>
          <p:cNvSpPr/>
          <p:nvPr/>
        </p:nvSpPr>
        <p:spPr bwMode="auto">
          <a:xfrm>
            <a:off x="4626944" y="1081411"/>
            <a:ext cx="2081331" cy="458950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BF68BB-3913-4826-408E-DAE6B69055F1}"/>
              </a:ext>
            </a:extLst>
          </p:cNvPr>
          <p:cNvSpPr/>
          <p:nvPr/>
        </p:nvSpPr>
        <p:spPr bwMode="auto">
          <a:xfrm>
            <a:off x="6672064" y="1216497"/>
            <a:ext cx="2081331" cy="240409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80C347-3C66-E594-3835-5D86F15E6836}"/>
              </a:ext>
            </a:extLst>
          </p:cNvPr>
          <p:cNvSpPr/>
          <p:nvPr/>
        </p:nvSpPr>
        <p:spPr bwMode="auto">
          <a:xfrm>
            <a:off x="8760296" y="1351583"/>
            <a:ext cx="2081331" cy="240409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263B43-40AE-8ED0-4A26-FE660E8C853D}"/>
              </a:ext>
            </a:extLst>
          </p:cNvPr>
          <p:cNvSpPr/>
          <p:nvPr/>
        </p:nvSpPr>
        <p:spPr bwMode="auto">
          <a:xfrm>
            <a:off x="1575339" y="2003204"/>
            <a:ext cx="2747761" cy="342946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021FFE-A7B9-E1D6-89CD-07C0B361BBA3}"/>
              </a:ext>
            </a:extLst>
          </p:cNvPr>
          <p:cNvGrpSpPr/>
          <p:nvPr/>
        </p:nvGrpSpPr>
        <p:grpSpPr>
          <a:xfrm>
            <a:off x="872067" y="1518311"/>
            <a:ext cx="1137081" cy="708176"/>
            <a:chOff x="6096000" y="3167390"/>
            <a:chExt cx="1137081" cy="7081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0AE3B6F-B37B-F208-4B0E-CC9EBDC3A788}"/>
                </a:ext>
              </a:extLst>
            </p:cNvPr>
            <p:cNvGrpSpPr/>
            <p:nvPr/>
          </p:nvGrpSpPr>
          <p:grpSpPr>
            <a:xfrm>
              <a:off x="6096000" y="3167390"/>
              <a:ext cx="767055" cy="261610"/>
              <a:chOff x="6096000" y="3167390"/>
              <a:chExt cx="767055" cy="26161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37F6654-5DBD-2118-4429-AAF7012DD251}"/>
                  </a:ext>
                </a:extLst>
              </p:cNvPr>
              <p:cNvSpPr/>
              <p:nvPr/>
            </p:nvSpPr>
            <p:spPr bwMode="auto">
              <a:xfrm>
                <a:off x="6096000" y="3244195"/>
                <a:ext cx="180000" cy="108000"/>
              </a:xfrm>
              <a:prstGeom prst="rect">
                <a:avLst/>
              </a:prstGeom>
              <a:solidFill>
                <a:srgbClr val="32323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FCBB28-D08C-E874-3D90-9B0F5B14B3AD}"/>
                  </a:ext>
                </a:extLst>
              </p:cNvPr>
              <p:cNvSpPr txBox="1"/>
              <p:nvPr/>
            </p:nvSpPr>
            <p:spPr>
              <a:xfrm>
                <a:off x="6223136" y="3167390"/>
                <a:ext cx="6399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B9DE67-6186-12F0-AFDA-D709D2540839}"/>
                </a:ext>
              </a:extLst>
            </p:cNvPr>
            <p:cNvGrpSpPr/>
            <p:nvPr/>
          </p:nvGrpSpPr>
          <p:grpSpPr>
            <a:xfrm>
              <a:off x="6096000" y="3390673"/>
              <a:ext cx="1137081" cy="261610"/>
              <a:chOff x="6096000" y="3375000"/>
              <a:chExt cx="1137081" cy="26161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9D83BF-64AF-7014-0790-FBE2DE1B8ADB}"/>
                  </a:ext>
                </a:extLst>
              </p:cNvPr>
              <p:cNvSpPr/>
              <p:nvPr/>
            </p:nvSpPr>
            <p:spPr bwMode="auto">
              <a:xfrm>
                <a:off x="6096000" y="3451805"/>
                <a:ext cx="180000" cy="108000"/>
              </a:xfrm>
              <a:prstGeom prst="rect">
                <a:avLst/>
              </a:prstGeom>
              <a:solidFill>
                <a:srgbClr val="F9404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08139D-9A55-EC15-5DF3-C8CE9A95C8F4}"/>
                  </a:ext>
                </a:extLst>
              </p:cNvPr>
              <p:cNvSpPr txBox="1"/>
              <p:nvPr/>
            </p:nvSpPr>
            <p:spPr>
              <a:xfrm>
                <a:off x="6230884" y="3375000"/>
                <a:ext cx="100219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ConvPT 7dpi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284BAFC-6A79-F35F-9BDE-760FFF2A9E1C}"/>
                </a:ext>
              </a:extLst>
            </p:cNvPr>
            <p:cNvGrpSpPr/>
            <p:nvPr/>
          </p:nvGrpSpPr>
          <p:grpSpPr>
            <a:xfrm>
              <a:off x="6096000" y="3613956"/>
              <a:ext cx="1112769" cy="261610"/>
              <a:chOff x="6096000" y="3613956"/>
              <a:chExt cx="1112769" cy="26161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D9343FF-DBD0-9383-ACF3-5028078C059E}"/>
                  </a:ext>
                </a:extLst>
              </p:cNvPr>
              <p:cNvSpPr/>
              <p:nvPr/>
            </p:nvSpPr>
            <p:spPr bwMode="auto">
              <a:xfrm>
                <a:off x="6096000" y="3690761"/>
                <a:ext cx="180000" cy="108000"/>
              </a:xfrm>
              <a:prstGeom prst="rect">
                <a:avLst/>
              </a:prstGeom>
              <a:solidFill>
                <a:srgbClr val="5757F9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E82BAB-8146-E93F-B5E0-0EAC9B4FC352}"/>
                  </a:ext>
                </a:extLst>
              </p:cNvPr>
              <p:cNvSpPr txBox="1"/>
              <p:nvPr/>
            </p:nvSpPr>
            <p:spPr>
              <a:xfrm>
                <a:off x="6238632" y="3613956"/>
                <a:ext cx="97013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pMBRT 7dpi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0ECA620-B628-788A-6073-6756191B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475" y="6550073"/>
            <a:ext cx="636555" cy="248493"/>
          </a:xfrm>
        </p:spPr>
        <p:txBody>
          <a:bodyPr/>
          <a:lstStyle/>
          <a:p>
            <a:fld id="{5E366EBC-928B-1F4D-BCBB-31473BB08F8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5295E9-A977-A24E-420E-B4489D9A0B88}"/>
              </a:ext>
            </a:extLst>
          </p:cNvPr>
          <p:cNvSpPr txBox="1"/>
          <p:nvPr/>
        </p:nvSpPr>
        <p:spPr>
          <a:xfrm>
            <a:off x="10128448" y="6405077"/>
            <a:ext cx="19568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RADIOBIOLOGY</a:t>
            </a:r>
          </a:p>
        </p:txBody>
      </p:sp>
    </p:spTree>
    <p:extLst>
      <p:ext uri="{BB962C8B-B14F-4D97-AF65-F5344CB8AC3E}">
        <p14:creationId xmlns:p14="http://schemas.microsoft.com/office/powerpoint/2010/main" val="3595795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18" y="74301"/>
            <a:ext cx="11448246" cy="729605"/>
          </a:xfrm>
        </p:spPr>
        <p:txBody>
          <a:bodyPr vert="horz" lIns="0" tIns="0" rIns="0" bIns="0" rtlCol="0" anchor="b" anchorCtr="0">
            <a:normAutofit fontScale="90000"/>
          </a:bodyPr>
          <a:lstStyle/>
          <a:p>
            <a:r>
              <a:rPr lang="en-GB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Minibeam</a:t>
            </a:r>
            <a:r>
              <a:rPr lang="en-GB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radiation therapy could provide long-term anti-</a:t>
            </a:r>
            <a:r>
              <a:rPr lang="en-GB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tumor</a:t>
            </a:r>
            <a:r>
              <a:rPr lang="en-GB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immunity</a:t>
            </a:r>
            <a:endParaRPr lang="fr-FR" sz="32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Irradiated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cured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immunocompetent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RG2-bearing rats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were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rechallenged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with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RG2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tumor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cells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 3 to 6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months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200" b="0" dirty="0" err="1">
                <a:solidFill>
                  <a:schemeClr val="tx1"/>
                </a:solidFill>
                <a:latin typeface="+mn-lt"/>
              </a:rPr>
              <a:t>after</a:t>
            </a:r>
            <a:r>
              <a:rPr lang="fr-FR" sz="2200" b="0" dirty="0">
                <a:solidFill>
                  <a:schemeClr val="tx1"/>
                </a:solidFill>
                <a:latin typeface="+mn-lt"/>
              </a:rPr>
              <a:t> irradiation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3331" r="30678" b="51327"/>
          <a:stretch/>
        </p:blipFill>
        <p:spPr>
          <a:xfrm>
            <a:off x="2204086" y="2584768"/>
            <a:ext cx="1970144" cy="13697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1" t="5808" r="31202" b="65148"/>
          <a:stretch/>
        </p:blipFill>
        <p:spPr>
          <a:xfrm>
            <a:off x="4868382" y="2584768"/>
            <a:ext cx="1784376" cy="13707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l="60663" t="56204" r="11345" b="23630"/>
          <a:stretch/>
        </p:blipFill>
        <p:spPr>
          <a:xfrm>
            <a:off x="6620067" y="2585810"/>
            <a:ext cx="1706037" cy="136975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24166" y="2092242"/>
            <a:ext cx="702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CTRL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09185" y="2093285"/>
            <a:ext cx="82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MBRT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E4FEDC-CFD7-EAE1-6948-4E28310AF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560" y="4343735"/>
            <a:ext cx="6600056" cy="171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3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7"/>
    </mc:Choice>
    <mc:Fallback xmlns="">
      <p:transition spd="slow" advTm="435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5BF-215B-1F5A-BEF8-DB8BBC0E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78560"/>
            <a:ext cx="11376238" cy="72960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Minibeam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radiation therapy leads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to a different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spatio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-temporal recruitment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65BFD-09BE-39C4-7320-729969C8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12BE6-D816-F39A-BE7A-531F434E423D}"/>
              </a:ext>
            </a:extLst>
          </p:cNvPr>
          <p:cNvGrpSpPr/>
          <p:nvPr/>
        </p:nvGrpSpPr>
        <p:grpSpPr>
          <a:xfrm>
            <a:off x="1921577" y="2431701"/>
            <a:ext cx="2305046" cy="1994597"/>
            <a:chOff x="6720492" y="1135777"/>
            <a:chExt cx="1283700" cy="145531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A7E314-31FD-8865-70A3-22B62056F923}"/>
                </a:ext>
              </a:extLst>
            </p:cNvPr>
            <p:cNvSpPr/>
            <p:nvPr/>
          </p:nvSpPr>
          <p:spPr bwMode="auto">
            <a:xfrm>
              <a:off x="6720492" y="1511092"/>
              <a:ext cx="1080000" cy="108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986643-3EF4-5A31-5C26-D94D65C8A6D2}"/>
                </a:ext>
              </a:extLst>
            </p:cNvPr>
            <p:cNvSpPr/>
            <p:nvPr/>
          </p:nvSpPr>
          <p:spPr bwMode="auto">
            <a:xfrm>
              <a:off x="7644192" y="1636944"/>
              <a:ext cx="180000" cy="180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1AD80A-18FE-6E69-E428-2A57945A786F}"/>
                </a:ext>
              </a:extLst>
            </p:cNvPr>
            <p:cNvSpPr/>
            <p:nvPr/>
          </p:nvSpPr>
          <p:spPr bwMode="auto">
            <a:xfrm>
              <a:off x="7207760" y="1937085"/>
              <a:ext cx="180000" cy="180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FCD868-6543-2B2E-BD82-3E2AB065D530}"/>
                </a:ext>
              </a:extLst>
            </p:cNvPr>
            <p:cNvSpPr/>
            <p:nvPr/>
          </p:nvSpPr>
          <p:spPr bwMode="auto">
            <a:xfrm>
              <a:off x="7824192" y="1412776"/>
              <a:ext cx="180000" cy="180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71152-591A-21CD-A565-D2A17D6F5519}"/>
                </a:ext>
              </a:extLst>
            </p:cNvPr>
            <p:cNvSpPr txBox="1"/>
            <p:nvPr/>
          </p:nvSpPr>
          <p:spPr>
            <a:xfrm>
              <a:off x="6788103" y="1687282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Center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233C47-3815-390C-E11A-EE45B750CA0C}"/>
                </a:ext>
              </a:extLst>
            </p:cNvPr>
            <p:cNvSpPr txBox="1"/>
            <p:nvPr/>
          </p:nvSpPr>
          <p:spPr>
            <a:xfrm>
              <a:off x="6894019" y="1412776"/>
              <a:ext cx="833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Adjacent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E0FA3B-6305-BB53-D5D1-3A440BB4BC13}"/>
                </a:ext>
              </a:extLst>
            </p:cNvPr>
            <p:cNvSpPr txBox="1"/>
            <p:nvPr/>
          </p:nvSpPr>
          <p:spPr>
            <a:xfrm>
              <a:off x="7104112" y="1135777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Periphery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A0D286-0D51-055F-DBC6-A5799D90231A}"/>
              </a:ext>
            </a:extLst>
          </p:cNvPr>
          <p:cNvSpPr txBox="1"/>
          <p:nvPr/>
        </p:nvSpPr>
        <p:spPr>
          <a:xfrm>
            <a:off x="1898985" y="5609362"/>
            <a:ext cx="8211620" cy="76944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pMBRT induces the recruitment of </a:t>
            </a:r>
            <a:r>
              <a:rPr lang="en-US" sz="2200" b="1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T cells in the center</a:t>
            </a:r>
            <a:r>
              <a:rPr lang="en-US" sz="22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of the tumor</a:t>
            </a:r>
          </a:p>
          <a:p>
            <a:pPr algn="ctr"/>
            <a:r>
              <a:rPr lang="en-US" sz="22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sz="2200" b="1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 cells</a:t>
            </a:r>
            <a:r>
              <a:rPr lang="en-US" sz="22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in the adjacent tissue and the periphery of GB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E57222-BC13-9990-3285-07511A0DD7AF}"/>
              </a:ext>
            </a:extLst>
          </p:cNvPr>
          <p:cNvSpPr txBox="1"/>
          <p:nvPr/>
        </p:nvSpPr>
        <p:spPr>
          <a:xfrm>
            <a:off x="575060" y="1052736"/>
            <a:ext cx="4296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Spatial</a:t>
            </a:r>
            <a:r>
              <a:rPr lang="en-US" sz="22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 distribution of immune cells </a:t>
            </a:r>
            <a:endParaRPr lang="en-US" sz="2200" dirty="0">
              <a:solidFill>
                <a:schemeClr val="accent6"/>
              </a:solidFill>
              <a:latin typeface="+mj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2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Immunofluorescence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96AA46-46D9-31E7-8D3C-33E30189F0B4}"/>
              </a:ext>
            </a:extLst>
          </p:cNvPr>
          <p:cNvGrpSpPr>
            <a:grpSpLocks noChangeAspect="1"/>
          </p:cNvGrpSpPr>
          <p:nvPr/>
        </p:nvGrpSpPr>
        <p:grpSpPr>
          <a:xfrm>
            <a:off x="6214705" y="991377"/>
            <a:ext cx="4512863" cy="4601044"/>
            <a:chOff x="4897404" y="980728"/>
            <a:chExt cx="4802699" cy="489654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AB99D7-9E8A-F0E8-93BA-9774C49BCD57}"/>
                </a:ext>
              </a:extLst>
            </p:cNvPr>
            <p:cNvSpPr txBox="1"/>
            <p:nvPr/>
          </p:nvSpPr>
          <p:spPr>
            <a:xfrm>
              <a:off x="6351983" y="990373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Center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60C5FB-812B-8BA1-3E2F-4C200D2C4897}"/>
                </a:ext>
              </a:extLst>
            </p:cNvPr>
            <p:cNvSpPr txBox="1"/>
            <p:nvPr/>
          </p:nvSpPr>
          <p:spPr>
            <a:xfrm>
              <a:off x="7464152" y="980728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Adjacent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9A88A8-FCA0-D97C-805E-CD31EC099AD2}"/>
                </a:ext>
              </a:extLst>
            </p:cNvPr>
            <p:cNvSpPr txBox="1"/>
            <p:nvPr/>
          </p:nvSpPr>
          <p:spPr>
            <a:xfrm>
              <a:off x="8688288" y="983219"/>
              <a:ext cx="1011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Periphery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C08491-398D-DB1A-D5EC-96C74B48B482}"/>
                </a:ext>
              </a:extLst>
            </p:cNvPr>
            <p:cNvSpPr txBox="1"/>
            <p:nvPr/>
          </p:nvSpPr>
          <p:spPr>
            <a:xfrm>
              <a:off x="4901247" y="1511171"/>
              <a:ext cx="788492" cy="327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 cells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D1F7C8-C53A-0F9F-D6F4-3B9828CAE30A}"/>
                </a:ext>
              </a:extLst>
            </p:cNvPr>
            <p:cNvSpPr txBox="1"/>
            <p:nvPr/>
          </p:nvSpPr>
          <p:spPr>
            <a:xfrm>
              <a:off x="4897404" y="3811960"/>
              <a:ext cx="810670" cy="327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 cells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C903856-635F-C8F4-7F20-0ED0EFF27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704" r="37899" b="3878"/>
            <a:stretch/>
          </p:blipFill>
          <p:spPr>
            <a:xfrm>
              <a:off x="5513801" y="1508184"/>
              <a:ext cx="1761029" cy="205462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BC41934-0F15-6593-79D9-CD4C03476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017" t="14059" r="39765" b="2462"/>
            <a:stretch/>
          </p:blipFill>
          <p:spPr>
            <a:xfrm>
              <a:off x="7328299" y="1476581"/>
              <a:ext cx="1104176" cy="21226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1115394-AEC1-0D71-1776-5C3ED7BF7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627" t="21067" r="40738" b="2847"/>
            <a:stretch/>
          </p:blipFill>
          <p:spPr>
            <a:xfrm>
              <a:off x="8572321" y="1268760"/>
              <a:ext cx="1057797" cy="22647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35F268-DA2F-6125-5D51-1502F271D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311" r="35511"/>
            <a:stretch/>
          </p:blipFill>
          <p:spPr>
            <a:xfrm>
              <a:off x="5663293" y="3754571"/>
              <a:ext cx="1676465" cy="21227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B87A83D-D32A-5262-756A-16282A669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673" t="12133" r="41046"/>
            <a:stretch/>
          </p:blipFill>
          <p:spPr>
            <a:xfrm>
              <a:off x="8495322" y="3715211"/>
              <a:ext cx="1096387" cy="2122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BB85A4-BA4B-B613-B391-F8E9BBE32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787" t="13311" r="39424"/>
            <a:stretch/>
          </p:blipFill>
          <p:spPr>
            <a:xfrm>
              <a:off x="7279534" y="3744029"/>
              <a:ext cx="1164345" cy="21227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563A0E-22FC-533B-C11B-AA96C431073F}"/>
                </a:ext>
              </a:extLst>
            </p:cNvPr>
            <p:cNvSpPr/>
            <p:nvPr/>
          </p:nvSpPr>
          <p:spPr bwMode="auto">
            <a:xfrm>
              <a:off x="7217285" y="3811960"/>
              <a:ext cx="161023" cy="1484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7B6146E-F155-458B-F1E0-4ED3B5DBC1E3}"/>
                </a:ext>
              </a:extLst>
            </p:cNvPr>
            <p:cNvSpPr/>
            <p:nvPr/>
          </p:nvSpPr>
          <p:spPr bwMode="auto">
            <a:xfrm>
              <a:off x="8453995" y="3783974"/>
              <a:ext cx="125477" cy="1566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B8AE86-49A3-EA80-F033-7BFA73F22420}"/>
                </a:ext>
              </a:extLst>
            </p:cNvPr>
            <p:cNvSpPr/>
            <p:nvPr/>
          </p:nvSpPr>
          <p:spPr bwMode="auto">
            <a:xfrm>
              <a:off x="7231121" y="1584151"/>
              <a:ext cx="161023" cy="1484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4AF985-F99C-3725-1DDE-6B7A960877CF}"/>
                </a:ext>
              </a:extLst>
            </p:cNvPr>
            <p:cNvSpPr/>
            <p:nvPr/>
          </p:nvSpPr>
          <p:spPr bwMode="auto">
            <a:xfrm>
              <a:off x="8485944" y="1584151"/>
              <a:ext cx="161023" cy="1484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95308E0-E096-4624-DF73-FD3DF3F440CC}"/>
              </a:ext>
            </a:extLst>
          </p:cNvPr>
          <p:cNvSpPr txBox="1"/>
          <p:nvPr/>
        </p:nvSpPr>
        <p:spPr>
          <a:xfrm>
            <a:off x="10128448" y="6405077"/>
            <a:ext cx="19568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RADIOBIOLOGY</a:t>
            </a:r>
          </a:p>
        </p:txBody>
      </p:sp>
    </p:spTree>
    <p:extLst>
      <p:ext uri="{BB962C8B-B14F-4D97-AF65-F5344CB8AC3E}">
        <p14:creationId xmlns:p14="http://schemas.microsoft.com/office/powerpoint/2010/main" val="405280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8" y="80566"/>
            <a:ext cx="10695516" cy="72960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MBRT induces a faster recruitment of T cells in the center of the tumor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C5A1963-93BA-1AAD-0E9A-A7056E744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309" b="46933"/>
          <a:stretch/>
        </p:blipFill>
        <p:spPr>
          <a:xfrm>
            <a:off x="1184614" y="1402820"/>
            <a:ext cx="3851335" cy="23635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500DEA5-A554-2A04-BBF7-5EB146BD6A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224" b="48986"/>
          <a:stretch/>
        </p:blipFill>
        <p:spPr>
          <a:xfrm>
            <a:off x="6249719" y="1402819"/>
            <a:ext cx="3851336" cy="236350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DDE2CC-7234-3907-7C3F-991D15468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475" y="6550073"/>
            <a:ext cx="636555" cy="248493"/>
          </a:xfrm>
        </p:spPr>
        <p:txBody>
          <a:bodyPr/>
          <a:lstStyle/>
          <a:p>
            <a:fld id="{5E366EBC-928B-1F4D-BCBB-31473BB08F8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41BDF-A9B2-17E0-9D6E-47618B2E0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148" y="4294935"/>
            <a:ext cx="6600056" cy="171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5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2A51-3192-C9E6-5ED7-5957D387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616F-921A-7E7C-7BC9-DE7D76BC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2780928"/>
            <a:ext cx="10695515" cy="5112568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Immune 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</a:rPr>
              <a:t>infiltration of tumors irradiated by 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MBRT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</a:rPr>
              <a:t> seems to be characterized by increased (and fast) </a:t>
            </a:r>
            <a:r>
              <a:rPr lang="en-US" sz="2600" dirty="0" err="1">
                <a:solidFill>
                  <a:schemeClr val="accent4">
                    <a:lumMod val="75000"/>
                  </a:schemeClr>
                </a:solidFill>
                <a:effectLst/>
                <a:latin typeface="+mj-lt"/>
              </a:rPr>
              <a:t>intratumoral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</a:rPr>
              <a:t> T and B cells.</a:t>
            </a:r>
          </a:p>
          <a:p>
            <a:pPr marL="0" indent="0" algn="ctr">
              <a:buNone/>
            </a:pPr>
            <a:endParaRPr lang="en-US" sz="26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2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MBRT leads to a distinct </a:t>
            </a:r>
            <a:r>
              <a:rPr lang="en-US" sz="26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spatio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-temporal immune recruitment.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0460D-548A-993E-F821-4C366D6A8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5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Implementation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at a </a:t>
            </a:r>
            <a:r>
              <a:rPr lang="fr-FR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clinical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pencil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beam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scanning </a:t>
            </a:r>
            <a:r>
              <a:rPr lang="fr-FR" sz="28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system</a:t>
            </a:r>
            <a:r>
              <a:rPr lang="fr-FR" sz="2800" dirty="0" err="1">
                <a:solidFill>
                  <a:schemeClr val="bg1"/>
                </a:solidFill>
                <a:latin typeface="+mj-lt"/>
              </a:rPr>
              <a:t>BS</a:t>
            </a:r>
            <a:endParaRPr lang="fr-FR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201" y="2103437"/>
            <a:ext cx="5478589" cy="29303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202" y="1072664"/>
            <a:ext cx="3156166" cy="178757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31299" y="1320836"/>
            <a:ext cx="5117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/>
              <a:t>MC (TOPAS) versus IBA nano RAZOR diode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35760" y="5962925"/>
            <a:ext cx="330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L. De </a:t>
            </a:r>
            <a:r>
              <a:rPr lang="fr-FR" i="1" dirty="0" err="1"/>
              <a:t>Marzi</a:t>
            </a:r>
            <a:r>
              <a:rPr lang="fr-FR" i="1" dirty="0"/>
              <a:t> et al. Med. </a:t>
            </a:r>
            <a:r>
              <a:rPr lang="fr-FR" i="1" dirty="0" err="1"/>
              <a:t>Phys</a:t>
            </a:r>
            <a:r>
              <a:rPr lang="fr-FR" i="1" dirty="0"/>
              <a:t> 2018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960096" y="5161008"/>
            <a:ext cx="11442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6 Gy/min</a:t>
            </a:r>
          </a:p>
          <a:p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6B19442-31C9-4782-8CD5-64F3A394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34" y="3126026"/>
            <a:ext cx="3156166" cy="236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455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4C2E-4D1D-4171-A584-A7E3A554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Beam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characterics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LhARA</a:t>
            </a:r>
            <a:endParaRPr lang="fr-FR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46AD2-5433-4BEC-A45F-263B469CA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58" y="1124744"/>
            <a:ext cx="10695515" cy="5112568"/>
          </a:xfrm>
        </p:spPr>
        <p:txBody>
          <a:bodyPr/>
          <a:lstStyle/>
          <a:p>
            <a:pPr marL="0" indent="0">
              <a:buNone/>
            </a:pPr>
            <a:r>
              <a:rPr lang="en-US" sz="220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 beam features </a:t>
            </a: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divergence</a:t>
            </a:r>
          </a:p>
          <a:p>
            <a:r>
              <a:rPr lang="fr-FR" sz="2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fr-FR" sz="2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emittance</a:t>
            </a:r>
            <a:endParaRPr lang="fr-FR" sz="2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B26E8-865C-4A72-9F01-B2FF2F57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CD3BD61-D038-46C6-B893-C85FF4709B8A}"/>
              </a:ext>
            </a:extLst>
          </p:cNvPr>
          <p:cNvSpPr txBox="1">
            <a:spLocks/>
          </p:cNvSpPr>
          <p:nvPr/>
        </p:nvSpPr>
        <p:spPr>
          <a:xfrm>
            <a:off x="3359696" y="5166085"/>
            <a:ext cx="5616128" cy="33701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266700" indent="-266700" algn="l" defTabSz="4572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EE8220"/>
              </a:buClr>
              <a:buFont typeface="Wingdings" charset="2"/>
              <a:buChar char="§"/>
              <a:defRPr sz="2000" b="1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1pPr>
            <a:lvl2pPr marL="450850" indent="-274638" algn="l" defTabSz="457200" rtl="0" eaLnBrk="1" latinLnBrk="0" hangingPunct="1">
              <a:lnSpc>
                <a:spcPts val="1600"/>
              </a:lnSpc>
              <a:spcBef>
                <a:spcPts val="600"/>
              </a:spcBef>
              <a:buClrTx/>
              <a:buSzPct val="50000"/>
              <a:buFont typeface="Wingdings" charset="2"/>
              <a:buChar char="q"/>
              <a:defRPr sz="1800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2pPr>
            <a:lvl3pPr marL="596900" indent="-238125" algn="l" defTabSz="457200" rtl="0" eaLnBrk="1" latinLnBrk="0" hangingPunct="1">
              <a:lnSpc>
                <a:spcPts val="1800"/>
              </a:lnSpc>
              <a:spcBef>
                <a:spcPts val="600"/>
              </a:spcBef>
              <a:buClr>
                <a:srgbClr val="EE8220"/>
              </a:buClr>
              <a:buFont typeface="Wingdings" charset="2"/>
              <a:buChar char="§"/>
              <a:defRPr sz="1600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3pPr>
            <a:lvl4pPr marL="579438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Tx/>
              <a:buNone/>
              <a:defRPr sz="1600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4pPr>
            <a:lvl5pPr marL="739775" indent="-7938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Tx/>
              <a:buNone/>
              <a:defRPr sz="1600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s-ES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s-ES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. Schneider et al. </a:t>
            </a:r>
            <a:r>
              <a:rPr lang="es-ES" b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Scientific</a:t>
            </a:r>
            <a:r>
              <a:rPr lang="es-ES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s-ES" b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Reports</a:t>
            </a:r>
            <a:r>
              <a:rPr lang="es-ES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2020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26014E-F105-4B0B-8113-B8CA71604A79}"/>
              </a:ext>
            </a:extLst>
          </p:cNvPr>
          <p:cNvSpPr txBox="1"/>
          <p:nvPr/>
        </p:nvSpPr>
        <p:spPr>
          <a:xfrm>
            <a:off x="4007768" y="1917993"/>
            <a:ext cx="41345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b="1" u="sng" dirty="0" err="1"/>
              <a:t>Magnetically</a:t>
            </a:r>
            <a:r>
              <a:rPr lang="es-ES" sz="2200" b="1" u="sng" dirty="0"/>
              <a:t> </a:t>
            </a:r>
            <a:r>
              <a:rPr lang="es-ES" sz="2200" b="1" u="sng" dirty="0" err="1"/>
              <a:t>focussed</a:t>
            </a:r>
            <a:r>
              <a:rPr lang="es-ES" sz="2200" b="1" u="sng" dirty="0"/>
              <a:t> </a:t>
            </a:r>
            <a:r>
              <a:rPr lang="es-ES" sz="2200" b="1" u="sng" dirty="0" err="1"/>
              <a:t>minibeams</a:t>
            </a:r>
            <a:endParaRPr lang="es-ES" sz="2200" b="1" u="sng" dirty="0"/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CF85AD3C-F1B8-47C2-A742-BC7BFA53D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341" y="2846312"/>
            <a:ext cx="4279711" cy="2175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C41AF8-15E3-4E9E-8805-CB1FD3256ACF}"/>
              </a:ext>
            </a:extLst>
          </p:cNvPr>
          <p:cNvSpPr txBox="1"/>
          <p:nvPr/>
        </p:nvSpPr>
        <p:spPr>
          <a:xfrm>
            <a:off x="3389129" y="5824716"/>
            <a:ext cx="6104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can pave the way towards  combination of </a:t>
            </a:r>
            <a:r>
              <a:rPr lang="en-GB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pMBRT</a:t>
            </a:r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+ FLASH</a:t>
            </a:r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F0AE67-6255-4813-AB65-52120ADC7109}"/>
              </a:ext>
            </a:extLst>
          </p:cNvPr>
          <p:cNvSpPr txBox="1"/>
          <p:nvPr/>
        </p:nvSpPr>
        <p:spPr>
          <a:xfrm>
            <a:off x="8665301" y="1930748"/>
            <a:ext cx="273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LhARA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 FWHM &lt; 0.5 mm</a:t>
            </a:r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76083A5-624C-4A00-A4AB-F752D4CE1489}"/>
              </a:ext>
            </a:extLst>
          </p:cNvPr>
          <p:cNvSpPr/>
          <p:nvPr/>
        </p:nvSpPr>
        <p:spPr bwMode="auto">
          <a:xfrm>
            <a:off x="3143672" y="2013806"/>
            <a:ext cx="576064" cy="368521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198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4F807-D4B9-47B3-A322-C3F603445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Carbon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minibeam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radiation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therapy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@ GSI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2EA43F-BE02-4F09-9FC2-BE55A0AA3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EECA3C95-1050-4AD8-984A-F6C2AB2B0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t="34757" r="24857" b="33397"/>
          <a:stretch/>
        </p:blipFill>
        <p:spPr>
          <a:xfrm>
            <a:off x="6110654" y="1657444"/>
            <a:ext cx="1180340" cy="15199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C1B11B-27B8-4295-A4C7-770847B90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39" t="36384" r="5807" b="38926"/>
          <a:stretch/>
        </p:blipFill>
        <p:spPr>
          <a:xfrm>
            <a:off x="1451451" y="1578575"/>
            <a:ext cx="2408919" cy="15520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EE6BCB-1EB8-458C-A22C-36E90C510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7" r="10630"/>
          <a:stretch/>
        </p:blipFill>
        <p:spPr>
          <a:xfrm>
            <a:off x="3722306" y="1627255"/>
            <a:ext cx="2221972" cy="16158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C7B56F-A8FA-45B6-BA4D-742072401A71}"/>
              </a:ext>
            </a:extLst>
          </p:cNvPr>
          <p:cNvSpPr txBox="1"/>
          <p:nvPr/>
        </p:nvSpPr>
        <p:spPr>
          <a:xfrm>
            <a:off x="3880160" y="1163090"/>
            <a:ext cx="187656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i="1" dirty="0"/>
              <a:t>550 µm width </a:t>
            </a:r>
            <a:endParaRPr lang="fr-FR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1BABA7-A0EF-42BA-A873-19DFA4B53E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30" t="34005" r="32674" b="33503"/>
          <a:stretch/>
        </p:blipFill>
        <p:spPr>
          <a:xfrm>
            <a:off x="8980264" y="1661320"/>
            <a:ext cx="988407" cy="1516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6CDC51-ECBA-4384-AE65-9BBA054C7C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254" r="10594" b="54488"/>
          <a:stretch/>
        </p:blipFill>
        <p:spPr>
          <a:xfrm>
            <a:off x="7204550" y="1661320"/>
            <a:ext cx="1735800" cy="15161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E5757C-EF76-466F-BFA1-59DC8EEE538A}"/>
              </a:ext>
            </a:extLst>
          </p:cNvPr>
          <p:cNvSpPr txBox="1"/>
          <p:nvPr/>
        </p:nvSpPr>
        <p:spPr>
          <a:xfrm>
            <a:off x="6119082" y="1186443"/>
            <a:ext cx="113433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Conv. IR</a:t>
            </a:r>
            <a:endParaRPr lang="fr-F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F6C24E-2081-4BB4-BD55-6CE66C323FE9}"/>
              </a:ext>
            </a:extLst>
          </p:cNvPr>
          <p:cNvSpPr txBox="1"/>
          <p:nvPr/>
        </p:nvSpPr>
        <p:spPr>
          <a:xfrm>
            <a:off x="7613139" y="1186487"/>
            <a:ext cx="90825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MBRT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28C8A5-6086-4C0D-980F-3BEBFBAE73E2}"/>
              </a:ext>
            </a:extLst>
          </p:cNvPr>
          <p:cNvSpPr txBox="1"/>
          <p:nvPr/>
        </p:nvSpPr>
        <p:spPr>
          <a:xfrm>
            <a:off x="8761951" y="1196558"/>
            <a:ext cx="130743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Single slit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033BCE-4CD0-47F7-B184-C631F54E24AA}"/>
              </a:ext>
            </a:extLst>
          </p:cNvPr>
          <p:cNvSpPr txBox="1"/>
          <p:nvPr/>
        </p:nvSpPr>
        <p:spPr>
          <a:xfrm>
            <a:off x="1363605" y="3389533"/>
            <a:ext cx="400471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Dose prescription: 20 </a:t>
            </a:r>
            <a:r>
              <a:rPr lang="en-US" dirty="0" err="1"/>
              <a:t>Gy</a:t>
            </a:r>
            <a:r>
              <a:rPr lang="en-US" dirty="0"/>
              <a:t> average</a:t>
            </a:r>
          </a:p>
          <a:p>
            <a:pPr algn="l"/>
            <a:r>
              <a:rPr lang="en-US" dirty="0"/>
              <a:t> </a:t>
            </a:r>
            <a:endParaRPr lang="fr-F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F81405-52F0-40A3-8F65-FBF58AD0207E}"/>
              </a:ext>
            </a:extLst>
          </p:cNvPr>
          <p:cNvSpPr txBox="1"/>
          <p:nvPr/>
        </p:nvSpPr>
        <p:spPr>
          <a:xfrm>
            <a:off x="1429242" y="1162595"/>
            <a:ext cx="224857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i="1" dirty="0"/>
              <a:t>180 MeV/A C ions</a:t>
            </a:r>
            <a:endParaRPr lang="fr-FR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198491-6402-4D88-85E6-92842F91DB26}"/>
              </a:ext>
            </a:extLst>
          </p:cNvPr>
          <p:cNvSpPr txBox="1"/>
          <p:nvPr/>
        </p:nvSpPr>
        <p:spPr>
          <a:xfrm>
            <a:off x="6739152" y="3286426"/>
            <a:ext cx="3012387" cy="5539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500" dirty="0">
                <a:solidFill>
                  <a:srgbClr val="0070C0"/>
                </a:solidFill>
              </a:rPr>
              <a:t>Dose peak = 121 ± 6 </a:t>
            </a:r>
            <a:r>
              <a:rPr lang="en-US" sz="1500" dirty="0" err="1">
                <a:solidFill>
                  <a:srgbClr val="0070C0"/>
                </a:solidFill>
              </a:rPr>
              <a:t>Gy</a:t>
            </a:r>
            <a:r>
              <a:rPr lang="en-US" sz="1500" dirty="0">
                <a:solidFill>
                  <a:srgbClr val="0070C0"/>
                </a:solidFill>
              </a:rPr>
              <a:t>,</a:t>
            </a:r>
          </a:p>
          <a:p>
            <a:pPr algn="l"/>
            <a:r>
              <a:rPr lang="en-US" sz="1500" dirty="0">
                <a:solidFill>
                  <a:srgbClr val="0070C0"/>
                </a:solidFill>
              </a:rPr>
              <a:t> D valley = 1.5 ± 0.1 </a:t>
            </a:r>
            <a:r>
              <a:rPr lang="en-US" sz="1500" dirty="0" err="1">
                <a:solidFill>
                  <a:srgbClr val="0070C0"/>
                </a:solidFill>
              </a:rPr>
              <a:t>Gy</a:t>
            </a:r>
            <a:endParaRPr lang="fr-FR" sz="1500" dirty="0">
              <a:solidFill>
                <a:srgbClr val="0070C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0E4A721-A28C-45BB-B33A-BB5FF6B52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863" y="3908610"/>
            <a:ext cx="4361994" cy="19495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6CC040-878D-4ADF-9F56-EBADA8344D3E}"/>
              </a:ext>
            </a:extLst>
          </p:cNvPr>
          <p:cNvSpPr txBox="1"/>
          <p:nvPr/>
        </p:nvSpPr>
        <p:spPr>
          <a:xfrm>
            <a:off x="5850978" y="5926316"/>
            <a:ext cx="4167764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/>
              <a:t>Less lung metastasis with </a:t>
            </a:r>
            <a:r>
              <a:rPr lang="en-US" sz="1600" dirty="0" err="1"/>
              <a:t>Conv.RT</a:t>
            </a:r>
            <a:r>
              <a:rPr lang="en-US" sz="1600" dirty="0"/>
              <a:t> and MBRT</a:t>
            </a:r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1885772" y="4514038"/>
            <a:ext cx="246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LM8 </a:t>
            </a:r>
            <a:r>
              <a:rPr lang="fr-FR" dirty="0" err="1"/>
              <a:t>mice</a:t>
            </a:r>
            <a:r>
              <a:rPr lang="fr-FR" dirty="0"/>
              <a:t> </a:t>
            </a:r>
            <a:r>
              <a:rPr lang="fr-FR" dirty="0" err="1"/>
              <a:t>osteosarcoma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6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82B52F-1DC7-B43D-ACC9-2D07EA36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7" name="Groupe 1">
            <a:extLst>
              <a:ext uri="{FF2B5EF4-FFF2-40B4-BE49-F238E27FC236}">
                <a16:creationId xmlns:a16="http://schemas.microsoft.com/office/drawing/2014/main" id="{4563D8E6-8DC5-EC0E-9FC0-5B5FA6BACEBF}"/>
              </a:ext>
            </a:extLst>
          </p:cNvPr>
          <p:cNvGrpSpPr/>
          <p:nvPr/>
        </p:nvGrpSpPr>
        <p:grpSpPr>
          <a:xfrm>
            <a:off x="3071665" y="2634507"/>
            <a:ext cx="4990006" cy="3119856"/>
            <a:chOff x="2997244" y="1740138"/>
            <a:chExt cx="5448587" cy="3889238"/>
          </a:xfrm>
        </p:grpSpPr>
        <p:cxnSp>
          <p:nvCxnSpPr>
            <p:cNvPr id="8" name="Connecteur droit 5">
              <a:extLst>
                <a:ext uri="{FF2B5EF4-FFF2-40B4-BE49-F238E27FC236}">
                  <a16:creationId xmlns:a16="http://schemas.microsoft.com/office/drawing/2014/main" id="{B0C845B1-7378-15FC-984F-1C9298E9E72E}"/>
                </a:ext>
              </a:extLst>
            </p:cNvPr>
            <p:cNvCxnSpPr/>
            <p:nvPr/>
          </p:nvCxnSpPr>
          <p:spPr>
            <a:xfrm>
              <a:off x="5313680" y="2255520"/>
              <a:ext cx="0" cy="1656080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43EAB8EB-C165-D54D-4390-E1A6F18C2A27}"/>
                </a:ext>
              </a:extLst>
            </p:cNvPr>
            <p:cNvCxnSpPr/>
            <p:nvPr/>
          </p:nvCxnSpPr>
          <p:spPr>
            <a:xfrm flipH="1">
              <a:off x="5313680" y="3911600"/>
              <a:ext cx="21844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1">
              <a:extLst>
                <a:ext uri="{FF2B5EF4-FFF2-40B4-BE49-F238E27FC236}">
                  <a16:creationId xmlns:a16="http://schemas.microsoft.com/office/drawing/2014/main" id="{8C5FF2F1-D1AD-625C-0AD9-89E9CC2FF856}"/>
                </a:ext>
              </a:extLst>
            </p:cNvPr>
            <p:cNvCxnSpPr/>
            <p:nvPr/>
          </p:nvCxnSpPr>
          <p:spPr>
            <a:xfrm flipH="1">
              <a:off x="3850640" y="3911600"/>
              <a:ext cx="1463040" cy="1280160"/>
            </a:xfrm>
            <a:prstGeom prst="line">
              <a:avLst/>
            </a:prstGeom>
            <a:ln w="412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3">
              <a:extLst>
                <a:ext uri="{FF2B5EF4-FFF2-40B4-BE49-F238E27FC236}">
                  <a16:creationId xmlns:a16="http://schemas.microsoft.com/office/drawing/2014/main" id="{F9A86F73-3552-8C57-86D3-B18DACF65D82}"/>
                </a:ext>
              </a:extLst>
            </p:cNvPr>
            <p:cNvCxnSpPr/>
            <p:nvPr/>
          </p:nvCxnSpPr>
          <p:spPr>
            <a:xfrm flipH="1" flipV="1">
              <a:off x="3850640" y="2547620"/>
              <a:ext cx="1457159" cy="133604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4">
              <a:extLst>
                <a:ext uri="{FF2B5EF4-FFF2-40B4-BE49-F238E27FC236}">
                  <a16:creationId xmlns:a16="http://schemas.microsoft.com/office/drawing/2014/main" id="{331692E4-AC11-5AF4-9FA0-AAFB5FCCB146}"/>
                </a:ext>
              </a:extLst>
            </p:cNvPr>
            <p:cNvSpPr txBox="1"/>
            <p:nvPr/>
          </p:nvSpPr>
          <p:spPr>
            <a:xfrm>
              <a:off x="4971008" y="1740138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</a:rPr>
                <a:t>TIME</a:t>
              </a:r>
            </a:p>
          </p:txBody>
        </p:sp>
        <p:sp>
          <p:nvSpPr>
            <p:cNvPr id="13" name="ZoneTexte 16">
              <a:extLst>
                <a:ext uri="{FF2B5EF4-FFF2-40B4-BE49-F238E27FC236}">
                  <a16:creationId xmlns:a16="http://schemas.microsoft.com/office/drawing/2014/main" id="{1126709E-6DB2-C82D-6C67-2066A5DE81F3}"/>
                </a:ext>
              </a:extLst>
            </p:cNvPr>
            <p:cNvSpPr txBox="1"/>
            <p:nvPr/>
          </p:nvSpPr>
          <p:spPr>
            <a:xfrm>
              <a:off x="7673568" y="3726934"/>
              <a:ext cx="772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SPACE</a:t>
              </a:r>
            </a:p>
          </p:txBody>
        </p:sp>
        <p:sp>
          <p:nvSpPr>
            <p:cNvPr id="14" name="ZoneTexte 17">
              <a:extLst>
                <a:ext uri="{FF2B5EF4-FFF2-40B4-BE49-F238E27FC236}">
                  <a16:creationId xmlns:a16="http://schemas.microsoft.com/office/drawing/2014/main" id="{7CC6F459-00AB-724F-5AB7-A429B6D8D469}"/>
                </a:ext>
              </a:extLst>
            </p:cNvPr>
            <p:cNvSpPr txBox="1"/>
            <p:nvPr/>
          </p:nvSpPr>
          <p:spPr>
            <a:xfrm>
              <a:off x="3386048" y="5260044"/>
              <a:ext cx="953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</a:rPr>
                <a:t>ENERGY</a:t>
              </a:r>
            </a:p>
          </p:txBody>
        </p:sp>
        <p:sp>
          <p:nvSpPr>
            <p:cNvPr id="15" name="ZoneTexte 15">
              <a:extLst>
                <a:ext uri="{FF2B5EF4-FFF2-40B4-BE49-F238E27FC236}">
                  <a16:creationId xmlns:a16="http://schemas.microsoft.com/office/drawing/2014/main" id="{578EB4D6-6D9E-F000-B204-BC879F483DE1}"/>
                </a:ext>
              </a:extLst>
            </p:cNvPr>
            <p:cNvSpPr txBox="1"/>
            <p:nvPr/>
          </p:nvSpPr>
          <p:spPr>
            <a:xfrm>
              <a:off x="2997244" y="2150348"/>
              <a:ext cx="1379989" cy="460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PARTICLE</a:t>
              </a:r>
            </a:p>
          </p:txBody>
        </p:sp>
      </p:grpSp>
      <p:sp>
        <p:nvSpPr>
          <p:cNvPr id="16" name="CuadroTexto 3">
            <a:extLst>
              <a:ext uri="{FF2B5EF4-FFF2-40B4-BE49-F238E27FC236}">
                <a16:creationId xmlns:a16="http://schemas.microsoft.com/office/drawing/2014/main" id="{F03994B6-5A3A-109A-15F1-257ED447E3D9}"/>
              </a:ext>
            </a:extLst>
          </p:cNvPr>
          <p:cNvSpPr txBox="1"/>
          <p:nvPr/>
        </p:nvSpPr>
        <p:spPr>
          <a:xfrm>
            <a:off x="4660439" y="935881"/>
            <a:ext cx="18380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Fractionation</a:t>
            </a:r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Dose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Pulse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Imagen 11">
            <a:extLst>
              <a:ext uri="{FF2B5EF4-FFF2-40B4-BE49-F238E27FC236}">
                <a16:creationId xmlns:a16="http://schemas.microsoft.com/office/drawing/2014/main" id="{19AF6ED4-006B-BB95-E89C-2E58A0361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7" r="34622" b="41606"/>
          <a:stretch/>
        </p:blipFill>
        <p:spPr>
          <a:xfrm>
            <a:off x="8328319" y="3478597"/>
            <a:ext cx="2910199" cy="1750785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120EF729-D779-3FFD-0154-C819820B2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450"/>
            <a:ext cx="10696575" cy="730250"/>
          </a:xfrm>
        </p:spPr>
        <p:txBody>
          <a:bodyPr>
            <a:noAutofit/>
          </a:bodyPr>
          <a:lstStyle/>
          <a:p>
            <a:r>
              <a:rPr lang="es-ES" sz="2933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r>
              <a:rPr lang="es-ES" sz="2933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a </a:t>
            </a:r>
            <a:r>
              <a:rPr lang="es-ES" sz="2933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paradigm</a:t>
            </a:r>
            <a:r>
              <a:rPr lang="es-ES" sz="2933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933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</a:t>
            </a:r>
            <a:r>
              <a:rPr lang="es-ES" sz="2933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ES" sz="2933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933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</a:t>
            </a:r>
            <a:r>
              <a:rPr lang="es-ES" sz="2933" baseline="30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s-ES" sz="2933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933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century</a:t>
            </a:r>
            <a:endParaRPr lang="es-ES" sz="2933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1081406"/>
            <a:ext cx="1699120" cy="12177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86751F-8978-4850-8A63-2C13CF0B0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455" y="3255785"/>
            <a:ext cx="768163" cy="621846"/>
          </a:xfrm>
          <a:prstGeom prst="rect">
            <a:avLst/>
          </a:prstGeom>
        </p:spPr>
      </p:pic>
      <p:sp>
        <p:nvSpPr>
          <p:cNvPr id="22" name="CuadroTexto 15">
            <a:extLst>
              <a:ext uri="{FF2B5EF4-FFF2-40B4-BE49-F238E27FC236}">
                <a16:creationId xmlns:a16="http://schemas.microsoft.com/office/drawing/2014/main" id="{1CD4AE87-0A6F-4419-80ED-782E2CA0A031}"/>
              </a:ext>
            </a:extLst>
          </p:cNvPr>
          <p:cNvSpPr txBox="1"/>
          <p:nvPr/>
        </p:nvSpPr>
        <p:spPr>
          <a:xfrm rot="2168215">
            <a:off x="6102294" y="3145291"/>
            <a:ext cx="162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Standard RT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68270-82CA-4DFA-B983-0BD13D8DC44C}"/>
              </a:ext>
            </a:extLst>
          </p:cNvPr>
          <p:cNvSpPr txBox="1"/>
          <p:nvPr/>
        </p:nvSpPr>
        <p:spPr>
          <a:xfrm>
            <a:off x="1552402" y="2255682"/>
            <a:ext cx="145713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Photons</a:t>
            </a:r>
          </a:p>
          <a:p>
            <a:endParaRPr lang="en-US" sz="2200" b="1" dirty="0"/>
          </a:p>
          <a:p>
            <a:r>
              <a:rPr lang="en-US" sz="2200" b="1" dirty="0"/>
              <a:t>Protons</a:t>
            </a:r>
          </a:p>
          <a:p>
            <a:endParaRPr lang="en-US" sz="2200" b="1" dirty="0"/>
          </a:p>
          <a:p>
            <a:r>
              <a:rPr lang="en-US" sz="2200" b="1" dirty="0"/>
              <a:t>Heavy ions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1480460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23792" y="-662782"/>
            <a:ext cx="7886700" cy="1325563"/>
          </a:xfrm>
        </p:spPr>
        <p:txBody>
          <a:bodyPr>
            <a:normAutofit/>
          </a:bodyPr>
          <a:lstStyle/>
          <a:p>
            <a:r>
              <a:rPr lang="fr-FR" sz="28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Very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sz="28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heavy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ions MBRT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0AE4-83D8-FB47-82ED-D1E5E7101566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443372" y="942475"/>
            <a:ext cx="113052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Ne, Si and Ar ions </a:t>
            </a:r>
            <a:r>
              <a:rPr lang="fr-FR" sz="2000" dirty="0" err="1"/>
              <a:t>used</a:t>
            </a:r>
            <a:r>
              <a:rPr lang="fr-FR" sz="2000" dirty="0"/>
              <a:t> in the </a:t>
            </a:r>
            <a:r>
              <a:rPr lang="fr-FR" sz="2000" dirty="0" err="1"/>
              <a:t>past</a:t>
            </a:r>
            <a:r>
              <a:rPr lang="fr-FR" sz="2000" dirty="0"/>
              <a:t>, </a:t>
            </a:r>
            <a:r>
              <a:rPr lang="fr-FR" sz="2000" dirty="0" err="1"/>
              <a:t>extremely</a:t>
            </a:r>
            <a:r>
              <a:rPr lang="fr-FR" sz="2000" dirty="0"/>
              <a:t> efficient for the </a:t>
            </a:r>
            <a:r>
              <a:rPr lang="fr-FR" sz="2000" dirty="0" err="1"/>
              <a:t>treatment</a:t>
            </a:r>
            <a:r>
              <a:rPr lang="fr-FR" sz="2000" dirty="0"/>
              <a:t> of </a:t>
            </a:r>
            <a:r>
              <a:rPr lang="fr-FR" sz="2000" dirty="0" err="1"/>
              <a:t>hypoxic</a:t>
            </a:r>
            <a:r>
              <a:rPr lang="fr-FR" sz="2000" dirty="0"/>
              <a:t> </a:t>
            </a:r>
            <a:r>
              <a:rPr lang="fr-FR" sz="2000" dirty="0" err="1"/>
              <a:t>tumors</a:t>
            </a:r>
            <a:r>
              <a:rPr lang="fr-FR" sz="2000" dirty="0"/>
              <a:t>  </a:t>
            </a:r>
            <a:r>
              <a:rPr lang="fr-FR" sz="2000" i="1" dirty="0"/>
              <a:t>(Castro 1994). </a:t>
            </a:r>
            <a:r>
              <a:rPr lang="fr-FR" sz="2000" dirty="0"/>
              <a:t>HOWEVER, </a:t>
            </a:r>
            <a:r>
              <a:rPr lang="fr-FR" sz="2000" dirty="0" err="1"/>
              <a:t>abandoned</a:t>
            </a:r>
            <a:r>
              <a:rPr lang="fr-FR" sz="2000" dirty="0"/>
              <a:t> due to important </a:t>
            </a:r>
            <a:r>
              <a:rPr lang="fr-FR" sz="2000" dirty="0" err="1"/>
              <a:t>side</a:t>
            </a:r>
            <a:r>
              <a:rPr lang="fr-FR" sz="2000" dirty="0"/>
              <a:t> </a:t>
            </a:r>
            <a:r>
              <a:rPr lang="fr-FR" sz="2000" dirty="0" err="1"/>
              <a:t>effects</a:t>
            </a:r>
            <a:r>
              <a:rPr lang="fr-FR" sz="2000" dirty="0"/>
              <a:t> in normal tissues</a:t>
            </a:r>
          </a:p>
          <a:p>
            <a:pPr algn="ctr"/>
            <a:endParaRPr lang="fr-FR" sz="2000" dirty="0"/>
          </a:p>
          <a:p>
            <a:pPr algn="ctr"/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1CFD4-C60E-4B67-95DA-1F1059B80435}"/>
              </a:ext>
            </a:extLst>
          </p:cNvPr>
          <p:cNvSpPr txBox="1"/>
          <p:nvPr/>
        </p:nvSpPr>
        <p:spPr>
          <a:xfrm>
            <a:off x="3287688" y="1821643"/>
            <a:ext cx="52200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>
                <a:solidFill>
                  <a:schemeClr val="accent3">
                    <a:lumMod val="75000"/>
                  </a:schemeClr>
                </a:solidFill>
              </a:rPr>
              <a:t>Ne MBRT @ HIMAC, mice’s legs irradiation </a:t>
            </a:r>
            <a:endParaRPr lang="fr-FR" sz="2200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Imagen 25">
            <a:extLst>
              <a:ext uri="{FF2B5EF4-FFF2-40B4-BE49-F238E27FC236}">
                <a16:creationId xmlns:a16="http://schemas.microsoft.com/office/drawing/2014/main" id="{38450F8C-04EB-484F-8E9A-CBCC5E66F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15"/>
          <a:stretch/>
        </p:blipFill>
        <p:spPr>
          <a:xfrm>
            <a:off x="5015880" y="2591307"/>
            <a:ext cx="3960440" cy="2256694"/>
          </a:xfrm>
          <a:prstGeom prst="rect">
            <a:avLst/>
          </a:prstGeom>
        </p:spPr>
      </p:pic>
      <p:sp>
        <p:nvSpPr>
          <p:cNvPr id="14" name="CuadroTexto 30">
            <a:extLst>
              <a:ext uri="{FF2B5EF4-FFF2-40B4-BE49-F238E27FC236}">
                <a16:creationId xmlns:a16="http://schemas.microsoft.com/office/drawing/2014/main" id="{BD519B7B-D73E-46DC-A8FC-7415832ECE48}"/>
              </a:ext>
            </a:extLst>
          </p:cNvPr>
          <p:cNvSpPr txBox="1"/>
          <p:nvPr/>
        </p:nvSpPr>
        <p:spPr>
          <a:xfrm>
            <a:off x="767408" y="5037051"/>
            <a:ext cx="10441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MBRT leads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a net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reduction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toxicity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as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compared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BB</a:t>
            </a:r>
          </a:p>
          <a:p>
            <a:pPr algn="ctr"/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Potential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renewed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use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very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heavy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ions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50000"/>
                  </a:schemeClr>
                </a:solidFill>
              </a:rPr>
              <a:t>therapy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pPr algn="ctr"/>
            <a:endParaRPr lang="es-E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ZoneTexte 2">
            <a:extLst>
              <a:ext uri="{FF2B5EF4-FFF2-40B4-BE49-F238E27FC236}">
                <a16:creationId xmlns:a16="http://schemas.microsoft.com/office/drawing/2014/main" id="{FBF84344-4934-4F58-95EC-60DA10102885}"/>
              </a:ext>
            </a:extLst>
          </p:cNvPr>
          <p:cNvSpPr txBox="1"/>
          <p:nvPr/>
        </p:nvSpPr>
        <p:spPr>
          <a:xfrm>
            <a:off x="4778624" y="5901001"/>
            <a:ext cx="270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Prezado et al Cancers 2021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28A345-71D2-4F49-B1C8-DCFEC29DC5C8}"/>
              </a:ext>
            </a:extLst>
          </p:cNvPr>
          <p:cNvGrpSpPr/>
          <p:nvPr/>
        </p:nvGrpSpPr>
        <p:grpSpPr>
          <a:xfrm>
            <a:off x="2097250" y="2559674"/>
            <a:ext cx="2380875" cy="2093718"/>
            <a:chOff x="479376" y="2719687"/>
            <a:chExt cx="2380875" cy="209371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FBC7039-E0E4-4E76-87F4-B5777D1D2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786" b="50000"/>
            <a:stretch/>
          </p:blipFill>
          <p:spPr>
            <a:xfrm>
              <a:off x="507101" y="3750099"/>
              <a:ext cx="2353150" cy="1063306"/>
            </a:xfrm>
            <a:prstGeom prst="rect">
              <a:avLst/>
            </a:prstGeom>
          </p:spPr>
        </p:pic>
        <p:pic>
          <p:nvPicPr>
            <p:cNvPr id="12" name="Imagen 14">
              <a:extLst>
                <a:ext uri="{FF2B5EF4-FFF2-40B4-BE49-F238E27FC236}">
                  <a16:creationId xmlns:a16="http://schemas.microsoft.com/office/drawing/2014/main" id="{9E965FE8-2E16-4D8F-A811-D4C9F35CF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786" b="51831"/>
            <a:stretch/>
          </p:blipFill>
          <p:spPr>
            <a:xfrm>
              <a:off x="507101" y="2731059"/>
              <a:ext cx="2353150" cy="104447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0548E9-0B11-4931-AAA4-8180103FFBB8}"/>
                </a:ext>
              </a:extLst>
            </p:cNvPr>
            <p:cNvSpPr txBox="1"/>
            <p:nvPr/>
          </p:nvSpPr>
          <p:spPr>
            <a:xfrm>
              <a:off x="498346" y="2719687"/>
              <a:ext cx="992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Conv RT </a:t>
              </a:r>
              <a:endParaRPr lang="fr-FR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54C1D8-75F1-424C-A50A-D3821CA6E8A0}"/>
                </a:ext>
              </a:extLst>
            </p:cNvPr>
            <p:cNvSpPr txBox="1"/>
            <p:nvPr/>
          </p:nvSpPr>
          <p:spPr>
            <a:xfrm>
              <a:off x="479376" y="3738727"/>
              <a:ext cx="794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MBRT 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80"/>
    </mc:Choice>
    <mc:Fallback xmlns="">
      <p:transition spd="slow" advTm="3188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3C1879-99D8-11AA-4E89-93DD5592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59434"/>
            <a:ext cx="10695516" cy="72960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NeMBRT</a:t>
            </a:r>
            <a:r>
              <a:rPr lang="en-GB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: </a:t>
            </a:r>
            <a:r>
              <a:rPr lang="en-GB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tumor</a:t>
            </a:r>
            <a:r>
              <a:rPr lang="en-GB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control delay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54AFF-8163-FBDF-F555-2B8FC8C2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916832"/>
            <a:ext cx="7531322" cy="5112568"/>
          </a:xfrm>
        </p:spPr>
        <p:txBody>
          <a:bodyPr/>
          <a:lstStyle/>
          <a:p>
            <a:pPr marL="0" indent="0">
              <a:buNone/>
            </a:pPr>
            <a:r>
              <a:rPr lang="en-GB" sz="2200" b="0" dirty="0" err="1">
                <a:solidFill>
                  <a:schemeClr val="tx1"/>
                </a:solidFill>
                <a:latin typeface="+mn-lt"/>
              </a:rPr>
              <a:t>SCVii</a:t>
            </a:r>
            <a:r>
              <a:rPr lang="en-GB" sz="2200" b="0" dirty="0">
                <a:solidFill>
                  <a:schemeClr val="tx1"/>
                </a:solidFill>
                <a:latin typeface="+mn-lt"/>
              </a:rPr>
              <a:t> bearing mice, advanced </a:t>
            </a:r>
            <a:r>
              <a:rPr lang="en-GB" sz="2200" b="0" dirty="0" err="1">
                <a:solidFill>
                  <a:schemeClr val="tx1"/>
                </a:solidFill>
                <a:latin typeface="+mn-lt"/>
              </a:rPr>
              <a:t>tumors</a:t>
            </a:r>
            <a:r>
              <a:rPr lang="en-GB" sz="22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endParaRPr lang="en-GB" sz="22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20 </a:t>
            </a:r>
            <a:r>
              <a:rPr lang="en-GB" sz="2200" b="0" dirty="0" err="1">
                <a:solidFill>
                  <a:schemeClr val="tx1"/>
                </a:solidFill>
                <a:latin typeface="+mn-lt"/>
              </a:rPr>
              <a:t>Gy</a:t>
            </a:r>
            <a:r>
              <a:rPr lang="en-GB" sz="2200" b="0" dirty="0">
                <a:solidFill>
                  <a:schemeClr val="tx1"/>
                </a:solidFill>
                <a:latin typeface="+mn-lt"/>
              </a:rPr>
              <a:t> mean dose, 1 </a:t>
            </a:r>
            <a:r>
              <a:rPr lang="en-GB" sz="2200" b="0" dirty="0" err="1">
                <a:solidFill>
                  <a:schemeClr val="tx1"/>
                </a:solidFill>
                <a:latin typeface="+mn-lt"/>
              </a:rPr>
              <a:t>Gy</a:t>
            </a:r>
            <a:r>
              <a:rPr lang="en-GB" sz="2200" b="0" dirty="0">
                <a:solidFill>
                  <a:schemeClr val="tx1"/>
                </a:solidFill>
                <a:latin typeface="+mn-lt"/>
              </a:rPr>
              <a:t> valley dose</a:t>
            </a:r>
          </a:p>
          <a:p>
            <a:pPr marL="0" indent="0">
              <a:buNone/>
            </a:pPr>
            <a:endParaRPr lang="en-GB" sz="22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Broad beam animals reached toxicity endpoints.</a:t>
            </a:r>
          </a:p>
          <a:p>
            <a:pPr marL="0" indent="0">
              <a:buNone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GB" sz="2200" b="0" dirty="0">
                <a:solidFill>
                  <a:schemeClr val="tx1"/>
                </a:solidFill>
                <a:latin typeface="+mn-lt"/>
              </a:rPr>
              <a:t>Significant </a:t>
            </a:r>
            <a:r>
              <a:rPr lang="en-GB" sz="2200" b="0" dirty="0" err="1">
                <a:solidFill>
                  <a:schemeClr val="tx1"/>
                </a:solidFill>
                <a:latin typeface="+mn-lt"/>
              </a:rPr>
              <a:t>tumor</a:t>
            </a:r>
            <a:r>
              <a:rPr lang="en-GB" sz="2200" b="0" dirty="0">
                <a:solidFill>
                  <a:schemeClr val="tx1"/>
                </a:solidFill>
                <a:latin typeface="+mn-lt"/>
              </a:rPr>
              <a:t> growth delay after </a:t>
            </a:r>
            <a:r>
              <a:rPr lang="en-GB" sz="2200" b="0" dirty="0" err="1">
                <a:solidFill>
                  <a:schemeClr val="tx1"/>
                </a:solidFill>
                <a:latin typeface="+mn-lt"/>
              </a:rPr>
              <a:t>NeMBRT</a:t>
            </a:r>
            <a:endParaRPr lang="en-GB" sz="22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644AC-D783-EE6A-B783-AD98F2D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CFDDD-DF5A-E14A-A35A-49A7FC8AB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251" y="1556792"/>
            <a:ext cx="4032448" cy="337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40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47601-5513-4E6B-8CC0-EC0AE951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Missing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 full </a:t>
            </a:r>
            <a:r>
              <a:rPr lang="es-ES" dirty="0" err="1">
                <a:solidFill>
                  <a:schemeClr val="accent4">
                    <a:lumMod val="75000"/>
                  </a:schemeClr>
                </a:solidFill>
              </a:rPr>
              <a:t>picture</a:t>
            </a:r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965B73-00E1-4149-9F3F-A46D691E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50" name="Picture 2" descr="The Missing Piece | Puzzle pieces, 3d human, Abstract graphic design">
            <a:extLst>
              <a:ext uri="{FF2B5EF4-FFF2-40B4-BE49-F238E27FC236}">
                <a16:creationId xmlns:a16="http://schemas.microsoft.com/office/drawing/2014/main" id="{85D5366C-7AAC-4030-A685-C4D213845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276873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6585FB-D8FC-4DCB-BC52-4DB851679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3878569"/>
            <a:ext cx="3168352" cy="22219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657" y="1484784"/>
            <a:ext cx="3016207" cy="2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95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2828" y="-46014"/>
            <a:ext cx="8021637" cy="729605"/>
          </a:xfrm>
        </p:spPr>
        <p:txBody>
          <a:bodyPr/>
          <a:lstStyle/>
          <a:p>
            <a:pPr algn="ctr"/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LhARA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3028285" y="1340768"/>
            <a:ext cx="6986180" cy="4620736"/>
            <a:chOff x="2220295" y="896496"/>
            <a:chExt cx="4756971" cy="3202845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0319A9A2-C758-4791-BBD1-78D762574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295" y="896496"/>
              <a:ext cx="4756971" cy="31601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D54035D-890B-4952-A6E2-7C8C72043993}"/>
                </a:ext>
              </a:extLst>
            </p:cNvPr>
            <p:cNvSpPr txBox="1"/>
            <p:nvPr/>
          </p:nvSpPr>
          <p:spPr>
            <a:xfrm>
              <a:off x="4799857" y="373000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s-ES" dirty="0"/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2BE7CCBA-CE51-48EC-B549-D55F9759D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9350" y="1630452"/>
              <a:ext cx="1780186" cy="1566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99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56"/>
    </mc:Choice>
    <mc:Fallback xmlns="">
      <p:transition spd="slow" advTm="2595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2534C-B152-6347-E08C-006768DE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FLASH radiation therapy (FLASH-RT)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898C7-E439-DC7F-8D01-C42845664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077434"/>
            <a:ext cx="9649072" cy="511256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150" sz="1800" dirty="0">
                <a:solidFill>
                  <a:schemeClr val="tx1"/>
                </a:solidFill>
                <a:latin typeface="+mn-lt"/>
              </a:rPr>
              <a:t>Ultra-fast delivery of radiation</a:t>
            </a:r>
          </a:p>
          <a:p>
            <a:pPr lvl="1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  <a:latin typeface="+mn-lt"/>
              </a:rPr>
              <a:t>&gt; 40 Gy/s</a:t>
            </a:r>
          </a:p>
          <a:p>
            <a:pPr lvl="1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  <a:latin typeface="+mn-lt"/>
              </a:rPr>
              <a:t>High dose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given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in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milliseconds</a:t>
            </a:r>
          </a:p>
          <a:p>
            <a:pPr lvl="1">
              <a:lnSpc>
                <a:spcPct val="150000"/>
              </a:lnSpc>
            </a:pPr>
            <a:endParaRPr lang="fr-FR" sz="1800" dirty="0">
              <a:solidFill>
                <a:schemeClr val="tx1"/>
              </a:solidFill>
              <a:latin typeface="+mn-lt"/>
            </a:endParaRPr>
          </a:p>
          <a:p>
            <a:pPr marL="722313">
              <a:lnSpc>
                <a:spcPct val="150000"/>
              </a:lnSpc>
            </a:pPr>
            <a:r>
              <a:rPr lang="en-150" sz="2200" dirty="0">
                <a:solidFill>
                  <a:schemeClr val="tx1"/>
                </a:solidFill>
                <a:latin typeface="+mn-lt"/>
              </a:rPr>
              <a:t>Protective effect in healthy tissue: </a:t>
            </a:r>
            <a:r>
              <a:rPr lang="fr-FR" sz="22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n-150" sz="2200" dirty="0">
                <a:solidFill>
                  <a:schemeClr val="tx1"/>
                </a:solidFill>
                <a:latin typeface="+mn-lt"/>
              </a:rPr>
              <a:t>FLASH effect</a:t>
            </a:r>
            <a:r>
              <a:rPr lang="fr-FR" sz="2200" dirty="0">
                <a:solidFill>
                  <a:schemeClr val="tx1"/>
                </a:solidFill>
                <a:latin typeface="+mn-lt"/>
              </a:rPr>
              <a:t> </a:t>
            </a:r>
          </a:p>
          <a:p>
            <a:pPr marL="722313" lvl="1" indent="-266700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  <a:latin typeface="+mn-lt"/>
              </a:rPr>
              <a:t>Neurocognitive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sparing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of memory Montay-</a:t>
            </a:r>
            <a:r>
              <a:rPr lang="fr-FR" dirty="0" err="1">
                <a:solidFill>
                  <a:schemeClr val="tx1"/>
                </a:solidFill>
                <a:latin typeface="+mn-lt"/>
              </a:rPr>
              <a:t>Gruel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2017</a:t>
            </a:r>
          </a:p>
          <a:p>
            <a:pPr marL="722313" lvl="1" indent="-266700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  <a:latin typeface="+mn-lt"/>
              </a:rPr>
              <a:t>Reduction in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pulmonary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fibrosis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Favaudon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2014</a:t>
            </a:r>
          </a:p>
          <a:p>
            <a:pPr marL="722313" lvl="1" indent="-26670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Skin, intestine, muscle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Diffenderfer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2020 &amp; Cunningham 2021 &amp;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Tinganelli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2022 </a:t>
            </a:r>
            <a:endParaRPr lang="fr-FR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s-ES" sz="1800" dirty="0"/>
          </a:p>
          <a:p>
            <a:pPr marL="0" indent="0" algn="ctr">
              <a:buNone/>
            </a:pPr>
            <a:r>
              <a:rPr lang="es-ES" dirty="0" err="1">
                <a:solidFill>
                  <a:schemeClr val="tx1"/>
                </a:solidFill>
                <a:latin typeface="+mj-lt"/>
              </a:rPr>
              <a:t>Observed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+mj-lt"/>
              </a:rPr>
              <a:t>with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+mj-lt"/>
              </a:rPr>
              <a:t>low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+mj-lt"/>
              </a:rPr>
              <a:t>energy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+mj-lt"/>
              </a:rPr>
              <a:t>electrons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 (</a:t>
            </a:r>
            <a:r>
              <a:rPr lang="es-ES" dirty="0" err="1">
                <a:solidFill>
                  <a:schemeClr val="tx1"/>
                </a:solidFill>
                <a:latin typeface="+mj-lt"/>
              </a:rPr>
              <a:t>mostly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), </a:t>
            </a:r>
            <a:r>
              <a:rPr lang="es-ES" dirty="0" err="1">
                <a:solidFill>
                  <a:schemeClr val="tx1"/>
                </a:solidFill>
                <a:latin typeface="+mj-lt"/>
              </a:rPr>
              <a:t>photons</a:t>
            </a:r>
            <a:r>
              <a:rPr lang="es-ES" sz="2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s-ES" sz="2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protons</a:t>
            </a:r>
            <a:r>
              <a:rPr lang="es-ES" sz="2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and </a:t>
            </a:r>
            <a:r>
              <a:rPr lang="es-ES" dirty="0" err="1">
                <a:solidFill>
                  <a:schemeClr val="tx1"/>
                </a:solidFill>
                <a:latin typeface="+mj-lt"/>
              </a:rPr>
              <a:t>carbon</a:t>
            </a:r>
            <a:r>
              <a:rPr lang="es-ES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+mj-lt"/>
              </a:rPr>
              <a:t>ions</a:t>
            </a:r>
            <a:endParaRPr lang="en-15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Video pFLASH">
            <a:hlinkClick r:id="" action="ppaction://media"/>
            <a:extLst>
              <a:ext uri="{FF2B5EF4-FFF2-40B4-BE49-F238E27FC236}">
                <a16:creationId xmlns:a16="http://schemas.microsoft.com/office/drawing/2014/main" id="{33C7BFFA-BEFC-0670-6A55-2E8B95E9D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494" b="14255"/>
          <a:stretch/>
        </p:blipFill>
        <p:spPr>
          <a:xfrm>
            <a:off x="9626376" y="1142266"/>
            <a:ext cx="2088232" cy="27018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76218C-4BDD-56A6-953A-F23EFBEF0F43}"/>
              </a:ext>
            </a:extLst>
          </p:cNvPr>
          <p:cNvSpPr txBox="1"/>
          <p:nvPr/>
        </p:nvSpPr>
        <p:spPr>
          <a:xfrm>
            <a:off x="10547662" y="3981328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entury Gothic" panose="020B0502020202020204" pitchFamily="34" charset="0"/>
              </a:rPr>
              <a:t>R. Ortiz (NARA)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7C2B6E-97E1-A7BF-FB97-6FE208A9204F}"/>
              </a:ext>
            </a:extLst>
          </p:cNvPr>
          <p:cNvSpPr txBox="1"/>
          <p:nvPr/>
        </p:nvSpPr>
        <p:spPr>
          <a:xfrm>
            <a:off x="6644555" y="5989947"/>
            <a:ext cx="253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>
                <a:solidFill>
                  <a:schemeClr val="accent4">
                    <a:lumMod val="75000"/>
                  </a:schemeClr>
                </a:solidFill>
              </a:rPr>
              <a:t>Most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4">
                    <a:lumMod val="75000"/>
                  </a:schemeClr>
                </a:solidFill>
              </a:rPr>
              <a:t>direct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4">
                    <a:lumMod val="75000"/>
                  </a:schemeClr>
                </a:solidFill>
              </a:rPr>
              <a:t>traslation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5E4B7814-5E32-C141-5498-54D042127AE1}"/>
              </a:ext>
            </a:extLst>
          </p:cNvPr>
          <p:cNvSpPr/>
          <p:nvPr/>
        </p:nvSpPr>
        <p:spPr bwMode="auto">
          <a:xfrm>
            <a:off x="7565180" y="5733256"/>
            <a:ext cx="288032" cy="28803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28595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Mechanisms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? 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448" y="955092"/>
            <a:ext cx="9644679" cy="3230592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7456968" y="3318983"/>
            <a:ext cx="2556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Montay-Gruel</a:t>
            </a:r>
            <a:r>
              <a:rPr lang="fr-FR" dirty="0"/>
              <a:t> 2019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35146" y="4599572"/>
            <a:ext cx="814460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Oxygen</a:t>
            </a:r>
            <a:r>
              <a:rPr lang="fr-FR" sz="2200" dirty="0"/>
              <a:t> </a:t>
            </a:r>
            <a:r>
              <a:rPr lang="fr-FR" sz="2200" dirty="0" err="1"/>
              <a:t>depletion</a:t>
            </a:r>
            <a:r>
              <a:rPr lang="fr-FR" sz="2200" dirty="0"/>
              <a:t>:  </a:t>
            </a:r>
            <a:r>
              <a:rPr lang="fr-FR" sz="2200" dirty="0" err="1"/>
              <a:t>significant</a:t>
            </a:r>
            <a:r>
              <a:rPr lang="fr-FR" sz="2200" dirty="0"/>
              <a:t> </a:t>
            </a:r>
            <a:r>
              <a:rPr lang="fr-FR" sz="2200" dirty="0" err="1"/>
              <a:t>intracellular</a:t>
            </a:r>
            <a:r>
              <a:rPr lang="fr-FR" sz="2200" dirty="0"/>
              <a:t> O2  </a:t>
            </a:r>
            <a:r>
              <a:rPr lang="fr-FR" sz="2200" dirty="0" err="1"/>
              <a:t>drop</a:t>
            </a:r>
            <a:r>
              <a:rPr lang="fr-FR" sz="2200" dirty="0" err="1">
                <a:sym typeface="Wingdings" panose="05000000000000000000" pitchFamily="2" charset="2"/>
              </a:rPr>
              <a:t>controversial</a:t>
            </a:r>
            <a:endParaRPr lang="fr-FR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3">
                    <a:lumMod val="75000"/>
                  </a:schemeClr>
                </a:solidFill>
              </a:rPr>
              <a:t>ROS and free radical </a:t>
            </a:r>
            <a:r>
              <a:rPr lang="fr-FR" sz="2200" dirty="0" err="1">
                <a:solidFill>
                  <a:schemeClr val="accent3">
                    <a:lumMod val="75000"/>
                  </a:schemeClr>
                </a:solidFill>
              </a:rPr>
              <a:t>from</a:t>
            </a:r>
            <a:r>
              <a:rPr lang="fr-FR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accent3">
                    <a:lumMod val="75000"/>
                  </a:schemeClr>
                </a:solidFill>
              </a:rPr>
              <a:t>peroxidation</a:t>
            </a:r>
            <a:r>
              <a:rPr lang="fr-FR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200" dirty="0" err="1">
                <a:solidFill>
                  <a:schemeClr val="accent3">
                    <a:lumMod val="75000"/>
                  </a:schemeClr>
                </a:solidFill>
              </a:rPr>
              <a:t>reduced</a:t>
            </a:r>
            <a:r>
              <a:rPr lang="fr-FR" sz="2200" dirty="0">
                <a:solidFill>
                  <a:schemeClr val="accent3">
                    <a:lumMod val="75000"/>
                  </a:schemeClr>
                </a:solidFill>
              </a:rPr>
              <a:t> in normal </a:t>
            </a:r>
            <a:r>
              <a:rPr lang="fr-FR" sz="2200" dirty="0" err="1">
                <a:solidFill>
                  <a:schemeClr val="accent3">
                    <a:lumMod val="75000"/>
                  </a:schemeClr>
                </a:solidFill>
              </a:rPr>
              <a:t>cells</a:t>
            </a:r>
            <a:endParaRPr lang="fr-FR" sz="2200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Modulation of immune </a:t>
            </a:r>
            <a:r>
              <a:rPr lang="fr-FR" sz="2200" dirty="0" err="1"/>
              <a:t>response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380950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889D-DF14-4C6C-8046-03937031E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On the impact of anesthesia’s O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270AC-8E0A-4A74-81C4-D609958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17" y="1836770"/>
            <a:ext cx="6852458" cy="2615846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0DB122A3-BAAC-410E-9D33-4D4FA992C73E}"/>
              </a:ext>
            </a:extLst>
          </p:cNvPr>
          <p:cNvSpPr txBox="1"/>
          <p:nvPr/>
        </p:nvSpPr>
        <p:spPr>
          <a:xfrm>
            <a:off x="639429" y="4653136"/>
            <a:ext cx="10695516" cy="1482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mportant open question in brain radiotherapy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impact of oxygen content in gas anaesthesia and radiation dose rate on normal tissue tolerance of brain radiotherapy.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a particularly relevant clinical question in paediatric oncology.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139186" y="1201450"/>
            <a:ext cx="461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Adolescent Fischer rats, </a:t>
            </a:r>
            <a:r>
              <a:rPr lang="fr-FR" dirty="0" err="1"/>
              <a:t>brain</a:t>
            </a:r>
            <a:r>
              <a:rPr lang="fr-FR" dirty="0"/>
              <a:t> irradiation, 25 Gy</a:t>
            </a:r>
          </a:p>
        </p:txBody>
      </p:sp>
    </p:spTree>
    <p:extLst>
      <p:ext uri="{BB962C8B-B14F-4D97-AF65-F5344CB8AC3E}">
        <p14:creationId xmlns:p14="http://schemas.microsoft.com/office/powerpoint/2010/main" val="858457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DD058A-1F1A-4E6F-94D3-F154D82EF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701"/>
          <a:stretch/>
        </p:blipFill>
        <p:spPr>
          <a:xfrm>
            <a:off x="407367" y="1340768"/>
            <a:ext cx="5039534" cy="2952328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7DD058A-1F1A-4E6F-94D3-F154D82EF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91"/>
          <a:stretch/>
        </p:blipFill>
        <p:spPr>
          <a:xfrm>
            <a:off x="6084495" y="1342436"/>
            <a:ext cx="4861994" cy="30963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21B889D-DF14-4C6C-8046-03937031E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On the impact of anesthesia’s O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9250969-81A4-4BA1-A884-3A153D3EDAB9}"/>
              </a:ext>
            </a:extLst>
          </p:cNvPr>
          <p:cNvSpPr txBox="1"/>
          <p:nvPr/>
        </p:nvSpPr>
        <p:spPr>
          <a:xfrm>
            <a:off x="873770" y="4923624"/>
            <a:ext cx="10264494" cy="193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MS ??"/>
                <a:cs typeface="Calibri" panose="020F0502020204030204" pitchFamily="34" charset="0"/>
              </a:rPr>
              <a:t>D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S ??"/>
                <a:cs typeface="Calibri" panose="020F0502020204030204" pitchFamily="34" charset="0"/>
              </a:rPr>
              <a:t>etrimental effect of anesthesia’s O</a:t>
            </a:r>
            <a:r>
              <a:rPr lang="en-US" sz="1800" b="1" baseline="-25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S ??"/>
                <a:cs typeface="Calibri" panose="020F0502020204030204" pitchFamily="34" charset="0"/>
              </a:rPr>
              <a:t>2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S ??"/>
                <a:cs typeface="Calibri" panose="020F0502020204030204" pitchFamily="34" charset="0"/>
              </a:rPr>
              <a:t> in both CPT and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MS ??"/>
                <a:cs typeface="Calibri" panose="020F0502020204030204" pitchFamily="34" charset="0"/>
              </a:rPr>
              <a:t>pFLASH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S ??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MS ??"/>
                <a:cs typeface="Calibri" panose="020F0502020204030204" pitchFamily="34" charset="0"/>
              </a:rPr>
              <a:t>irradiations, being in the latter case where the most extensive brain damage is observed.  </a:t>
            </a:r>
            <a:r>
              <a:rPr lang="en-US" dirty="0">
                <a:latin typeface="Calibri" panose="020F0502020204030204" pitchFamily="34" charset="0"/>
                <a:ea typeface="MS ??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effectLst/>
                <a:latin typeface="Calibri" panose="020F0502020204030204" pitchFamily="34" charset="0"/>
                <a:ea typeface="MS ??"/>
                <a:cs typeface="Times New Roman" panose="02020603050405020304" pitchFamily="18" charset="0"/>
              </a:rPr>
              <a:t>the benefit/risk strategy of high or low dose oxygen administration will need to be discussed and a balance struck between issues of safety and therapeutic outcome /toxicity of radiation therapy. 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Iturri et al. Nature Comm. accepted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9859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275E-876F-327F-223F-8BDC9B79F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Pulsed Radiobiology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E25FEC-2FD8-630D-86DC-3D58C496C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888" y="1585931"/>
            <a:ext cx="10696575" cy="433383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33B9B-E207-4CD8-AD4A-E65E2739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17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FDC3-5A5E-4865-945A-B060785D4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-8278"/>
            <a:ext cx="10695516" cy="729605"/>
          </a:xfrm>
        </p:spPr>
        <p:txBody>
          <a:bodyPr/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LhARA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will open new a wide range of possibilities for exploration </a:t>
            </a:r>
            <a:endParaRPr lang="fr-FR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6A674-0F18-4D04-ACD2-E6531B70D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b="0" dirty="0">
                <a:solidFill>
                  <a:schemeClr val="tx1"/>
                </a:solidFill>
                <a:latin typeface="+mj-lt"/>
              </a:rPr>
              <a:t>Evaluation of the influence of different fractionation schemes in SFRT</a:t>
            </a:r>
          </a:p>
          <a:p>
            <a:pPr marL="0" indent="0">
              <a:buNone/>
            </a:pPr>
            <a:r>
              <a:rPr lang="en-US" sz="2200" b="0" dirty="0">
                <a:solidFill>
                  <a:schemeClr val="tx1"/>
                </a:solidFill>
                <a:latin typeface="+mj-lt"/>
              </a:rPr>
              <a:t>         </a:t>
            </a:r>
          </a:p>
          <a:p>
            <a:pPr marL="0" indent="0">
              <a:buNone/>
            </a:pPr>
            <a:r>
              <a:rPr lang="en-US" sz="2200" b="0" i="1" dirty="0">
                <a:solidFill>
                  <a:schemeClr val="tx1"/>
                </a:solidFill>
                <a:latin typeface="+mj-lt"/>
              </a:rPr>
              <a:t>         </a:t>
            </a:r>
            <a:r>
              <a:rPr lang="en-US" sz="2200" b="0" i="1" dirty="0" err="1">
                <a:solidFill>
                  <a:schemeClr val="tx1"/>
                </a:solidFill>
                <a:latin typeface="+mj-lt"/>
              </a:rPr>
              <a:t>Optimised</a:t>
            </a:r>
            <a:r>
              <a:rPr lang="en-US" sz="2200" b="0" i="1" dirty="0">
                <a:solidFill>
                  <a:schemeClr val="tx1"/>
                </a:solidFill>
                <a:latin typeface="+mj-lt"/>
              </a:rPr>
              <a:t> spatiotemporal dose distributions</a:t>
            </a: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+mj-lt"/>
            </a:endParaRPr>
          </a:p>
          <a:p>
            <a:r>
              <a:rPr lang="en-US" sz="2200" b="0" dirty="0">
                <a:solidFill>
                  <a:schemeClr val="tx1"/>
                </a:solidFill>
                <a:latin typeface="+mj-lt"/>
              </a:rPr>
              <a:t>Influence of the particle type</a:t>
            </a: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+mj-lt"/>
            </a:endParaRPr>
          </a:p>
          <a:p>
            <a:r>
              <a:rPr lang="en-US" sz="2200" b="0" dirty="0">
                <a:solidFill>
                  <a:schemeClr val="tx1"/>
                </a:solidFill>
                <a:latin typeface="+mj-lt"/>
              </a:rPr>
              <a:t>Assessment on the (ultra high) dose-rate dependance in SFRT </a:t>
            </a: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+mj-lt"/>
            </a:endParaRPr>
          </a:p>
          <a:p>
            <a:r>
              <a:rPr lang="en-US" sz="2200" b="0" dirty="0">
                <a:solidFill>
                  <a:schemeClr val="tx1"/>
                </a:solidFill>
                <a:latin typeface="+mj-lt"/>
              </a:rPr>
              <a:t>Set of irradiation parameters to achieve a robust </a:t>
            </a:r>
            <a:r>
              <a:rPr lang="en-US" sz="2200" b="0">
                <a:solidFill>
                  <a:schemeClr val="tx1"/>
                </a:solidFill>
                <a:latin typeface="+mj-lt"/>
              </a:rPr>
              <a:t>FLASH effect</a:t>
            </a:r>
            <a:endParaRPr lang="en-US" sz="2200" b="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sz="2200" b="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7A3EB-E4C8-4B30-826F-3501D80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42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2193-7617-4A22-98CE-6CE457DB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-39025"/>
            <a:ext cx="10695516" cy="72960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Exploration of the influence of the different parameters on the biological response</a:t>
            </a:r>
            <a:endParaRPr lang="fr-FR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63ABD-C22C-41A9-BEF7-B83B2CBA1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7" name="Groupe 1">
            <a:extLst>
              <a:ext uri="{FF2B5EF4-FFF2-40B4-BE49-F238E27FC236}">
                <a16:creationId xmlns:a16="http://schemas.microsoft.com/office/drawing/2014/main" id="{3AE0A1AF-CD1B-4AD3-90DA-225120BACE60}"/>
              </a:ext>
            </a:extLst>
          </p:cNvPr>
          <p:cNvGrpSpPr/>
          <p:nvPr/>
        </p:nvGrpSpPr>
        <p:grpSpPr>
          <a:xfrm>
            <a:off x="667803" y="1406331"/>
            <a:ext cx="5500205" cy="3767928"/>
            <a:chOff x="2997244" y="1740138"/>
            <a:chExt cx="5448587" cy="3889238"/>
          </a:xfrm>
        </p:grpSpPr>
        <p:cxnSp>
          <p:nvCxnSpPr>
            <p:cNvPr id="8" name="Connecteur droit 5">
              <a:extLst>
                <a:ext uri="{FF2B5EF4-FFF2-40B4-BE49-F238E27FC236}">
                  <a16:creationId xmlns:a16="http://schemas.microsoft.com/office/drawing/2014/main" id="{1D5C7682-F6E4-4D78-8B0E-3731A005608E}"/>
                </a:ext>
              </a:extLst>
            </p:cNvPr>
            <p:cNvCxnSpPr/>
            <p:nvPr/>
          </p:nvCxnSpPr>
          <p:spPr>
            <a:xfrm>
              <a:off x="5313680" y="2255520"/>
              <a:ext cx="0" cy="1656080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52C0EF46-0A53-494F-BECD-2D6A1F2DB5B1}"/>
                </a:ext>
              </a:extLst>
            </p:cNvPr>
            <p:cNvCxnSpPr/>
            <p:nvPr/>
          </p:nvCxnSpPr>
          <p:spPr>
            <a:xfrm flipH="1">
              <a:off x="5313680" y="3911600"/>
              <a:ext cx="21844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1">
              <a:extLst>
                <a:ext uri="{FF2B5EF4-FFF2-40B4-BE49-F238E27FC236}">
                  <a16:creationId xmlns:a16="http://schemas.microsoft.com/office/drawing/2014/main" id="{03CD43CE-5B2D-49ED-9769-EDC2F3F9ADD0}"/>
                </a:ext>
              </a:extLst>
            </p:cNvPr>
            <p:cNvCxnSpPr/>
            <p:nvPr/>
          </p:nvCxnSpPr>
          <p:spPr>
            <a:xfrm flipH="1">
              <a:off x="3850640" y="3911600"/>
              <a:ext cx="1463040" cy="1280160"/>
            </a:xfrm>
            <a:prstGeom prst="line">
              <a:avLst/>
            </a:prstGeom>
            <a:ln w="412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3">
              <a:extLst>
                <a:ext uri="{FF2B5EF4-FFF2-40B4-BE49-F238E27FC236}">
                  <a16:creationId xmlns:a16="http://schemas.microsoft.com/office/drawing/2014/main" id="{34D6B040-C59D-4125-885F-A8CBAEFC021A}"/>
                </a:ext>
              </a:extLst>
            </p:cNvPr>
            <p:cNvCxnSpPr/>
            <p:nvPr/>
          </p:nvCxnSpPr>
          <p:spPr>
            <a:xfrm flipH="1" flipV="1">
              <a:off x="3850640" y="2547620"/>
              <a:ext cx="1457159" cy="133604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4">
              <a:extLst>
                <a:ext uri="{FF2B5EF4-FFF2-40B4-BE49-F238E27FC236}">
                  <a16:creationId xmlns:a16="http://schemas.microsoft.com/office/drawing/2014/main" id="{4A0D67B8-C6D3-42CA-993E-7CFEC17214BC}"/>
                </a:ext>
              </a:extLst>
            </p:cNvPr>
            <p:cNvSpPr txBox="1"/>
            <p:nvPr/>
          </p:nvSpPr>
          <p:spPr>
            <a:xfrm>
              <a:off x="4971008" y="1740138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</a:rPr>
                <a:t>TIME</a:t>
              </a:r>
            </a:p>
          </p:txBody>
        </p:sp>
        <p:sp>
          <p:nvSpPr>
            <p:cNvPr id="13" name="ZoneTexte 16">
              <a:extLst>
                <a:ext uri="{FF2B5EF4-FFF2-40B4-BE49-F238E27FC236}">
                  <a16:creationId xmlns:a16="http://schemas.microsoft.com/office/drawing/2014/main" id="{481F206E-1D46-4BF4-B3EA-B5180FDC29BC}"/>
                </a:ext>
              </a:extLst>
            </p:cNvPr>
            <p:cNvSpPr txBox="1"/>
            <p:nvPr/>
          </p:nvSpPr>
          <p:spPr>
            <a:xfrm>
              <a:off x="7673568" y="3726934"/>
              <a:ext cx="772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SPACE</a:t>
              </a:r>
            </a:p>
          </p:txBody>
        </p:sp>
        <p:sp>
          <p:nvSpPr>
            <p:cNvPr id="14" name="ZoneTexte 17">
              <a:extLst>
                <a:ext uri="{FF2B5EF4-FFF2-40B4-BE49-F238E27FC236}">
                  <a16:creationId xmlns:a16="http://schemas.microsoft.com/office/drawing/2014/main" id="{BD080A4E-B469-4CBE-B1F9-56C4CA932334}"/>
                </a:ext>
              </a:extLst>
            </p:cNvPr>
            <p:cNvSpPr txBox="1"/>
            <p:nvPr/>
          </p:nvSpPr>
          <p:spPr>
            <a:xfrm>
              <a:off x="3386048" y="5260044"/>
              <a:ext cx="953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</a:rPr>
                <a:t>ENERGY</a:t>
              </a:r>
            </a:p>
          </p:txBody>
        </p:sp>
        <p:sp>
          <p:nvSpPr>
            <p:cNvPr id="15" name="ZoneTexte 15">
              <a:extLst>
                <a:ext uri="{FF2B5EF4-FFF2-40B4-BE49-F238E27FC236}">
                  <a16:creationId xmlns:a16="http://schemas.microsoft.com/office/drawing/2014/main" id="{B51A2F7E-2F5C-475F-8DD8-48AA6C554B20}"/>
                </a:ext>
              </a:extLst>
            </p:cNvPr>
            <p:cNvSpPr txBox="1"/>
            <p:nvPr/>
          </p:nvSpPr>
          <p:spPr>
            <a:xfrm>
              <a:off x="2997244" y="2150348"/>
              <a:ext cx="1379989" cy="460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PARTICLE</a:t>
              </a:r>
            </a:p>
          </p:txBody>
        </p:sp>
      </p:grpSp>
      <p:pic>
        <p:nvPicPr>
          <p:cNvPr id="16" name="Imagen 27">
            <a:extLst>
              <a:ext uri="{FF2B5EF4-FFF2-40B4-BE49-F238E27FC236}">
                <a16:creationId xmlns:a16="http://schemas.microsoft.com/office/drawing/2014/main" id="{01C04D36-8078-412B-963C-9664FCFC9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42" y="2366313"/>
            <a:ext cx="2614416" cy="2260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CB595D-B7B9-EEFC-6351-A392740477FC}"/>
              </a:ext>
            </a:extLst>
          </p:cNvPr>
          <p:cNvSpPr txBox="1"/>
          <p:nvPr/>
        </p:nvSpPr>
        <p:spPr>
          <a:xfrm>
            <a:off x="6497700" y="1722656"/>
            <a:ext cx="5436808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2200" dirty="0"/>
              <a:t>Clinical accelerators = non-flexible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Protons/heavy ions facilities= low accessibility</a:t>
            </a:r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r>
              <a:rPr lang="en-US" sz="2200" dirty="0"/>
              <a:t>New flexible accelerators are needed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59E048A-D37C-113F-2814-CB1BEC35AE81}"/>
              </a:ext>
            </a:extLst>
          </p:cNvPr>
          <p:cNvSpPr/>
          <p:nvPr/>
        </p:nvSpPr>
        <p:spPr bwMode="auto">
          <a:xfrm>
            <a:off x="8741083" y="3331156"/>
            <a:ext cx="779579" cy="529892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77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258A6-7957-293A-45E2-92D7259D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836CB1-F966-B805-704B-37653D767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1427881-A3FA-DEF0-3525-9AFDD4B6EF23}"/>
              </a:ext>
            </a:extLst>
          </p:cNvPr>
          <p:cNvSpPr txBox="1">
            <a:spLocks/>
          </p:cNvSpPr>
          <p:nvPr/>
        </p:nvSpPr>
        <p:spPr>
          <a:xfrm>
            <a:off x="2929207" y="1400845"/>
            <a:ext cx="6595545" cy="538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457200" rtl="0" eaLnBrk="1" latinLnBrk="0" hangingPunct="1">
              <a:lnSpc>
                <a:spcPts val="2800"/>
              </a:lnSpc>
              <a:spcBef>
                <a:spcPts val="0"/>
              </a:spcBef>
              <a:buClr>
                <a:srgbClr val="EE8220"/>
              </a:buClr>
              <a:buFont typeface="Wingdings" charset="2"/>
              <a:buChar char="§"/>
              <a:defRPr sz="2000" b="1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1pPr>
            <a:lvl2pPr marL="450850" indent="-274638" algn="l" defTabSz="457200" rtl="0" eaLnBrk="1" latinLnBrk="0" hangingPunct="1">
              <a:lnSpc>
                <a:spcPts val="1600"/>
              </a:lnSpc>
              <a:spcBef>
                <a:spcPts val="600"/>
              </a:spcBef>
              <a:buClrTx/>
              <a:buSzPct val="50000"/>
              <a:buFont typeface="Wingdings" charset="2"/>
              <a:buChar char="q"/>
              <a:defRPr sz="1800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2pPr>
            <a:lvl3pPr marL="596900" indent="-238125" algn="l" defTabSz="457200" rtl="0" eaLnBrk="1" latinLnBrk="0" hangingPunct="1">
              <a:lnSpc>
                <a:spcPts val="1800"/>
              </a:lnSpc>
              <a:spcBef>
                <a:spcPts val="600"/>
              </a:spcBef>
              <a:buClr>
                <a:srgbClr val="EE8220"/>
              </a:buClr>
              <a:buFont typeface="Wingdings" charset="2"/>
              <a:buChar char="§"/>
              <a:defRPr sz="1600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3pPr>
            <a:lvl4pPr marL="579438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Tx/>
              <a:buNone/>
              <a:defRPr sz="1600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4pPr>
            <a:lvl5pPr marL="739775" indent="-7938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Tx/>
              <a:buNone/>
              <a:defRPr sz="1600" kern="1200">
                <a:solidFill>
                  <a:srgbClr val="5B5B60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2933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Thank</a:t>
            </a:r>
            <a:r>
              <a:rPr lang="fr-FR" sz="2933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fr-FR" sz="2933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you</a:t>
            </a:r>
            <a:r>
              <a:rPr lang="fr-FR" sz="2933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fr-FR" sz="2933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very</a:t>
            </a:r>
            <a:r>
              <a:rPr lang="fr-FR" sz="2933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fr-FR" sz="2933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much</a:t>
            </a:r>
            <a:r>
              <a:rPr lang="fr-FR" sz="2933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for </a:t>
            </a:r>
            <a:r>
              <a:rPr lang="fr-FR" sz="2933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your</a:t>
            </a:r>
            <a:r>
              <a:rPr lang="fr-FR" sz="2933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attention!</a:t>
            </a:r>
          </a:p>
          <a:p>
            <a:pPr marL="0" indent="0">
              <a:buFont typeface="Wingdings" charset="2"/>
              <a:buNone/>
            </a:pPr>
            <a:endParaRPr lang="fr-FR" dirty="0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4380BF55-E282-9DF5-0DBD-34AE3FD8A726}"/>
              </a:ext>
            </a:extLst>
          </p:cNvPr>
          <p:cNvSpPr txBox="1"/>
          <p:nvPr/>
        </p:nvSpPr>
        <p:spPr>
          <a:xfrm>
            <a:off x="4514489" y="5566730"/>
            <a:ext cx="342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yolanda.prezado@curie.fr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C1C9D3E-B668-2BCB-4FD0-AFBC630E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758" y="1939154"/>
            <a:ext cx="3232441" cy="30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64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2828" y="-46014"/>
            <a:ext cx="8021637" cy="729605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Laser </a:t>
            </a:r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Hybrid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 Accelerator for </a:t>
            </a:r>
            <a:r>
              <a:rPr lang="fr-FR" dirty="0" err="1">
                <a:solidFill>
                  <a:schemeClr val="accent5">
                    <a:lumMod val="50000"/>
                  </a:schemeClr>
                </a:solidFill>
              </a:rPr>
              <a:t>radiobiology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 applications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319A9A2-C758-4791-BBD1-78D762574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50" y="1626201"/>
            <a:ext cx="4769697" cy="3168623"/>
          </a:xfrm>
          <a:prstGeom prst="rect">
            <a:avLst/>
          </a:prstGeom>
          <a:ln>
            <a:noFill/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D54035D-890B-4952-A6E2-7C8C72043993}"/>
              </a:ext>
            </a:extLst>
          </p:cNvPr>
          <p:cNvSpPr txBox="1"/>
          <p:nvPr/>
        </p:nvSpPr>
        <p:spPr>
          <a:xfrm>
            <a:off x="4799857" y="37300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2BE7CCBA-CE51-48EC-B549-D55F9759D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2348880"/>
            <a:ext cx="1957500" cy="172286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50B890D-62DB-4F8A-B813-9EC21E1AF8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29"/>
          <a:stretch/>
        </p:blipFill>
        <p:spPr>
          <a:xfrm>
            <a:off x="6561512" y="1848730"/>
            <a:ext cx="3384376" cy="2258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23275E-738C-8BFC-742C-CD98C3AA0BE6}"/>
              </a:ext>
            </a:extLst>
          </p:cNvPr>
          <p:cNvSpPr txBox="1"/>
          <p:nvPr/>
        </p:nvSpPr>
        <p:spPr>
          <a:xfrm>
            <a:off x="7032104" y="4509120"/>
            <a:ext cx="340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Aymar</a:t>
            </a:r>
            <a:r>
              <a:rPr lang="en-US" dirty="0"/>
              <a:t> et al. Frontiers in Physics</a:t>
            </a:r>
          </a:p>
        </p:txBody>
      </p:sp>
    </p:spTree>
    <p:extLst>
      <p:ext uri="{BB962C8B-B14F-4D97-AF65-F5344CB8AC3E}">
        <p14:creationId xmlns:p14="http://schemas.microsoft.com/office/powerpoint/2010/main" val="9266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2"/>
    </mc:Choice>
    <mc:Fallback xmlns="">
      <p:transition spd="slow" advTm="1818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74616-65CB-456A-9A68-A1C9269E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uppieren 33">
            <a:extLst>
              <a:ext uri="{FF2B5EF4-FFF2-40B4-BE49-F238E27FC236}">
                <a16:creationId xmlns:a16="http://schemas.microsoft.com/office/drawing/2014/main" id="{66BD7D66-40D0-4A04-A859-D39C2C4D455B}"/>
              </a:ext>
            </a:extLst>
          </p:cNvPr>
          <p:cNvGrpSpPr/>
          <p:nvPr/>
        </p:nvGrpSpPr>
        <p:grpSpPr>
          <a:xfrm>
            <a:off x="3313029" y="3818215"/>
            <a:ext cx="2363359" cy="2240384"/>
            <a:chOff x="6685110" y="1346771"/>
            <a:chExt cx="2363359" cy="2240384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D54AC1FE-8672-4D65-B15A-B685CB301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3193" y="1346771"/>
              <a:ext cx="2355276" cy="2240384"/>
            </a:xfrm>
            <a:prstGeom prst="rect">
              <a:avLst/>
            </a:prstGeom>
          </p:spPr>
        </p:pic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4B0C18B3-E0A9-4937-B0A0-392B7EA8DEC6}"/>
                </a:ext>
              </a:extLst>
            </p:cNvPr>
            <p:cNvGrpSpPr/>
            <p:nvPr/>
          </p:nvGrpSpPr>
          <p:grpSpPr>
            <a:xfrm>
              <a:off x="6685110" y="2056873"/>
              <a:ext cx="2345547" cy="834562"/>
              <a:chOff x="4888537" y="1963681"/>
              <a:chExt cx="2074196" cy="738014"/>
            </a:xfrm>
          </p:grpSpPr>
          <p:pic>
            <p:nvPicPr>
              <p:cNvPr id="10" name="Imagen 22">
                <a:extLst>
                  <a:ext uri="{FF2B5EF4-FFF2-40B4-BE49-F238E27FC236}">
                    <a16:creationId xmlns:a16="http://schemas.microsoft.com/office/drawing/2014/main" id="{3593793E-A091-413F-9A9C-5DA288CE4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4275" y="1963681"/>
                <a:ext cx="2033206" cy="64819"/>
              </a:xfrm>
              <a:prstGeom prst="rect">
                <a:avLst/>
              </a:prstGeom>
            </p:spPr>
          </p:pic>
          <p:pic>
            <p:nvPicPr>
              <p:cNvPr id="11" name="Imagen 23">
                <a:extLst>
                  <a:ext uri="{FF2B5EF4-FFF2-40B4-BE49-F238E27FC236}">
                    <a16:creationId xmlns:a16="http://schemas.microsoft.com/office/drawing/2014/main" id="{94C8D156-993E-4933-BD1D-5218EAE04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5685" y="2208438"/>
                <a:ext cx="2067048" cy="65899"/>
              </a:xfrm>
              <a:prstGeom prst="rect">
                <a:avLst/>
              </a:prstGeom>
            </p:spPr>
          </p:pic>
          <p:pic>
            <p:nvPicPr>
              <p:cNvPr id="12" name="Imagen 24">
                <a:extLst>
                  <a:ext uri="{FF2B5EF4-FFF2-40B4-BE49-F238E27FC236}">
                    <a16:creationId xmlns:a16="http://schemas.microsoft.com/office/drawing/2014/main" id="{02A36663-1391-46E7-BE78-43755728F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8537" y="2442078"/>
                <a:ext cx="2067045" cy="65899"/>
              </a:xfrm>
              <a:prstGeom prst="rect">
                <a:avLst/>
              </a:prstGeom>
            </p:spPr>
          </p:pic>
          <p:pic>
            <p:nvPicPr>
              <p:cNvPr id="13" name="Imagen 25">
                <a:extLst>
                  <a:ext uri="{FF2B5EF4-FFF2-40B4-BE49-F238E27FC236}">
                    <a16:creationId xmlns:a16="http://schemas.microsoft.com/office/drawing/2014/main" id="{D1000472-C2F5-44B5-8074-5BBC101DD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8537" y="2635796"/>
                <a:ext cx="2067048" cy="65899"/>
              </a:xfrm>
              <a:prstGeom prst="rect">
                <a:avLst/>
              </a:prstGeom>
            </p:spPr>
          </p:pic>
        </p:grpSp>
      </p:grpSp>
      <p:pic>
        <p:nvPicPr>
          <p:cNvPr id="14" name="Picture 19" descr="Slide1.gif">
            <a:extLst>
              <a:ext uri="{FF2B5EF4-FFF2-40B4-BE49-F238E27FC236}">
                <a16:creationId xmlns:a16="http://schemas.microsoft.com/office/drawing/2014/main" id="{3974F736-B3FF-44CA-9F55-EB0D19BC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15080" r="52589" b="48186"/>
          <a:stretch/>
        </p:blipFill>
        <p:spPr bwMode="auto">
          <a:xfrm>
            <a:off x="6114198" y="1148447"/>
            <a:ext cx="2403474" cy="22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Slide1.gif">
            <a:extLst>
              <a:ext uri="{FF2B5EF4-FFF2-40B4-BE49-F238E27FC236}">
                <a16:creationId xmlns:a16="http://schemas.microsoft.com/office/drawing/2014/main" id="{5416FA59-2C23-4A2B-96D5-7799A5F6E5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5" t="16450" r="2643" b="48039"/>
          <a:stretch/>
        </p:blipFill>
        <p:spPr bwMode="auto">
          <a:xfrm rot="16200000">
            <a:off x="6184791" y="3697787"/>
            <a:ext cx="2240385" cy="248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27">
            <a:extLst>
              <a:ext uri="{FF2B5EF4-FFF2-40B4-BE49-F238E27FC236}">
                <a16:creationId xmlns:a16="http://schemas.microsoft.com/office/drawing/2014/main" id="{B561A234-BC55-4007-B0F2-CBCB77F301CF}"/>
              </a:ext>
            </a:extLst>
          </p:cNvPr>
          <p:cNvSpPr txBox="1"/>
          <p:nvPr/>
        </p:nvSpPr>
        <p:spPr>
          <a:xfrm>
            <a:off x="1483176" y="2030105"/>
            <a:ext cx="179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Standard RT</a:t>
            </a:r>
          </a:p>
        </p:txBody>
      </p:sp>
      <p:sp>
        <p:nvSpPr>
          <p:cNvPr id="17" name="Textfeld 28">
            <a:extLst>
              <a:ext uri="{FF2B5EF4-FFF2-40B4-BE49-F238E27FC236}">
                <a16:creationId xmlns:a16="http://schemas.microsoft.com/office/drawing/2014/main" id="{5474A0DC-1281-43F6-9615-F7C53EC769DD}"/>
              </a:ext>
            </a:extLst>
          </p:cNvPr>
          <p:cNvSpPr txBox="1"/>
          <p:nvPr/>
        </p:nvSpPr>
        <p:spPr>
          <a:xfrm>
            <a:off x="1483176" y="4590593"/>
            <a:ext cx="179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SFRT</a:t>
            </a:r>
          </a:p>
        </p:txBody>
      </p:sp>
      <p:sp>
        <p:nvSpPr>
          <p:cNvPr id="18" name="Textfeld 31">
            <a:extLst>
              <a:ext uri="{FF2B5EF4-FFF2-40B4-BE49-F238E27FC236}">
                <a16:creationId xmlns:a16="http://schemas.microsoft.com/office/drawing/2014/main" id="{0BCBBDFB-78A4-494E-A411-0D00DA11780E}"/>
              </a:ext>
            </a:extLst>
          </p:cNvPr>
          <p:cNvSpPr txBox="1"/>
          <p:nvPr/>
        </p:nvSpPr>
        <p:spPr>
          <a:xfrm>
            <a:off x="8704116" y="1525277"/>
            <a:ext cx="31465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defTabSz="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large fields (≥ 1 cm)</a:t>
            </a:r>
          </a:p>
          <a:p>
            <a:pPr marL="360000" indent="-360000" defTabSz="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laterally homogeneous dose distributions</a:t>
            </a:r>
          </a:p>
          <a:p>
            <a:pPr marL="360000" indent="-360000" defTabSz="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</a:endParaRPr>
          </a:p>
          <a:p>
            <a:pPr marL="360000" indent="-360000" defTabSz="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</a:endParaRPr>
          </a:p>
          <a:p>
            <a:pPr marL="360000" indent="-360000" defTabSz="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</a:endParaRPr>
          </a:p>
          <a:p>
            <a:pPr defTabSz="180000">
              <a:spcAft>
                <a:spcPts val="600"/>
              </a:spcAft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</a:endParaRPr>
          </a:p>
          <a:p>
            <a:pPr marL="360000" indent="-360000" defTabSz="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field composed of smaller 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beamlets</a:t>
            </a:r>
          </a:p>
          <a:p>
            <a:pPr marL="360000" indent="-360000" defTabSz="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laterally 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heterogeneous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 dose distributions</a:t>
            </a:r>
            <a:b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</a:b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(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peaks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 and 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valleys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)</a:t>
            </a:r>
          </a:p>
          <a:p>
            <a:pPr defTabSz="180000"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➜	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increase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 of 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normal</a:t>
            </a:r>
            <a:b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</a:b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		tissue tolerance</a:t>
            </a:r>
          </a:p>
        </p:txBody>
      </p:sp>
      <p:grpSp>
        <p:nvGrpSpPr>
          <p:cNvPr id="19" name="Gruppieren 36">
            <a:extLst>
              <a:ext uri="{FF2B5EF4-FFF2-40B4-BE49-F238E27FC236}">
                <a16:creationId xmlns:a16="http://schemas.microsoft.com/office/drawing/2014/main" id="{DE8D2943-2D09-456B-9114-8990AE55A2A2}"/>
              </a:ext>
            </a:extLst>
          </p:cNvPr>
          <p:cNvGrpSpPr/>
          <p:nvPr/>
        </p:nvGrpSpPr>
        <p:grpSpPr>
          <a:xfrm>
            <a:off x="3337505" y="1147263"/>
            <a:ext cx="2355276" cy="2240384"/>
            <a:chOff x="3448766" y="1245237"/>
            <a:chExt cx="2355276" cy="2240384"/>
          </a:xfrm>
        </p:grpSpPr>
        <p:grpSp>
          <p:nvGrpSpPr>
            <p:cNvPr id="20" name="Gruppieren 32">
              <a:extLst>
                <a:ext uri="{FF2B5EF4-FFF2-40B4-BE49-F238E27FC236}">
                  <a16:creationId xmlns:a16="http://schemas.microsoft.com/office/drawing/2014/main" id="{745AD818-FE33-4657-9A5D-7BB97D424F27}"/>
                </a:ext>
              </a:extLst>
            </p:cNvPr>
            <p:cNvGrpSpPr/>
            <p:nvPr/>
          </p:nvGrpSpPr>
          <p:grpSpPr>
            <a:xfrm>
              <a:off x="3448766" y="1245237"/>
              <a:ext cx="2355276" cy="2240384"/>
              <a:chOff x="4180093" y="1346771"/>
              <a:chExt cx="2355276" cy="2240384"/>
            </a:xfrm>
          </p:grpSpPr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6C7F2F10-0FCC-435F-8BBB-880784FEE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80093" y="1346771"/>
                <a:ext cx="2355276" cy="2240384"/>
              </a:xfrm>
              <a:prstGeom prst="rect">
                <a:avLst/>
              </a:prstGeom>
            </p:spPr>
          </p:pic>
          <p:sp>
            <p:nvSpPr>
              <p:cNvPr id="24" name="Trapezoid 26">
                <a:extLst>
                  <a:ext uri="{FF2B5EF4-FFF2-40B4-BE49-F238E27FC236}">
                    <a16:creationId xmlns:a16="http://schemas.microsoft.com/office/drawing/2014/main" id="{D0364153-424E-4659-8C96-B8C298834B94}"/>
                  </a:ext>
                </a:extLst>
              </p:cNvPr>
              <p:cNvSpPr/>
              <p:nvPr/>
            </p:nvSpPr>
            <p:spPr>
              <a:xfrm rot="16200000">
                <a:off x="5012381" y="1286562"/>
                <a:ext cx="709708" cy="2336267"/>
              </a:xfrm>
              <a:prstGeom prst="trapezoid">
                <a:avLst/>
              </a:prstGeom>
              <a:gradFill flip="none"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  <a:alpha val="68000"/>
                    </a:schemeClr>
                  </a:gs>
                  <a:gs pos="4000">
                    <a:srgbClr val="FF0000">
                      <a:alpha val="68000"/>
                    </a:srgbClr>
                  </a:gs>
                  <a:gs pos="100000">
                    <a:schemeClr val="accent1">
                      <a:lumMod val="99000"/>
                      <a:satMod val="120000"/>
                      <a:shade val="78000"/>
                      <a:alpha val="68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21" name="Conector recto de flecha 7">
              <a:extLst>
                <a:ext uri="{FF2B5EF4-FFF2-40B4-BE49-F238E27FC236}">
                  <a16:creationId xmlns:a16="http://schemas.microsoft.com/office/drawing/2014/main" id="{8C2034CE-B6FF-4FEA-860D-E37EDD656608}"/>
                </a:ext>
              </a:extLst>
            </p:cNvPr>
            <p:cNvCxnSpPr/>
            <p:nvPr/>
          </p:nvCxnSpPr>
          <p:spPr>
            <a:xfrm flipH="1">
              <a:off x="4610944" y="2096704"/>
              <a:ext cx="9427" cy="5162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10">
              <a:extLst>
                <a:ext uri="{FF2B5EF4-FFF2-40B4-BE49-F238E27FC236}">
                  <a16:creationId xmlns:a16="http://schemas.microsoft.com/office/drawing/2014/main" id="{096D6A97-3A29-4C27-AF8F-6BB1498B2AF0}"/>
                </a:ext>
              </a:extLst>
            </p:cNvPr>
            <p:cNvSpPr txBox="1"/>
            <p:nvPr/>
          </p:nvSpPr>
          <p:spPr>
            <a:xfrm>
              <a:off x="4727307" y="2143163"/>
              <a:ext cx="832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≥ 1 cm</a:t>
              </a:r>
            </a:p>
          </p:txBody>
        </p:sp>
      </p:grpSp>
      <p:cxnSp>
        <p:nvCxnSpPr>
          <p:cNvPr id="25" name="Gerade Verbindung mit Pfeil 38">
            <a:extLst>
              <a:ext uri="{FF2B5EF4-FFF2-40B4-BE49-F238E27FC236}">
                <a16:creationId xmlns:a16="http://schemas.microsoft.com/office/drawing/2014/main" id="{1B0613EC-A6DF-47DE-B4B8-13412B8D329E}"/>
              </a:ext>
            </a:extLst>
          </p:cNvPr>
          <p:cNvCxnSpPr>
            <a:cxnSpLocks/>
          </p:cNvCxnSpPr>
          <p:nvPr/>
        </p:nvCxnSpPr>
        <p:spPr>
          <a:xfrm>
            <a:off x="6640958" y="3687417"/>
            <a:ext cx="664026" cy="626166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39">
            <a:extLst>
              <a:ext uri="{FF2B5EF4-FFF2-40B4-BE49-F238E27FC236}">
                <a16:creationId xmlns:a16="http://schemas.microsoft.com/office/drawing/2014/main" id="{FB591349-2211-41C9-A551-0C556D183876}"/>
              </a:ext>
            </a:extLst>
          </p:cNvPr>
          <p:cNvCxnSpPr>
            <a:cxnSpLocks/>
          </p:cNvCxnSpPr>
          <p:nvPr/>
        </p:nvCxnSpPr>
        <p:spPr>
          <a:xfrm flipH="1">
            <a:off x="7616409" y="3687417"/>
            <a:ext cx="455784" cy="69905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46">
            <a:extLst>
              <a:ext uri="{FF2B5EF4-FFF2-40B4-BE49-F238E27FC236}">
                <a16:creationId xmlns:a16="http://schemas.microsoft.com/office/drawing/2014/main" id="{17FC61E8-D55A-4A88-BB13-F61427445BB4}"/>
              </a:ext>
            </a:extLst>
          </p:cNvPr>
          <p:cNvSpPr txBox="1"/>
          <p:nvPr/>
        </p:nvSpPr>
        <p:spPr>
          <a:xfrm>
            <a:off x="6328551" y="3397586"/>
            <a:ext cx="2217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peak						valley</a:t>
            </a:r>
          </a:p>
        </p:txBody>
      </p:sp>
      <p:cxnSp>
        <p:nvCxnSpPr>
          <p:cNvPr id="28" name="Gerade Verbindung mit Pfeil 47">
            <a:extLst>
              <a:ext uri="{FF2B5EF4-FFF2-40B4-BE49-F238E27FC236}">
                <a16:creationId xmlns:a16="http://schemas.microsoft.com/office/drawing/2014/main" id="{6850B75E-6293-40B7-8C40-9574F93EA072}"/>
              </a:ext>
            </a:extLst>
          </p:cNvPr>
          <p:cNvCxnSpPr>
            <a:cxnSpLocks/>
          </p:cNvCxnSpPr>
          <p:nvPr/>
        </p:nvCxnSpPr>
        <p:spPr>
          <a:xfrm>
            <a:off x="4049555" y="3745243"/>
            <a:ext cx="150370" cy="82456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49">
            <a:extLst>
              <a:ext uri="{FF2B5EF4-FFF2-40B4-BE49-F238E27FC236}">
                <a16:creationId xmlns:a16="http://schemas.microsoft.com/office/drawing/2014/main" id="{E662880E-32A7-48D3-9D84-958232D6CD42}"/>
              </a:ext>
            </a:extLst>
          </p:cNvPr>
          <p:cNvSpPr txBox="1"/>
          <p:nvPr/>
        </p:nvSpPr>
        <p:spPr>
          <a:xfrm>
            <a:off x="3651365" y="3419949"/>
            <a:ext cx="1097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/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beamlet</a:t>
            </a:r>
          </a:p>
        </p:txBody>
      </p:sp>
      <p:sp>
        <p:nvSpPr>
          <p:cNvPr id="30" name="Title 37">
            <a:extLst>
              <a:ext uri="{FF2B5EF4-FFF2-40B4-BE49-F238E27FC236}">
                <a16:creationId xmlns:a16="http://schemas.microsoft.com/office/drawing/2014/main" id="{6FA99226-03F4-4DA9-895D-DCD4C142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10" y="-80036"/>
            <a:ext cx="10696575" cy="730250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Spatially Fractionated Radiation Therapy (SFRT)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05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943CB5-7BCB-446C-A422-8599DAC5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6B4D0D5D-DADA-4F0E-B159-819D39F9E5A3}"/>
              </a:ext>
            </a:extLst>
          </p:cNvPr>
          <p:cNvGrpSpPr/>
          <p:nvPr/>
        </p:nvGrpSpPr>
        <p:grpSpPr>
          <a:xfrm>
            <a:off x="3909175" y="2370116"/>
            <a:ext cx="2530548" cy="2449578"/>
            <a:chOff x="4697062" y="3168382"/>
            <a:chExt cx="2530548" cy="2449578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6EDA347-12BE-4AF4-8A72-97E66189F611}"/>
                </a:ext>
              </a:extLst>
            </p:cNvPr>
            <p:cNvSpPr txBox="1"/>
            <p:nvPr/>
          </p:nvSpPr>
          <p:spPr>
            <a:xfrm>
              <a:off x="4877356" y="4940852"/>
              <a:ext cx="216995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/>
                <a:t>Prezado et al. 2013</a:t>
              </a:r>
            </a:p>
            <a:p>
              <a:endParaRPr lang="es-ES" dirty="0"/>
            </a:p>
          </p:txBody>
        </p:sp>
        <p:grpSp>
          <p:nvGrpSpPr>
            <p:cNvPr id="9" name="Groupe 23">
              <a:extLst>
                <a:ext uri="{FF2B5EF4-FFF2-40B4-BE49-F238E27FC236}">
                  <a16:creationId xmlns:a16="http://schemas.microsoft.com/office/drawing/2014/main" id="{A0BEA25D-42B9-4BAE-8EF3-81AA4B2AC983}"/>
                </a:ext>
              </a:extLst>
            </p:cNvPr>
            <p:cNvGrpSpPr/>
            <p:nvPr/>
          </p:nvGrpSpPr>
          <p:grpSpPr>
            <a:xfrm>
              <a:off x="4697062" y="3168382"/>
              <a:ext cx="2530548" cy="1636445"/>
              <a:chOff x="3083251" y="3608855"/>
              <a:chExt cx="2361078" cy="1895757"/>
            </a:xfrm>
          </p:grpSpPr>
          <p:pic>
            <p:nvPicPr>
              <p:cNvPr id="10" name="Picture 16">
                <a:extLst>
                  <a:ext uri="{FF2B5EF4-FFF2-40B4-BE49-F238E27FC236}">
                    <a16:creationId xmlns:a16="http://schemas.microsoft.com/office/drawing/2014/main" id="{9B39987C-B169-40DA-B0FD-AA1E63CBE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83251" y="3608855"/>
                <a:ext cx="2361078" cy="1895757"/>
              </a:xfrm>
              <a:prstGeom prst="rect">
                <a:avLst/>
              </a:prstGeom>
            </p:spPr>
          </p:pic>
          <p:pic>
            <p:nvPicPr>
              <p:cNvPr id="11" name="Picture 1">
                <a:extLst>
                  <a:ext uri="{FF2B5EF4-FFF2-40B4-BE49-F238E27FC236}">
                    <a16:creationId xmlns:a16="http://schemas.microsoft.com/office/drawing/2014/main" id="{486E1081-65E3-4968-B0E9-285DBCE7D9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44" t="43837" r="58354" b="46013"/>
              <a:stretch/>
            </p:blipFill>
            <p:spPr bwMode="auto">
              <a:xfrm>
                <a:off x="3111975" y="4140810"/>
                <a:ext cx="1486950" cy="53644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rgbClr val="000000">
                    <a:alpha val="60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 t="13335" b="13335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2" name="Oval 46">
                <a:extLst>
                  <a:ext uri="{FF2B5EF4-FFF2-40B4-BE49-F238E27FC236}">
                    <a16:creationId xmlns:a16="http://schemas.microsoft.com/office/drawing/2014/main" id="{5291C5A2-C42F-4D31-B372-43708196E4DE}"/>
                  </a:ext>
                </a:extLst>
              </p:cNvPr>
              <p:cNvSpPr/>
              <p:nvPr/>
            </p:nvSpPr>
            <p:spPr>
              <a:xfrm>
                <a:off x="4034480" y="4202770"/>
                <a:ext cx="458620" cy="429374"/>
              </a:xfrm>
              <a:prstGeom prst="ellipse">
                <a:avLst/>
              </a:prstGeom>
              <a:noFill/>
              <a:ln w="127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Conector recto de flecha 9">
                <a:extLst>
                  <a:ext uri="{FF2B5EF4-FFF2-40B4-BE49-F238E27FC236}">
                    <a16:creationId xmlns:a16="http://schemas.microsoft.com/office/drawing/2014/main" id="{12E534DC-9AE0-4386-8574-FB4286275659}"/>
                  </a:ext>
                </a:extLst>
              </p:cNvPr>
              <p:cNvCxnSpPr/>
              <p:nvPr/>
            </p:nvCxnSpPr>
            <p:spPr>
              <a:xfrm flipV="1">
                <a:off x="4263790" y="4732493"/>
                <a:ext cx="0" cy="437922"/>
              </a:xfrm>
              <a:prstGeom prst="straightConnector1">
                <a:avLst/>
              </a:prstGeom>
              <a:ln w="158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uadroTexto 2">
                <a:extLst>
                  <a:ext uri="{FF2B5EF4-FFF2-40B4-BE49-F238E27FC236}">
                    <a16:creationId xmlns:a16="http://schemas.microsoft.com/office/drawing/2014/main" id="{F5F842BC-3C0D-44AE-A2DE-9C9EEEC26BBB}"/>
                  </a:ext>
                </a:extLst>
              </p:cNvPr>
              <p:cNvSpPr txBox="1"/>
              <p:nvPr/>
            </p:nvSpPr>
            <p:spPr>
              <a:xfrm>
                <a:off x="3826713" y="5043756"/>
                <a:ext cx="660797" cy="360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000" b="1" dirty="0">
                    <a:solidFill>
                      <a:schemeClr val="bg1"/>
                    </a:solidFill>
                  </a:rPr>
                  <a:t>Tumor</a:t>
                </a:r>
              </a:p>
            </p:txBody>
          </p:sp>
        </p:grp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49482647-9B33-4C4F-9254-B4D02B5AD128}"/>
              </a:ext>
            </a:extLst>
          </p:cNvPr>
          <p:cNvSpPr txBox="1"/>
          <p:nvPr/>
        </p:nvSpPr>
        <p:spPr>
          <a:xfrm>
            <a:off x="4275755" y="1747453"/>
            <a:ext cx="17482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Proton MBRT</a:t>
            </a:r>
          </a:p>
        </p:txBody>
      </p:sp>
      <p:grpSp>
        <p:nvGrpSpPr>
          <p:cNvPr id="16" name="Agrupar 25">
            <a:extLst>
              <a:ext uri="{FF2B5EF4-FFF2-40B4-BE49-F238E27FC236}">
                <a16:creationId xmlns:a16="http://schemas.microsoft.com/office/drawing/2014/main" id="{FBEAA913-79C1-4E65-8B63-61CB9167853F}"/>
              </a:ext>
            </a:extLst>
          </p:cNvPr>
          <p:cNvGrpSpPr/>
          <p:nvPr/>
        </p:nvGrpSpPr>
        <p:grpSpPr>
          <a:xfrm>
            <a:off x="590674" y="1226962"/>
            <a:ext cx="2534938" cy="1912842"/>
            <a:chOff x="382861" y="1279436"/>
            <a:chExt cx="2534938" cy="1912842"/>
          </a:xfrm>
        </p:grpSpPr>
        <p:pic>
          <p:nvPicPr>
            <p:cNvPr id="17" name="Imagen 6">
              <a:extLst>
                <a:ext uri="{FF2B5EF4-FFF2-40B4-BE49-F238E27FC236}">
                  <a16:creationId xmlns:a16="http://schemas.microsoft.com/office/drawing/2014/main" id="{63D97E29-90BF-4ABB-9333-662A4A45E024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50334"/>
            <a:stretch/>
          </p:blipFill>
          <p:spPr>
            <a:xfrm>
              <a:off x="981391" y="1279436"/>
              <a:ext cx="1430632" cy="1453740"/>
            </a:xfrm>
            <a:prstGeom prst="rect">
              <a:avLst/>
            </a:prstGeom>
          </p:spPr>
        </p:pic>
        <p:sp>
          <p:nvSpPr>
            <p:cNvPr id="18" name="CuadroTexto 7">
              <a:extLst>
                <a:ext uri="{FF2B5EF4-FFF2-40B4-BE49-F238E27FC236}">
                  <a16:creationId xmlns:a16="http://schemas.microsoft.com/office/drawing/2014/main" id="{FF7945F1-9233-425E-9A6D-3788C61A9821}"/>
                </a:ext>
              </a:extLst>
            </p:cNvPr>
            <p:cNvSpPr txBox="1"/>
            <p:nvPr/>
          </p:nvSpPr>
          <p:spPr>
            <a:xfrm>
              <a:off x="382861" y="2792168"/>
              <a:ext cx="2534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 Charged particles</a:t>
              </a:r>
            </a:p>
          </p:txBody>
        </p:sp>
      </p:grpSp>
      <p:grpSp>
        <p:nvGrpSpPr>
          <p:cNvPr id="19" name="Agrupar 26">
            <a:extLst>
              <a:ext uri="{FF2B5EF4-FFF2-40B4-BE49-F238E27FC236}">
                <a16:creationId xmlns:a16="http://schemas.microsoft.com/office/drawing/2014/main" id="{E3AB7D4F-EAFA-448C-B87F-9C871F4B5EC7}"/>
              </a:ext>
            </a:extLst>
          </p:cNvPr>
          <p:cNvGrpSpPr/>
          <p:nvPr/>
        </p:nvGrpSpPr>
        <p:grpSpPr>
          <a:xfrm>
            <a:off x="590674" y="3853219"/>
            <a:ext cx="2554699" cy="2213820"/>
            <a:chOff x="455850" y="4119283"/>
            <a:chExt cx="2554699" cy="2213820"/>
          </a:xfrm>
        </p:grpSpPr>
        <p:pic>
          <p:nvPicPr>
            <p:cNvPr id="20" name="Imagen 9">
              <a:extLst>
                <a:ext uri="{FF2B5EF4-FFF2-40B4-BE49-F238E27FC236}">
                  <a16:creationId xmlns:a16="http://schemas.microsoft.com/office/drawing/2014/main" id="{967A0288-54AA-405D-BA07-6EC980FBC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371" y="4119283"/>
              <a:ext cx="1239814" cy="1380275"/>
            </a:xfrm>
            <a:prstGeom prst="rect">
              <a:avLst/>
            </a:prstGeom>
          </p:spPr>
        </p:pic>
        <p:sp>
          <p:nvSpPr>
            <p:cNvPr id="21" name="CuadroTexto 10">
              <a:extLst>
                <a:ext uri="{FF2B5EF4-FFF2-40B4-BE49-F238E27FC236}">
                  <a16:creationId xmlns:a16="http://schemas.microsoft.com/office/drawing/2014/main" id="{9ABBBAF7-8555-4D57-90DE-BC6206FFAB73}"/>
                </a:ext>
              </a:extLst>
            </p:cNvPr>
            <p:cNvSpPr txBox="1"/>
            <p:nvPr/>
          </p:nvSpPr>
          <p:spPr>
            <a:xfrm>
              <a:off x="455850" y="5625217"/>
              <a:ext cx="25546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 </a:t>
              </a:r>
              <a:r>
                <a:rPr lang="en-US" sz="2000" dirty="0" err="1"/>
                <a:t>Minibeam</a:t>
              </a:r>
              <a:r>
                <a:rPr lang="en-US" sz="2000" dirty="0"/>
                <a:t> radiation    therapy (MBRT)</a:t>
              </a:r>
            </a:p>
          </p:txBody>
        </p:sp>
      </p:grpSp>
      <p:sp>
        <p:nvSpPr>
          <p:cNvPr id="22" name="Cruz 11">
            <a:extLst>
              <a:ext uri="{FF2B5EF4-FFF2-40B4-BE49-F238E27FC236}">
                <a16:creationId xmlns:a16="http://schemas.microsoft.com/office/drawing/2014/main" id="{9DF71A80-66B6-4816-8D0D-BAB16820ADEF}"/>
              </a:ext>
            </a:extLst>
          </p:cNvPr>
          <p:cNvSpPr/>
          <p:nvPr/>
        </p:nvSpPr>
        <p:spPr>
          <a:xfrm>
            <a:off x="1677236" y="3217704"/>
            <a:ext cx="361813" cy="361813"/>
          </a:xfrm>
          <a:prstGeom prst="plus">
            <a:avLst>
              <a:gd name="adj" fmla="val 4082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06C85A7-AE78-415E-9D6E-E7C56E2B2527}"/>
              </a:ext>
            </a:extLst>
          </p:cNvPr>
          <p:cNvSpPr txBox="1">
            <a:spLocks/>
          </p:cNvSpPr>
          <p:nvPr/>
        </p:nvSpPr>
        <p:spPr>
          <a:xfrm>
            <a:off x="1055440" y="-55996"/>
            <a:ext cx="9937103" cy="7296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5B5B6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GB" sz="2800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PROTON</a:t>
            </a:r>
            <a:r>
              <a:rPr lang="en-GB" sz="28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MBRT: an innovative therapeutic approach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5" name="Imagen 10">
            <a:extLst>
              <a:ext uri="{FF2B5EF4-FFF2-40B4-BE49-F238E27FC236}">
                <a16:creationId xmlns:a16="http://schemas.microsoft.com/office/drawing/2014/main" id="{EFC732FE-0A5F-400C-A3E9-57AE3A3FA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701" y="2509430"/>
            <a:ext cx="1978063" cy="141654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221656" y="4112469"/>
            <a:ext cx="2770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/>
              <a:t>ERC </a:t>
            </a:r>
            <a:r>
              <a:rPr lang="fr-FR" sz="2200" dirty="0" err="1"/>
              <a:t>consolidator</a:t>
            </a:r>
            <a:r>
              <a:rPr lang="fr-FR" sz="2200" dirty="0"/>
              <a:t> </a:t>
            </a:r>
            <a:r>
              <a:rPr lang="fr-FR" sz="2200" dirty="0" err="1"/>
              <a:t>grant</a:t>
            </a:r>
            <a:endParaRPr lang="fr-FR" sz="2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6349C5C-7D5E-E3CB-E77F-F5E0A70A041E}"/>
              </a:ext>
            </a:extLst>
          </p:cNvPr>
          <p:cNvSpPr txBox="1"/>
          <p:nvPr/>
        </p:nvSpPr>
        <p:spPr>
          <a:xfrm>
            <a:off x="4144580" y="4739454"/>
            <a:ext cx="2488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>
                <a:solidFill>
                  <a:schemeClr val="accent3">
                    <a:lumMod val="75000"/>
                  </a:schemeClr>
                </a:solidFill>
              </a:rPr>
              <a:t>Beam </a:t>
            </a:r>
            <a:r>
              <a:rPr lang="es-ES" sz="2200" dirty="0" err="1">
                <a:solidFill>
                  <a:schemeClr val="accent3">
                    <a:lumMod val="75000"/>
                  </a:schemeClr>
                </a:solidFill>
              </a:rPr>
              <a:t>width</a:t>
            </a:r>
            <a:r>
              <a:rPr lang="es-ES" sz="2200" dirty="0">
                <a:solidFill>
                  <a:schemeClr val="accent3">
                    <a:lumMod val="75000"/>
                  </a:schemeClr>
                </a:solidFill>
              </a:rPr>
              <a:t> &lt; 1 mm</a:t>
            </a:r>
          </a:p>
          <a:p>
            <a:r>
              <a:rPr lang="es-ES" sz="2200" dirty="0">
                <a:solidFill>
                  <a:schemeClr val="accent3">
                    <a:lumMod val="75000"/>
                  </a:schemeClr>
                </a:solidFill>
              </a:rPr>
              <a:t>                </a:t>
            </a:r>
            <a:endParaRPr lang="es-E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99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D3ED40-E3D4-4799-8683-F6CF6CDC7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ítulo 12">
            <a:extLst>
              <a:ext uri="{FF2B5EF4-FFF2-40B4-BE49-F238E27FC236}">
                <a16:creationId xmlns:a16="http://schemas.microsoft.com/office/drawing/2014/main" id="{1A8F58B7-40AB-4CF3-B912-ED9310D4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503" y="0"/>
            <a:ext cx="9533281" cy="730250"/>
          </a:xfrm>
        </p:spPr>
        <p:txBody>
          <a:bodyPr/>
          <a:lstStyle/>
          <a:p>
            <a:r>
              <a:rPr lang="es-ES" sz="28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pMBRT</a:t>
            </a: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8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increases</a:t>
            </a: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8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the</a:t>
            </a: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8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therapeutic</a:t>
            </a: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8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index</a:t>
            </a: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8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for</a:t>
            </a: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s-ES" sz="28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high</a:t>
            </a:r>
            <a:r>
              <a:rPr lang="es-E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-grade gliomas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F3CF4DC-D891-42EA-B94E-F9AD1B7CA9FF}"/>
              </a:ext>
            </a:extLst>
          </p:cNvPr>
          <p:cNvSpPr txBox="1"/>
          <p:nvPr/>
        </p:nvSpPr>
        <p:spPr>
          <a:xfrm>
            <a:off x="695400" y="1014717"/>
            <a:ext cx="11017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/>
              <a:t>Equivalent</a:t>
            </a:r>
            <a:r>
              <a:rPr lang="es-ES" sz="2400" b="1" dirty="0"/>
              <a:t> </a:t>
            </a:r>
            <a:r>
              <a:rPr lang="es-ES" sz="2400" b="1" dirty="0" err="1"/>
              <a:t>or</a:t>
            </a:r>
            <a:r>
              <a:rPr lang="es-ES" sz="2400" b="1" dirty="0"/>
              <a:t> superior tumor (</a:t>
            </a:r>
            <a:r>
              <a:rPr lang="es-ES" sz="2400" b="1" dirty="0" err="1"/>
              <a:t>rat</a:t>
            </a:r>
            <a:r>
              <a:rPr lang="es-ES" sz="2400" b="1" dirty="0"/>
              <a:t> glioma) control </a:t>
            </a:r>
            <a:r>
              <a:rPr lang="es-ES" sz="2400" b="1" dirty="0" err="1"/>
              <a:t>than</a:t>
            </a:r>
            <a:r>
              <a:rPr lang="es-ES" sz="2400" b="1" dirty="0"/>
              <a:t> standard </a:t>
            </a:r>
            <a:r>
              <a:rPr lang="es-ES" sz="2400" b="1" dirty="0" err="1"/>
              <a:t>proton</a:t>
            </a:r>
            <a:r>
              <a:rPr lang="es-ES" sz="2400" b="1" dirty="0"/>
              <a:t> </a:t>
            </a:r>
            <a:r>
              <a:rPr lang="es-ES" sz="2400" b="1" dirty="0" err="1"/>
              <a:t>therapy</a:t>
            </a:r>
            <a:endParaRPr lang="es-ES" sz="2400" b="1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62FA388-DD04-4D25-B56B-6A2C160548E2}"/>
              </a:ext>
            </a:extLst>
          </p:cNvPr>
          <p:cNvGrpSpPr/>
          <p:nvPr/>
        </p:nvGrpSpPr>
        <p:grpSpPr>
          <a:xfrm>
            <a:off x="3020498" y="1859857"/>
            <a:ext cx="5636312" cy="2220028"/>
            <a:chOff x="81784" y="1777033"/>
            <a:chExt cx="4158009" cy="1869708"/>
          </a:xfrm>
        </p:grpSpPr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18065015-4DB9-47BD-96C1-7DAAF70EE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650" y="1921085"/>
              <a:ext cx="2811715" cy="1522754"/>
            </a:xfrm>
            <a:prstGeom prst="rect">
              <a:avLst/>
            </a:prstGeom>
          </p:spPr>
        </p:pic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82F3B783-71CC-4478-9D0B-C5759E214F29}"/>
                </a:ext>
              </a:extLst>
            </p:cNvPr>
            <p:cNvSpPr txBox="1"/>
            <p:nvPr/>
          </p:nvSpPr>
          <p:spPr>
            <a:xfrm>
              <a:off x="1272423" y="3427979"/>
              <a:ext cx="1199357" cy="218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8" i="1" dirty="0"/>
                <a:t>Prezado et al. IJROP 2019</a:t>
              </a:r>
            </a:p>
          </p:txBody>
        </p:sp>
        <p:pic>
          <p:nvPicPr>
            <p:cNvPr id="16" name="Image 13">
              <a:extLst>
                <a:ext uri="{FF2B5EF4-FFF2-40B4-BE49-F238E27FC236}">
                  <a16:creationId xmlns:a16="http://schemas.microsoft.com/office/drawing/2014/main" id="{1D583C4E-D7C5-463F-93EF-34BF53DEE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60688" t="18095" r="9952" b="37964"/>
            <a:stretch/>
          </p:blipFill>
          <p:spPr>
            <a:xfrm>
              <a:off x="3582354" y="2626239"/>
              <a:ext cx="599418" cy="551962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958D50D2-EFDC-41FB-9107-5962FE223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585" t="21314" r="24043" b="38343"/>
            <a:stretch/>
          </p:blipFill>
          <p:spPr>
            <a:xfrm>
              <a:off x="3594403" y="1777033"/>
              <a:ext cx="599418" cy="508249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E1963E1-C2AA-4DB8-810C-6AB01FA2547B}"/>
                </a:ext>
              </a:extLst>
            </p:cNvPr>
            <p:cNvSpPr txBox="1"/>
            <p:nvPr/>
          </p:nvSpPr>
          <p:spPr>
            <a:xfrm>
              <a:off x="3393550" y="2320379"/>
              <a:ext cx="846243" cy="2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300" dirty="0"/>
                <a:t>5 </a:t>
              </a:r>
              <a:r>
                <a:rPr lang="es-ES" sz="1300" dirty="0" err="1"/>
                <a:t>days</a:t>
              </a:r>
              <a:r>
                <a:rPr lang="es-ES" sz="1300" dirty="0"/>
                <a:t> after IR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EC35D9E-261A-4F9A-9F0D-EB758CF7B192}"/>
                </a:ext>
              </a:extLst>
            </p:cNvPr>
            <p:cNvSpPr txBox="1"/>
            <p:nvPr/>
          </p:nvSpPr>
          <p:spPr>
            <a:xfrm>
              <a:off x="3326683" y="3247190"/>
              <a:ext cx="908920" cy="2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300" dirty="0"/>
                <a:t>26 </a:t>
              </a:r>
              <a:r>
                <a:rPr lang="es-ES" sz="1300" dirty="0" err="1"/>
                <a:t>days</a:t>
              </a:r>
              <a:r>
                <a:rPr lang="es-ES" sz="1300" dirty="0"/>
                <a:t> after IR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AAB85387-13E4-41AC-9573-8CDCCBF2F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520" t="3395"/>
            <a:stretch/>
          </p:blipFill>
          <p:spPr>
            <a:xfrm>
              <a:off x="81784" y="1872759"/>
              <a:ext cx="661833" cy="1468002"/>
            </a:xfrm>
            <a:prstGeom prst="rect">
              <a:avLst/>
            </a:prstGeom>
          </p:spPr>
        </p:pic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F40246-933F-4DB0-B93D-44B9DAD5334F}"/>
              </a:ext>
            </a:extLst>
          </p:cNvPr>
          <p:cNvSpPr txBox="1"/>
          <p:nvPr/>
        </p:nvSpPr>
        <p:spPr>
          <a:xfrm>
            <a:off x="2897131" y="4105538"/>
            <a:ext cx="5186124" cy="58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  <a:r>
              <a:rPr lang="es-ES" sz="2000" b="1" dirty="0"/>
              <a:t>Net </a:t>
            </a:r>
            <a:r>
              <a:rPr lang="es-ES" sz="2000" b="1" dirty="0" err="1"/>
              <a:t>reduction</a:t>
            </a:r>
            <a:r>
              <a:rPr lang="es-ES" sz="2000" b="1" dirty="0"/>
              <a:t> </a:t>
            </a:r>
            <a:r>
              <a:rPr lang="es-ES" sz="2000" b="1" dirty="0" err="1"/>
              <a:t>of</a:t>
            </a:r>
            <a:r>
              <a:rPr lang="es-ES" sz="2000" b="1" dirty="0"/>
              <a:t> </a:t>
            </a:r>
            <a:r>
              <a:rPr lang="es-ES" sz="2000" b="1" dirty="0" err="1"/>
              <a:t>neurotoxicity</a:t>
            </a:r>
            <a:r>
              <a:rPr lang="es-ES" sz="2000" b="1" dirty="0"/>
              <a:t> </a:t>
            </a:r>
          </a:p>
          <a:p>
            <a:endParaRPr lang="es-ES" sz="1224" b="1" dirty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AE9AC6FF-78AB-4F45-BADC-EDD2FE2CF748}"/>
              </a:ext>
            </a:extLst>
          </p:cNvPr>
          <p:cNvGrpSpPr/>
          <p:nvPr/>
        </p:nvGrpSpPr>
        <p:grpSpPr>
          <a:xfrm>
            <a:off x="2974438" y="4705936"/>
            <a:ext cx="5213791" cy="1732082"/>
            <a:chOff x="4818737" y="2048349"/>
            <a:chExt cx="4897101" cy="1532020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AD3811F-9E37-4575-9B70-7194BA4DF78A}"/>
                </a:ext>
              </a:extLst>
            </p:cNvPr>
            <p:cNvSpPr txBox="1"/>
            <p:nvPr/>
          </p:nvSpPr>
          <p:spPr>
            <a:xfrm>
              <a:off x="4962955" y="2122065"/>
              <a:ext cx="619177" cy="414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24" b="1" dirty="0" err="1"/>
                <a:t>pMBRT</a:t>
              </a:r>
              <a:endParaRPr lang="es-ES" sz="1224" b="1" dirty="0"/>
            </a:p>
            <a:p>
              <a:endParaRPr lang="es-ES" sz="1224" dirty="0"/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D1F0408D-1C0A-4FEB-A4E4-25001730C333}"/>
                </a:ext>
              </a:extLst>
            </p:cNvPr>
            <p:cNvGrpSpPr/>
            <p:nvPr/>
          </p:nvGrpSpPr>
          <p:grpSpPr>
            <a:xfrm>
              <a:off x="5775888" y="2048349"/>
              <a:ext cx="3196454" cy="611885"/>
              <a:chOff x="8468699" y="2119069"/>
              <a:chExt cx="3811702" cy="1064033"/>
            </a:xfrm>
          </p:grpSpPr>
          <p:pic>
            <p:nvPicPr>
              <p:cNvPr id="36" name="Image 11">
                <a:extLst>
                  <a:ext uri="{FF2B5EF4-FFF2-40B4-BE49-F238E27FC236}">
                    <a16:creationId xmlns:a16="http://schemas.microsoft.com/office/drawing/2014/main" id="{9EF49212-9BDE-46CA-B6D3-CFDF64307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54724" y="2119069"/>
                <a:ext cx="3025677" cy="1064033"/>
              </a:xfrm>
              <a:prstGeom prst="rect">
                <a:avLst/>
              </a:prstGeom>
            </p:spPr>
          </p:pic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4F69C651-7F3B-4CFA-B03A-E597C2B7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68699" y="2119069"/>
                <a:ext cx="818255" cy="1044518"/>
              </a:xfrm>
              <a:prstGeom prst="rect">
                <a:avLst/>
              </a:prstGeom>
            </p:spPr>
          </p:pic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1E57069-3E10-433A-8507-BFA82E664FD9}"/>
                </a:ext>
              </a:extLst>
            </p:cNvPr>
            <p:cNvGrpSpPr/>
            <p:nvPr/>
          </p:nvGrpSpPr>
          <p:grpSpPr>
            <a:xfrm>
              <a:off x="6429925" y="2635645"/>
              <a:ext cx="2546835" cy="694679"/>
              <a:chOff x="9754107" y="2620055"/>
              <a:chExt cx="2768489" cy="1014154"/>
            </a:xfrm>
          </p:grpSpPr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73CD26B3-F952-4219-A438-8776CEF5A9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0367" t="52527" r="27300" b="-644"/>
              <a:stretch/>
            </p:blipFill>
            <p:spPr>
              <a:xfrm>
                <a:off x="11135720" y="2623622"/>
                <a:ext cx="700746" cy="883658"/>
              </a:xfrm>
              <a:prstGeom prst="rect">
                <a:avLst/>
              </a:prstGeom>
            </p:spPr>
          </p:pic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E1BDE157-EA90-4067-8A58-E039EDFD41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8416"/>
              <a:stretch/>
            </p:blipFill>
            <p:spPr>
              <a:xfrm>
                <a:off x="11818750" y="2623622"/>
                <a:ext cx="703846" cy="865647"/>
              </a:xfrm>
              <a:prstGeom prst="rect">
                <a:avLst/>
              </a:prstGeom>
            </p:spPr>
          </p:pic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80AC160F-E05E-493D-B10E-253A4E1D11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9338" t="1" r="25805" b="48876"/>
              <a:stretch/>
            </p:blipFill>
            <p:spPr>
              <a:xfrm>
                <a:off x="9754107" y="2623622"/>
                <a:ext cx="687453" cy="883658"/>
              </a:xfrm>
              <a:prstGeom prst="rect">
                <a:avLst/>
              </a:prstGeom>
            </p:spPr>
          </p:pic>
          <p:pic>
            <p:nvPicPr>
              <p:cNvPr id="35" name="Imagen 34">
                <a:extLst>
                  <a:ext uri="{FF2B5EF4-FFF2-40B4-BE49-F238E27FC236}">
                    <a16:creationId xmlns:a16="http://schemas.microsoft.com/office/drawing/2014/main" id="{B91521B7-67AD-4B2C-8597-49CC482E8B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6389" t="50804" r="49999" b="-8388"/>
              <a:stretch/>
            </p:blipFill>
            <p:spPr>
              <a:xfrm>
                <a:off x="10459276" y="2620055"/>
                <a:ext cx="683030" cy="1014154"/>
              </a:xfrm>
              <a:prstGeom prst="rect">
                <a:avLst/>
              </a:prstGeom>
            </p:spPr>
          </p:pic>
        </p:grp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09AD00D8-6885-44D2-AA10-3EDE2E200BFC}"/>
                </a:ext>
              </a:extLst>
            </p:cNvPr>
            <p:cNvSpPr txBox="1"/>
            <p:nvPr/>
          </p:nvSpPr>
          <p:spPr>
            <a:xfrm>
              <a:off x="4818737" y="2664911"/>
              <a:ext cx="856492" cy="414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24" b="1" dirty="0"/>
                <a:t>Standard </a:t>
              </a:r>
            </a:p>
            <a:p>
              <a:pPr algn="ctr"/>
              <a:r>
                <a:rPr lang="es-ES" sz="1224" b="1" dirty="0"/>
                <a:t> PT</a:t>
              </a:r>
            </a:p>
          </p:txBody>
        </p:sp>
        <p:sp>
          <p:nvSpPr>
            <p:cNvPr id="27" name="ZoneTexte 1">
              <a:extLst>
                <a:ext uri="{FF2B5EF4-FFF2-40B4-BE49-F238E27FC236}">
                  <a16:creationId xmlns:a16="http://schemas.microsoft.com/office/drawing/2014/main" id="{527DD9DF-FEB2-44AD-8CAC-E047655BAFC6}"/>
                </a:ext>
              </a:extLst>
            </p:cNvPr>
            <p:cNvSpPr txBox="1"/>
            <p:nvPr/>
          </p:nvSpPr>
          <p:spPr>
            <a:xfrm>
              <a:off x="5545154" y="3350620"/>
              <a:ext cx="4170684" cy="229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88" dirty="0"/>
                <a:t>Prezado et al. Scie Reports 2017;  Lamirault et al. Scie Reports 2020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130D2DD5-EA18-434A-BBE5-03EF04933417}"/>
                </a:ext>
              </a:extLst>
            </p:cNvPr>
            <p:cNvSpPr txBox="1"/>
            <p:nvPr/>
          </p:nvSpPr>
          <p:spPr>
            <a:xfrm rot="3044030">
              <a:off x="6331198" y="2900994"/>
              <a:ext cx="779022" cy="2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56" b="1" dirty="0"/>
                <a:t>necrosis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564C45D-AC3B-4DF3-B187-B27C3368002F}"/>
                </a:ext>
              </a:extLst>
            </p:cNvPr>
            <p:cNvSpPr txBox="1"/>
            <p:nvPr/>
          </p:nvSpPr>
          <p:spPr>
            <a:xfrm rot="2825184">
              <a:off x="6932401" y="2878997"/>
              <a:ext cx="1094393" cy="2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56" b="1" dirty="0" err="1"/>
                <a:t>Inflammation</a:t>
              </a:r>
              <a:endParaRPr lang="es-ES" sz="1156" b="1" dirty="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A9F2B3CF-E1D6-4632-A884-3A3E7070535A}"/>
                </a:ext>
              </a:extLst>
            </p:cNvPr>
            <p:cNvSpPr txBox="1"/>
            <p:nvPr/>
          </p:nvSpPr>
          <p:spPr>
            <a:xfrm rot="2972004">
              <a:off x="7592344" y="2839617"/>
              <a:ext cx="932034" cy="25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56" b="1" dirty="0"/>
                <a:t>astrogliosis</a:t>
              </a:r>
            </a:p>
          </p:txBody>
        </p:sp>
        <p:pic>
          <p:nvPicPr>
            <p:cNvPr id="31" name="Image 6">
              <a:extLst>
                <a:ext uri="{FF2B5EF4-FFF2-40B4-BE49-F238E27FC236}">
                  <a16:creationId xmlns:a16="http://schemas.microsoft.com/office/drawing/2014/main" id="{FC464446-C4EA-4419-BCF2-5D5679AC5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71470" y="2639121"/>
              <a:ext cx="690597" cy="588750"/>
            </a:xfrm>
            <a:prstGeom prst="rect">
              <a:avLst/>
            </a:prstGeom>
          </p:spPr>
        </p:pic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5F74530-73B3-499A-8F93-B18B4B945649}"/>
              </a:ext>
            </a:extLst>
          </p:cNvPr>
          <p:cNvSpPr txBox="1"/>
          <p:nvPr/>
        </p:nvSpPr>
        <p:spPr>
          <a:xfrm rot="2685403">
            <a:off x="6519991" y="5698250"/>
            <a:ext cx="1345551" cy="27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56" b="1" dirty="0" err="1"/>
              <a:t>demyelination</a:t>
            </a:r>
            <a:endParaRPr lang="es-ES" sz="1156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4718241" y="1578632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solidFill>
                  <a:schemeClr val="accent5">
                    <a:lumMod val="50000"/>
                  </a:schemeClr>
                </a:solidFill>
              </a:rPr>
              <a:t>25 Gy/one fraction</a:t>
            </a:r>
          </a:p>
        </p:txBody>
      </p:sp>
    </p:spTree>
    <p:extLst>
      <p:ext uri="{BB962C8B-B14F-4D97-AF65-F5344CB8AC3E}">
        <p14:creationId xmlns:p14="http://schemas.microsoft.com/office/powerpoint/2010/main" val="18636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0"/>
    </mc:Choice>
    <mc:Fallback xmlns="">
      <p:transition spd="slow" advTm="4122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701E6F-1808-10CB-A252-52745CC8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89444"/>
            <a:ext cx="10695516" cy="72960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s-ES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pMBRT</a:t>
            </a:r>
            <a:r>
              <a:rPr lang="es-ES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a </a:t>
            </a:r>
            <a:r>
              <a:rPr lang="es-ES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promising</a:t>
            </a:r>
            <a:r>
              <a:rPr lang="es-ES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alternative </a:t>
            </a:r>
            <a:r>
              <a:rPr lang="es-ES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for</a:t>
            </a:r>
            <a:r>
              <a:rPr lang="es-ES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es-ES" sz="3200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re-irradiations</a:t>
            </a:r>
            <a:r>
              <a:rPr lang="es-ES" sz="32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A731E2-7E87-30C1-3411-D4FB17B2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50BCF21-AA9B-8BA1-D093-AF363701511B}"/>
              </a:ext>
            </a:extLst>
          </p:cNvPr>
          <p:cNvSpPr txBox="1"/>
          <p:nvPr/>
        </p:nvSpPr>
        <p:spPr>
          <a:xfrm>
            <a:off x="601868" y="2480808"/>
            <a:ext cx="317702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/>
              <a:t>Naive</a:t>
            </a:r>
            <a:r>
              <a:rPr lang="es-ES" sz="2000" dirty="0"/>
              <a:t> </a:t>
            </a:r>
            <a:r>
              <a:rPr lang="es-ES" sz="2000" dirty="0" err="1"/>
              <a:t>Rat’s</a:t>
            </a:r>
            <a:r>
              <a:rPr lang="es-ES" sz="2000" dirty="0"/>
              <a:t> </a:t>
            </a:r>
            <a:r>
              <a:rPr lang="es-ES" sz="2000" dirty="0" err="1"/>
              <a:t>brain</a:t>
            </a:r>
            <a:r>
              <a:rPr lang="es-ES" sz="2000" dirty="0"/>
              <a:t> </a:t>
            </a:r>
            <a:r>
              <a:rPr lang="es-ES" sz="2000" dirty="0" err="1"/>
              <a:t>irradiations</a:t>
            </a:r>
            <a:endParaRPr lang="es-ES" sz="2000" dirty="0"/>
          </a:p>
          <a:p>
            <a:r>
              <a:rPr lang="es-ES" sz="2000" dirty="0"/>
              <a:t>N=8/</a:t>
            </a:r>
            <a:r>
              <a:rPr lang="es-ES" sz="2000" dirty="0" err="1"/>
              <a:t>group</a:t>
            </a:r>
            <a:endParaRPr lang="es-ES" sz="2000" dirty="0"/>
          </a:p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5FBC94A-EF30-CA46-8889-D414AC5A1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7" r="23382" b="41847"/>
          <a:stretch/>
        </p:blipFill>
        <p:spPr>
          <a:xfrm>
            <a:off x="681247" y="1072005"/>
            <a:ext cx="1832644" cy="136815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EA486F1-F2D4-2E27-69D7-3CDFE71738B4}"/>
              </a:ext>
            </a:extLst>
          </p:cNvPr>
          <p:cNvSpPr/>
          <p:nvPr/>
        </p:nvSpPr>
        <p:spPr bwMode="auto">
          <a:xfrm>
            <a:off x="1714889" y="1282871"/>
            <a:ext cx="288032" cy="33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s-ES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C4E221C-87C1-DAB1-D2D5-D7F8669FA4A8}"/>
              </a:ext>
            </a:extLst>
          </p:cNvPr>
          <p:cNvCxnSpPr/>
          <p:nvPr/>
        </p:nvCxnSpPr>
        <p:spPr>
          <a:xfrm>
            <a:off x="4661137" y="1282871"/>
            <a:ext cx="49685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D4EC81A-9A62-AC77-F622-B23D9E72D7FF}"/>
              </a:ext>
            </a:extLst>
          </p:cNvPr>
          <p:cNvSpPr txBox="1"/>
          <p:nvPr/>
        </p:nvSpPr>
        <p:spPr>
          <a:xfrm>
            <a:off x="3877984" y="1449311"/>
            <a:ext cx="1436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Day 0</a:t>
            </a:r>
          </a:p>
          <a:p>
            <a:pPr algn="ctr"/>
            <a:r>
              <a:rPr lang="es-ES" dirty="0" err="1"/>
              <a:t>Conv</a:t>
            </a:r>
            <a:r>
              <a:rPr lang="es-ES" dirty="0"/>
              <a:t> RT (BB) </a:t>
            </a:r>
          </a:p>
          <a:p>
            <a:pPr algn="ctr"/>
            <a:r>
              <a:rPr lang="es-ES" dirty="0"/>
              <a:t>20 Gy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2DF8A8F-D189-5AE8-24C7-3ACD15BA28E0}"/>
              </a:ext>
            </a:extLst>
          </p:cNvPr>
          <p:cNvSpPr txBox="1"/>
          <p:nvPr/>
        </p:nvSpPr>
        <p:spPr>
          <a:xfrm>
            <a:off x="5844324" y="1424340"/>
            <a:ext cx="2597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Day 60</a:t>
            </a:r>
          </a:p>
          <a:p>
            <a:r>
              <a:rPr lang="es-ES" dirty="0" err="1"/>
              <a:t>Conv</a:t>
            </a:r>
            <a:r>
              <a:rPr lang="es-ES" dirty="0"/>
              <a:t> RT 20 Gy </a:t>
            </a:r>
          </a:p>
          <a:p>
            <a:r>
              <a:rPr lang="es-ES" b="1" dirty="0"/>
              <a:t>OR</a:t>
            </a:r>
            <a:r>
              <a:rPr lang="es-ES" dirty="0"/>
              <a:t> </a:t>
            </a:r>
          </a:p>
          <a:p>
            <a:r>
              <a:rPr lang="es-ES" dirty="0" err="1"/>
              <a:t>pMBRT</a:t>
            </a:r>
            <a:r>
              <a:rPr lang="es-ES" dirty="0"/>
              <a:t> 20 Gy mean </a:t>
            </a:r>
            <a:r>
              <a:rPr lang="es-ES" dirty="0" err="1"/>
              <a:t>dose</a:t>
            </a:r>
            <a:r>
              <a:rPr lang="es-ES" dirty="0"/>
              <a:t>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568028-28E5-36B7-D1FA-A294BD2B864D}"/>
              </a:ext>
            </a:extLst>
          </p:cNvPr>
          <p:cNvSpPr txBox="1"/>
          <p:nvPr/>
        </p:nvSpPr>
        <p:spPr>
          <a:xfrm>
            <a:off x="8879435" y="1427311"/>
            <a:ext cx="2597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Behavioural</a:t>
            </a:r>
            <a:r>
              <a:rPr lang="es-ES" dirty="0"/>
              <a:t> </a:t>
            </a:r>
            <a:r>
              <a:rPr lang="es-ES" dirty="0" err="1"/>
              <a:t>tests</a:t>
            </a:r>
            <a:r>
              <a:rPr lang="es-ES" dirty="0"/>
              <a:t> </a:t>
            </a:r>
          </a:p>
          <a:p>
            <a:r>
              <a:rPr lang="es-ES" dirty="0"/>
              <a:t>@ 3 and 6 </a:t>
            </a:r>
            <a:r>
              <a:rPr lang="es-ES" dirty="0" err="1"/>
              <a:t>months</a:t>
            </a:r>
            <a:r>
              <a:rPr lang="es-ES" dirty="0"/>
              <a:t> after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IR</a:t>
            </a:r>
          </a:p>
        </p:txBody>
      </p:sp>
      <p:graphicFrame>
        <p:nvGraphicFramePr>
          <p:cNvPr id="17" name="Graphique 7">
            <a:extLst>
              <a:ext uri="{FF2B5EF4-FFF2-40B4-BE49-F238E27FC236}">
                <a16:creationId xmlns:a16="http://schemas.microsoft.com/office/drawing/2014/main" id="{8D857257-6B63-2C75-EFD6-F63CA5DBB0FD}"/>
              </a:ext>
            </a:extLst>
          </p:cNvPr>
          <p:cNvGraphicFramePr>
            <a:graphicFrameLocks/>
          </p:cNvGraphicFramePr>
          <p:nvPr/>
        </p:nvGraphicFramePr>
        <p:xfrm>
          <a:off x="1228309" y="3637422"/>
          <a:ext cx="4086607" cy="284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Marcador de contenido 6">
            <a:extLst>
              <a:ext uri="{FF2B5EF4-FFF2-40B4-BE49-F238E27FC236}">
                <a16:creationId xmlns:a16="http://schemas.microsoft.com/office/drawing/2014/main" id="{B1511F22-917B-35DD-BF01-326C0B2656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72332" y="3465693"/>
          <a:ext cx="6005059" cy="2763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3351">
                  <a:extLst>
                    <a:ext uri="{9D8B030D-6E8A-4147-A177-3AD203B41FA5}">
                      <a16:colId xmlns:a16="http://schemas.microsoft.com/office/drawing/2014/main" val="4080203746"/>
                    </a:ext>
                  </a:extLst>
                </a:gridCol>
                <a:gridCol w="920427">
                  <a:extLst>
                    <a:ext uri="{9D8B030D-6E8A-4147-A177-3AD203B41FA5}">
                      <a16:colId xmlns:a16="http://schemas.microsoft.com/office/drawing/2014/main" val="210542555"/>
                    </a:ext>
                  </a:extLst>
                </a:gridCol>
                <a:gridCol w="1052298">
                  <a:extLst>
                    <a:ext uri="{9D8B030D-6E8A-4147-A177-3AD203B41FA5}">
                      <a16:colId xmlns:a16="http://schemas.microsoft.com/office/drawing/2014/main" val="894890176"/>
                    </a:ext>
                  </a:extLst>
                </a:gridCol>
                <a:gridCol w="788556">
                  <a:extLst>
                    <a:ext uri="{9D8B030D-6E8A-4147-A177-3AD203B41FA5}">
                      <a16:colId xmlns:a16="http://schemas.microsoft.com/office/drawing/2014/main" val="410330227"/>
                    </a:ext>
                  </a:extLst>
                </a:gridCol>
                <a:gridCol w="920427">
                  <a:extLst>
                    <a:ext uri="{9D8B030D-6E8A-4147-A177-3AD203B41FA5}">
                      <a16:colId xmlns:a16="http://schemas.microsoft.com/office/drawing/2014/main" val="514200076"/>
                    </a:ext>
                  </a:extLst>
                </a:gridCol>
              </a:tblGrid>
              <a:tr h="323493">
                <a:tc>
                  <a:txBody>
                    <a:bodyPr/>
                    <a:lstStyle/>
                    <a:p>
                      <a:pPr algn="ctr"/>
                      <a:endParaRPr lang="es-E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Incidence/mean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ctr"/>
                      <a:endParaRPr lang="es-E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889022"/>
                  </a:ext>
                </a:extLst>
              </a:tr>
              <a:tr h="32349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Main Finding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CTRL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BB+pMBRT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BB+BB</a:t>
                      </a:r>
                      <a:endParaRPr lang="es-ES" sz="12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BB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4321921"/>
                  </a:ext>
                </a:extLst>
              </a:tr>
              <a:tr h="323493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Thalamus: Vacuolation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highlight>
                            <a:srgbClr val="FF0000"/>
                          </a:highlight>
                        </a:rPr>
                        <a:t>2/1.0</a:t>
                      </a:r>
                      <a:endParaRPr lang="es-ES" sz="14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869033"/>
                  </a:ext>
                </a:extLst>
              </a:tr>
              <a:tr h="32349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Necrosis, fimbria 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4/1.3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highlight>
                            <a:srgbClr val="FF0000"/>
                          </a:highlight>
                        </a:rPr>
                        <a:t>5/1.6</a:t>
                      </a:r>
                      <a:endParaRPr lang="es-ES" sz="14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9990475"/>
                  </a:ext>
                </a:extLst>
              </a:tr>
              <a:tr h="32349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Necrosis, alveus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highlight>
                            <a:srgbClr val="FF0000"/>
                          </a:highlight>
                        </a:rPr>
                        <a:t>2/1.5</a:t>
                      </a:r>
                      <a:endParaRPr lang="es-ES" sz="14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455963"/>
                  </a:ext>
                </a:extLst>
              </a:tr>
              <a:tr h="646987">
                <a:tc>
                  <a:txBody>
                    <a:bodyPr/>
                    <a:lstStyle/>
                    <a:p>
                      <a:pPr algn="just"/>
                      <a:r>
                        <a:rPr lang="es-ES" sz="1400" dirty="0">
                          <a:effectLst/>
                        </a:rPr>
                        <a:t>Necrosis CA1 </a:t>
                      </a:r>
                      <a:r>
                        <a:rPr lang="es-ES" sz="1400" dirty="0" err="1">
                          <a:effectLst/>
                        </a:rPr>
                        <a:t>to</a:t>
                      </a:r>
                      <a:endParaRPr lang="es-ES" sz="1400" dirty="0">
                        <a:effectLst/>
                      </a:endParaRPr>
                    </a:p>
                    <a:p>
                      <a:pPr algn="just"/>
                      <a:r>
                        <a:rPr lang="es-ES" sz="1400" dirty="0">
                          <a:effectLst/>
                        </a:rPr>
                        <a:t>CA4, </a:t>
                      </a:r>
                      <a:r>
                        <a:rPr lang="es-ES" sz="1400" dirty="0" err="1">
                          <a:effectLst/>
                        </a:rPr>
                        <a:t>gyrus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  <a:r>
                        <a:rPr lang="es-ES" sz="1400" dirty="0" err="1">
                          <a:effectLst/>
                        </a:rPr>
                        <a:t>denta</a:t>
                      </a:r>
                      <a:r>
                        <a:rPr lang="es-ES" sz="1400" dirty="0">
                          <a:effectLst/>
                        </a:rPr>
                        <a:t>-tus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effectLst/>
                          <a:highlight>
                            <a:srgbClr val="FF0000"/>
                          </a:highlight>
                        </a:rPr>
                        <a:t>3/1.7</a:t>
                      </a:r>
                      <a:endParaRPr lang="es-ES" sz="14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effectLst/>
                        </a:rPr>
                        <a:t>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2239702"/>
                  </a:ext>
                </a:extLst>
              </a:tr>
              <a:tr h="323493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Microthrombi/ossification, plexus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highlight>
                            <a:srgbClr val="FF0000"/>
                          </a:highlight>
                        </a:rPr>
                        <a:t>3/1.0</a:t>
                      </a:r>
                      <a:endParaRPr lang="es-ES" sz="14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0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1176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2923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862E-A9F1-AF7B-068C-67EE8D0DF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29A9F-4DFD-1192-B6EA-73976D835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9" y="1916832"/>
            <a:ext cx="10695515" cy="511256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PROTONMBRT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Net reduction of normal tissue toxicities 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Equivalent or superior tumor control as in conventional RT  even with highly heterogenous dose distributions 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WHY?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A491A-8572-8BAA-6FEE-322EBC61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0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161bf23964febf341e96f464fc16cc1b438f2"/>
  <p:tag name="ISPRING_RESOURCE_PATHS_HASH_2" val="6fd879b14c3126aa40ab45aabc72663e8c77e2e"/>
</p:tagLst>
</file>

<file path=ppt/theme/theme1.xml><?xml version="1.0" encoding="utf-8"?>
<a:theme xmlns:a="http://schemas.openxmlformats.org/drawingml/2006/main" name="Office Theme">
  <a:themeElements>
    <a:clrScheme name="Institut Curie">
      <a:dk1>
        <a:srgbClr val="000000"/>
      </a:dk1>
      <a:lt1>
        <a:srgbClr val="FFFFFF"/>
      </a:lt1>
      <a:dk2>
        <a:srgbClr val="EE8220"/>
      </a:dk2>
      <a:lt2>
        <a:srgbClr val="EE8220"/>
      </a:lt2>
      <a:accent1>
        <a:srgbClr val="FAC090"/>
      </a:accent1>
      <a:accent2>
        <a:srgbClr val="5B5B60"/>
      </a:accent2>
      <a:accent3>
        <a:srgbClr val="E76D1A"/>
      </a:accent3>
      <a:accent4>
        <a:srgbClr val="EE8220"/>
      </a:accent4>
      <a:accent5>
        <a:srgbClr val="FAC090"/>
      </a:accent5>
      <a:accent6>
        <a:srgbClr val="000000"/>
      </a:accent6>
      <a:hlink>
        <a:srgbClr val="F2F2F2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34682</TotalTime>
  <Words>1448</Words>
  <Application>Microsoft Office PowerPoint</Application>
  <PresentationFormat>Widescreen</PresentationFormat>
  <Paragraphs>313</Paragraphs>
  <Slides>30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Century Gothic</vt:lpstr>
      <vt:lpstr>Helvetica</vt:lpstr>
      <vt:lpstr>Symbol</vt:lpstr>
      <vt:lpstr>Times New Roman</vt:lpstr>
      <vt:lpstr>Wingdings</vt:lpstr>
      <vt:lpstr>Office Theme</vt:lpstr>
      <vt:lpstr>PowerPoint Presentation</vt:lpstr>
      <vt:lpstr>Radiotherapy:  a paradigm shift in the 21th century</vt:lpstr>
      <vt:lpstr>Exploration of the influence of the different parameters on the biological response</vt:lpstr>
      <vt:lpstr>Laser Hybrid Accelerator for radiobiology applications </vt:lpstr>
      <vt:lpstr>Spatially Fractionated Radiation Therapy (SFRT)</vt:lpstr>
      <vt:lpstr>PowerPoint Presentation</vt:lpstr>
      <vt:lpstr>pMBRT increases the therapeutic index for high-grade gliomas</vt:lpstr>
      <vt:lpstr>pMBRT a promising alternative for re-irradiations </vt:lpstr>
      <vt:lpstr>PowerPoint Presentation</vt:lpstr>
      <vt:lpstr>Immune response generated in (orthotopic) glioblastoma model after pMBRT</vt:lpstr>
      <vt:lpstr>Lymphocytes in pMBRT</vt:lpstr>
      <vt:lpstr>Lymphocytes in pMBRT</vt:lpstr>
      <vt:lpstr>Minibeam radiation therapy could provide long-term anti-tumor immunity</vt:lpstr>
      <vt:lpstr>Minibeam radiation therapy leads to a different spatio-temporal recruitment </vt:lpstr>
      <vt:lpstr>MBRT induces a faster recruitment of T cells in the center of the tumor</vt:lpstr>
      <vt:lpstr>PowerPoint Presentation</vt:lpstr>
      <vt:lpstr>Implementation at a clinical pencil beam scanning systemBS</vt:lpstr>
      <vt:lpstr>Beam characterics LhARA</vt:lpstr>
      <vt:lpstr>Carbon minibeam radiation therapy @ GSI</vt:lpstr>
      <vt:lpstr>Very heavy ions MBRT</vt:lpstr>
      <vt:lpstr>NeMBRT: tumor control delay</vt:lpstr>
      <vt:lpstr>Missing the full picture</vt:lpstr>
      <vt:lpstr>LhARA</vt:lpstr>
      <vt:lpstr>FLASH radiation therapy (FLASH-RT)</vt:lpstr>
      <vt:lpstr>Mechanisms? </vt:lpstr>
      <vt:lpstr>On the impact of anesthesia’s O2 </vt:lpstr>
      <vt:lpstr>On the impact of anesthesia’s O2 </vt:lpstr>
      <vt:lpstr>Pulsed Radiobiology</vt:lpstr>
      <vt:lpstr>LhARA will open new a wide range of possibilities for exploration </vt:lpstr>
      <vt:lpstr>PowerPoint Presentation</vt:lpstr>
    </vt:vector>
  </TitlesOfParts>
  <Company>Indépendant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Hervé</dc:creator>
  <cp:lastModifiedBy>Prezado Yolanda</cp:lastModifiedBy>
  <cp:revision>1265</cp:revision>
  <cp:lastPrinted>2017-04-19T10:17:01Z</cp:lastPrinted>
  <dcterms:created xsi:type="dcterms:W3CDTF">2015-05-27T08:44:12Z</dcterms:created>
  <dcterms:modified xsi:type="dcterms:W3CDTF">2023-10-23T09:51:44Z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7549485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D5.0.6</vt:lpwstr>
  </property>
</Properties>
</file>