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2" r:id="rId7"/>
    <p:sldId id="275" r:id="rId8"/>
    <p:sldId id="261" r:id="rId9"/>
    <p:sldId id="274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2"/>
    <p:restoredTop sz="96327"/>
  </p:normalViewPr>
  <p:slideViewPr>
    <p:cSldViewPr snapToGrid="0">
      <p:cViewPr varScale="1">
        <p:scale>
          <a:sx n="87" d="100"/>
          <a:sy n="87" d="100"/>
        </p:scale>
        <p:origin x="22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D46A-3B50-1213-26B9-AAE2BF3C1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A70A4-CE88-115E-FA76-146D38DB9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E9B9D-3404-DD86-CDA3-F2B48D1D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BC6B-5021-D14B-851B-A40837A66D6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ED5ED-5B18-D422-B2A2-79866FB0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622FC-15ED-83B1-AC61-58ABBD53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2C8-4872-0645-82D5-6FEC8FE2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5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4F0A-ADBB-7165-45D0-BE2A0C09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02EAC-BBD3-2FB4-8E29-10A89E9CB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C789-0A73-CDE6-8B51-1746D623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BC6B-5021-D14B-851B-A40837A66D6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4959D-6DCF-B961-1B13-E86F31F6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76636-ED6D-DF42-F1CC-3DF62653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2C8-4872-0645-82D5-6FEC8FE2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9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D18D4-C846-00B8-2781-3E095FC13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94108-E3AF-C44A-557A-C02F1F0B2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6E981-1235-4455-EE44-9335ADB2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BC6B-5021-D14B-851B-A40837A66D6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E486F-9A3B-4510-E46A-266E69CE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75BF5-DAD6-576B-7BFE-D5C931F5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2C8-4872-0645-82D5-6FEC8FE2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2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23F64-2E73-D661-469A-A42C06C5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6A688-E9D5-CB2A-2CF3-160C600E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0738A-33B9-CAB6-08D8-07CF7B79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BC6B-5021-D14B-851B-A40837A66D6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75AEE-064E-FC2C-7B48-3D6C4991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6D8C8-B586-4B8D-091B-EF6D31C1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2C8-4872-0645-82D5-6FEC8FE2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6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E410-9F17-732C-74D5-D5704501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E5946-37B1-0DAF-5B4E-0EA8E0C57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26188-6943-9124-5C4B-FAD9A9C1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BC6B-5021-D14B-851B-A40837A66D6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3A32B-7298-E462-C558-3D7788E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58061-4A99-A6A4-4DD0-73E92EF8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2C8-4872-0645-82D5-6FEC8FE2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7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3869-5BB6-80D6-121D-9C0CBBE3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25DAD-B0A2-B565-D7EA-8145C64FB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2CF14-A9F9-E731-4FC5-1FBA307DE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83F7-EC93-F184-CD35-9060D87B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BC6B-5021-D14B-851B-A40837A66D6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1D7F8-B9EB-1DAD-714E-D458FDFD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5DB61-0ECB-E0DD-6AFF-7E83FF0B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2C8-4872-0645-82D5-6FEC8FE2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143D-150A-B136-2B19-7EE529B0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F4E7F-59CA-D671-BD64-BB55C6336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EE911-DCB3-DA29-D88E-9687CF15F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0C731-F7DF-58F9-72A1-3179FDC8B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4E266-9F08-4074-0E0D-CD778DE46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DFA7EE-2EF8-03D5-7085-E2B8DA73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BC6B-5021-D14B-851B-A40837A66D6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DD7950-6EC7-E64D-70F8-FDA2C0BA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423D44-64F6-1AE9-A7C2-3C633D60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2C8-4872-0645-82D5-6FEC8FE2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6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8D2F-217A-DB62-EE52-B8093C3A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E43C9-9201-8A64-B2F5-0DC3DD60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BC6B-5021-D14B-851B-A40837A66D6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DEC05-F27E-D6F7-3C7F-47C5CCB7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41C27-C918-4FF7-57BD-922E45E3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2C8-4872-0645-82D5-6FEC8FE2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5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CB2A4-D1FF-9DF2-7061-BEB33014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BC6B-5021-D14B-851B-A40837A66D6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783019-708F-528E-742A-68AE1CB2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531C7-2DF1-FC11-51E7-7C4F6DA3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2C8-4872-0645-82D5-6FEC8FE2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9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B4FBC-3723-36B8-A14A-9AA5CA4F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46C99-23E2-22AF-F7A3-BAE63BB2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AA8CA-31F4-2639-57DB-21448E077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5D958-E960-1918-EBC4-BF5C61C6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BC6B-5021-D14B-851B-A40837A66D6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7FCB0-C4F3-8F89-09FD-0BB16BA6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4FC77-4540-6227-E43C-A0A7431E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2C8-4872-0645-82D5-6FEC8FE2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2677-CCAC-D6E0-65B9-1CCA3288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690AEB-0ADD-0491-0B1F-F8F7B241F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47C65-73F5-F107-0ABF-AB8DEF7A8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909BE-A7B6-7FBB-1F2A-BCC36D12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BC6B-5021-D14B-851B-A40837A66D6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352AA-D65F-76CF-E119-D194360B5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F9321-70C8-5563-8926-D9FE8F9A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92C8-4872-0645-82D5-6FEC8FE2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4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D09CD-1AE4-51ED-C82A-05A3C3DF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0506C-1163-867F-D134-2562CABB1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6AE42-F5F4-A777-AE83-019044369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BC6B-5021-D14B-851B-A40837A66D61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C6EB3-34AF-71C8-8884-DD5B225A2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8767-01D2-C6A5-9A51-9870F2E64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92C8-4872-0645-82D5-6FEC8FE2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4055-654C-0477-3CB8-F46DC6A4A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1595"/>
            <a:ext cx="9144000" cy="2387600"/>
          </a:xfrm>
        </p:spPr>
        <p:txBody>
          <a:bodyPr/>
          <a:lstStyle/>
          <a:p>
            <a:r>
              <a:rPr lang="en-GB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 context for the clinical use of heavy Ion therapy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B423A-91D6-58C0-4DE3-2CDD56115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817" y="3602038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Professor Adrian Crellin</a:t>
            </a:r>
          </a:p>
          <a:p>
            <a:r>
              <a:rPr lang="en-US" dirty="0">
                <a:solidFill>
                  <a:srgbClr val="002060"/>
                </a:solidFill>
              </a:rPr>
              <a:t>24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October 2023</a:t>
            </a:r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3C11E7C3-00D0-6B98-79E3-5F15C1A07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8" y="5473356"/>
            <a:ext cx="1696051" cy="1149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01720-27A8-24EC-608A-3E0C975D5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416" y="5257800"/>
            <a:ext cx="2425875" cy="1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BE2A5-FB56-61C9-94C5-6215274F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71BFB-282A-7EFD-27D5-7A7FC7FD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574"/>
            <a:ext cx="10515600" cy="54864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Research focus for now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Innovative questions and endpoints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Accelerator developments and engineering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Fundamental understanding biology to justify investment in clinical facility</a:t>
            </a:r>
          </a:p>
          <a:p>
            <a:pPr lvl="1"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Aligned to Major Cancer Centre with full supportive infrastructure and experience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Develop clear subgroups patients and mechanism for improving outcomes for each?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Not undermine PBT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Early communication is key and clinical context in face of major drive to early diagnosis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4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5FAFF6-4115-3E80-41D3-3BFBA1A3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rgbClr val="002060"/>
                </a:solidFill>
              </a:rPr>
              <a:t>Is there a convincing Gap (Clinical Need) for It?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AF6255-794B-7730-7A86-893DE0D0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715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200" b="1" kern="0" dirty="0">
                <a:solidFill>
                  <a:srgbClr val="002060"/>
                </a:solidFill>
              </a:rPr>
              <a:t>Where would Clinical Ion Facility fit with Conventional RT, SABR, PBT, Molecular RT, Brachytherapy?</a:t>
            </a:r>
          </a:p>
          <a:p>
            <a:pPr marL="571500" indent="-5715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2200" b="1" kern="0" dirty="0">
              <a:solidFill>
                <a:srgbClr val="002060"/>
              </a:solidFill>
            </a:endParaRPr>
          </a:p>
          <a:p>
            <a:pPr marL="571500" indent="-5715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200" kern="0" dirty="0">
                <a:solidFill>
                  <a:srgbClr val="002060"/>
                </a:solidFill>
              </a:rPr>
              <a:t>Rehashed quote of 10-15% </a:t>
            </a:r>
            <a:r>
              <a:rPr lang="en-GB" sz="2200" i="1" kern="0" dirty="0">
                <a:solidFill>
                  <a:srgbClr val="002060"/>
                </a:solidFill>
                <a:highlight>
                  <a:srgbClr val="FFFF00"/>
                </a:highlight>
              </a:rPr>
              <a:t>Potential</a:t>
            </a:r>
            <a:r>
              <a:rPr lang="en-GB" sz="2200" kern="0" dirty="0">
                <a:solidFill>
                  <a:srgbClr val="002060"/>
                </a:solidFill>
              </a:rPr>
              <a:t> advantage for Protons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200" kern="0" dirty="0">
                <a:solidFill>
                  <a:srgbClr val="002060"/>
                </a:solidFill>
              </a:rPr>
              <a:t>Since then dramatic improvement Conventional RT</a:t>
            </a:r>
          </a:p>
          <a:p>
            <a:pPr marL="1028700" lvl="1" indent="-571500"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GB" sz="2200" kern="0" dirty="0">
                <a:solidFill>
                  <a:srgbClr val="002060"/>
                </a:solidFill>
              </a:rPr>
              <a:t>IMRT/IGRT</a:t>
            </a:r>
          </a:p>
          <a:p>
            <a:pPr marL="1028700" lvl="1" indent="-571500"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GB" sz="2200" kern="0" dirty="0">
                <a:solidFill>
                  <a:srgbClr val="002060"/>
                </a:solidFill>
              </a:rPr>
              <a:t>SABR</a:t>
            </a:r>
          </a:p>
          <a:p>
            <a:pPr marL="1028700" lvl="1" indent="-571500"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GB" sz="2200" kern="0" dirty="0">
                <a:solidFill>
                  <a:srgbClr val="002060"/>
                </a:solidFill>
              </a:rPr>
              <a:t>Image based planning and QA</a:t>
            </a:r>
          </a:p>
          <a:p>
            <a:pPr marL="1028700" lvl="1" indent="-571500"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GB" sz="2200" kern="0" dirty="0">
                <a:solidFill>
                  <a:srgbClr val="002060"/>
                </a:solidFill>
              </a:rPr>
              <a:t>Hypofractionation schedules</a:t>
            </a:r>
          </a:p>
          <a:p>
            <a:pPr marL="1028700" lvl="1" indent="-571500"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GB" sz="2200" kern="0" dirty="0">
                <a:solidFill>
                  <a:srgbClr val="002060"/>
                </a:solidFill>
              </a:rPr>
              <a:t>Pre-rectal Spacers</a:t>
            </a:r>
          </a:p>
          <a:p>
            <a:pPr marL="571500" indent="-5715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200" kern="0" dirty="0">
                <a:solidFill>
                  <a:srgbClr val="002060"/>
                </a:solidFill>
              </a:rPr>
              <a:t>Successful case for PBT and £260M capital and £55.5M revenue </a:t>
            </a:r>
          </a:p>
          <a:p>
            <a:pPr marL="0" indent="0" algn="l">
              <a:buClr>
                <a:srgbClr val="FF0000"/>
              </a:buClr>
              <a:buNone/>
            </a:pPr>
            <a:r>
              <a:rPr lang="en-GB" sz="2200" kern="0" dirty="0">
                <a:solidFill>
                  <a:srgbClr val="002060"/>
                </a:solidFill>
              </a:rPr>
              <a:t>           including 40-50% use for trials - only just!!</a:t>
            </a:r>
          </a:p>
          <a:p>
            <a:pPr>
              <a:buClr>
                <a:srgbClr val="FF0000"/>
              </a:buClr>
            </a:pPr>
            <a:r>
              <a:rPr lang="en-GB" sz="2200" kern="0" dirty="0">
                <a:solidFill>
                  <a:srgbClr val="002060"/>
                </a:solidFill>
              </a:rPr>
              <a:t>      NHS methodology for innovative therapies</a:t>
            </a:r>
          </a:p>
          <a:p>
            <a:pPr>
              <a:buClr>
                <a:srgbClr val="FF0000"/>
              </a:buClr>
            </a:pPr>
            <a:r>
              <a:rPr lang="en-GB" sz="2200" kern="0" dirty="0">
                <a:solidFill>
                  <a:srgbClr val="002060"/>
                </a:solidFill>
              </a:rPr>
              <a:t>      Paediatric caseload critical political / leverage factor</a:t>
            </a:r>
          </a:p>
          <a:p>
            <a:pPr marL="571500" indent="-5715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2200" b="1" kern="0" dirty="0">
              <a:solidFill>
                <a:srgbClr val="002060"/>
              </a:solidFill>
            </a:endParaRPr>
          </a:p>
          <a:p>
            <a:pPr marL="571500" indent="-5715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200" b="1" kern="0" dirty="0">
                <a:solidFill>
                  <a:srgbClr val="002060"/>
                </a:solidFill>
              </a:rPr>
              <a:t>So for Ions – Need to look for failure of range of current NHS RT options</a:t>
            </a: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2D70539-426D-0195-CCFA-370512333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833" y="2965622"/>
            <a:ext cx="3829403" cy="237323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8714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9E2D-67CC-E33F-FD1B-F7A74BDD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Uncertainties and Fundamentals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F9E8-DD0D-B696-AA17-F591D95C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71" y="1862468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FF0000"/>
              </a:buClr>
            </a:pPr>
            <a:r>
              <a:rPr lang="en-GB" dirty="0">
                <a:solidFill>
                  <a:srgbClr val="002060"/>
                </a:solidFill>
              </a:rPr>
              <a:t>What is optimum particle?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2060"/>
                </a:solidFill>
              </a:rPr>
              <a:t>What energy?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2060"/>
                </a:solidFill>
              </a:rPr>
              <a:t>What is biological gain? Hypoxia?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2060"/>
                </a:solidFill>
              </a:rPr>
              <a:t>Individualised gain of same cell type?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2060"/>
                </a:solidFill>
              </a:rPr>
              <a:t>Marginal dosimetry benefit vs PBT</a:t>
            </a:r>
          </a:p>
          <a:p>
            <a:pPr>
              <a:buClr>
                <a:srgbClr val="FF0000"/>
              </a:buClr>
            </a:pPr>
            <a:endParaRPr lang="en-GB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2060"/>
                </a:solidFill>
              </a:rPr>
              <a:t>Technical challenges </a:t>
            </a:r>
          </a:p>
          <a:p>
            <a:pPr lvl="1"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Gantry Size</a:t>
            </a:r>
          </a:p>
          <a:p>
            <a:pPr lvl="1"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Accelerator designs</a:t>
            </a:r>
          </a:p>
          <a:p>
            <a:pPr>
              <a:buClr>
                <a:srgbClr val="FF0000"/>
              </a:buClr>
            </a:pPr>
            <a:endParaRPr lang="en-GB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GB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2060"/>
                </a:solidFill>
              </a:rPr>
              <a:t>Cost $250-300M One room Carbon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2060"/>
                </a:solidFill>
              </a:rPr>
              <a:t>Cheaper &amp; smaller Helium?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2060"/>
                </a:solidFill>
              </a:rPr>
              <a:t>Who and how many patients will benefit c.f. PBT</a:t>
            </a:r>
          </a:p>
          <a:p>
            <a:pPr lvl="1">
              <a:buClr>
                <a:srgbClr val="FF0000"/>
              </a:buClr>
            </a:pPr>
            <a:r>
              <a:rPr lang="en-GB" dirty="0">
                <a:solidFill>
                  <a:srgbClr val="002060"/>
                </a:solidFill>
              </a:rPr>
              <a:t>Cost per case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A901B-F26E-6626-9BF7-A1A9CE98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77" y="2017871"/>
            <a:ext cx="4916423" cy="338265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D7E1D-5310-EB47-A5DD-EEE387549C4E}"/>
              </a:ext>
            </a:extLst>
          </p:cNvPr>
          <p:cNvSpPr txBox="1"/>
          <p:nvPr/>
        </p:nvSpPr>
        <p:spPr>
          <a:xfrm>
            <a:off x="7241060" y="5461205"/>
            <a:ext cx="3692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itchFamily="34" charset="0"/>
                <a:cs typeface="Arial" pitchFamily="34" charset="0"/>
              </a:rPr>
              <a:t>From : Hall E.  Radiobiology for the Radiologist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5357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1925-22CB-B830-05A5-336839B1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75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What is the clinical context and exam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66904-3474-568E-9C70-7EA264336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324"/>
            <a:ext cx="10515600" cy="5585253"/>
          </a:xfrm>
        </p:spPr>
        <p:txBody>
          <a:bodyPr>
            <a:normAutofit fontScale="62500" lnSpcReduction="20000"/>
          </a:bodyPr>
          <a:lstStyle/>
          <a:p>
            <a:pPr marL="571500" indent="-5715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</a:rPr>
              <a:t>Local control is sole cause failure</a:t>
            </a:r>
          </a:p>
          <a:p>
            <a:pPr marL="1028700" lvl="1" indent="-571500"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GB" sz="2000" b="1" kern="0" dirty="0">
                <a:solidFill>
                  <a:srgbClr val="002060"/>
                </a:solidFill>
              </a:rPr>
              <a:t>Inoperable or unresected advanced disease with low/no metastatic potential</a:t>
            </a:r>
            <a:r>
              <a:rPr lang="en-GB" sz="2000" kern="0" dirty="0">
                <a:solidFill>
                  <a:srgbClr val="002060"/>
                </a:solidFill>
              </a:rPr>
              <a:t>?</a:t>
            </a:r>
          </a:p>
          <a:p>
            <a:pPr marL="1028700" lvl="1" indent="-571500"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GB" sz="2000" kern="0" dirty="0">
                <a:solidFill>
                  <a:srgbClr val="002060"/>
                </a:solidFill>
              </a:rPr>
              <a:t>Conventional RT and PBT has very poor curative potential results</a:t>
            </a:r>
          </a:p>
          <a:p>
            <a:pPr marL="1028700" lvl="1" indent="-571500"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GB" sz="2000" kern="0" dirty="0">
                <a:solidFill>
                  <a:srgbClr val="002060"/>
                </a:solidFill>
              </a:rPr>
              <a:t>Locally recurrent tumours?</a:t>
            </a:r>
          </a:p>
          <a:p>
            <a:pPr marL="1028700" lvl="1" indent="-571500"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GB" sz="2000" kern="0" dirty="0">
                <a:solidFill>
                  <a:srgbClr val="002060"/>
                </a:solidFill>
              </a:rPr>
              <a:t>Re-irradiation normal tissue?</a:t>
            </a:r>
          </a:p>
          <a:p>
            <a:pPr marL="1028700" lvl="1" indent="-571500"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GB" sz="2000" kern="0" dirty="0">
                <a:solidFill>
                  <a:srgbClr val="002060"/>
                </a:solidFill>
              </a:rPr>
              <a:t>Numbers and identification of cases up front?</a:t>
            </a:r>
          </a:p>
          <a:p>
            <a:pPr marL="571500" indent="-571500">
              <a:buClr>
                <a:srgbClr val="FF0000"/>
              </a:buClr>
              <a:buSzPct val="50000"/>
              <a:buFont typeface="Wingdings" pitchFamily="2" charset="2"/>
              <a:buChar char="Ø"/>
            </a:pPr>
            <a:endParaRPr lang="en-GB" sz="2000" kern="0" dirty="0">
              <a:solidFill>
                <a:srgbClr val="002060"/>
              </a:solidFill>
            </a:endParaRP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</a:rPr>
              <a:t>Can use it but is it </a:t>
            </a:r>
            <a:r>
              <a:rPr lang="en-GB" sz="2800" b="1" kern="0" dirty="0">
                <a:solidFill>
                  <a:srgbClr val="002060"/>
                </a:solidFill>
              </a:rPr>
              <a:t>superior to Protons / Photons</a:t>
            </a:r>
          </a:p>
          <a:p>
            <a:pPr marL="1028700" lvl="1" indent="-571500">
              <a:buClr>
                <a:srgbClr val="FF0000"/>
              </a:buClr>
            </a:pPr>
            <a:r>
              <a:rPr lang="en-GB" kern="0" dirty="0">
                <a:solidFill>
                  <a:srgbClr val="002060"/>
                </a:solidFill>
              </a:rPr>
              <a:t>? Evidence base – case series – Japan et. al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</a:rPr>
              <a:t>Inoperable Sacral Chordoma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</a:rPr>
              <a:t>Advanced Inoperable Head and Neck Cancer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</a:rPr>
              <a:t>Recurrent and advanced Non Small Cell Lung Cancer?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</a:rPr>
              <a:t>Salivary Gland tumours?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</a:rPr>
              <a:t>Boost to anoxia – mixed modality?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</a:rPr>
              <a:t>Niche dosimetry indications?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</a:rPr>
              <a:t>Immune response modification due to high LET?</a:t>
            </a: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2800" kern="0" dirty="0">
              <a:solidFill>
                <a:srgbClr val="002060"/>
              </a:solidFill>
            </a:endParaRP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</a:rPr>
              <a:t>Competition and increased uncertainty - FLASH – </a:t>
            </a:r>
            <a:endParaRPr lang="en-GB" kern="0" dirty="0">
              <a:solidFill>
                <a:srgbClr val="002060"/>
              </a:solidFill>
            </a:endParaRPr>
          </a:p>
          <a:p>
            <a:pPr marL="571500" indent="-5715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</a:rPr>
              <a:t>Application to photon/proton/helium/carbon</a:t>
            </a:r>
          </a:p>
          <a:p>
            <a:endParaRPr lang="en-US" dirty="0"/>
          </a:p>
        </p:txBody>
      </p:sp>
      <p:pic>
        <p:nvPicPr>
          <p:cNvPr id="5" name="Picture 4" descr="A close-up of a diagram&#10;&#10;Description automatically generated">
            <a:extLst>
              <a:ext uri="{FF2B5EF4-FFF2-40B4-BE49-F238E27FC236}">
                <a16:creationId xmlns:a16="http://schemas.microsoft.com/office/drawing/2014/main" id="{66F7A1E4-81F9-C36D-7FAC-0FE083411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88" y="1050324"/>
            <a:ext cx="3147155" cy="1910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A1B788-436D-A127-4484-8CC1EA35D4C2}"/>
              </a:ext>
            </a:extLst>
          </p:cNvPr>
          <p:cNvSpPr txBox="1"/>
          <p:nvPr/>
        </p:nvSpPr>
        <p:spPr>
          <a:xfrm>
            <a:off x="6572863" y="2817314"/>
            <a:ext cx="566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effectLst/>
                <a:latin typeface="AdvOT2e364b11"/>
              </a:rPr>
              <a:t>Relative clinical effectiveness of carbon </a:t>
            </a:r>
            <a:endParaRPr lang="en-GB" sz="1000" dirty="0"/>
          </a:p>
          <a:p>
            <a:r>
              <a:rPr lang="en-GB" sz="1000" dirty="0">
                <a:effectLst/>
                <a:latin typeface="AdvOT2e364b11"/>
              </a:rPr>
              <a:t>ion radiotherapy: theoretical modelling for H&amp;N tumours. </a:t>
            </a:r>
            <a:r>
              <a:rPr lang="en-GB" sz="1000" dirty="0" err="1">
                <a:effectLst/>
                <a:latin typeface="AdvOT2e364b11"/>
              </a:rPr>
              <a:t>Antonovic</a:t>
            </a:r>
            <a:r>
              <a:rPr lang="en-GB" sz="1000" dirty="0">
                <a:latin typeface="AdvOT2e364b11"/>
              </a:rPr>
              <a:t> et al. J Rad Research 2015</a:t>
            </a:r>
            <a:endParaRPr lang="en-GB" sz="1000" dirty="0"/>
          </a:p>
        </p:txBody>
      </p:sp>
      <p:pic>
        <p:nvPicPr>
          <p:cNvPr id="4" name="Content Placeholder 4" descr="A can of worms with a spoon&#10;&#10;Description automatically generated">
            <a:extLst>
              <a:ext uri="{FF2B5EF4-FFF2-40B4-BE49-F238E27FC236}">
                <a16:creationId xmlns:a16="http://schemas.microsoft.com/office/drawing/2014/main" id="{E03A6C1B-5072-1D97-0671-E51536735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224" y="3429000"/>
            <a:ext cx="2710676" cy="3264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5A8949-DC29-0801-1AB1-F770E3A3398A}"/>
              </a:ext>
            </a:extLst>
          </p:cNvPr>
          <p:cNvSpPr txBox="1"/>
          <p:nvPr/>
        </p:nvSpPr>
        <p:spPr>
          <a:xfrm>
            <a:off x="9275101" y="6621434"/>
            <a:ext cx="22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Mary Meredith</a:t>
            </a:r>
          </a:p>
        </p:txBody>
      </p:sp>
    </p:spTree>
    <p:extLst>
      <p:ext uri="{BB962C8B-B14F-4D97-AF65-F5344CB8AC3E}">
        <p14:creationId xmlns:p14="http://schemas.microsoft.com/office/powerpoint/2010/main" val="115323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61D2B9-3452-A406-F474-4FA217D53642}"/>
              </a:ext>
            </a:extLst>
          </p:cNvPr>
          <p:cNvSpPr txBox="1"/>
          <p:nvPr/>
        </p:nvSpPr>
        <p:spPr>
          <a:xfrm>
            <a:off x="635290" y="212268"/>
            <a:ext cx="514452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Review UK PBT clinical outcomes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NHS England Fatigue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Disease control as intent not cure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Into clinical trial abroad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hypofractionation / hyperthermia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Can still link to 2 – 5 year survival and QOL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Develop closer links with EU </a:t>
            </a:r>
            <a:r>
              <a:rPr lang="en-US" sz="2400" dirty="0" err="1">
                <a:solidFill>
                  <a:srgbClr val="002060"/>
                </a:solidFill>
              </a:rPr>
              <a:t>centres</a:t>
            </a:r>
            <a:r>
              <a:rPr lang="en-US" sz="2400" dirty="0">
                <a:solidFill>
                  <a:srgbClr val="002060"/>
                </a:solidFill>
              </a:rPr>
              <a:t>?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Good starting point science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23FC73B-9720-F166-9132-D1F545ED9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83" y="536818"/>
            <a:ext cx="4916424" cy="1032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F40EA0-2AF0-78E1-21ED-A412BC2F3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359" y="1945184"/>
            <a:ext cx="3876070" cy="2132985"/>
          </a:xfrm>
          <a:prstGeom prst="rect">
            <a:avLst/>
          </a:prstGeom>
        </p:spPr>
      </p:pic>
      <p:pic>
        <p:nvPicPr>
          <p:cNvPr id="13" name="Picture 12" descr="A close-up of a medical report&#10;&#10;Description automatically generated">
            <a:extLst>
              <a:ext uri="{FF2B5EF4-FFF2-40B4-BE49-F238E27FC236}">
                <a16:creationId xmlns:a16="http://schemas.microsoft.com/office/drawing/2014/main" id="{460B07B2-7F24-5AEC-7E8E-DD1D23B1C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361" y="4453724"/>
            <a:ext cx="4270068" cy="18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4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More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3521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dirty="0">
                <a:solidFill>
                  <a:srgbClr val="002060"/>
                </a:solidFill>
              </a:rPr>
              <a:t>Why such variation with Clinical Strategy of USA / EU/ Japan / Germany / Austria if any of them is so good?</a:t>
            </a:r>
          </a:p>
          <a:p>
            <a:pPr>
              <a:buClr>
                <a:srgbClr val="FF0000"/>
              </a:buClr>
            </a:pPr>
            <a:r>
              <a:rPr lang="en-GB" dirty="0">
                <a:solidFill>
                  <a:srgbClr val="002060"/>
                </a:solidFill>
              </a:rPr>
              <a:t>When and how can we deliver a simple answer framed that a Minister (SPAD) and NHSE Clinical Panel could understand framed based on superiority to Conventional (including PBT) treatment</a:t>
            </a:r>
          </a:p>
          <a:p>
            <a:pPr>
              <a:buClr>
                <a:srgbClr val="FF0000"/>
              </a:buClr>
            </a:pPr>
            <a:endParaRPr lang="en-GB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GB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GB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75425" y="4323343"/>
            <a:ext cx="4533900" cy="2169532"/>
            <a:chOff x="179512" y="4653136"/>
            <a:chExt cx="4533900" cy="21695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653136"/>
              <a:ext cx="4533900" cy="1828800"/>
            </a:xfrm>
            <a:prstGeom prst="rect">
              <a:avLst/>
            </a:prstGeom>
            <a:ln w="22225">
              <a:solidFill>
                <a:schemeClr val="accent6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115616" y="6453336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Frontiers in Oncology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24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F30B-C2AD-57AD-E270-47927ED8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8" y="29451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ITRF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B0005-670E-347D-D623-C8EE4570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78"/>
            <a:ext cx="10515600" cy="4556885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Excellent plan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Has all the elements</a:t>
            </a:r>
          </a:p>
          <a:p>
            <a:pPr lvl="1"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How do we find our </a:t>
            </a:r>
            <a:r>
              <a:rPr lang="en-US" dirty="0" err="1">
                <a:solidFill>
                  <a:srgbClr val="002060"/>
                </a:solidFill>
              </a:rPr>
              <a:t>Cindarella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>
                <a:solidFill>
                  <a:srgbClr val="002060"/>
                </a:solidFill>
              </a:rPr>
              <a:t>turn her into </a:t>
            </a:r>
            <a:r>
              <a:rPr lang="en-US" dirty="0">
                <a:solidFill>
                  <a:srgbClr val="002060"/>
                </a:solidFill>
              </a:rPr>
              <a:t>a princess?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Avoids many risks - but not all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Time frame sensible</a:t>
            </a:r>
          </a:p>
          <a:p>
            <a:pPr lvl="1">
              <a:buClr>
                <a:srgbClr val="FF0000"/>
              </a:buClr>
            </a:pPr>
            <a:r>
              <a:rPr lang="en-US" dirty="0">
                <a:solidFill>
                  <a:srgbClr val="002060"/>
                </a:solidFill>
              </a:rPr>
              <a:t>Bearing in mind PBT took 2008-2018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6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9407-725C-DC39-5EE5-901D04EB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3" y="4702346"/>
            <a:ext cx="10515600" cy="11794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We need to develop and refine a coherent and attractive clinical story</a:t>
            </a:r>
          </a:p>
        </p:txBody>
      </p:sp>
      <p:pic>
        <p:nvPicPr>
          <p:cNvPr id="5" name="Content Placeholder 4" descr="A cartoon of a person kneeling on a knee and a person in a dress&#10;&#10;Description automatically generated">
            <a:extLst>
              <a:ext uri="{FF2B5EF4-FFF2-40B4-BE49-F238E27FC236}">
                <a16:creationId xmlns:a16="http://schemas.microsoft.com/office/drawing/2014/main" id="{0C17B311-F10A-7A70-D86B-9A616C6E1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351008"/>
            <a:ext cx="7735712" cy="4351338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8304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2EBB-E122-0783-A4D7-7527A7A6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Who are the candidates?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C1F00-A685-F4F5-AAE3-4924EAAA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7" y="2448335"/>
            <a:ext cx="11737806" cy="19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17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580</Words>
  <Application>Microsoft Macintosh PowerPoint</Application>
  <PresentationFormat>Widescreen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AdvOT2e364b11</vt:lpstr>
      <vt:lpstr>Arial</vt:lpstr>
      <vt:lpstr>Calibri</vt:lpstr>
      <vt:lpstr>Calibri Light</vt:lpstr>
      <vt:lpstr>Wingdings</vt:lpstr>
      <vt:lpstr>Office Theme</vt:lpstr>
      <vt:lpstr>A context for the clinical use of heavy Ion therapy</vt:lpstr>
      <vt:lpstr>Is there a convincing Gap (Clinical Need) for It?</vt:lpstr>
      <vt:lpstr>Uncertainties and Fundamentals</vt:lpstr>
      <vt:lpstr>What is the clinical context and exam question?</vt:lpstr>
      <vt:lpstr>PowerPoint Presentation</vt:lpstr>
      <vt:lpstr>More questions</vt:lpstr>
      <vt:lpstr>ITRF Concept</vt:lpstr>
      <vt:lpstr>We need to develop and refine a coherent and attractive clinical story</vt:lpstr>
      <vt:lpstr>Who are the candidates?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Crellin</dc:creator>
  <cp:lastModifiedBy>Sarah Crellin</cp:lastModifiedBy>
  <cp:revision>24</cp:revision>
  <dcterms:created xsi:type="dcterms:W3CDTF">2023-10-17T17:37:42Z</dcterms:created>
  <dcterms:modified xsi:type="dcterms:W3CDTF">2023-10-24T09:45:42Z</dcterms:modified>
</cp:coreProperties>
</file>