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97" r:id="rId3"/>
  </p:sldMasterIdLst>
  <p:notesMasterIdLst>
    <p:notesMasterId r:id="rId14"/>
  </p:notesMasterIdLst>
  <p:handoutMasterIdLst>
    <p:handoutMasterId r:id="rId15"/>
  </p:handoutMasterIdLst>
  <p:sldIdLst>
    <p:sldId id="1532" r:id="rId4"/>
    <p:sldId id="1517" r:id="rId5"/>
    <p:sldId id="365" r:id="rId6"/>
    <p:sldId id="375" r:id="rId7"/>
    <p:sldId id="1519" r:id="rId8"/>
    <p:sldId id="1522" r:id="rId9"/>
    <p:sldId id="1533" r:id="rId10"/>
    <p:sldId id="1534" r:id="rId11"/>
    <p:sldId id="257" r:id="rId12"/>
    <p:sldId id="153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026BFD-A98A-8A49-BD65-587D39F33F50}">
          <p14:sldIdLst>
            <p14:sldId id="1532"/>
            <p14:sldId id="1517"/>
            <p14:sldId id="365"/>
            <p14:sldId id="375"/>
            <p14:sldId id="1519"/>
            <p14:sldId id="1522"/>
            <p14:sldId id="1533"/>
            <p14:sldId id="1534"/>
            <p14:sldId id="257"/>
            <p14:sldId id="1535"/>
          </p14:sldIdLst>
        </p14:section>
        <p14:section name="Bacup" id="{815DC8EC-6950-7C47-93F8-4C98B64565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12"/>
    <a:srgbClr val="00FF00"/>
    <a:srgbClr val="00FFFF"/>
    <a:srgbClr val="FFF50A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49" autoAdjust="0"/>
    <p:restoredTop sz="95641" autoAdjust="0"/>
  </p:normalViewPr>
  <p:slideViewPr>
    <p:cSldViewPr snapToGrid="0" snapToObjects="1">
      <p:cViewPr varScale="1">
        <p:scale>
          <a:sx n="134" d="100"/>
          <a:sy n="134" d="100"/>
        </p:scale>
        <p:origin x="16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1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4497169"/>
            <a:ext cx="17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K. Long, </a:t>
            </a:r>
            <a:br>
              <a:rPr lang="en-US" b="1">
                <a:solidFill>
                  <a:schemeClr val="bg1"/>
                </a:solidFill>
              </a:rPr>
            </a:b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24 January, 2024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6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6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3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6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F0494-F8C9-BB4E-B837-B8D79B69C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746" y="-177801"/>
            <a:ext cx="6044987" cy="570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3270A-F6DE-C14D-9C27-3E8D841FB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603812" cy="1214912"/>
          </a:xfrm>
          <a:prstGeom prst="rect">
            <a:avLst/>
          </a:prstGeom>
        </p:spPr>
      </p:pic>
      <p:pic>
        <p:nvPicPr>
          <p:cNvPr id="1026" name="Picture 2" descr="STFC logo">
            <a:extLst>
              <a:ext uri="{FF2B5EF4-FFF2-40B4-BE49-F238E27FC236}">
                <a16:creationId xmlns:a16="http://schemas.microsoft.com/office/drawing/2014/main" id="{8DF92AB1-512F-3B4C-B3A2-DE81FF293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52" y="4752871"/>
            <a:ext cx="1403583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2" y="0"/>
            <a:ext cx="1213708" cy="3598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18746" y="4581283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K. Long; </a:t>
            </a:r>
            <a:fld id="{B19FB069-7A70-CF49-A3CF-C9513262B04A}" type="datetime3">
              <a:rPr lang="en-GB" sz="1400" b="1" smtClean="0">
                <a:solidFill>
                  <a:schemeClr val="bg1"/>
                </a:solidFill>
              </a:rPr>
              <a:t>24 January, 2024</a:t>
            </a:fld>
            <a:r>
              <a:rPr lang="en-GB" sz="1400" b="1" dirty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en-GB" sz="1400" b="1" dirty="0">
                <a:solidFill>
                  <a:schemeClr val="bg1"/>
                </a:solidFill>
              </a:rPr>
              <a:t>    on behalf of the </a:t>
            </a:r>
            <a:r>
              <a:rPr lang="en-GB" sz="1400" b="1" dirty="0" err="1">
                <a:solidFill>
                  <a:schemeClr val="bg1"/>
                </a:solidFill>
              </a:rPr>
              <a:t>LhARA</a:t>
            </a:r>
            <a:r>
              <a:rPr lang="en-GB" sz="1400" b="1" dirty="0">
                <a:solidFill>
                  <a:schemeClr val="bg1"/>
                </a:solidFill>
              </a:rPr>
              <a:t> collaboration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43D7C-204C-30B0-79FD-C87511B714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165" y="4542286"/>
            <a:ext cx="1262069" cy="6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3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0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2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0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6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2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86728" y="0"/>
            <a:ext cx="496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K. Long, Y. </a:t>
            </a:r>
            <a:r>
              <a:rPr lang="en-US" b="1" dirty="0" err="1">
                <a:solidFill>
                  <a:schemeClr val="bg1"/>
                </a:solidFill>
              </a:rPr>
              <a:t>Prezado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pPr algn="ctr"/>
              <a:t>24 January, 2024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2" y="0"/>
            <a:ext cx="1213708" cy="359893"/>
          </a:xfrm>
          <a:prstGeom prst="rect">
            <a:avLst/>
          </a:prstGeom>
        </p:spPr>
      </p:pic>
      <p:pic>
        <p:nvPicPr>
          <p:cNvPr id="2" name="Picture 2" descr="STFC logo">
            <a:extLst>
              <a:ext uri="{FF2B5EF4-FFF2-40B4-BE49-F238E27FC236}">
                <a16:creationId xmlns:a16="http://schemas.microsoft.com/office/drawing/2014/main" id="{80108CD7-A712-A2BD-D482-36096E83DC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583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9D7AA2-E257-070F-2368-62071F707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878" y="3778160"/>
            <a:ext cx="8028122" cy="1365340"/>
          </a:xfrm>
        </p:spPr>
        <p:txBody>
          <a:bodyPr>
            <a:normAutofit/>
          </a:bodyPr>
          <a:lstStyle/>
          <a:p>
            <a:r>
              <a:rPr lang="en-US" sz="5400" dirty="0" err="1"/>
              <a:t>LhARA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the Laser-hybrid Accelerator for Radiobiological Applications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4B987-F9E8-68B9-6628-7636BD508A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0986" y="710892"/>
            <a:ext cx="9625972" cy="3243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186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19" y="0"/>
            <a:ext cx="910281" cy="269920"/>
          </a:xfrm>
          <a:prstGeom prst="rect">
            <a:avLst/>
          </a:prstGeom>
        </p:spPr>
      </p:pic>
      <p:pic>
        <p:nvPicPr>
          <p:cNvPr id="8" name="Picture 7" descr="2473_web_1.jpg">
            <a:extLst>
              <a:ext uri="{FF2B5EF4-FFF2-40B4-BE49-F238E27FC236}">
                <a16:creationId xmlns:a16="http://schemas.microsoft.com/office/drawing/2014/main" id="{41FBA838-32E3-7E45-A610-0CDAB6193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78" y="269969"/>
            <a:ext cx="1227523" cy="26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209901" y="12349"/>
            <a:ext cx="2418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A. </a:t>
            </a:r>
            <a:r>
              <a:rPr lang="en-US" sz="1200" b="1" dirty="0" err="1">
                <a:solidFill>
                  <a:schemeClr val="tx1"/>
                </a:solidFill>
              </a:rPr>
              <a:t>Giacca</a:t>
            </a:r>
            <a:r>
              <a:rPr lang="en-US" sz="1200" b="1" dirty="0">
                <a:solidFill>
                  <a:schemeClr val="tx1"/>
                </a:solidFill>
              </a:rPr>
              <a:t>, K. Long,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24 January, 2024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5EEBD2-382F-EB4F-AF1A-2B5F9DCC45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" y="4602951"/>
            <a:ext cx="1604010" cy="540550"/>
          </a:xfrm>
          <a:prstGeom prst="rect">
            <a:avLst/>
          </a:prstGeom>
        </p:spPr>
      </p:pic>
      <p:pic>
        <p:nvPicPr>
          <p:cNvPr id="1026" name="Picture 2" descr="Department of Oncology">
            <a:extLst>
              <a:ext uri="{FF2B5EF4-FFF2-40B4-BE49-F238E27FC236}">
                <a16:creationId xmlns:a16="http://schemas.microsoft.com/office/drawing/2014/main" id="{83FB8F6A-544C-4045-9EA0-78A022AB4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-436"/>
            <a:ext cx="1221635" cy="4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5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9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1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3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3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7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733" r:id="rId18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cap.hep.ph.ic.ac.uk/trac/raw-attachment/wiki/Communication/Notes/CCAP-TN-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.hep.ph.ic.ac.uk/trac/raw-attachment/wiki/Communication/Notes/CCAP-TN-01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ccap.hep.ph.ic.ac.uk/trac/raw-attachment/wiki/Communication/Notes/CCAP-TN-10.pdf" TargetMode="Externa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637AB2-859D-E788-7D30-41E8F4A4D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878" y="3785909"/>
            <a:ext cx="8028122" cy="1365340"/>
          </a:xfrm>
        </p:spPr>
        <p:txBody>
          <a:bodyPr>
            <a:normAutofit/>
          </a:bodyPr>
          <a:lstStyle/>
          <a:p>
            <a:r>
              <a:rPr lang="en-US" sz="5400" dirty="0" err="1"/>
              <a:t>LhARA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the Laser-hybrid Accelerator for Radiobiological Applications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0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C9C2-39D8-4180-3E3C-C6C58799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1190-5BEE-DB2F-ACF4-9E430791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3098"/>
            <a:ext cx="4380578" cy="45804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Peer-group essential preparation for bid for continuation:</a:t>
            </a:r>
          </a:p>
          <a:p>
            <a:pPr lvl="1"/>
            <a:r>
              <a:rPr lang="en-US" dirty="0"/>
              <a:t>Start from and extend:</a:t>
            </a:r>
          </a:p>
          <a:p>
            <a:pPr lvl="2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five-year proposal</a:t>
            </a:r>
            <a:endParaRPr lang="en-US" dirty="0"/>
          </a:p>
          <a:p>
            <a:endParaRPr lang="en-US" dirty="0"/>
          </a:p>
          <a:p>
            <a:r>
              <a:rPr lang="en-US" dirty="0"/>
              <a:t>Target UKRI cross-council call to secure resource for multidisciplinary end-station development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83C25-87C2-3CD8-7A90-415369AC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F395E9F-C4C5-EA3E-2749-E37C8B6B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08" y="654568"/>
            <a:ext cx="4140091" cy="22002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C5824-B272-421E-4C00-767DC4BDACB9}"/>
              </a:ext>
            </a:extLst>
          </p:cNvPr>
          <p:cNvSpPr txBox="1"/>
          <p:nvPr/>
        </p:nvSpPr>
        <p:spPr>
          <a:xfrm>
            <a:off x="7087675" y="1168617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Wave 4: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Call opens: 02Oct23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Decision.  : 01Mar24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Funding    : 01Oct24</a:t>
            </a:r>
          </a:p>
        </p:txBody>
      </p:sp>
      <p:pic>
        <p:nvPicPr>
          <p:cNvPr id="9" name="Picture 8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14C25A28-C566-7324-4B6E-AA7B4AC5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54" y="2946274"/>
            <a:ext cx="3857107" cy="20508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407F3D-4565-5233-C54E-CC8216C65D12}"/>
              </a:ext>
            </a:extLst>
          </p:cNvPr>
          <p:cNvSpPr/>
          <p:nvPr/>
        </p:nvSpPr>
        <p:spPr>
          <a:xfrm>
            <a:off x="7087674" y="4414058"/>
            <a:ext cx="1179187" cy="295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4030C-2E3D-CA31-E5C5-FF3245F43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77" y="2571750"/>
            <a:ext cx="4118824" cy="2476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775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EEB4-7BD6-4C7D-AEC0-BA8AFBCF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LhARA</a:t>
            </a:r>
            <a:r>
              <a:rPr lang="en-US" dirty="0"/>
              <a:t>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DAAD-7C7E-8C41-8442-31105685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5DE44-CCB3-F9B9-3843-522C89BAE008}"/>
              </a:ext>
            </a:extLst>
          </p:cNvPr>
          <p:cNvSpPr txBox="1"/>
          <p:nvPr/>
        </p:nvSpPr>
        <p:spPr>
          <a:xfrm>
            <a:off x="58118" y="1286357"/>
            <a:ext cx="9027763" cy="21697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Vision:</a:t>
            </a:r>
          </a:p>
          <a:p>
            <a:endParaRPr lang="en-US" sz="1200" b="1" u="sng" dirty="0">
              <a:solidFill>
                <a:schemeClr val="bg1"/>
              </a:solidFill>
            </a:endParaRPr>
          </a:p>
          <a:p>
            <a:pPr marL="138113"/>
            <a:r>
              <a:rPr lang="en-US" sz="2800" b="1" dirty="0">
                <a:solidFill>
                  <a:schemeClr val="bg1"/>
                </a:solidFill>
              </a:rPr>
              <a:t>Transform clinical practice of proton/ion-beam therapy by creating a fully automated, highly flexible system to harness the unique properties of laser-driven ion beams</a:t>
            </a:r>
          </a:p>
        </p:txBody>
      </p:sp>
    </p:spTree>
    <p:extLst>
      <p:ext uri="{BB962C8B-B14F-4D97-AF65-F5344CB8AC3E}">
        <p14:creationId xmlns:p14="http://schemas.microsoft.com/office/powerpoint/2010/main" val="9131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75E7-4BD4-DC44-A58D-B500137B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case for fundamental radiobiology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72E5-A593-DA46-A910-0B734A5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3040"/>
            <a:ext cx="4749421" cy="4500460"/>
          </a:xfrm>
        </p:spPr>
        <p:txBody>
          <a:bodyPr>
            <a:noAutofit/>
          </a:bodyPr>
          <a:lstStyle/>
          <a:p>
            <a:r>
              <a:rPr lang="en-US" sz="2400" dirty="0"/>
              <a:t>Relative biological effectiveness:</a:t>
            </a:r>
          </a:p>
          <a:p>
            <a:pPr lvl="1"/>
            <a:r>
              <a:rPr lang="en-US" sz="2000" dirty="0"/>
              <a:t>Known to depend on:</a:t>
            </a:r>
          </a:p>
          <a:p>
            <a:pPr lvl="2"/>
            <a:r>
              <a:rPr lang="en-US" sz="1800" dirty="0"/>
              <a:t>Energy, ion species</a:t>
            </a:r>
          </a:p>
          <a:p>
            <a:pPr lvl="2"/>
            <a:r>
              <a:rPr lang="en-US" sz="1800" dirty="0"/>
              <a:t>Dose, dose rate, spatial fractionation</a:t>
            </a:r>
          </a:p>
          <a:p>
            <a:pPr lvl="2"/>
            <a:r>
              <a:rPr lang="en-US" sz="1800" dirty="0"/>
              <a:t>Tissue type</a:t>
            </a:r>
          </a:p>
          <a:p>
            <a:pPr lvl="2"/>
            <a:r>
              <a:rPr lang="en-US" sz="1800" dirty="0"/>
              <a:t>Biological endpoint</a:t>
            </a:r>
          </a:p>
          <a:p>
            <a:r>
              <a:rPr lang="en-US" sz="2400" dirty="0"/>
              <a:t>Yet:</a:t>
            </a:r>
          </a:p>
          <a:p>
            <a:pPr lvl="1"/>
            <a:r>
              <a:rPr lang="en-US" sz="2000" i="1" dirty="0"/>
              <a:t>p</a:t>
            </a:r>
            <a:r>
              <a:rPr lang="en-US" sz="2000" dirty="0"/>
              <a:t>-treatment planning uses 1.1</a:t>
            </a:r>
          </a:p>
          <a:p>
            <a:pPr lvl="1"/>
            <a:r>
              <a:rPr lang="en-US" sz="2000" dirty="0"/>
              <a:t>Effective values are used for C</a:t>
            </a:r>
            <a:r>
              <a:rPr lang="en-US" sz="2000" baseline="30000" dirty="0"/>
              <a:t>6+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err="1"/>
              <a:t>Maximise</a:t>
            </a:r>
            <a:r>
              <a:rPr lang="en-US" sz="2400" dirty="0"/>
              <a:t> the efficacy of PBT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6764-E22B-3846-A379-B98B5855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2531-7B41-08C9-C7D8-079C97D6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662" y="590394"/>
            <a:ext cx="3605476" cy="44661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61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D52EE59-AFA8-5C41-AE3C-48FF683703C2}"/>
              </a:ext>
            </a:extLst>
          </p:cNvPr>
          <p:cNvSpPr/>
          <p:nvPr/>
        </p:nvSpPr>
        <p:spPr>
          <a:xfrm>
            <a:off x="2676182" y="661016"/>
            <a:ext cx="3791635" cy="3800250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35000">
                <a:srgbClr val="00206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9A4DE4-B614-1440-9FCB-2B5F09D9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Radiobiology in new regimens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F02B-E14B-D644-B6F0-3E53C55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B95CA-7AC6-F346-9335-CE4DF81E22C0}"/>
              </a:ext>
            </a:extLst>
          </p:cNvPr>
          <p:cNvSpPr txBox="1"/>
          <p:nvPr/>
        </p:nvSpPr>
        <p:spPr>
          <a:xfrm>
            <a:off x="3138488" y="1125522"/>
            <a:ext cx="2898999" cy="28469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50A"/>
                </a:solidFill>
              </a:rPr>
              <a:t>The ideally 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flexible beam facility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can deliver it all!</a:t>
            </a:r>
          </a:p>
          <a:p>
            <a:pPr algn="ctr"/>
            <a:br>
              <a:rPr lang="en-US" sz="11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00FF00"/>
                </a:solidFill>
                <a:sym typeface="Symbol" panose="05050102010706020507" pitchFamily="18" charset="2"/>
              </a:rPr>
              <a:t> </a:t>
            </a:r>
            <a:r>
              <a:rPr lang="en-US" sz="2400" b="1" dirty="0">
                <a:solidFill>
                  <a:srgbClr val="00FF00"/>
                </a:solidFill>
              </a:rPr>
              <a:t>substantial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opportunity for a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step-change in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understanding!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016C2-CE03-CB4B-B51C-8F27E61023FB}"/>
              </a:ext>
            </a:extLst>
          </p:cNvPr>
          <p:cNvSpPr/>
          <p:nvPr/>
        </p:nvSpPr>
        <p:spPr>
          <a:xfrm>
            <a:off x="2676182" y="669631"/>
            <a:ext cx="3791635" cy="379163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D7346-0E7C-5843-80F9-AA8A0A11D741}"/>
              </a:ext>
            </a:extLst>
          </p:cNvPr>
          <p:cNvSpPr txBox="1"/>
          <p:nvPr/>
        </p:nvSpPr>
        <p:spPr>
          <a:xfrm>
            <a:off x="2165925" y="897155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FFFF"/>
                </a:solidFill>
              </a:rPr>
              <a:t>Time</a:t>
            </a:r>
          </a:p>
          <a:p>
            <a:pPr algn="r"/>
            <a:r>
              <a:rPr lang="en-US" b="1" dirty="0">
                <a:solidFill>
                  <a:srgbClr val="00FFFF"/>
                </a:solidFill>
              </a:rPr>
              <a:t>domain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1A9AC-AA27-0E4F-9C40-16C1D0C85DCF}"/>
              </a:ext>
            </a:extLst>
          </p:cNvPr>
          <p:cNvSpPr txBox="1"/>
          <p:nvPr/>
        </p:nvSpPr>
        <p:spPr>
          <a:xfrm>
            <a:off x="5914539" y="85940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Space</a:t>
            </a:r>
          </a:p>
          <a:p>
            <a:r>
              <a:rPr lang="en-US" b="1" dirty="0">
                <a:solidFill>
                  <a:srgbClr val="00FFFF"/>
                </a:solidFill>
              </a:rPr>
              <a:t>  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F6B55-5088-5348-919E-37C1444621D7}"/>
              </a:ext>
            </a:extLst>
          </p:cNvPr>
          <p:cNvSpPr txBox="1"/>
          <p:nvPr/>
        </p:nvSpPr>
        <p:spPr>
          <a:xfrm>
            <a:off x="2072102" y="3306433"/>
            <a:ext cx="8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0E6A-13C3-BE4E-98FB-740FD010EA81}"/>
              </a:ext>
            </a:extLst>
          </p:cNvPr>
          <p:cNvSpPr txBox="1"/>
          <p:nvPr/>
        </p:nvSpPr>
        <p:spPr>
          <a:xfrm>
            <a:off x="6149035" y="31686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    Ion</a:t>
            </a:r>
          </a:p>
          <a:p>
            <a:r>
              <a:rPr lang="en-US" b="1" dirty="0">
                <a:solidFill>
                  <a:srgbClr val="00FFFF"/>
                </a:solidFill>
              </a:rPr>
              <a:t>species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DF4EF-86FB-604E-A58F-371B17C64760}"/>
              </a:ext>
            </a:extLst>
          </p:cNvPr>
          <p:cNvSpPr txBox="1"/>
          <p:nvPr/>
        </p:nvSpPr>
        <p:spPr>
          <a:xfrm>
            <a:off x="2865370" y="4476755"/>
            <a:ext cx="361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FF"/>
                </a:solidFill>
              </a:rPr>
              <a:t>In combination</a:t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with chemo/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immuno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therapies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24B18-007E-8241-B5DF-D66925595ED8}"/>
              </a:ext>
            </a:extLst>
          </p:cNvPr>
          <p:cNvSpPr txBox="1"/>
          <p:nvPr/>
        </p:nvSpPr>
        <p:spPr>
          <a:xfrm rot="3455322">
            <a:off x="6137129" y="1953962"/>
            <a:ext cx="363362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Multidisciplinary approach essential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91054-F6A4-EFB9-37CB-053061DE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4934"/>
            <a:ext cx="2361893" cy="1328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131B5-D11C-9E0D-26F7-384898D8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9" y="215352"/>
            <a:ext cx="1959173" cy="24268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3DCB8F-47F5-0A7B-182B-CDFB26A4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40" y="3651325"/>
            <a:ext cx="1702610" cy="14028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4" grpId="0" animBg="1"/>
      <p:bldP spid="10" grpId="0"/>
      <p:bldP spid="11" grpId="0"/>
      <p:bldP spid="14" grpId="0"/>
      <p:bldP spid="15" grpId="0"/>
      <p:bldP spid="2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C272-BDAE-8040-B497-08C26B76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75000"/>
                  </a:schemeClr>
                </a:solidFill>
              </a:rPr>
              <a:t>A novel, hybrid, approach:</a:t>
            </a:r>
          </a:p>
          <a:p>
            <a:pPr lvl="3"/>
            <a:endParaRPr lang="en-US" dirty="0"/>
          </a:p>
          <a:p>
            <a:pPr indent="-206375"/>
            <a:r>
              <a:rPr lang="en-US" dirty="0"/>
              <a:t>Laser-driven, high-flux proton/ion source</a:t>
            </a:r>
          </a:p>
          <a:p>
            <a:pPr lvl="1" indent="-206375"/>
            <a:r>
              <a:rPr lang="en-US" dirty="0"/>
              <a:t>Overcome instantaneous dose-rate limitation</a:t>
            </a:r>
          </a:p>
          <a:p>
            <a:pPr lvl="2" indent="-206375"/>
            <a:r>
              <a:rPr lang="en-US" dirty="0"/>
              <a:t>Capture at &gt;10 MeV</a:t>
            </a:r>
          </a:p>
          <a:p>
            <a:pPr lvl="1" indent="-206375"/>
            <a:r>
              <a:rPr lang="en-US" dirty="0"/>
              <a:t>Delivers protons or ions in very short pulses</a:t>
            </a:r>
          </a:p>
          <a:p>
            <a:pPr lvl="2" indent="-206375"/>
            <a:r>
              <a:rPr lang="en-US" dirty="0"/>
              <a:t>Bunches as short as 10—40 ns</a:t>
            </a:r>
          </a:p>
          <a:p>
            <a:pPr lvl="1" indent="-206375"/>
            <a:r>
              <a:rPr lang="en-US" dirty="0"/>
              <a:t>Triggerable; arbitrary pulse structure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Novel “electron-plasma-lens” capture &amp; focusing</a:t>
            </a:r>
          </a:p>
          <a:p>
            <a:pPr lvl="1" indent="-206375"/>
            <a:r>
              <a:rPr lang="en-US" dirty="0"/>
              <a:t>Strong focusing (short focal length) without the use of high-field solenoid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Fast, flexible, fixed-field post acceleration</a:t>
            </a:r>
          </a:p>
          <a:p>
            <a:pPr lvl="1" indent="-206375"/>
            <a:r>
              <a:rPr lang="en-US" dirty="0"/>
              <a:t>Variable energy</a:t>
            </a:r>
          </a:p>
          <a:p>
            <a:pPr lvl="2" indent="-206375"/>
            <a:r>
              <a:rPr lang="en-US" dirty="0"/>
              <a:t>Protons: 	15—127 MeV</a:t>
            </a:r>
          </a:p>
          <a:p>
            <a:pPr lvl="2" indent="-206375"/>
            <a:r>
              <a:rPr lang="en-US" dirty="0"/>
              <a:t>Ions: 		5—34 MeV/u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0DE2-204A-FF44-9AF5-B87F147A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9F992F-1BE0-7C40-B7C2-84B8D8CC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</p:spPr>
        <p:txBody>
          <a:bodyPr>
            <a:normAutofit/>
          </a:bodyPr>
          <a:lstStyle/>
          <a:p>
            <a:r>
              <a:rPr lang="en-US" sz="2800" dirty="0"/>
              <a:t>Laser-hybrid Accelerator for Radiobiological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799F4-CB55-D747-BEE3-4A6E534461B7}"/>
              </a:ext>
            </a:extLst>
          </p:cNvPr>
          <p:cNvSpPr txBox="1"/>
          <p:nvPr/>
        </p:nvSpPr>
        <p:spPr>
          <a:xfrm rot="16200000">
            <a:off x="6992450" y="2128941"/>
            <a:ext cx="4041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Front. Phys., 29 September 2020;  DOI: 10.3389/fphy.2020.567738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BDC67-58F5-BAF5-5621-EB31FE136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71" y="482479"/>
            <a:ext cx="2560859" cy="863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09814-F288-0054-A6B9-6E850252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21" y="4231396"/>
            <a:ext cx="5509384" cy="8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FE1D-F73A-4546-823B-AE8A16AF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7030A0"/>
                </a:solidFill>
              </a:rPr>
              <a:t>LhARA</a:t>
            </a:r>
            <a:r>
              <a:rPr lang="en-US" sz="2400" dirty="0">
                <a:solidFill>
                  <a:srgbClr val="7030A0"/>
                </a:solidFill>
              </a:rPr>
              <a:t> to serve the Ion Therapy Research Facility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6D828E-3058-7616-8FD5-AB3C1667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849759"/>
            <a:ext cx="2674195" cy="3253789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To serve ITRF: 2 + 3-year project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in 6 work packages: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Laser-driven proton and ion source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Proton and ion capture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Real-time dose-deposition profiling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Novel, automated, end-station development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Facility design and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3CE40-7960-1C43-9D9E-B683CCB1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" y="373826"/>
            <a:ext cx="3275276" cy="46349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5280A-5710-654E-9BB7-EE67545B7960}"/>
              </a:ext>
            </a:extLst>
          </p:cNvPr>
          <p:cNvSpPr txBox="1"/>
          <p:nvPr/>
        </p:nvSpPr>
        <p:spPr>
          <a:xfrm>
            <a:off x="3451481" y="416636"/>
            <a:ext cx="555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Activity –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start 01Oct22: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CCAP-TN-10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1B9A8-B99D-ED26-52B1-20E03C0D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123" y="849452"/>
            <a:ext cx="2985953" cy="4225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80F68E-4519-C786-04C7-CB66990D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09433"/>
            <a:ext cx="2057400" cy="217646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2C560-1655-F279-2AA6-197015C595C6}"/>
              </a:ext>
            </a:extLst>
          </p:cNvPr>
          <p:cNvSpPr txBox="1"/>
          <p:nvPr/>
        </p:nvSpPr>
        <p:spPr>
          <a:xfrm>
            <a:off x="328613" y="4673082"/>
            <a:ext cx="3518912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 phase;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5DCEAF">
                    <a:lumMod val="50000"/>
                  </a:srgbClr>
                </a:solidFill>
                <a:latin typeface="Calibri" panose="020F0502020204030204"/>
              </a:rPr>
              <a:t>         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Flagged need for further 3-year preconstruction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9EA24-3F65-23DB-D30A-6D98244F0372}"/>
              </a:ext>
            </a:extLst>
          </p:cNvPr>
          <p:cNvSpPr txBox="1"/>
          <p:nvPr/>
        </p:nvSpPr>
        <p:spPr>
          <a:xfrm>
            <a:off x="6527918" y="4156209"/>
            <a:ext cx="250568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4812"/>
                </a:solidFill>
              </a:rPr>
              <a:t>First two years of</a:t>
            </a:r>
            <a:br>
              <a:rPr lang="en-US" b="1" dirty="0">
                <a:solidFill>
                  <a:srgbClr val="024812"/>
                </a:solidFill>
              </a:rPr>
            </a:br>
            <a:r>
              <a:rPr lang="en-US" b="1" dirty="0">
                <a:solidFill>
                  <a:srgbClr val="024812"/>
                </a:solidFill>
              </a:rPr>
              <a:t>“Full five-year proposal”</a:t>
            </a:r>
          </a:p>
          <a:p>
            <a:pPr algn="ctr"/>
            <a:r>
              <a:rPr lang="en-US" b="1" i="1" dirty="0">
                <a:solidFill>
                  <a:srgbClr val="024812"/>
                </a:solidFill>
                <a:hlinkClick r:id="rId5"/>
              </a:rPr>
              <a:t>CCAP-TN-10</a:t>
            </a:r>
            <a:endParaRPr lang="en-US" b="1" i="1" dirty="0">
              <a:solidFill>
                <a:srgbClr val="024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9858B1-F925-EC6E-A573-F2F7CECD2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" t="4768" r="745" b="8867"/>
          <a:stretch/>
        </p:blipFill>
        <p:spPr>
          <a:xfrm>
            <a:off x="0" y="0"/>
            <a:ext cx="9144000" cy="45371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B916E6-004A-D7E0-4FB6-FA38B69173A5}"/>
              </a:ext>
            </a:extLst>
          </p:cNvPr>
          <p:cNvSpPr txBox="1">
            <a:spLocks/>
          </p:cNvSpPr>
          <p:nvPr/>
        </p:nvSpPr>
        <p:spPr>
          <a:xfrm>
            <a:off x="143691" y="4564027"/>
            <a:ext cx="8852263" cy="523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00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/>
              <a:buNone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i="1" dirty="0">
                <a:sym typeface="Symbol" panose="05050102010706020507" pitchFamily="18" charset="2"/>
              </a:rPr>
              <a:t>  </a:t>
            </a:r>
            <a:r>
              <a:rPr lang="en-US" i="1" dirty="0"/>
              <a:t>compact, uniquely flexible  facility</a:t>
            </a:r>
            <a:endParaRPr lang="en-US" sz="2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CCDD7-CECE-945F-0DF3-CE7EE0560E88}"/>
              </a:ext>
            </a:extLst>
          </p:cNvPr>
          <p:cNvSpPr txBox="1"/>
          <p:nvPr/>
        </p:nvSpPr>
        <p:spPr>
          <a:xfrm>
            <a:off x="3377264" y="1529501"/>
            <a:ext cx="747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N. Bliss (DL)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C0AF-4DE4-88F1-DF7F-9A8839E61005}"/>
              </a:ext>
            </a:extLst>
          </p:cNvPr>
          <p:cNvSpPr txBox="1"/>
          <p:nvPr/>
        </p:nvSpPr>
        <p:spPr>
          <a:xfrm>
            <a:off x="8699886" y="4204249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Draft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7E71CA-8899-985B-B51F-7301B2ED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66" y="4564027"/>
            <a:ext cx="1711234" cy="576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F714EF-AA87-13C3-58AF-A8D2D502BE6D}"/>
              </a:ext>
            </a:extLst>
          </p:cNvPr>
          <p:cNvSpPr txBox="1"/>
          <p:nvPr/>
        </p:nvSpPr>
        <p:spPr>
          <a:xfrm>
            <a:off x="308452" y="4190600"/>
            <a:ext cx="3922615" cy="2539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Front. Phys., 29 September 2020;  DOI: 10.3389/fphy.2020.567738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82C42-6DDC-264F-042E-E66E4F129721}"/>
              </a:ext>
            </a:extLst>
          </p:cNvPr>
          <p:cNvSpPr txBox="1"/>
          <p:nvPr/>
        </p:nvSpPr>
        <p:spPr>
          <a:xfrm>
            <a:off x="5342293" y="4078515"/>
            <a:ext cx="109074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N. Bliss et al</a:t>
            </a:r>
          </a:p>
        </p:txBody>
      </p:sp>
    </p:spTree>
    <p:extLst>
      <p:ext uri="{BB962C8B-B14F-4D97-AF65-F5344CB8AC3E}">
        <p14:creationId xmlns:p14="http://schemas.microsoft.com/office/powerpoint/2010/main" val="13919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3457-4E11-2AB9-6AB7-6C6B246F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In-vivo</a:t>
            </a:r>
            <a:r>
              <a:rPr lang="en-US" dirty="0"/>
              <a:t> end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5142-0839-A543-DDB0-E0FD126F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rep rate 10 Hz</a:t>
            </a:r>
          </a:p>
          <a:p>
            <a:pPr lvl="1"/>
            <a:r>
              <a:rPr lang="en-US" dirty="0"/>
              <a:t>With current specification</a:t>
            </a:r>
          </a:p>
          <a:p>
            <a:r>
              <a:rPr lang="en-US" dirty="0" err="1"/>
              <a:t>Realisation</a:t>
            </a:r>
            <a:r>
              <a:rPr lang="en-US" dirty="0"/>
              <a:t> of full scientific</a:t>
            </a:r>
            <a:br>
              <a:rPr lang="en-US" dirty="0"/>
            </a:br>
            <a:r>
              <a:rPr lang="en-US" dirty="0"/>
              <a:t>potential requires: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Novel instrumentation:</a:t>
            </a:r>
          </a:p>
          <a:p>
            <a:pPr lvl="2"/>
            <a:r>
              <a:rPr lang="en-US" dirty="0"/>
              <a:t>High dose rate</a:t>
            </a:r>
          </a:p>
          <a:p>
            <a:pPr lvl="2"/>
            <a:r>
              <a:rPr lang="en-US" dirty="0"/>
              <a:t>Spatial fractionation</a:t>
            </a:r>
          </a:p>
          <a:p>
            <a:pPr lvl="2"/>
            <a:r>
              <a:rPr lang="en-US" dirty="0"/>
              <a:t>“Readout” in &lt; 0.1s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B32A8D-0A58-7697-01E1-017BC298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05" y="3013718"/>
            <a:ext cx="2437816" cy="20086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E7D03-63F6-6268-20FE-1215C7F95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4" y="563098"/>
            <a:ext cx="2271727" cy="281401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49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757588-BE47-E94A-B5B2-03264350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26" y="4595702"/>
            <a:ext cx="1150374" cy="547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24755-33CF-8A42-81FD-F3A8A415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8705-D9ED-F94D-BF0C-4A698F51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94"/>
            <a:ext cx="9144000" cy="45804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Laser-driven sources are disruptive technologies …</a:t>
            </a:r>
          </a:p>
          <a:p>
            <a:pPr lvl="1"/>
            <a:r>
              <a:rPr lang="en-US" dirty="0"/>
              <a:t>With the potential to drive a step-change in clinical capability</a:t>
            </a:r>
          </a:p>
          <a:p>
            <a:pPr lvl="1"/>
            <a:endParaRPr lang="en-US" dirty="0"/>
          </a:p>
          <a:p>
            <a:r>
              <a:rPr lang="en-US" dirty="0"/>
              <a:t>Laser-hybrid approach has potential to:</a:t>
            </a:r>
          </a:p>
          <a:p>
            <a:pPr lvl="1"/>
            <a:r>
              <a:rPr lang="en-US" dirty="0"/>
              <a:t>Overcome dose-rate limitations of present PBT sources</a:t>
            </a:r>
          </a:p>
          <a:p>
            <a:pPr lvl="1"/>
            <a:r>
              <a:rPr lang="en-US" dirty="0"/>
              <a:t>Deliver uniquely flexible facility:</a:t>
            </a:r>
          </a:p>
          <a:p>
            <a:pPr lvl="2"/>
            <a:r>
              <a:rPr lang="en-US" dirty="0"/>
              <a:t>Range of: ion species; energy; dose; dose-rate; time; and spatial distribution</a:t>
            </a:r>
          </a:p>
          <a:p>
            <a:pPr lvl="1"/>
            <a:r>
              <a:rPr lang="en-US" dirty="0"/>
              <a:t>Be used in automated, triggerable </a:t>
            </a:r>
            <a:r>
              <a:rPr lang="en-US" i="1" dirty="0"/>
              <a:t>system</a:t>
            </a:r>
            <a:r>
              <a:rPr lang="en-US" dirty="0"/>
              <a:t> → reduce requirement for large gantry</a:t>
            </a:r>
          </a:p>
          <a:p>
            <a:pPr lvl="2"/>
            <a:r>
              <a:rPr lang="en-US" dirty="0"/>
              <a:t>Disruptive/transformative approach to “distributed PBT for 2050”</a:t>
            </a:r>
          </a:p>
          <a:p>
            <a:pPr lvl="2"/>
            <a:endParaRPr lang="en-US" dirty="0"/>
          </a:p>
          <a:p>
            <a:r>
              <a:rPr lang="en-US" dirty="0"/>
              <a:t>Peer-group consultation critical:</a:t>
            </a:r>
          </a:p>
          <a:p>
            <a:pPr lvl="1"/>
            <a:r>
              <a:rPr lang="en-US" dirty="0" err="1"/>
              <a:t>Maximise</a:t>
            </a:r>
            <a:r>
              <a:rPr lang="en-US" dirty="0"/>
              <a:t> scientific potential through:</a:t>
            </a:r>
          </a:p>
          <a:p>
            <a:pPr lvl="2"/>
            <a:r>
              <a:rPr lang="en-US" dirty="0"/>
              <a:t>Automation</a:t>
            </a:r>
          </a:p>
          <a:p>
            <a:pPr lvl="2"/>
            <a:r>
              <a:rPr lang="en-US" dirty="0"/>
              <a:t>Novel techniques, instrumentation, operation, procedures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78D17-779E-884E-8904-9A73C537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5D437-1A8A-404B-AC76-BD8E3CA8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09"/>
            <a:ext cx="1241520" cy="4183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38479-41C1-D031-9A41-95ADABA2C8F8}"/>
              </a:ext>
            </a:extLst>
          </p:cNvPr>
          <p:cNvSpPr/>
          <p:nvPr/>
        </p:nvSpPr>
        <p:spPr>
          <a:xfrm>
            <a:off x="40942" y="3589361"/>
            <a:ext cx="6887570" cy="134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938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2021-09-27-LhARA-Full.pptx" id="{F90647B3-F4B8-D344-8349-B09861FD4FA0}" vid="{A9B82164-1E35-9846-8F88-230DD5FDE1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3029</TotalTime>
  <Words>537</Words>
  <Application>Microsoft Macintosh PowerPoint</Application>
  <PresentationFormat>On-screen Show (16:9)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KL-standard-black</vt:lpstr>
      <vt:lpstr>1_KL-standard-black</vt:lpstr>
      <vt:lpstr>1_Office Theme</vt:lpstr>
      <vt:lpstr>LhARA the Laser-hybrid Accelerator for Radiobiological Applications</vt:lpstr>
      <vt:lpstr>The LhARA initiative</vt:lpstr>
      <vt:lpstr>The case for fundamental radiobiology</vt:lpstr>
      <vt:lpstr>Radiobiology in new regimens</vt:lpstr>
      <vt:lpstr>Laser-hybrid Accelerator for Radiobiological Applications</vt:lpstr>
      <vt:lpstr>LhARA to serve the Ion Therapy Research Facility</vt:lpstr>
      <vt:lpstr>PowerPoint Presentation</vt:lpstr>
      <vt:lpstr>In-vivo end station</vt:lpstr>
      <vt:lpstr>Conclusions</vt:lpstr>
      <vt:lpstr>Beyond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Laser-hybrid Accelerator for Radiobiological Applications  LhARA</dc:title>
  <dc:creator>Microsoft Office User</dc:creator>
  <cp:lastModifiedBy>Long, Kenneth R</cp:lastModifiedBy>
  <cp:revision>169</cp:revision>
  <cp:lastPrinted>2021-11-08T17:44:56Z</cp:lastPrinted>
  <dcterms:created xsi:type="dcterms:W3CDTF">2020-01-16T20:28:39Z</dcterms:created>
  <dcterms:modified xsi:type="dcterms:W3CDTF">2024-01-24T10:46:48Z</dcterms:modified>
</cp:coreProperties>
</file>