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351" r:id="rId3"/>
    <p:sldId id="352" r:id="rId4"/>
    <p:sldId id="353" r:id="rId5"/>
    <p:sldId id="357" r:id="rId6"/>
    <p:sldId id="358" r:id="rId7"/>
    <p:sldId id="355" r:id="rId8"/>
    <p:sldId id="347" r:id="rId9"/>
    <p:sldId id="348" r:id="rId10"/>
    <p:sldId id="356" r:id="rId11"/>
    <p:sldId id="35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76"/>
    <p:restoredTop sz="95934"/>
  </p:normalViewPr>
  <p:slideViewPr>
    <p:cSldViewPr snapToGrid="0">
      <p:cViewPr varScale="1">
        <p:scale>
          <a:sx n="115" d="100"/>
          <a:sy n="115" d="100"/>
        </p:scale>
        <p:origin x="65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B2120-5095-CDC8-2921-C0D470BCC9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3ED42F-C387-515C-70E6-E3C460153E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753E88-AF57-CC51-F46E-4FA1F243D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8E1F0-3645-894F-803E-70E28ED2FE50}" type="datetimeFigureOut">
              <a:rPr lang="en-GB" smtClean="0"/>
              <a:t>24/01/2024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C51EE-CC36-DDBA-0B80-2EFEE7A59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BDA0D-4AEE-CBD0-4790-257A95F83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47B1A-9099-204C-95A1-DA0220B2A8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113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7554F-18D2-FCB8-289F-B6B227A7E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B6D3FE-CAA0-750F-75BB-7C76B0C188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D3D68F-211D-94F8-F1DD-E1F116F7B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8E1F0-3645-894F-803E-70E28ED2FE50}" type="datetimeFigureOut">
              <a:rPr lang="en-GB" smtClean="0"/>
              <a:t>24/01/2024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C84EAA-2CED-B08E-1ABA-8A09452A5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93EDA-08A7-47CA-55A2-3A452AF87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47B1A-9099-204C-95A1-DA0220B2A8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3950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22FA8C-287C-CBA4-43EF-3F89577FD9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5FA2A7-4290-DC31-DB0D-9AA2D29CAF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0C93F-F586-8C8F-D280-F5C3DEFF0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8E1F0-3645-894F-803E-70E28ED2FE50}" type="datetimeFigureOut">
              <a:rPr lang="en-GB" smtClean="0"/>
              <a:t>24/01/2024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43F11E-5AAD-D358-B1FB-ABEE21DA4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3B715-0392-FA0C-0003-17165B5C7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47B1A-9099-204C-95A1-DA0220B2A8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05630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698367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8F54B-462C-2986-D35B-D5CD7590B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3B262-B8FA-C616-E251-812406155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F1F3C-2CF0-7202-AAA8-1DC31DD80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8E1F0-3645-894F-803E-70E28ED2FE50}" type="datetimeFigureOut">
              <a:rPr lang="en-GB" smtClean="0"/>
              <a:t>24/01/2024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8F118F-9DFE-4AD6-6367-1C0E2B538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33AA40-1D94-15EA-DA73-1603646AD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47B1A-9099-204C-95A1-DA0220B2A8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031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76080-BCB9-611D-98C3-8535F5270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1D96D-4D56-0259-4147-DF39417AD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C0C36-76DC-8FC6-10F5-F128761DF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8E1F0-3645-894F-803E-70E28ED2FE50}" type="datetimeFigureOut">
              <a:rPr lang="en-GB" smtClean="0"/>
              <a:t>24/01/2024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8CECCF-D179-6353-1BDA-6A5F627FD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DAA8C-7B4C-20A3-31F0-F1EA8E397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47B1A-9099-204C-95A1-DA0220B2A8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3200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FC62D-FD6D-96DF-06F1-6BC965D19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47B11-0AC7-6FB6-3237-073E446B9E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B793FB-B283-CD83-EAA4-B8D9CB7C0B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1F277A-9B7A-A5B1-3B76-CF3B45888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8E1F0-3645-894F-803E-70E28ED2FE50}" type="datetimeFigureOut">
              <a:rPr lang="en-GB" smtClean="0"/>
              <a:t>24/01/2024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0C5D50-1E5B-9E55-DB31-491765B9B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105DC9-3BAE-40E5-8252-F3112662D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47B1A-9099-204C-95A1-DA0220B2A8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9177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9C7F3-52E9-0D89-2659-D1AC2ED9A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73F9D3-B9C7-49BA-2462-1BA2BDFB32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4E7B10-0EF3-B3F6-3809-965E8FBD9E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7E492D-E0CC-B8EE-D569-8FF569D82F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4D6180-60FB-04AB-62CB-19BFA218DC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7705F5-DC79-77D6-F0AA-EC21F19DB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8E1F0-3645-894F-803E-70E28ED2FE50}" type="datetimeFigureOut">
              <a:rPr lang="en-GB" smtClean="0"/>
              <a:t>24/01/2024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A1C7FD-EF56-EF72-D43E-CA26B1284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AADBB4-0C59-AB8B-1790-1B64A88B5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47B1A-9099-204C-95A1-DA0220B2A8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2239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F8B86-2B2A-BC5B-0CC9-40CB115B4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0F7EEF-09F4-5858-E05A-16AC8E30C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8E1F0-3645-894F-803E-70E28ED2FE50}" type="datetimeFigureOut">
              <a:rPr lang="en-GB" smtClean="0"/>
              <a:t>24/01/2024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EF01E5-F453-44E5-46F5-9AC244BFE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5B409D-367B-CCAD-06BC-8BDFBF9D6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47B1A-9099-204C-95A1-DA0220B2A8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421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1EBBCD-34C2-CF43-0F0E-BA55D0779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8E1F0-3645-894F-803E-70E28ED2FE50}" type="datetimeFigureOut">
              <a:rPr lang="en-GB" smtClean="0"/>
              <a:t>24/01/2024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A4BE65-AD34-323B-043D-0EB46EDBA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BB8746-2714-0F01-9DB3-03BE704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47B1A-9099-204C-95A1-DA0220B2A8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126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3C0F3-F6D9-4052-389F-46C74C5CB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A082F-054F-B31A-7687-870243404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05E61-2DCF-6F1D-9632-76235780AF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E3D2FB-FD2B-8981-20B0-90494A774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8E1F0-3645-894F-803E-70E28ED2FE50}" type="datetimeFigureOut">
              <a:rPr lang="en-GB" smtClean="0"/>
              <a:t>24/01/2024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1A26E8-D2FC-AB0F-AC5E-399D8BF30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06C229-A7EA-7BAD-79F5-0ED35D95D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47B1A-9099-204C-95A1-DA0220B2A8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692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D765B-3EAC-8FF8-C1AE-6AFA9F8F1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25EA31-CACB-47D3-6333-B7C228C0B3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7B619C-80C7-3B8E-A186-BAE5BF2A4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ABDD67-76B3-93A6-AB99-0A1057962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8E1F0-3645-894F-803E-70E28ED2FE50}" type="datetimeFigureOut">
              <a:rPr lang="en-GB" smtClean="0"/>
              <a:t>24/01/2024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D4F712-0263-33BB-2C5A-FA0C80BE2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E1BDFC-9917-0095-ED81-B9DD40CA3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47B1A-9099-204C-95A1-DA0220B2A8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638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C893B3-36A2-DE4C-05A5-61B6C71EF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777034-32F8-D35D-C4FA-DC8C9860F8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847D02-C86A-C16C-9558-827FECC70B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4B8E1F0-3645-894F-803E-70E28ED2FE50}" type="datetimeFigureOut">
              <a:rPr lang="en-GB" smtClean="0"/>
              <a:t>24/01/2024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555EC8-F087-A96A-22F8-5CA8FB2290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9A82B-37E1-CB2D-FBFA-C3DF82E08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347B1A-9099-204C-95A1-DA0220B2A8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2584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86E4C57-5AA2-52B7-F3B4-696C0C9B5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r>
              <a:rPr lang="en-US" sz="2000" dirty="0"/>
              <a:t>Perhaps not well understood outside the field</a:t>
            </a:r>
          </a:p>
          <a:p>
            <a:endParaRPr lang="en-US" sz="2000" dirty="0"/>
          </a:p>
          <a:p>
            <a:r>
              <a:rPr lang="en-US" sz="2000" dirty="0"/>
              <a:t>Spontaneous cancers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Dogs, cats (and horses)</a:t>
            </a:r>
          </a:p>
        </p:txBody>
      </p:sp>
      <p:pic>
        <p:nvPicPr>
          <p:cNvPr id="5" name="Content Placeholder 4" descr="A screenshot of a dog's mouth&#10;&#10;Description automatically generated">
            <a:extLst>
              <a:ext uri="{FF2B5EF4-FFF2-40B4-BE49-F238E27FC236}">
                <a16:creationId xmlns:a16="http://schemas.microsoft.com/office/drawing/2014/main" id="{95B647C9-9F4F-ED4A-AE6B-F854C3578D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720" r="-1" b="6306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0B802F-ABD4-1226-8E0D-7E54130261CD}"/>
              </a:ext>
            </a:extLst>
          </p:cNvPr>
          <p:cNvSpPr txBox="1"/>
          <p:nvPr/>
        </p:nvSpPr>
        <p:spPr>
          <a:xfrm>
            <a:off x="1233610" y="986882"/>
            <a:ext cx="32415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Veterinary oncology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6448C6-D21C-E75B-402A-5A30B7BBF31F}"/>
              </a:ext>
            </a:extLst>
          </p:cNvPr>
          <p:cNvSpPr txBox="1"/>
          <p:nvPr/>
        </p:nvSpPr>
        <p:spPr>
          <a:xfrm>
            <a:off x="806556" y="1597971"/>
            <a:ext cx="4045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Prof. David Killick DipECVIM-CA FRCVS</a:t>
            </a:r>
          </a:p>
          <a:p>
            <a:r>
              <a:rPr lang="en-GB" dirty="0" err="1"/>
              <a:t>drk@liverpool.ac.uk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9645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0747A-57AD-2F80-4370-61AC133EE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things to consider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0D820C-D4FE-0EF6-521B-CF99FEEE20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>
            <a:normAutofit/>
          </a:bodyPr>
          <a:lstStyle/>
          <a:p>
            <a:r>
              <a:rPr lang="en-GB" dirty="0"/>
              <a:t>Patients come with a client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5F8F10-49F8-192E-E6D4-F6873EE8154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anchor="ctr">
            <a:normAutofit fontScale="70000" lnSpcReduction="20000"/>
          </a:bodyPr>
          <a:lstStyle/>
          <a:p>
            <a:r>
              <a:rPr lang="en-GB" dirty="0"/>
              <a:t>Generally interested in novel treatment</a:t>
            </a:r>
          </a:p>
          <a:p>
            <a:r>
              <a:rPr lang="en-GB" dirty="0"/>
              <a:t>Quite a few diseases without optimal treatment</a:t>
            </a:r>
          </a:p>
          <a:p>
            <a:r>
              <a:rPr lang="en-GB" dirty="0"/>
              <a:t>Keen on radiation treatments with lower numbers of fractionations (if treatment effect can be maintained)</a:t>
            </a:r>
          </a:p>
          <a:p>
            <a:r>
              <a:rPr lang="en-GB" dirty="0"/>
              <a:t>Concerned about costs</a:t>
            </a:r>
          </a:p>
          <a:p>
            <a:r>
              <a:rPr lang="en-GB" dirty="0"/>
              <a:t>Concerned about adverse effect severity</a:t>
            </a:r>
          </a:p>
          <a:p>
            <a:r>
              <a:rPr lang="en-GB" dirty="0"/>
              <a:t>Want a functional (ideally better!) pet back</a:t>
            </a:r>
          </a:p>
          <a:p>
            <a:pPr lvl="1"/>
            <a:r>
              <a:rPr lang="en-GB" dirty="0"/>
              <a:t>Reduces housing / feeding costs etc</a:t>
            </a:r>
          </a:p>
          <a:p>
            <a:r>
              <a:rPr lang="en-GB" dirty="0"/>
              <a:t>Need some client facing facilities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7FB9A-5C36-87D2-8203-5FD00A3EBF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GB" dirty="0"/>
              <a:t>Clinical Veterinary Research considerations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70B946-6B7F-2A16-4BA7-1FFB41B7248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anchor="ctr">
            <a:normAutofit fontScale="70000" lnSpcReduction="20000"/>
          </a:bodyPr>
          <a:lstStyle/>
          <a:p>
            <a:r>
              <a:rPr lang="en-GB" dirty="0"/>
              <a:t>CVR requires a vet to be recommending treatment</a:t>
            </a:r>
          </a:p>
          <a:p>
            <a:r>
              <a:rPr lang="en-GB" dirty="0"/>
              <a:t>Reasonable expectation of beneficial effect</a:t>
            </a:r>
          </a:p>
          <a:p>
            <a:r>
              <a:rPr lang="en-GB" dirty="0"/>
              <a:t>Flow of spontaneous diseases is variable</a:t>
            </a:r>
          </a:p>
          <a:p>
            <a:pPr lvl="1"/>
            <a:r>
              <a:rPr lang="en-GB" dirty="0"/>
              <a:t>Can be increased through paid for trials</a:t>
            </a:r>
          </a:p>
          <a:p>
            <a:r>
              <a:rPr lang="en-GB" dirty="0"/>
              <a:t>Anaesthesia of patients would need to be done by a veterinary surgeon</a:t>
            </a:r>
          </a:p>
          <a:p>
            <a:r>
              <a:rPr lang="en-GB" dirty="0"/>
              <a:t>Procedures outside those clinically indicated would come under ASPA</a:t>
            </a:r>
          </a:p>
          <a:p>
            <a:r>
              <a:rPr lang="en-GB" dirty="0"/>
              <a:t>No further regulatory training or reporting considerations for CVR</a:t>
            </a:r>
          </a:p>
        </p:txBody>
      </p:sp>
    </p:spTree>
    <p:extLst>
      <p:ext uri="{BB962C8B-B14F-4D97-AF65-F5344CB8AC3E}">
        <p14:creationId xmlns:p14="http://schemas.microsoft.com/office/powerpoint/2010/main" val="2300577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63A86FC-0FA4-4373-B354-E51D4E56C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 regarding clinical veterinary research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49B5C23-2257-F5AC-1C4F-25E2FEA718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GB" dirty="0"/>
              <a:t>Fewer barriers to entry</a:t>
            </a:r>
          </a:p>
          <a:p>
            <a:r>
              <a:rPr lang="en-GB" dirty="0"/>
              <a:t>Limitations on what can be done with veterinary animals</a:t>
            </a:r>
          </a:p>
          <a:p>
            <a:r>
              <a:rPr lang="en-GB" dirty="0"/>
              <a:t>Additional PR – clients etc</a:t>
            </a:r>
          </a:p>
          <a:p>
            <a:endParaRPr lang="en-GB" dirty="0"/>
          </a:p>
          <a:p>
            <a:r>
              <a:rPr lang="en-GB" dirty="0"/>
              <a:t>Disease models may be more relevant</a:t>
            </a:r>
          </a:p>
          <a:p>
            <a:r>
              <a:rPr lang="en-GB" dirty="0"/>
              <a:t>Potential to have experimental and spontaneous animals on same site</a:t>
            </a:r>
          </a:p>
        </p:txBody>
      </p:sp>
    </p:spTree>
    <p:extLst>
      <p:ext uri="{BB962C8B-B14F-4D97-AF65-F5344CB8AC3E}">
        <p14:creationId xmlns:p14="http://schemas.microsoft.com/office/powerpoint/2010/main" val="616278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05E5D-6757-0927-E6D7-7963B7DDC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Veterinary cancers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6FFE2-A4F0-BD10-99CD-307C3B64FD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GB" dirty="0"/>
              <a:t>Spontaneous cancers</a:t>
            </a:r>
          </a:p>
          <a:p>
            <a:pPr lvl="1"/>
            <a:r>
              <a:rPr lang="en-GB" dirty="0"/>
              <a:t>More recapitulation of the evolutionary process of cancer development in people</a:t>
            </a:r>
          </a:p>
          <a:p>
            <a:endParaRPr lang="en-GB" dirty="0"/>
          </a:p>
          <a:p>
            <a:r>
              <a:rPr lang="en-GB" dirty="0"/>
              <a:t>Similar range of cancers as suffered by humans</a:t>
            </a:r>
          </a:p>
          <a:p>
            <a:pPr lvl="1"/>
            <a:r>
              <a:rPr lang="en-GB" dirty="0"/>
              <a:t>But incidences vary</a:t>
            </a:r>
          </a:p>
          <a:p>
            <a:pPr lvl="1"/>
            <a:r>
              <a:rPr lang="en-GB" dirty="0"/>
              <a:t>‘Lifestyle’ cancers (drinking, smoking, sexually transmitted viruses) are less common</a:t>
            </a:r>
          </a:p>
        </p:txBody>
      </p:sp>
    </p:spTree>
    <p:extLst>
      <p:ext uri="{BB962C8B-B14F-4D97-AF65-F5344CB8AC3E}">
        <p14:creationId xmlns:p14="http://schemas.microsoft.com/office/powerpoint/2010/main" val="539769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lose-up of a black dog's face&#10;&#10;Description automatically generated">
            <a:extLst>
              <a:ext uri="{FF2B5EF4-FFF2-40B4-BE49-F238E27FC236}">
                <a16:creationId xmlns:a16="http://schemas.microsoft.com/office/drawing/2014/main" id="{5B7AA698-623B-C0AE-35C9-6740044A6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963" y="457200"/>
            <a:ext cx="3937000" cy="2933700"/>
          </a:xfrm>
          <a:prstGeom prst="rect">
            <a:avLst/>
          </a:prstGeom>
        </p:spPr>
      </p:pic>
      <p:pic>
        <p:nvPicPr>
          <p:cNvPr id="11" name="Picture 10" descr="A close-up of a cat's mouth&#10;&#10;Description automatically generated">
            <a:extLst>
              <a:ext uri="{FF2B5EF4-FFF2-40B4-BE49-F238E27FC236}">
                <a16:creationId xmlns:a16="http://schemas.microsoft.com/office/drawing/2014/main" id="{7F33B8FA-1C70-4128-601D-15A8D2605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963" y="3465513"/>
            <a:ext cx="3937000" cy="2935288"/>
          </a:xfrm>
          <a:prstGeom prst="rect">
            <a:avLst/>
          </a:prstGeom>
        </p:spPr>
      </p:pic>
      <p:pic>
        <p:nvPicPr>
          <p:cNvPr id="13" name="Picture 12" descr="A dog lying on a bed with purple gloves&#10;&#10;Description automatically generated">
            <a:extLst>
              <a:ext uri="{FF2B5EF4-FFF2-40B4-BE49-F238E27FC236}">
                <a16:creationId xmlns:a16="http://schemas.microsoft.com/office/drawing/2014/main" id="{54BA2CAA-272B-8C22-0CC3-57B97BD42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7575" y="457200"/>
            <a:ext cx="4816475" cy="3592513"/>
          </a:xfrm>
          <a:prstGeom prst="rect">
            <a:avLst/>
          </a:prstGeom>
        </p:spPr>
      </p:pic>
      <p:pic>
        <p:nvPicPr>
          <p:cNvPr id="5" name="Content Placeholder 4" descr="A person petting a cat&#10;&#10;Description automatically generated">
            <a:extLst>
              <a:ext uri="{FF2B5EF4-FFF2-40B4-BE49-F238E27FC236}">
                <a16:creationId xmlns:a16="http://schemas.microsoft.com/office/drawing/2014/main" id="{8ADD2A96-3D3A-27E3-9425-BFB5CF27C8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727575" y="4124325"/>
            <a:ext cx="3060700" cy="2276475"/>
          </a:xfrm>
        </p:spPr>
      </p:pic>
      <p:pic>
        <p:nvPicPr>
          <p:cNvPr id="17" name="Picture 16" descr="A dog with a sore throat&#10;&#10;Description automatically generated with medium confidence">
            <a:extLst>
              <a:ext uri="{FF2B5EF4-FFF2-40B4-BE49-F238E27FC236}">
                <a16:creationId xmlns:a16="http://schemas.microsoft.com/office/drawing/2014/main" id="{0C581593-E5F7-6213-151F-D3B917004B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9713" y="4124325"/>
            <a:ext cx="1682750" cy="2276475"/>
          </a:xfrm>
          <a:prstGeom prst="rect">
            <a:avLst/>
          </a:prstGeom>
        </p:spPr>
      </p:pic>
      <p:pic>
        <p:nvPicPr>
          <p:cNvPr id="7" name="Picture 6" descr="A dog with its tongue out&#10;&#10;Description automatically generated">
            <a:extLst>
              <a:ext uri="{FF2B5EF4-FFF2-40B4-BE49-F238E27FC236}">
                <a16:creationId xmlns:a16="http://schemas.microsoft.com/office/drawing/2014/main" id="{242566D3-3D13-059E-C2B1-610A41EF4E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7075" y="3895725"/>
            <a:ext cx="1860550" cy="2505075"/>
          </a:xfrm>
          <a:prstGeom prst="rect">
            <a:avLst/>
          </a:prstGeom>
        </p:spPr>
      </p:pic>
      <p:pic>
        <p:nvPicPr>
          <p:cNvPr id="19" name="Picture 18" descr="A dog with a mouth open&#10;&#10;Description automatically generated with medium confidence">
            <a:extLst>
              <a:ext uri="{FF2B5EF4-FFF2-40B4-BE49-F238E27FC236}">
                <a16:creationId xmlns:a16="http://schemas.microsoft.com/office/drawing/2014/main" id="{6A44D82B-E2A3-6D5E-B02B-AA8F145124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9223437" y="868402"/>
            <a:ext cx="3289612" cy="246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383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omputer screen shot of a mri&#10;&#10;Description automatically generated">
            <a:extLst>
              <a:ext uri="{FF2B5EF4-FFF2-40B4-BE49-F238E27FC236}">
                <a16:creationId xmlns:a16="http://schemas.microsoft.com/office/drawing/2014/main" id="{D54A19F9-86EA-CCFD-2017-B024A04B5F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79" r="-2" b="4827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Picture 4" descr="A red object with teeth&#10;&#10;Description automatically generated with medium confidence">
            <a:extLst>
              <a:ext uri="{FF2B5EF4-FFF2-40B4-BE49-F238E27FC236}">
                <a16:creationId xmlns:a16="http://schemas.microsoft.com/office/drawing/2014/main" id="{DA2C4E2D-E736-20C1-6C1E-449380ED8C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5716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11" name="Picture 10" descr="A computer screen shot of a computer screen&#10;&#10;Description automatically generated">
            <a:extLst>
              <a:ext uri="{FF2B5EF4-FFF2-40B4-BE49-F238E27FC236}">
                <a16:creationId xmlns:a16="http://schemas.microsoft.com/office/drawing/2014/main" id="{1AE2D69C-C5B9-F8B2-8329-FB282A4C59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956" r="2" b="4350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90063B-7239-69EA-47D3-5A43B1161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r>
              <a:rPr lang="en-GB" sz="2800" dirty="0"/>
              <a:t>Veterinary Clinical Oncology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8FDAF-423D-51A0-5B4E-E6A88B79E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08229"/>
            <a:ext cx="3612995" cy="4448688"/>
          </a:xfrm>
        </p:spPr>
        <p:txBody>
          <a:bodyPr anchor="ctr">
            <a:normAutofit/>
          </a:bodyPr>
          <a:lstStyle/>
          <a:p>
            <a:r>
              <a:rPr lang="en-GB" sz="2000" dirty="0"/>
              <a:t>Diagnosis</a:t>
            </a:r>
          </a:p>
          <a:p>
            <a:pPr lvl="1"/>
            <a:r>
              <a:rPr lang="en-GB" sz="1600" dirty="0"/>
              <a:t>Cytology, histopathology, IHC, flow, molecular pathology (developing)</a:t>
            </a:r>
          </a:p>
          <a:p>
            <a:r>
              <a:rPr lang="en-GB" sz="2000" dirty="0"/>
              <a:t>Staging with imaging (XR, US, CT, MRI)</a:t>
            </a:r>
          </a:p>
          <a:p>
            <a:r>
              <a:rPr lang="en-GB" sz="2000" dirty="0"/>
              <a:t>Treatment</a:t>
            </a:r>
          </a:p>
          <a:p>
            <a:pPr lvl="1"/>
            <a:r>
              <a:rPr lang="en-GB" sz="1600" dirty="0"/>
              <a:t>Surgery</a:t>
            </a:r>
          </a:p>
          <a:p>
            <a:pPr lvl="1"/>
            <a:r>
              <a:rPr lang="en-GB" sz="1600" dirty="0"/>
              <a:t>Radiation</a:t>
            </a:r>
          </a:p>
          <a:p>
            <a:pPr lvl="2"/>
            <a:r>
              <a:rPr lang="en-GB" sz="1200" dirty="0"/>
              <a:t>LINACC based photons and electrons</a:t>
            </a:r>
          </a:p>
          <a:p>
            <a:pPr lvl="2"/>
            <a:r>
              <a:rPr lang="en-GB" sz="1200" dirty="0"/>
              <a:t>3d conformal, IMRT, VMAT etc</a:t>
            </a:r>
          </a:p>
          <a:p>
            <a:pPr lvl="1"/>
            <a:r>
              <a:rPr lang="en-GB" sz="1600" dirty="0"/>
              <a:t>Chemotherapy</a:t>
            </a:r>
          </a:p>
          <a:p>
            <a:pPr lvl="1"/>
            <a:r>
              <a:rPr lang="en-GB" sz="1600" dirty="0"/>
              <a:t>Immunotherapy (basic compared to modern human oncology but developing)</a:t>
            </a:r>
          </a:p>
        </p:txBody>
      </p:sp>
      <p:pic>
        <p:nvPicPr>
          <p:cNvPr id="7" name="Picture 6" descr="A person in a blue coat holding a cat&#10;&#10;Description automatically generated">
            <a:extLst>
              <a:ext uri="{FF2B5EF4-FFF2-40B4-BE49-F238E27FC236}">
                <a16:creationId xmlns:a16="http://schemas.microsoft.com/office/drawing/2014/main" id="{71DBE1C2-39A2-BBA8-F955-D7EC59A4E8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075" r="2" b="19639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60107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967FA-92DD-3434-FF1C-F21F8B109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Veterinary radiation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30044-649F-2D10-5F02-36143F9FE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29353" cy="4351338"/>
          </a:xfrm>
        </p:spPr>
        <p:txBody>
          <a:bodyPr anchor="ctr"/>
          <a:lstStyle/>
          <a:p>
            <a:r>
              <a:rPr lang="en-GB" dirty="0"/>
              <a:t>Patients staged</a:t>
            </a:r>
          </a:p>
          <a:p>
            <a:r>
              <a:rPr lang="en-GB" dirty="0"/>
              <a:t>Imaged in the treatment position to plan 3D radiation</a:t>
            </a:r>
          </a:p>
          <a:p>
            <a:r>
              <a:rPr lang="en-GB" dirty="0"/>
              <a:t>Dose and fractionation prescribed</a:t>
            </a:r>
          </a:p>
          <a:p>
            <a:r>
              <a:rPr lang="en-GB" dirty="0"/>
              <a:t>Patients treated under GA with port imaging as required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8FA4D3-2C39-A6C6-AEAE-816833091335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513764" y="367647"/>
            <a:ext cx="3056929" cy="22919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31814E-625A-565A-A0A8-937A46EAF0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06" t="10412" r="25542" b="37230"/>
          <a:stretch/>
        </p:blipFill>
        <p:spPr>
          <a:xfrm>
            <a:off x="9541342" y="2200469"/>
            <a:ext cx="2370539" cy="20679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76FE5F-C6B2-71D8-E71B-18EAF608BF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40"/>
          <a:stretch/>
        </p:blipFill>
        <p:spPr>
          <a:xfrm>
            <a:off x="7314324" y="4001294"/>
            <a:ext cx="2873789" cy="244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83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3F84E-40FF-5CA0-3510-1E2A21FE7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A76AA-6238-8562-2917-10D672527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Typical university veterinary 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5575C-2CED-6913-5360-DB4E0FE37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130" y="2471955"/>
            <a:ext cx="4917141" cy="3705007"/>
          </a:xfrm>
        </p:spPr>
        <p:txBody>
          <a:bodyPr anchor="ctr">
            <a:normAutofit fontScale="70000" lnSpcReduction="20000"/>
          </a:bodyPr>
          <a:lstStyle/>
          <a:p>
            <a:endParaRPr lang="en-GB" dirty="0"/>
          </a:p>
          <a:p>
            <a:r>
              <a:rPr lang="en-GB" dirty="0"/>
              <a:t>Veterinary hospital</a:t>
            </a:r>
          </a:p>
          <a:p>
            <a:pPr lvl="1"/>
            <a:r>
              <a:rPr lang="en-GB" dirty="0"/>
              <a:t>Patients</a:t>
            </a:r>
          </a:p>
          <a:p>
            <a:pPr lvl="1"/>
            <a:r>
              <a:rPr lang="en-GB" dirty="0"/>
              <a:t>Veterinary specialists</a:t>
            </a:r>
          </a:p>
          <a:p>
            <a:pPr lvl="1"/>
            <a:r>
              <a:rPr lang="en-GB" dirty="0"/>
              <a:t>Equipment</a:t>
            </a:r>
          </a:p>
          <a:p>
            <a:pPr lvl="1"/>
            <a:endParaRPr lang="en-GB" dirty="0"/>
          </a:p>
          <a:p>
            <a:r>
              <a:rPr lang="en-GB" dirty="0"/>
              <a:t>Experimental animal facilities</a:t>
            </a:r>
          </a:p>
          <a:p>
            <a:endParaRPr lang="en-GB" dirty="0"/>
          </a:p>
          <a:p>
            <a:r>
              <a:rPr lang="en-GB" dirty="0"/>
              <a:t>AWERB and ethics committees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Space for development (generally keen to get biotech partners on site)</a:t>
            </a:r>
          </a:p>
        </p:txBody>
      </p:sp>
      <p:pic>
        <p:nvPicPr>
          <p:cNvPr id="5" name="Picture 4" descr="A map of a town&#10;&#10;Description automatically generated">
            <a:extLst>
              <a:ext uri="{FF2B5EF4-FFF2-40B4-BE49-F238E27FC236}">
                <a16:creationId xmlns:a16="http://schemas.microsoft.com/office/drawing/2014/main" id="{B2DC6A24-820F-1BCB-6A9E-A32EB6C496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t="15432" r="3468"/>
          <a:stretch/>
        </p:blipFill>
        <p:spPr>
          <a:xfrm>
            <a:off x="5627394" y="1287589"/>
            <a:ext cx="3859706" cy="2658217"/>
          </a:xfrm>
          <a:prstGeom prst="rect">
            <a:avLst/>
          </a:prstGeom>
        </p:spPr>
      </p:pic>
      <p:pic>
        <p:nvPicPr>
          <p:cNvPr id="7" name="Picture 6" descr="A map of a city&#10;&#10;Description automatically generated">
            <a:extLst>
              <a:ext uri="{FF2B5EF4-FFF2-40B4-BE49-F238E27FC236}">
                <a16:creationId xmlns:a16="http://schemas.microsoft.com/office/drawing/2014/main" id="{3B24D0E4-B827-3556-FF83-494049C339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54223" y="3033051"/>
            <a:ext cx="3062647" cy="21917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4F8168-59EE-2935-667E-2C93A0520FF2}"/>
              </a:ext>
            </a:extLst>
          </p:cNvPr>
          <p:cNvSpPr txBox="1"/>
          <p:nvPr/>
        </p:nvSpPr>
        <p:spPr>
          <a:xfrm>
            <a:off x="9606997" y="1367522"/>
            <a:ext cx="2585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Leahurst</a:t>
            </a:r>
            <a:endParaRPr lang="en-GB" dirty="0"/>
          </a:p>
          <a:p>
            <a:r>
              <a:rPr lang="en-GB" dirty="0"/>
              <a:t>Neston nr Clatterbridge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28C3B7-D1B0-0322-6834-AA4EA805117A}"/>
              </a:ext>
            </a:extLst>
          </p:cNvPr>
          <p:cNvSpPr txBox="1"/>
          <p:nvPr/>
        </p:nvSpPr>
        <p:spPr>
          <a:xfrm>
            <a:off x="40311" y="1825625"/>
            <a:ext cx="5683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University oncology services</a:t>
            </a:r>
          </a:p>
          <a:p>
            <a:r>
              <a:rPr lang="en-GB" dirty="0"/>
              <a:t>Liverpool, Glasgow, Edinburgh, Cambridge, Bristol, RVC</a:t>
            </a:r>
          </a:p>
        </p:txBody>
      </p:sp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A916F460-52B1-7469-64B3-A1EF8E6CFA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7394" y="3797145"/>
            <a:ext cx="3102689" cy="306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16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1D18D-222D-1453-0986-9247DE0B0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Veterinary clinical research</a:t>
            </a:r>
            <a:br>
              <a:rPr lang="en-GB" dirty="0"/>
            </a:br>
            <a:r>
              <a:rPr lang="en-GB" sz="2400" dirty="0"/>
              <a:t>Basis - Veterinary Surgeons Act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F1FBB-1B91-0E7E-BA74-4E74FB11A7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Routine veterinary practice</a:t>
            </a:r>
          </a:p>
          <a:p>
            <a:pPr marL="0" indent="0">
              <a:buNone/>
            </a:pPr>
            <a:r>
              <a:rPr lang="en-US" dirty="0"/>
              <a:t>Investigation and management involving procedures and techniques likely to be of direct benefit to the individual animal(s) – allows interventions which otherwise would be regulated</a:t>
            </a:r>
          </a:p>
          <a:p>
            <a:endParaRPr lang="en-US" dirty="0"/>
          </a:p>
          <a:p>
            <a:r>
              <a:rPr lang="en-US" dirty="0"/>
              <a:t>Clinical veterinary research</a:t>
            </a:r>
          </a:p>
          <a:p>
            <a:pPr marL="0" indent="0">
              <a:buNone/>
            </a:pPr>
            <a:r>
              <a:rPr lang="en-US" dirty="0"/>
              <a:t>RVP plus work concurrently has an intention to generate new knowledge that benefits animals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Home Office license under ASPA</a:t>
            </a:r>
          </a:p>
          <a:p>
            <a:pPr marL="0" indent="0">
              <a:buNone/>
            </a:pPr>
            <a:r>
              <a:rPr lang="en-US" dirty="0"/>
              <a:t>Planned work is not CVR AND involves procedures that breach the lower threshold outlined in ASPA. ASPA work can in principle be done on veterinary patients, but bureaucracy quite high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See FAQ </a:t>
            </a:r>
          </a:p>
          <a:p>
            <a:pPr marL="0" indent="0">
              <a:buNone/>
            </a:pPr>
            <a:r>
              <a:rPr lang="en-US" dirty="0"/>
              <a:t>https://</a:t>
            </a:r>
            <a:r>
              <a:rPr lang="en-US" dirty="0" err="1"/>
              <a:t>www.rcvs.org.uk</a:t>
            </a:r>
            <a:r>
              <a:rPr lang="en-US" dirty="0"/>
              <a:t>/setting-standards/advice-and-guidance/</a:t>
            </a:r>
            <a:r>
              <a:rPr lang="en-US" dirty="0" err="1"/>
              <a:t>faqs</a:t>
            </a:r>
            <a:r>
              <a:rPr lang="en-US" dirty="0"/>
              <a:t>--routine-veterinary-practice-and-clinical-veterinary/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4074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4D755-1008-832F-12E1-A777979BE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RCVS clinical veterinary research guidance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3F494-D341-084F-2679-24AA2A848B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Ethical review is required for CVR</a:t>
            </a:r>
          </a:p>
          <a:p>
            <a:r>
              <a:rPr lang="en-US" dirty="0"/>
              <a:t>Client informed consent is required for CVR</a:t>
            </a:r>
          </a:p>
          <a:p>
            <a:pPr lvl="1"/>
            <a:r>
              <a:rPr lang="en-US" dirty="0"/>
              <a:t>An option to withdraw without penalty (to client or animal) is mandatory and should be explicit in consent information</a:t>
            </a:r>
          </a:p>
          <a:p>
            <a:pPr lvl="1"/>
            <a:r>
              <a:rPr lang="en-US" dirty="0"/>
              <a:t>Rarely exercised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322453"/>
      </p:ext>
    </p:extLst>
  </p:cSld>
  <p:clrMapOvr>
    <a:masterClrMapping/>
  </p:clrMapOvr>
  <p:transition spd="med" advTm="130602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4D755-1008-832F-12E1-A777979BE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RCVS clinical veterinary research guidance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3F494-D341-084F-2679-24AA2A848B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/>
              <a:t>Novel procedures require a thorough harm / benefit analysis </a:t>
            </a:r>
          </a:p>
          <a:p>
            <a:pPr lvl="1"/>
            <a:r>
              <a:rPr lang="en-US" dirty="0"/>
              <a:t>Is there evidence that likely benefits outweigh likely harms?</a:t>
            </a:r>
          </a:p>
          <a:p>
            <a:pPr lvl="1"/>
            <a:r>
              <a:rPr lang="en-US" dirty="0"/>
              <a:t>Is procedure of equivalent benefit and likely to cause less harm than that currently available?</a:t>
            </a:r>
          </a:p>
          <a:p>
            <a:pPr lvl="1"/>
            <a:r>
              <a:rPr lang="en-US" dirty="0"/>
              <a:t>Will the procedure improve overall animal welfare?</a:t>
            </a:r>
          </a:p>
          <a:p>
            <a:pPr lvl="1"/>
            <a:r>
              <a:rPr lang="en-US" dirty="0"/>
              <a:t>Is there a rescue plan in place?</a:t>
            </a:r>
          </a:p>
          <a:p>
            <a:pPr lvl="1"/>
            <a:r>
              <a:rPr lang="en-US" dirty="0"/>
              <a:t>Is the context appropriate (staffing, facilities, institutional support, insurance)?</a:t>
            </a:r>
          </a:p>
          <a:p>
            <a:pPr lvl="2"/>
            <a:r>
              <a:rPr lang="en-US" dirty="0"/>
              <a:t>This is a general consideration for RVP.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977144"/>
      </p:ext>
    </p:extLst>
  </p:cSld>
  <p:clrMapOvr>
    <a:masterClrMapping/>
  </p:clrMapOvr>
  <p:transition spd="med" advTm="123925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601</Words>
  <Application>Microsoft Macintosh PowerPoint</Application>
  <PresentationFormat>Widescreen</PresentationFormat>
  <Paragraphs>98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Office Theme</vt:lpstr>
      <vt:lpstr>PowerPoint Presentation</vt:lpstr>
      <vt:lpstr>Veterinary cancers</vt:lpstr>
      <vt:lpstr>PowerPoint Presentation</vt:lpstr>
      <vt:lpstr>Veterinary Clinical Oncology</vt:lpstr>
      <vt:lpstr>Veterinary radiation</vt:lpstr>
      <vt:lpstr>Typical university veterinary site</vt:lpstr>
      <vt:lpstr>Veterinary clinical research Basis - Veterinary Surgeons Act</vt:lpstr>
      <vt:lpstr>RCVS clinical veterinary research guidance </vt:lpstr>
      <vt:lpstr>RCVS clinical veterinary research guidance </vt:lpstr>
      <vt:lpstr>Some things to consider</vt:lpstr>
      <vt:lpstr>Conclusions regarding clinical veterinary research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Killick, David [drk]</dc:creator>
  <cp:lastModifiedBy>Killick, David [drk]</cp:lastModifiedBy>
  <cp:revision>1</cp:revision>
  <dcterms:created xsi:type="dcterms:W3CDTF">2024-01-24T11:00:47Z</dcterms:created>
  <dcterms:modified xsi:type="dcterms:W3CDTF">2024-01-24T12:47:00Z</dcterms:modified>
</cp:coreProperties>
</file>