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24" r:id="rId3"/>
    <p:sldId id="320" r:id="rId4"/>
    <p:sldId id="336" r:id="rId5"/>
    <p:sldId id="272" r:id="rId6"/>
    <p:sldId id="297" r:id="rId7"/>
    <p:sldId id="294" r:id="rId8"/>
    <p:sldId id="316" r:id="rId9"/>
    <p:sldId id="321" r:id="rId10"/>
    <p:sldId id="337" r:id="rId11"/>
    <p:sldId id="325" r:id="rId12"/>
    <p:sldId id="326" r:id="rId13"/>
    <p:sldId id="327" r:id="rId14"/>
    <p:sldId id="304" r:id="rId15"/>
    <p:sldId id="303" r:id="rId16"/>
    <p:sldId id="329" r:id="rId17"/>
    <p:sldId id="300" r:id="rId18"/>
    <p:sldId id="319" r:id="rId19"/>
    <p:sldId id="295" r:id="rId20"/>
    <p:sldId id="296" r:id="rId21"/>
    <p:sldId id="332" r:id="rId22"/>
    <p:sldId id="318" r:id="rId23"/>
    <p:sldId id="328" r:id="rId24"/>
    <p:sldId id="333" r:id="rId25"/>
    <p:sldId id="323" r:id="rId26"/>
    <p:sldId id="322" r:id="rId27"/>
    <p:sldId id="331" r:id="rId28"/>
    <p:sldId id="305" r:id="rId29"/>
    <p:sldId id="313" r:id="rId30"/>
    <p:sldId id="314" r:id="rId31"/>
    <p:sldId id="299" r:id="rId32"/>
    <p:sldId id="330" r:id="rId33"/>
    <p:sldId id="259" r:id="rId34"/>
    <p:sldId id="260" r:id="rId35"/>
    <p:sldId id="334" r:id="rId36"/>
    <p:sldId id="335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F0"/>
    <a:srgbClr val="EBEEEE"/>
    <a:srgbClr val="002548"/>
    <a:srgbClr val="003E74"/>
    <a:srgbClr val="D4EFFC"/>
    <a:srgbClr val="9D9D9D"/>
    <a:srgbClr val="0085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130"/>
    <p:restoredTop sz="93795"/>
  </p:normalViewPr>
  <p:slideViewPr>
    <p:cSldViewPr snapToGrid="0" snapToObjects="1">
      <p:cViewPr>
        <p:scale>
          <a:sx n="134" d="100"/>
          <a:sy n="134" d="100"/>
        </p:scale>
        <p:origin x="-16" y="-7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3904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b="1" dirty="0">
                <a:solidFill>
                  <a:srgbClr val="003E74"/>
                </a:solidFill>
              </a:rPr>
              <a:t>Name of presentation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9844C-7184-134E-A493-938FBAA8C888}" type="datetime3">
              <a:rPr lang="en-GB" smtClean="0">
                <a:solidFill>
                  <a:srgbClr val="003E74"/>
                </a:solidFill>
              </a:rPr>
              <a:t>10 January, 2024</a:t>
            </a:fld>
            <a:endParaRPr lang="en-US" dirty="0">
              <a:solidFill>
                <a:srgbClr val="003E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94903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2T08:49:59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2T08:49:59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2T08:49:59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>
                <a:solidFill>
                  <a:srgbClr val="003E74"/>
                </a:solidFill>
              </a:defRPr>
            </a:lvl1pPr>
          </a:lstStyle>
          <a:p>
            <a:r>
              <a:rPr lang="en-US" dirty="0"/>
              <a:t>Name of presentation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rgbClr val="003E74"/>
                </a:solidFill>
              </a:defRPr>
            </a:lvl1pPr>
          </a:lstStyle>
          <a:p>
            <a:fld id="{7081531F-7BE5-A548-B71F-6DE4C5DB5669}" type="datetime3">
              <a:rPr lang="en-GB" smtClean="0"/>
              <a:t>10 January, 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6564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849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193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71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745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970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4069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99298.767827   12771.138507   3096.098208   8697.240151 11691.664170 18181.589041 4399.723572 4256.792730 6436.484317 701.919086 1407.878705 0.12692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322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525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048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038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329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840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624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730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912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57199" y="2346581"/>
            <a:ext cx="3950877" cy="3644104"/>
          </a:xfrm>
          <a:prstGeom prst="rect">
            <a:avLst/>
          </a:prstGeom>
        </p:spPr>
        <p:txBody>
          <a:bodyPr/>
          <a:lstStyle>
            <a:lvl1pPr>
              <a:buClr>
                <a:srgbClr val="002548"/>
              </a:buClr>
              <a:defRPr/>
            </a:lvl1pPr>
            <a:lvl2pPr>
              <a:buClr>
                <a:srgbClr val="002548"/>
              </a:buClr>
              <a:defRPr/>
            </a:lvl2pPr>
            <a:lvl3pPr>
              <a:buClr>
                <a:srgbClr val="002548"/>
              </a:buClr>
              <a:defRPr/>
            </a:lvl3pPr>
            <a:lvl4pPr>
              <a:buClr>
                <a:srgbClr val="002548"/>
              </a:buClr>
              <a:defRPr/>
            </a:lvl4pPr>
            <a:lvl5pPr>
              <a:buClr>
                <a:srgbClr val="002548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40638" y="469900"/>
            <a:ext cx="2346162" cy="31229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4735923" y="2346581"/>
            <a:ext cx="3950878" cy="3644104"/>
          </a:xfrm>
          <a:prstGeom prst="rect">
            <a:avLst/>
          </a:prstGeom>
        </p:spPr>
        <p:txBody>
          <a:bodyPr/>
          <a:lstStyle>
            <a:lvl1pPr>
              <a:buClr>
                <a:srgbClr val="002548"/>
              </a:buClr>
              <a:defRPr/>
            </a:lvl1pPr>
            <a:lvl2pPr>
              <a:buClr>
                <a:srgbClr val="002548"/>
              </a:buClr>
              <a:defRPr/>
            </a:lvl2pPr>
            <a:lvl3pPr>
              <a:buClr>
                <a:srgbClr val="002548"/>
              </a:buClr>
              <a:defRPr/>
            </a:lvl3pPr>
            <a:lvl4pPr>
              <a:buClr>
                <a:srgbClr val="002548"/>
              </a:buClr>
              <a:defRPr/>
            </a:lvl4pPr>
            <a:lvl5pPr>
              <a:buClr>
                <a:srgbClr val="002548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095256" y="791391"/>
            <a:ext cx="1591545" cy="2571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343448-F0B7-77DE-88B4-542FF890550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752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E9203-70F7-C461-632A-3F45CB8A6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C7D0E0-96AA-C2BE-374F-C989F5396D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886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6792A-ED70-0429-9509-0EBEEB97A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8A2E16-1CBF-7B3E-2840-560AD93186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998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4B29A-410E-4FCC-D254-9310CC486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49BEED-658C-50D9-9356-C1A64DB4C4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147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F2307-F60B-319A-6266-8FB476707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807C95A-E26A-23D5-06F1-1B9FB782C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9267-3A9E-CC40-9C72-79628C459520}" type="datetimeFigureOut">
              <a:rPr lang="en-US" smtClean="0"/>
              <a:t>1/10/24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6786A20-5017-B366-03CE-DE1169F4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BFB56D8-5F89-C3E3-51EA-4AA2FD34D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259F-B4AF-2A4C-AFE3-FE9855138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1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223BB-8E60-B924-F186-3CECA2EEB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EBE621-0C23-90B8-852A-417212BA2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9267-3A9E-CC40-9C72-79628C459520}" type="datetimeFigureOut">
              <a:rPr lang="en-US" smtClean="0"/>
              <a:t>1/10/24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A4A69-AE3F-54E3-3005-52F3992E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6F1F3B-879E-6231-D77F-D4EBEC742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259F-B4AF-2A4C-AFE3-FE9855138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42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4E784-1D7D-44D0-DEB0-A938D952F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86AFC6-041B-F9B1-9A26-040BB5938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9267-3A9E-CC40-9C72-79628C459520}" type="datetimeFigureOut">
              <a:rPr lang="en-US" smtClean="0"/>
              <a:t>1/10/24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45F77D-1546-7B19-39CC-7E77E857C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0090C3-FAD9-55AE-0F6A-AE8875C19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259F-B4AF-2A4C-AFE3-FE9855138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90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no image)">
    <p:bg>
      <p:bgPr>
        <a:solidFill>
          <a:srgbClr val="FFFD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942832"/>
            <a:ext cx="6400800" cy="6045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 userDrawn="1"/>
        </p:nvSpPr>
        <p:spPr>
          <a:xfrm>
            <a:off x="6340639" y="800593"/>
            <a:ext cx="2346162" cy="257244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457200" rtl="0" eaLnBrk="1" latinLnBrk="0" hangingPunct="1">
              <a:spcBef>
                <a:spcPct val="20000"/>
              </a:spcBef>
              <a:buClr>
                <a:srgbClr val="003E74"/>
              </a:buClr>
              <a:buFont typeface="Arial"/>
              <a:buNone/>
              <a:defRPr sz="1200" b="0" kern="1200" baseline="0">
                <a:solidFill>
                  <a:srgbClr val="003E74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3E74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3E74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3E74"/>
              </a:buClr>
              <a:buFont typeface="Arial"/>
              <a:buChar char="–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3E74"/>
              </a:buClr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273580"/>
            <a:ext cx="6400800" cy="3398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rgbClr val="002548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dirty="0"/>
              <a:t>Click to edit author name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095256" y="791391"/>
            <a:ext cx="1591545" cy="2571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757112-07EF-D696-EFC2-A3C5BE14BF5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6411789-765B-9A45-83FF-6F3004B6E2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0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ith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245089"/>
            <a:ext cx="3601176" cy="79776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457200" y="1545982"/>
            <a:ext cx="3601176" cy="2153335"/>
          </a:xfrm>
        </p:spPr>
        <p:txBody>
          <a:bodyPr/>
          <a:lstStyle>
            <a:lvl1pPr>
              <a:defRPr sz="5000" b="0">
                <a:solidFill>
                  <a:srgbClr val="003E74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522041"/>
            <a:ext cx="3601176" cy="3398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aseline="0">
                <a:solidFill>
                  <a:srgbClr val="002548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dirty="0"/>
              <a:t>Click to edit author name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756151" y="1546225"/>
            <a:ext cx="3930650" cy="4316413"/>
          </a:xfrm>
          <a:prstGeom prst="rect">
            <a:avLst/>
          </a:prstGeom>
        </p:spPr>
        <p:txBody>
          <a:bodyPr/>
          <a:lstStyle>
            <a:lvl1pPr>
              <a:buClr>
                <a:srgbClr val="002548"/>
              </a:buClr>
              <a:defRPr/>
            </a:lvl1pPr>
          </a:lstStyle>
          <a:p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095256" y="791391"/>
            <a:ext cx="1591545" cy="2571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39A74F-8FD2-F819-11B1-5B4D935D626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030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one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6581"/>
            <a:ext cx="8229600" cy="3644104"/>
          </a:xfrm>
          <a:prstGeom prst="rect">
            <a:avLst/>
          </a:prstGeom>
        </p:spPr>
        <p:txBody>
          <a:bodyPr/>
          <a:lstStyle>
            <a:lvl1pPr>
              <a:buClr>
                <a:srgbClr val="002548"/>
              </a:buClr>
              <a:defRPr/>
            </a:lvl1pPr>
            <a:lvl2pPr>
              <a:buClr>
                <a:srgbClr val="002548"/>
              </a:buClr>
              <a:defRPr/>
            </a:lvl2pPr>
            <a:lvl3pPr>
              <a:buClr>
                <a:srgbClr val="002548"/>
              </a:buClr>
              <a:defRPr sz="1200"/>
            </a:lvl3pPr>
            <a:lvl4pPr>
              <a:buClr>
                <a:srgbClr val="002548"/>
              </a:buClr>
              <a:defRPr sz="1200"/>
            </a:lvl4pPr>
            <a:lvl5pPr>
              <a:buClr>
                <a:srgbClr val="002548"/>
              </a:buClr>
              <a:defRPr sz="1200">
                <a:latin typeface="+mn-lt"/>
              </a:defRPr>
            </a:lvl5pPr>
            <a:lvl6pPr marL="2286000" indent="0">
              <a:buNone/>
              <a:defRPr sz="1400" baseline="0">
                <a:latin typeface="+mn-lt"/>
              </a:defRPr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40638" y="469900"/>
            <a:ext cx="2346162" cy="31229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095256" y="791391"/>
            <a:ext cx="1591545" cy="2571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458D9-4E39-4A8F-EB95-3E12D087D57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259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with quo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57199" y="2346581"/>
            <a:ext cx="3950877" cy="3644104"/>
          </a:xfrm>
          <a:prstGeom prst="rect">
            <a:avLst/>
          </a:prstGeom>
        </p:spPr>
        <p:txBody>
          <a:bodyPr/>
          <a:lstStyle>
            <a:lvl1pPr>
              <a:buClr>
                <a:srgbClr val="002548"/>
              </a:buClr>
              <a:defRPr/>
            </a:lvl1pPr>
            <a:lvl2pPr>
              <a:buClr>
                <a:srgbClr val="0085CA"/>
              </a:buClr>
              <a:defRPr/>
            </a:lvl2pPr>
            <a:lvl3pPr>
              <a:buClr>
                <a:srgbClr val="0085CA"/>
              </a:buClr>
              <a:defRPr/>
            </a:lvl3pPr>
            <a:lvl4pPr>
              <a:buClr>
                <a:srgbClr val="0085CA"/>
              </a:buClr>
              <a:defRPr/>
            </a:lvl4pPr>
            <a:lvl5pPr>
              <a:buClr>
                <a:srgbClr val="0085CA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487908"/>
            <a:ext cx="8229600" cy="50755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40638" y="469900"/>
            <a:ext cx="2346162" cy="31229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735923" y="2346581"/>
            <a:ext cx="3950878" cy="279749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85CA"/>
              </a:buClr>
              <a:buNone/>
              <a:defRPr sz="2800" b="0" i="1" baseline="0">
                <a:solidFill>
                  <a:srgbClr val="003E74"/>
                </a:solidFill>
              </a:defRPr>
            </a:lvl1pPr>
            <a:lvl2pPr>
              <a:buClr>
                <a:srgbClr val="0085CA"/>
              </a:buClr>
              <a:defRPr/>
            </a:lvl2pPr>
            <a:lvl3pPr>
              <a:buClr>
                <a:srgbClr val="0085CA"/>
              </a:buClr>
              <a:defRPr/>
            </a:lvl3pPr>
            <a:lvl4pPr>
              <a:buClr>
                <a:srgbClr val="0085CA"/>
              </a:buClr>
              <a:defRPr/>
            </a:lvl4pPr>
            <a:lvl5pPr>
              <a:buClr>
                <a:srgbClr val="0085CA"/>
              </a:buClr>
              <a:defRPr/>
            </a:lvl5pPr>
          </a:lstStyle>
          <a:p>
            <a:pPr lvl="0"/>
            <a:r>
              <a:rPr lang="en-GB" dirty="0"/>
              <a:t>“Click to add a quote”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35513" y="5346526"/>
            <a:ext cx="3951287" cy="64416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5CA"/>
              </a:buClr>
              <a:buSzTx/>
              <a:buFont typeface="Arial"/>
              <a:buNone/>
              <a:tabLst/>
              <a:defRPr sz="1200" baseline="0">
                <a:solidFill>
                  <a:srgbClr val="00254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5CA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Click to add quote attribution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095256" y="791391"/>
            <a:ext cx="1591545" cy="2571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00A041-81AC-5F7E-9F3A-D1E65886CFA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02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two columns with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57199" y="2346581"/>
            <a:ext cx="3950877" cy="3644104"/>
          </a:xfrm>
          <a:prstGeom prst="rect">
            <a:avLst/>
          </a:prstGeom>
        </p:spPr>
        <p:txBody>
          <a:bodyPr/>
          <a:lstStyle>
            <a:lvl1pPr>
              <a:buClr>
                <a:srgbClr val="002548"/>
              </a:buClr>
              <a:defRPr/>
            </a:lvl1pPr>
            <a:lvl2pPr>
              <a:buClr>
                <a:srgbClr val="002548"/>
              </a:buClr>
              <a:defRPr/>
            </a:lvl2pPr>
            <a:lvl3pPr>
              <a:buClr>
                <a:srgbClr val="002548"/>
              </a:buClr>
              <a:defRPr/>
            </a:lvl3pPr>
            <a:lvl4pPr>
              <a:buClr>
                <a:srgbClr val="002548"/>
              </a:buClr>
              <a:defRPr/>
            </a:lvl4pPr>
            <a:lvl5pPr>
              <a:buClr>
                <a:srgbClr val="002548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487908"/>
            <a:ext cx="8229600" cy="50755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40638" y="469900"/>
            <a:ext cx="2346162" cy="31229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735513" y="2346581"/>
            <a:ext cx="3951287" cy="2788292"/>
          </a:xfrm>
          <a:prstGeom prst="rect">
            <a:avLst/>
          </a:prstGeom>
        </p:spPr>
        <p:txBody>
          <a:bodyPr/>
          <a:lstStyle>
            <a:lvl1pPr>
              <a:buClr>
                <a:srgbClr val="002548"/>
              </a:buClr>
              <a:defRPr/>
            </a:lvl1pPr>
          </a:lstStyle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35513" y="5420143"/>
            <a:ext cx="3951287" cy="5705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00254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add caption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095256" y="791391"/>
            <a:ext cx="1591545" cy="2571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F0E0F1-4346-1B88-A210-8C8C5AC198C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259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/media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40638" y="469900"/>
            <a:ext cx="2346162" cy="31229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487908"/>
            <a:ext cx="8229601" cy="3646965"/>
          </a:xfrm>
          <a:prstGeom prst="rect">
            <a:avLst/>
          </a:prstGeom>
        </p:spPr>
        <p:txBody>
          <a:bodyPr/>
          <a:lstStyle>
            <a:lvl1pPr>
              <a:buClr>
                <a:srgbClr val="002548"/>
              </a:buClr>
              <a:defRPr/>
            </a:lvl1pPr>
          </a:lstStyle>
          <a:p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199" y="5420143"/>
            <a:ext cx="3951287" cy="5705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00254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add caption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095256" y="791391"/>
            <a:ext cx="1591545" cy="2571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B7088A-31FD-BEB3-ED0C-D2B3F4F0D3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557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s/media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40638" y="469900"/>
            <a:ext cx="2346162" cy="31229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487908"/>
            <a:ext cx="3951287" cy="3646965"/>
          </a:xfrm>
          <a:prstGeom prst="rect">
            <a:avLst/>
          </a:prstGeom>
        </p:spPr>
        <p:txBody>
          <a:bodyPr/>
          <a:lstStyle>
            <a:lvl1pPr>
              <a:buClr>
                <a:srgbClr val="002548"/>
              </a:buClr>
              <a:defRPr/>
            </a:lvl1pPr>
          </a:lstStyle>
          <a:p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199" y="5420143"/>
            <a:ext cx="3951287" cy="5705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00254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add caption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735513" y="1487908"/>
            <a:ext cx="3951287" cy="2395455"/>
          </a:xfrm>
          <a:prstGeom prst="rect">
            <a:avLst/>
          </a:prstGeom>
        </p:spPr>
        <p:txBody>
          <a:bodyPr/>
          <a:lstStyle>
            <a:lvl1pPr>
              <a:buClr>
                <a:srgbClr val="002548"/>
              </a:buClr>
              <a:defRPr/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735513" y="4214645"/>
            <a:ext cx="3951287" cy="1776040"/>
          </a:xfrm>
          <a:prstGeom prst="rect">
            <a:avLst/>
          </a:prstGeom>
        </p:spPr>
        <p:txBody>
          <a:bodyPr/>
          <a:lstStyle>
            <a:lvl1pPr>
              <a:buClr>
                <a:srgbClr val="002548"/>
              </a:buClr>
              <a:defRPr/>
            </a:lvl1pPr>
          </a:lstStyle>
          <a:p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095256" y="791391"/>
            <a:ext cx="1591545" cy="2571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3AD4DC-2EB3-86D3-D93C-BEF0DB28BE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341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FFD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40638" y="469900"/>
            <a:ext cx="2346162" cy="31229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095256" y="791391"/>
            <a:ext cx="1591545" cy="2571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1C6AE2-2605-47ED-87AE-4AE4398D46B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2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llege_Powerpoint_Background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117" y="-386890"/>
            <a:ext cx="9517117" cy="71378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13451"/>
            <a:ext cx="8229600" cy="507556"/>
          </a:xfrm>
          <a:prstGeom prst="rect">
            <a:avLst/>
          </a:prstGeom>
        </p:spPr>
        <p:txBody>
          <a:bodyPr vert="horz" lIns="0" tIns="4572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E6C704-8147-965C-FBAA-617A46D8A024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2144298" y="19508"/>
            <a:ext cx="1979510" cy="506088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C8E8C7-ED1C-77D2-1CAA-F203CD7BB6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47336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89252C1-CD3B-FD91-1485-BD0ADAFCC3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51936" y="647494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A259F-B4AF-2A4C-AFE3-FE98551382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34CB6BD-DFB8-EB79-F373-6419B5DFE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73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A9267-3A9E-CC40-9C72-79628C459520}" type="datetimeFigureOut">
              <a:rPr lang="en-US" smtClean="0"/>
              <a:t>1/10/24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39296-CB0C-963D-F7CB-179C6D1B5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0160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37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6" r:id="rId3"/>
    <p:sldLayoutId id="2147483650" r:id="rId4"/>
    <p:sldLayoutId id="2147483660" r:id="rId5"/>
    <p:sldLayoutId id="2147483657" r:id="rId6"/>
    <p:sldLayoutId id="2147483658" r:id="rId7"/>
    <p:sldLayoutId id="2147483659" r:id="rId8"/>
    <p:sldLayoutId id="2147483655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003E74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2548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2548"/>
        </a:buClr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2548"/>
        </a:buClr>
        <a:buFont typeface="Arial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2548"/>
        </a:buClr>
        <a:buFont typeface="Arial"/>
        <a:buChar char="–"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2548"/>
        </a:buClr>
        <a:buFont typeface="Arial"/>
        <a:buChar char="»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Ta-Jen </a:t>
            </a:r>
            <a:r>
              <a:rPr lang="en-US" dirty="0" err="1"/>
              <a:t>Kuo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2096689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3D modelling of FETS-FFA main magnet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5273580"/>
            <a:ext cx="6400800" cy="972984"/>
          </a:xfrm>
        </p:spPr>
        <p:txBody>
          <a:bodyPr>
            <a:normAutofit/>
          </a:bodyPr>
          <a:lstStyle/>
          <a:p>
            <a:r>
              <a:rPr lang="en-US" dirty="0"/>
              <a:t>Supervisor: </a:t>
            </a:r>
            <a:r>
              <a:rPr lang="en-US" dirty="0" err="1"/>
              <a:t>Jaroslaw</a:t>
            </a:r>
            <a:r>
              <a:rPr lang="en-US" dirty="0"/>
              <a:t> Pasternak, Jean-Baptiste Lagrange</a:t>
            </a:r>
          </a:p>
          <a:p>
            <a:endParaRPr lang="en-US" dirty="0"/>
          </a:p>
          <a:p>
            <a:r>
              <a:rPr lang="en-US" dirty="0"/>
              <a:t>Imperial College London, STFC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10/01/24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329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91BC0-53D8-5887-A0A0-7E82ADEDEF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8D138F-9B16-2E8F-8C7A-E4184F5A4D9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6411789-765B-9A45-83FF-6F3004B6E24B}" type="slidenum">
              <a:rPr lang="en-US" smtClean="0"/>
              <a:t>10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3DE3B4-127D-7AB2-D9FE-ADE56BB3EFF8}"/>
              </a:ext>
            </a:extLst>
          </p:cNvPr>
          <p:cNvSpPr txBox="1"/>
          <p:nvPr/>
        </p:nvSpPr>
        <p:spPr>
          <a:xfrm>
            <a:off x="0" y="55460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E31981-DB6F-D04F-C314-B83E93BAF7F2}"/>
              </a:ext>
            </a:extLst>
          </p:cNvPr>
          <p:cNvSpPr txBox="1"/>
          <p:nvPr/>
        </p:nvSpPr>
        <p:spPr>
          <a:xfrm>
            <a:off x="3019814" y="611509"/>
            <a:ext cx="310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Effect of halving the currents</a:t>
            </a:r>
          </a:p>
        </p:txBody>
      </p:sp>
      <p:pic>
        <p:nvPicPr>
          <p:cNvPr id="3" name="Picture 2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C452C5E2-C57B-67C5-3CCD-25387EA1B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107" y="1148627"/>
            <a:ext cx="5603783" cy="44591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18ABC8-D7C1-C0D5-DD36-470F2F99C51C}"/>
              </a:ext>
            </a:extLst>
          </p:cNvPr>
          <p:cNvSpPr txBox="1"/>
          <p:nvPr/>
        </p:nvSpPr>
        <p:spPr>
          <a:xfrm>
            <a:off x="1587847" y="5710019"/>
            <a:ext cx="5968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Each working point may need to be separately optimized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369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91BC0-53D8-5887-A0A0-7E82ADEDEF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8D138F-9B16-2E8F-8C7A-E4184F5A4D9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6411789-765B-9A45-83FF-6F3004B6E24B}" type="slidenum">
              <a:rPr lang="en-US" smtClean="0"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A01C77-D98F-1886-21E1-840A667F7427}"/>
                  </a:ext>
                </a:extLst>
              </p:cNvPr>
              <p:cNvSpPr txBox="1"/>
              <p:nvPr/>
            </p:nvSpPr>
            <p:spPr>
              <a:xfrm>
                <a:off x="534404" y="1101165"/>
                <a:ext cx="8094542" cy="785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Spiral angle of the Field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func>
                  </m:oMath>
                </a14:m>
                <a:r>
                  <a:rPr lang="en-US" b="0" dirty="0"/>
                  <a:t> where z is the spiral angle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A01C77-D98F-1886-21E1-840A667F7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04" y="1101165"/>
                <a:ext cx="8094542" cy="785536"/>
              </a:xfrm>
              <a:prstGeom prst="rect">
                <a:avLst/>
              </a:prstGeom>
              <a:blipFill>
                <a:blip r:embed="rId2"/>
                <a:stretch>
                  <a:fillRect t="-3175"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9A57B2D5-7C3D-275F-58A1-5D0DF1858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86701"/>
            <a:ext cx="5103661" cy="40486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B50EF8-0338-E67E-F075-91CDBBF2CAA0}"/>
                  </a:ext>
                </a:extLst>
              </p:cNvPr>
              <p:cNvSpPr txBox="1"/>
              <p:nvPr/>
            </p:nvSpPr>
            <p:spPr>
              <a:xfrm>
                <a:off x="5103661" y="3435532"/>
                <a:ext cx="36781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Looking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/>
                  <a:t> directly produces </a:t>
                </a:r>
              </a:p>
              <a:p>
                <a:r>
                  <a:rPr lang="en-US" dirty="0"/>
                  <a:t>Results with a lot of noise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B50EF8-0338-E67E-F075-91CDBBF2CA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661" y="3435532"/>
                <a:ext cx="3678123" cy="646331"/>
              </a:xfrm>
              <a:prstGeom prst="rect">
                <a:avLst/>
              </a:prstGeom>
              <a:blipFill>
                <a:blip r:embed="rId4"/>
                <a:stretch>
                  <a:fillRect l="-1375" t="-3846" r="-344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6304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91BC0-53D8-5887-A0A0-7E82ADEDEF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8D138F-9B16-2E8F-8C7A-E4184F5A4D9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6411789-765B-9A45-83FF-6F3004B6E24B}" type="slidenum">
              <a:rPr lang="en-US" smtClean="0"/>
              <a:t>12</a:t>
            </a:fld>
            <a:endParaRPr lang="en-US" dirty="0"/>
          </a:p>
        </p:txBody>
      </p:sp>
      <p:pic>
        <p:nvPicPr>
          <p:cNvPr id="8" name="Picture 7" descr="A graph with lines and numbers&#10;&#10;Description automatically generated">
            <a:extLst>
              <a:ext uri="{FF2B5EF4-FFF2-40B4-BE49-F238E27FC236}">
                <a16:creationId xmlns:a16="http://schemas.microsoft.com/office/drawing/2014/main" id="{558D3697-7C80-A94C-014D-99ED77F65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1568"/>
            <a:ext cx="4852198" cy="36391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4E31981-DB6F-D04F-C314-B83E93BAF7F2}"/>
                  </a:ext>
                </a:extLst>
              </p:cNvPr>
              <p:cNvSpPr txBox="1"/>
              <p:nvPr/>
            </p:nvSpPr>
            <p:spPr>
              <a:xfrm>
                <a:off x="1845548" y="611509"/>
                <a:ext cx="5452903" cy="1325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0" dirty="0"/>
                  <a:t>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b="0" dirty="0"/>
                  <a:t> look at ‘Centre of Mass’ of the Field</a:t>
                </a:r>
              </a:p>
              <a:p>
                <a:pPr algn="ctr"/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4E31981-DB6F-D04F-C314-B83E93BAF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548" y="611509"/>
                <a:ext cx="5452903" cy="1325684"/>
              </a:xfrm>
              <a:prstGeom prst="rect">
                <a:avLst/>
              </a:prstGeom>
              <a:blipFill>
                <a:blip r:embed="rId3"/>
                <a:stretch>
                  <a:fillRect l="-7209" t="-1905" r="-233" b="-5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 descr="A graph of lines with numbers&#10;&#10;Description automatically generated with medium confidence">
            <a:extLst>
              <a:ext uri="{FF2B5EF4-FFF2-40B4-BE49-F238E27FC236}">
                <a16:creationId xmlns:a16="http://schemas.microsoft.com/office/drawing/2014/main" id="{3AB53709-134E-7E93-5C07-87906E90BE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9209" y="2129854"/>
            <a:ext cx="4801149" cy="360086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C722CDE-18CE-4DEE-31E4-C2FE1B6945A0}"/>
              </a:ext>
            </a:extLst>
          </p:cNvPr>
          <p:cNvSpPr txBox="1"/>
          <p:nvPr/>
        </p:nvSpPr>
        <p:spPr>
          <a:xfrm>
            <a:off x="4852198" y="1475528"/>
            <a:ext cx="4044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Adjusting the pole to correct the spiral</a:t>
            </a:r>
          </a:p>
          <a:p>
            <a:r>
              <a:rPr lang="en-US" dirty="0"/>
              <a:t>angle of the field?</a:t>
            </a:r>
          </a:p>
        </p:txBody>
      </p:sp>
    </p:spTree>
    <p:extLst>
      <p:ext uri="{BB962C8B-B14F-4D97-AF65-F5344CB8AC3E}">
        <p14:creationId xmlns:p14="http://schemas.microsoft.com/office/powerpoint/2010/main" val="1056340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91BC0-53D8-5887-A0A0-7E82ADEDEF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8D138F-9B16-2E8F-8C7A-E4184F5A4D9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6411789-765B-9A45-83FF-6F3004B6E24B}" type="slidenum">
              <a:rPr lang="en-US" smtClean="0"/>
              <a:t>13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3DE3B4-127D-7AB2-D9FE-ADE56BB3EFF8}"/>
              </a:ext>
            </a:extLst>
          </p:cNvPr>
          <p:cNvSpPr txBox="1"/>
          <p:nvPr/>
        </p:nvSpPr>
        <p:spPr>
          <a:xfrm>
            <a:off x="0" y="55460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E31981-DB6F-D04F-C314-B83E93BAF7F2}"/>
              </a:ext>
            </a:extLst>
          </p:cNvPr>
          <p:cNvSpPr txBox="1"/>
          <p:nvPr/>
        </p:nvSpPr>
        <p:spPr>
          <a:xfrm>
            <a:off x="3019814" y="611509"/>
            <a:ext cx="310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Effect of halving the currents</a:t>
            </a:r>
          </a:p>
        </p:txBody>
      </p:sp>
      <p:pic>
        <p:nvPicPr>
          <p:cNvPr id="7" name="Picture 6" descr="A graph with blue and orange lines&#10;&#10;Description automatically generated">
            <a:extLst>
              <a:ext uri="{FF2B5EF4-FFF2-40B4-BE49-F238E27FC236}">
                <a16:creationId xmlns:a16="http://schemas.microsoft.com/office/drawing/2014/main" id="{FEB556A1-ACE9-FAA7-AE49-775E8DF1C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568" y="1048566"/>
            <a:ext cx="5551082" cy="41633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18ABC8-D7C1-C0D5-DD36-470F2F99C51C}"/>
              </a:ext>
            </a:extLst>
          </p:cNvPr>
          <p:cNvSpPr txBox="1"/>
          <p:nvPr/>
        </p:nvSpPr>
        <p:spPr>
          <a:xfrm>
            <a:off x="2515636" y="5084385"/>
            <a:ext cx="48354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/>
              <a:t>Value of spiral angle changes with the current</a:t>
            </a:r>
          </a:p>
          <a:p>
            <a:r>
              <a:rPr lang="en-US" dirty="0"/>
              <a:t>Decided not to vary the shape of the pole</a:t>
            </a:r>
          </a:p>
        </p:txBody>
      </p:sp>
    </p:spTree>
    <p:extLst>
      <p:ext uri="{BB962C8B-B14F-4D97-AF65-F5344CB8AC3E}">
        <p14:creationId xmlns:p14="http://schemas.microsoft.com/office/powerpoint/2010/main" val="1929717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C5EC244-B1BF-701F-15BC-63D54384A468}"/>
              </a:ext>
            </a:extLst>
          </p:cNvPr>
          <p:cNvSpPr txBox="1"/>
          <p:nvPr/>
        </p:nvSpPr>
        <p:spPr>
          <a:xfrm>
            <a:off x="807668" y="858002"/>
            <a:ext cx="7528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Saturation of the return yoke is along 2T at the thinnest part of the spiral </a:t>
            </a:r>
          </a:p>
        </p:txBody>
      </p:sp>
      <p:pic>
        <p:nvPicPr>
          <p:cNvPr id="3" name="Picture 2" descr="A graph of a graph showing a rainbow colored object&#10;&#10;Description automatically generated with medium confidence">
            <a:extLst>
              <a:ext uri="{FF2B5EF4-FFF2-40B4-BE49-F238E27FC236}">
                <a16:creationId xmlns:a16="http://schemas.microsoft.com/office/drawing/2014/main" id="{37AAB57A-43DE-AFA6-C3BE-5110FAD55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963" y="1770530"/>
            <a:ext cx="5038717" cy="42294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0D7358-8AFC-5E01-698A-38108853CF7A}"/>
              </a:ext>
            </a:extLst>
          </p:cNvPr>
          <p:cNvSpPr txBox="1"/>
          <p:nvPr/>
        </p:nvSpPr>
        <p:spPr>
          <a:xfrm>
            <a:off x="3998734" y="1401198"/>
            <a:ext cx="1146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Top view </a:t>
            </a:r>
          </a:p>
        </p:txBody>
      </p:sp>
    </p:spTree>
    <p:extLst>
      <p:ext uri="{BB962C8B-B14F-4D97-AF65-F5344CB8AC3E}">
        <p14:creationId xmlns:p14="http://schemas.microsoft.com/office/powerpoint/2010/main" val="1943976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aph showing a graph showing a graph showing a colorful graph&#10;&#10;Description automatically generated with low confidence">
            <a:extLst>
              <a:ext uri="{FF2B5EF4-FFF2-40B4-BE49-F238E27FC236}">
                <a16:creationId xmlns:a16="http://schemas.microsoft.com/office/drawing/2014/main" id="{02C80F79-4972-EA33-7B77-72DB82874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1393902"/>
            <a:ext cx="6515100" cy="47160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C5EC244-B1BF-701F-15BC-63D54384A468}"/>
              </a:ext>
            </a:extLst>
          </p:cNvPr>
          <p:cNvSpPr txBox="1"/>
          <p:nvPr/>
        </p:nvSpPr>
        <p:spPr>
          <a:xfrm>
            <a:off x="2365787" y="748007"/>
            <a:ext cx="4412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Saturation of the pole is higher than 2.5 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F5105E-8FEC-C7FE-5D93-C0795DF71CC4}"/>
              </a:ext>
            </a:extLst>
          </p:cNvPr>
          <p:cNvSpPr txBox="1"/>
          <p:nvPr/>
        </p:nvSpPr>
        <p:spPr>
          <a:xfrm>
            <a:off x="3851290" y="1070955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Bottom view</a:t>
            </a:r>
          </a:p>
        </p:txBody>
      </p:sp>
    </p:spTree>
    <p:extLst>
      <p:ext uri="{BB962C8B-B14F-4D97-AF65-F5344CB8AC3E}">
        <p14:creationId xmlns:p14="http://schemas.microsoft.com/office/powerpoint/2010/main" val="3173597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C5EC244-B1BF-701F-15BC-63D54384A468}"/>
              </a:ext>
            </a:extLst>
          </p:cNvPr>
          <p:cNvSpPr txBox="1"/>
          <p:nvPr/>
        </p:nvSpPr>
        <p:spPr>
          <a:xfrm>
            <a:off x="3472981" y="701623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Clamp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3DE332-A62F-8807-4986-D96976F8FC65}"/>
                  </a:ext>
                </a:extLst>
              </p:cNvPr>
              <p:cNvSpPr txBox="1"/>
              <p:nvPr/>
            </p:nvSpPr>
            <p:spPr>
              <a:xfrm>
                <a:off x="0" y="1070955"/>
                <a:ext cx="9143999" cy="575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Define effective angle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nary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, which should be a constant , for F and D separately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3DE332-A62F-8807-4986-D96976F8F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70955"/>
                <a:ext cx="9143999" cy="575029"/>
              </a:xfrm>
              <a:prstGeom prst="rect">
                <a:avLst/>
              </a:prstGeom>
              <a:blipFill>
                <a:blip r:embed="rId2"/>
                <a:stretch>
                  <a:fillRect l="-556" t="-60870" b="-5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graph with a line&#10;&#10;Description automatically generated">
            <a:extLst>
              <a:ext uri="{FF2B5EF4-FFF2-40B4-BE49-F238E27FC236}">
                <a16:creationId xmlns:a16="http://schemas.microsoft.com/office/drawing/2014/main" id="{56D20A29-4A2B-38EC-F45C-8AFBE513F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4386"/>
            <a:ext cx="4823107" cy="3617330"/>
          </a:xfrm>
          <a:prstGeom prst="rect">
            <a:avLst/>
          </a:prstGeom>
        </p:spPr>
      </p:pic>
      <p:pic>
        <p:nvPicPr>
          <p:cNvPr id="5" name="Picture 4" descr="A graph with lines and numbers&#10;&#10;Description automatically generated">
            <a:extLst>
              <a:ext uri="{FF2B5EF4-FFF2-40B4-BE49-F238E27FC236}">
                <a16:creationId xmlns:a16="http://schemas.microsoft.com/office/drawing/2014/main" id="{AB3AF9F2-5A4B-A8AF-BAE9-59CAFE5827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512" y="2054386"/>
            <a:ext cx="4823107" cy="36173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16449D-17AF-1C81-D500-E6ABF10878BC}"/>
              </a:ext>
            </a:extLst>
          </p:cNvPr>
          <p:cNvSpPr txBox="1"/>
          <p:nvPr/>
        </p:nvSpPr>
        <p:spPr>
          <a:xfrm>
            <a:off x="119921" y="1645984"/>
            <a:ext cx="8784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(The results were produced before current optimization) </a:t>
            </a:r>
          </a:p>
        </p:txBody>
      </p:sp>
    </p:spTree>
    <p:extLst>
      <p:ext uri="{BB962C8B-B14F-4D97-AF65-F5344CB8AC3E}">
        <p14:creationId xmlns:p14="http://schemas.microsoft.com/office/powerpoint/2010/main" val="1873123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8D138F-9B16-2E8F-8C7A-E4184F5A4D9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6411789-765B-9A45-83FF-6F3004B6E24B}" type="slidenum">
              <a:rPr lang="en-US" smtClean="0"/>
              <a:t>17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4FE676-8C43-5786-D6C5-CD736C8D7D01}"/>
              </a:ext>
            </a:extLst>
          </p:cNvPr>
          <p:cNvSpPr txBox="1"/>
          <p:nvPr/>
        </p:nvSpPr>
        <p:spPr>
          <a:xfrm>
            <a:off x="826946" y="814341"/>
            <a:ext cx="799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Focusing on the F magnet for now</a:t>
            </a:r>
          </a:p>
        </p:txBody>
      </p:sp>
      <p:pic>
        <p:nvPicPr>
          <p:cNvPr id="6" name="Picture 5" descr="A line graph with numbers&#10;&#10;Description automatically generated">
            <a:extLst>
              <a:ext uri="{FF2B5EF4-FFF2-40B4-BE49-F238E27FC236}">
                <a16:creationId xmlns:a16="http://schemas.microsoft.com/office/drawing/2014/main" id="{56B760AF-1DEE-3DC2-9A5C-68E78654F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4143"/>
            <a:ext cx="4437348" cy="3240222"/>
          </a:xfrm>
          <a:prstGeom prst="rect">
            <a:avLst/>
          </a:prstGeom>
        </p:spPr>
      </p:pic>
      <p:pic>
        <p:nvPicPr>
          <p:cNvPr id="9" name="Picture 8" descr="A graph of a normalized line&#10;&#10;Description automatically generated">
            <a:extLst>
              <a:ext uri="{FF2B5EF4-FFF2-40B4-BE49-F238E27FC236}">
                <a16:creationId xmlns:a16="http://schemas.microsoft.com/office/drawing/2014/main" id="{E793EE58-D95C-8929-E969-C024B8CE5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474143"/>
            <a:ext cx="4541519" cy="34061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EE88EE-79FE-5B9F-CC79-D51E6ED841CF}"/>
              </a:ext>
            </a:extLst>
          </p:cNvPr>
          <p:cNvSpPr txBox="1"/>
          <p:nvPr/>
        </p:nvSpPr>
        <p:spPr>
          <a:xfrm>
            <a:off x="179882" y="5014525"/>
            <a:ext cx="8840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Adjusting the clamps improves the results with the magnitude of this correction to be </a:t>
            </a:r>
          </a:p>
          <a:p>
            <a:r>
              <a:rPr lang="en-US" dirty="0"/>
              <a:t>investigated </a:t>
            </a:r>
          </a:p>
        </p:txBody>
      </p:sp>
    </p:spTree>
    <p:extLst>
      <p:ext uri="{BB962C8B-B14F-4D97-AF65-F5344CB8AC3E}">
        <p14:creationId xmlns:p14="http://schemas.microsoft.com/office/powerpoint/2010/main" val="2864494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91BC0-53D8-5887-A0A0-7E82ADEDEF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8D138F-9B16-2E8F-8C7A-E4184F5A4D9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6411789-765B-9A45-83FF-6F3004B6E24B}" type="slidenum">
              <a:rPr lang="en-US" smtClean="0"/>
              <a:t>18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9296F5-CB96-F00D-CA22-A35A0956FAAF}"/>
              </a:ext>
            </a:extLst>
          </p:cNvPr>
          <p:cNvSpPr txBox="1"/>
          <p:nvPr/>
        </p:nvSpPr>
        <p:spPr>
          <a:xfrm>
            <a:off x="747826" y="5881943"/>
            <a:ext cx="6644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Main coil: 50mm x 200mm              Trim coil: 10mm x 92.5 mm</a:t>
            </a:r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47249A7-F099-608F-E54B-495C50A2E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53" y="2156499"/>
            <a:ext cx="7200305" cy="37584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25C6B0F-F977-0F4C-D43C-9AD47F7BBF28}"/>
              </a:ext>
            </a:extLst>
          </p:cNvPr>
          <p:cNvCxnSpPr>
            <a:cxnSpLocks/>
          </p:cNvCxnSpPr>
          <p:nvPr/>
        </p:nvCxnSpPr>
        <p:spPr>
          <a:xfrm>
            <a:off x="3087048" y="3747911"/>
            <a:ext cx="0" cy="15252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A0380CC-82EB-6209-553A-59830102C83D}"/>
              </a:ext>
            </a:extLst>
          </p:cNvPr>
          <p:cNvSpPr txBox="1"/>
          <p:nvPr/>
        </p:nvSpPr>
        <p:spPr>
          <a:xfrm>
            <a:off x="4735311" y="3820713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1020mm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39BA534-3BAC-E74F-09BE-15C26CBFB9BA}"/>
              </a:ext>
            </a:extLst>
          </p:cNvPr>
          <p:cNvCxnSpPr/>
          <p:nvPr/>
        </p:nvCxnSpPr>
        <p:spPr>
          <a:xfrm>
            <a:off x="3206044" y="3747911"/>
            <a:ext cx="388921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FBF542C-AB5C-BBFB-1F07-0A8E6A83F543}"/>
              </a:ext>
            </a:extLst>
          </p:cNvPr>
          <p:cNvSpPr txBox="1"/>
          <p:nvPr/>
        </p:nvSpPr>
        <p:spPr>
          <a:xfrm>
            <a:off x="3239448" y="4509070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430 mm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DC5211C-A654-730C-16E1-0152B8077464}"/>
              </a:ext>
            </a:extLst>
          </p:cNvPr>
          <p:cNvCxnSpPr>
            <a:cxnSpLocks/>
          </p:cNvCxnSpPr>
          <p:nvPr/>
        </p:nvCxnSpPr>
        <p:spPr>
          <a:xfrm>
            <a:off x="7196856" y="5273207"/>
            <a:ext cx="0" cy="64169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7123517-1B1E-5F24-5859-0E009759AEEC}"/>
              </a:ext>
            </a:extLst>
          </p:cNvPr>
          <p:cNvSpPr txBox="1"/>
          <p:nvPr/>
        </p:nvSpPr>
        <p:spPr>
          <a:xfrm>
            <a:off x="7362152" y="5440164"/>
            <a:ext cx="1805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Gap height 70.5 mm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B5CCBB1-C302-5CAC-05C7-F9CA7EF2B72B}"/>
              </a:ext>
            </a:extLst>
          </p:cNvPr>
          <p:cNvCxnSpPr>
            <a:cxnSpLocks/>
          </p:cNvCxnSpPr>
          <p:nvPr/>
        </p:nvCxnSpPr>
        <p:spPr>
          <a:xfrm>
            <a:off x="2091652" y="3595511"/>
            <a:ext cx="87732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63418A5-A952-69CB-6E28-1684B7295963}"/>
              </a:ext>
            </a:extLst>
          </p:cNvPr>
          <p:cNvSpPr txBox="1"/>
          <p:nvPr/>
        </p:nvSpPr>
        <p:spPr>
          <a:xfrm>
            <a:off x="2091652" y="3252955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125 mm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74A080C-681C-4BB5-74C6-C2E395703AF4}"/>
              </a:ext>
            </a:extLst>
          </p:cNvPr>
          <p:cNvCxnSpPr>
            <a:cxnSpLocks/>
          </p:cNvCxnSpPr>
          <p:nvPr/>
        </p:nvCxnSpPr>
        <p:spPr>
          <a:xfrm>
            <a:off x="2091189" y="2222615"/>
            <a:ext cx="0" cy="15252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59C3600-BA53-D360-03B8-2597E284A0E2}"/>
              </a:ext>
            </a:extLst>
          </p:cNvPr>
          <p:cNvCxnSpPr>
            <a:cxnSpLocks/>
          </p:cNvCxnSpPr>
          <p:nvPr/>
        </p:nvCxnSpPr>
        <p:spPr>
          <a:xfrm>
            <a:off x="793430" y="3820713"/>
            <a:ext cx="129775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4A2DC6F-C60F-A93C-FC8A-6656A1BE66B6}"/>
              </a:ext>
            </a:extLst>
          </p:cNvPr>
          <p:cNvSpPr txBox="1"/>
          <p:nvPr/>
        </p:nvSpPr>
        <p:spPr>
          <a:xfrm>
            <a:off x="1260512" y="2752488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700 mm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57599E8-80C3-D924-C36E-E0C4E9DD1187}"/>
              </a:ext>
            </a:extLst>
          </p:cNvPr>
          <p:cNvSpPr txBox="1"/>
          <p:nvPr/>
        </p:nvSpPr>
        <p:spPr>
          <a:xfrm>
            <a:off x="1023447" y="3850359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700 mm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E03D3EB-3442-A52F-F84E-FE64390D88C5}"/>
              </a:ext>
            </a:extLst>
          </p:cNvPr>
          <p:cNvCxnSpPr/>
          <p:nvPr/>
        </p:nvCxnSpPr>
        <p:spPr>
          <a:xfrm flipH="1">
            <a:off x="7172877" y="2605764"/>
            <a:ext cx="694172" cy="11678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59B7953-B212-D840-8081-1990948A93CA}"/>
              </a:ext>
            </a:extLst>
          </p:cNvPr>
          <p:cNvSpPr txBox="1"/>
          <p:nvPr/>
        </p:nvSpPr>
        <p:spPr>
          <a:xfrm>
            <a:off x="8150578" y="2280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7A9986-7E21-6AC1-D9AE-08106C975CE3}"/>
              </a:ext>
            </a:extLst>
          </p:cNvPr>
          <p:cNvSpPr txBox="1"/>
          <p:nvPr/>
        </p:nvSpPr>
        <p:spPr>
          <a:xfrm>
            <a:off x="7172877" y="2024965"/>
            <a:ext cx="2005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 mm margin </a:t>
            </a:r>
          </a:p>
          <a:p>
            <a:r>
              <a:rPr lang="en-US" sz="1400" dirty="0"/>
              <a:t>between coils and pole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942578-17C0-E1DC-0F7E-80CFB3C49280}"/>
              </a:ext>
            </a:extLst>
          </p:cNvPr>
          <p:cNvSpPr txBox="1"/>
          <p:nvPr/>
        </p:nvSpPr>
        <p:spPr>
          <a:xfrm>
            <a:off x="682856" y="1689228"/>
            <a:ext cx="8104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4 trim coils (each layer) returning at inner side of magnet and 6 on the outer side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DCAE87-3BAA-230C-1A80-F78215D14F40}"/>
              </a:ext>
            </a:extLst>
          </p:cNvPr>
          <p:cNvSpPr txBox="1"/>
          <p:nvPr/>
        </p:nvSpPr>
        <p:spPr>
          <a:xfrm>
            <a:off x="411732" y="1110822"/>
            <a:ext cx="86471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Wrapping the trim coils at two different height layers can reduce the opening angles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42F5C6-2B7D-224B-DE87-98013B518453}"/>
              </a:ext>
            </a:extLst>
          </p:cNvPr>
          <p:cNvSpPr txBox="1"/>
          <p:nvPr/>
        </p:nvSpPr>
        <p:spPr>
          <a:xfrm>
            <a:off x="4396692" y="6433259"/>
            <a:ext cx="47818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Modified from image produced by Jean-Baptiste Lagrange </a:t>
            </a:r>
          </a:p>
        </p:txBody>
      </p:sp>
    </p:spTree>
    <p:extLst>
      <p:ext uri="{BB962C8B-B14F-4D97-AF65-F5344CB8AC3E}">
        <p14:creationId xmlns:p14="http://schemas.microsoft.com/office/powerpoint/2010/main" val="3411903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8D138F-9B16-2E8F-8C7A-E4184F5A4D9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6411789-765B-9A45-83FF-6F3004B6E24B}" type="slidenum">
              <a:rPr lang="en-US" smtClean="0"/>
              <a:t>19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67819E-3232-783C-4ECE-B7DBA9D5E347}"/>
              </a:ext>
            </a:extLst>
          </p:cNvPr>
          <p:cNvSpPr txBox="1"/>
          <p:nvPr/>
        </p:nvSpPr>
        <p:spPr>
          <a:xfrm>
            <a:off x="922020" y="1147115"/>
            <a:ext cx="7299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Top view  of trim coils in Opera3D</a:t>
            </a:r>
          </a:p>
        </p:txBody>
      </p:sp>
      <p:pic>
        <p:nvPicPr>
          <p:cNvPr id="3" name="Picture 2" descr="A red sleds with numbers&#10;&#10;Description automatically generated">
            <a:extLst>
              <a:ext uri="{FF2B5EF4-FFF2-40B4-BE49-F238E27FC236}">
                <a16:creationId xmlns:a16="http://schemas.microsoft.com/office/drawing/2014/main" id="{46481EDD-2E1F-980F-E448-48F27EA76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0299"/>
            <a:ext cx="4359922" cy="33105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E01E3B-A92D-91EE-14DD-17AFE3637129}"/>
              </a:ext>
            </a:extLst>
          </p:cNvPr>
          <p:cNvSpPr txBox="1"/>
          <p:nvPr/>
        </p:nvSpPr>
        <p:spPr>
          <a:xfrm>
            <a:off x="1902079" y="14522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51714F-BECF-BCC1-759C-FC3C15617696}"/>
              </a:ext>
            </a:extLst>
          </p:cNvPr>
          <p:cNvSpPr txBox="1"/>
          <p:nvPr/>
        </p:nvSpPr>
        <p:spPr>
          <a:xfrm>
            <a:off x="1423555" y="1926271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configuration</a:t>
            </a:r>
          </a:p>
        </p:txBody>
      </p:sp>
      <p:pic>
        <p:nvPicPr>
          <p:cNvPr id="9" name="Picture 8" descr="A red plastic sled with a graph&#10;&#10;Description automatically generated with medium confidence">
            <a:extLst>
              <a:ext uri="{FF2B5EF4-FFF2-40B4-BE49-F238E27FC236}">
                <a16:creationId xmlns:a16="http://schemas.microsoft.com/office/drawing/2014/main" id="{842FAC6A-DEAD-C6D8-9488-51B9AFC23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755" y="2418589"/>
            <a:ext cx="4209156" cy="34335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C483E2F-D580-6BDD-27A6-9EC9C0C206B0}"/>
              </a:ext>
            </a:extLst>
          </p:cNvPr>
          <p:cNvSpPr txBox="1"/>
          <p:nvPr/>
        </p:nvSpPr>
        <p:spPr>
          <a:xfrm>
            <a:off x="6057900" y="1926271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Old configuration</a:t>
            </a:r>
          </a:p>
        </p:txBody>
      </p:sp>
    </p:spTree>
    <p:extLst>
      <p:ext uri="{BB962C8B-B14F-4D97-AF65-F5344CB8AC3E}">
        <p14:creationId xmlns:p14="http://schemas.microsoft.com/office/powerpoint/2010/main" val="4248763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C9B6F-AAAE-5BEF-E980-00663307712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6411789-765B-9A45-83FF-6F3004B6E24B}" type="slidenum">
              <a:rPr lang="en-US" smtClean="0"/>
              <a:t>2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9D45ED3-923F-8B1D-F2DF-EE25EE2EAC7A}"/>
                  </a:ext>
                </a:extLst>
              </p14:cNvPr>
              <p14:cNvContentPartPr/>
              <p14:nvPr/>
            </p14:nvContentPartPr>
            <p14:xfrm>
              <a:off x="7666223" y="4541810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9D45ED3-923F-8B1D-F2DF-EE25EE2EAC7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57583" y="453317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A diagram of a house&#10;&#10;Description automatically generated">
            <a:extLst>
              <a:ext uri="{FF2B5EF4-FFF2-40B4-BE49-F238E27FC236}">
                <a16:creationId xmlns:a16="http://schemas.microsoft.com/office/drawing/2014/main" id="{C175D559-1835-9BDC-E518-4B4EE10E3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70565"/>
            <a:ext cx="8964118" cy="488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ADAB3C-508E-0025-1F93-7D51DC7F8AC0}"/>
              </a:ext>
            </a:extLst>
          </p:cNvPr>
          <p:cNvSpPr txBox="1"/>
          <p:nvPr/>
        </p:nvSpPr>
        <p:spPr>
          <a:xfrm>
            <a:off x="1467624" y="710766"/>
            <a:ext cx="6208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Cross section view of the magnets with coils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3AD5AC-80A7-20C9-BB27-C51C9577AE79}"/>
              </a:ext>
            </a:extLst>
          </p:cNvPr>
          <p:cNvSpPr txBox="1"/>
          <p:nvPr/>
        </p:nvSpPr>
        <p:spPr>
          <a:xfrm>
            <a:off x="91380" y="1270565"/>
            <a:ext cx="8961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5</a:t>
            </a:r>
            <a:r>
              <a:rPr lang="en-US" sz="1800" dirty="0"/>
              <a:t> trim coils (each layer) returning at inner side of magnet and 5 on the outer side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45E165-DF15-42DA-AF10-D13DFC3D6BA4}"/>
              </a:ext>
            </a:extLst>
          </p:cNvPr>
          <p:cNvSpPr txBox="1"/>
          <p:nvPr/>
        </p:nvSpPr>
        <p:spPr>
          <a:xfrm>
            <a:off x="1467624" y="5638816"/>
            <a:ext cx="89601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main coil: 100mm x 100mm            trim coil: 92.5mm x 10mm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06D038-6FD5-692C-0CF0-CD8D81431D8A}"/>
              </a:ext>
            </a:extLst>
          </p:cNvPr>
          <p:cNvSpPr txBox="1"/>
          <p:nvPr/>
        </p:nvSpPr>
        <p:spPr>
          <a:xfrm>
            <a:off x="4533384" y="6408107"/>
            <a:ext cx="38491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Modified from image produced by Jean-Baptiste Lagrange </a:t>
            </a:r>
          </a:p>
        </p:txBody>
      </p:sp>
    </p:spTree>
    <p:extLst>
      <p:ext uri="{BB962C8B-B14F-4D97-AF65-F5344CB8AC3E}">
        <p14:creationId xmlns:p14="http://schemas.microsoft.com/office/powerpoint/2010/main" val="2296229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8D138F-9B16-2E8F-8C7A-E4184F5A4D9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6411789-765B-9A45-83FF-6F3004B6E24B}" type="slidenum">
              <a:rPr lang="en-US" smtClean="0"/>
              <a:t>20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67819E-3232-783C-4ECE-B7DBA9D5E347}"/>
              </a:ext>
            </a:extLst>
          </p:cNvPr>
          <p:cNvSpPr txBox="1"/>
          <p:nvPr/>
        </p:nvSpPr>
        <p:spPr>
          <a:xfrm>
            <a:off x="922019" y="1147114"/>
            <a:ext cx="7299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Side view of trim coils in Opera3D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E01E3B-A92D-91EE-14DD-17AFE3637129}"/>
              </a:ext>
            </a:extLst>
          </p:cNvPr>
          <p:cNvSpPr txBox="1"/>
          <p:nvPr/>
        </p:nvSpPr>
        <p:spPr>
          <a:xfrm>
            <a:off x="3556337" y="169101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configuration</a:t>
            </a:r>
          </a:p>
        </p:txBody>
      </p:sp>
      <p:pic>
        <p:nvPicPr>
          <p:cNvPr id="6" name="Picture 5" descr="A red object with curved shapes&#10;&#10;Description automatically generated">
            <a:extLst>
              <a:ext uri="{FF2B5EF4-FFF2-40B4-BE49-F238E27FC236}">
                <a16:creationId xmlns:a16="http://schemas.microsoft.com/office/drawing/2014/main" id="{7EFA5423-E9E0-0FEC-45C9-F77BA3EC0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690" y="2265700"/>
            <a:ext cx="6348844" cy="1655309"/>
          </a:xfrm>
          <a:prstGeom prst="rect">
            <a:avLst/>
          </a:prstGeom>
        </p:spPr>
      </p:pic>
      <p:pic>
        <p:nvPicPr>
          <p:cNvPr id="8" name="Picture 7" descr="A red rectangular object with numbers&#10;&#10;Description automatically generated">
            <a:extLst>
              <a:ext uri="{FF2B5EF4-FFF2-40B4-BE49-F238E27FC236}">
                <a16:creationId xmlns:a16="http://schemas.microsoft.com/office/drawing/2014/main" id="{23DC46FD-09B0-4E86-06CC-43159D99F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691" y="4495691"/>
            <a:ext cx="6348843" cy="16553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A39738-768B-27B6-1E1E-AF35A485AE27}"/>
              </a:ext>
            </a:extLst>
          </p:cNvPr>
          <p:cNvSpPr txBox="1"/>
          <p:nvPr/>
        </p:nvSpPr>
        <p:spPr>
          <a:xfrm>
            <a:off x="3607632" y="4126359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Old configuration</a:t>
            </a:r>
          </a:p>
        </p:txBody>
      </p:sp>
    </p:spTree>
    <p:extLst>
      <p:ext uri="{BB962C8B-B14F-4D97-AF65-F5344CB8AC3E}">
        <p14:creationId xmlns:p14="http://schemas.microsoft.com/office/powerpoint/2010/main" val="2659653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91BC0-53D8-5887-A0A0-7E82ADEDEF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8D138F-9B16-2E8F-8C7A-E4184F5A4D9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6411789-765B-9A45-83FF-6F3004B6E24B}" type="slidenum">
              <a:rPr lang="en-US" smtClean="0"/>
              <a:t>21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9296F5-CB96-F00D-CA22-A35A0956FAAF}"/>
              </a:ext>
            </a:extLst>
          </p:cNvPr>
          <p:cNvSpPr txBox="1"/>
          <p:nvPr/>
        </p:nvSpPr>
        <p:spPr>
          <a:xfrm>
            <a:off x="3511453" y="1032179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 in Opera 3D</a:t>
            </a:r>
          </a:p>
        </p:txBody>
      </p:sp>
      <p:pic>
        <p:nvPicPr>
          <p:cNvPr id="6" name="Picture 5" descr="A diagram of a green and red line&#10;&#10;Description automatically generated with medium confidence">
            <a:extLst>
              <a:ext uri="{FF2B5EF4-FFF2-40B4-BE49-F238E27FC236}">
                <a16:creationId xmlns:a16="http://schemas.microsoft.com/office/drawing/2014/main" id="{6BFF5440-1853-2B8D-1681-66E0D6760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7133"/>
            <a:ext cx="5085876" cy="4592179"/>
          </a:xfrm>
          <a:prstGeom prst="rect">
            <a:avLst/>
          </a:prstGeom>
        </p:spPr>
      </p:pic>
      <p:pic>
        <p:nvPicPr>
          <p:cNvPr id="8" name="Picture 7" descr="A computer graphics of a green and red rectangular object&#10;&#10;Description automatically generated with medium confidence">
            <a:extLst>
              <a:ext uri="{FF2B5EF4-FFF2-40B4-BE49-F238E27FC236}">
                <a16:creationId xmlns:a16="http://schemas.microsoft.com/office/drawing/2014/main" id="{86CEF828-ED27-0978-10D5-8B1FED72D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5472" y="1667133"/>
            <a:ext cx="4059568" cy="2768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FC2AEF-B8D4-7E10-BB13-1D577429299B}"/>
              </a:ext>
            </a:extLst>
          </p:cNvPr>
          <p:cNvSpPr txBox="1"/>
          <p:nvPr/>
        </p:nvSpPr>
        <p:spPr>
          <a:xfrm>
            <a:off x="4988353" y="4516489"/>
            <a:ext cx="4160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About 17 mm separation between coils</a:t>
            </a:r>
          </a:p>
          <a:p>
            <a:r>
              <a:rPr lang="en-US" dirty="0"/>
              <a:t>Of F and D magnet </a:t>
            </a:r>
          </a:p>
        </p:txBody>
      </p:sp>
    </p:spTree>
    <p:extLst>
      <p:ext uri="{BB962C8B-B14F-4D97-AF65-F5344CB8AC3E}">
        <p14:creationId xmlns:p14="http://schemas.microsoft.com/office/powerpoint/2010/main" val="1205773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91BC0-53D8-5887-A0A0-7E82ADEDEF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8D138F-9B16-2E8F-8C7A-E4184F5A4D9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6411789-765B-9A45-83FF-6F3004B6E24B}" type="slidenum">
              <a:rPr lang="en-US" smtClean="0"/>
              <a:t>22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9296F5-CB96-F00D-CA22-A35A0956FAAF}"/>
              </a:ext>
            </a:extLst>
          </p:cNvPr>
          <p:cNvSpPr txBox="1"/>
          <p:nvPr/>
        </p:nvSpPr>
        <p:spPr>
          <a:xfrm>
            <a:off x="717554" y="1223671"/>
            <a:ext cx="5698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opening angles for the two layers trim coil design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62FF50-A5FA-350C-DB1F-159896590C01}"/>
              </a:ext>
            </a:extLst>
          </p:cNvPr>
          <p:cNvSpPr txBox="1"/>
          <p:nvPr/>
        </p:nvSpPr>
        <p:spPr>
          <a:xfrm>
            <a:off x="717554" y="2136338"/>
            <a:ext cx="586570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Opening angle between F pole and clamp: 1.2 degrees </a:t>
            </a:r>
          </a:p>
          <a:p>
            <a:endParaRPr lang="en-US" dirty="0"/>
          </a:p>
          <a:p>
            <a:r>
              <a:rPr lang="en-US" dirty="0"/>
              <a:t>F pole: 4.5 degrees</a:t>
            </a:r>
          </a:p>
          <a:p>
            <a:endParaRPr lang="en-US" dirty="0"/>
          </a:p>
          <a:p>
            <a:r>
              <a:rPr lang="en-US" dirty="0"/>
              <a:t>F/D opening angle: 2.25 degrees</a:t>
            </a:r>
          </a:p>
          <a:p>
            <a:endParaRPr lang="en-US" dirty="0"/>
          </a:p>
          <a:p>
            <a:r>
              <a:rPr lang="en-US" dirty="0"/>
              <a:t>D pole: 2.5 degrees</a:t>
            </a:r>
          </a:p>
          <a:p>
            <a:endParaRPr lang="en-US" dirty="0"/>
          </a:p>
          <a:p>
            <a:r>
              <a:rPr lang="en-US" dirty="0"/>
              <a:t>Opening angle between D pole and clamp: 1.2 degrees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477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91BC0-53D8-5887-A0A0-7E82ADEDEF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8D138F-9B16-2E8F-8C7A-E4184F5A4D9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6411789-765B-9A45-83FF-6F3004B6E24B}" type="slidenum">
              <a:rPr lang="en-US" smtClean="0"/>
              <a:t>23</a:t>
            </a:fld>
            <a:endParaRPr lang="en-US" dirty="0"/>
          </a:p>
        </p:txBody>
      </p:sp>
      <p:pic>
        <p:nvPicPr>
          <p:cNvPr id="7" name="Picture 6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597C01AB-3F8C-42DE-BFAF-1C612E205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735" y="2095535"/>
            <a:ext cx="5448924" cy="40866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D0C4E2-0B82-D20B-495E-2E642BCEDA6D}"/>
              </a:ext>
            </a:extLst>
          </p:cNvPr>
          <p:cNvSpPr txBox="1"/>
          <p:nvPr/>
        </p:nvSpPr>
        <p:spPr>
          <a:xfrm>
            <a:off x="1446753" y="1222689"/>
            <a:ext cx="6250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 investigation suggests 140,000 Ampere turn required </a:t>
            </a:r>
          </a:p>
          <a:p>
            <a:r>
              <a:rPr lang="en-US" dirty="0"/>
              <a:t>for main coil</a:t>
            </a:r>
          </a:p>
        </p:txBody>
      </p:sp>
    </p:spTree>
    <p:extLst>
      <p:ext uri="{BB962C8B-B14F-4D97-AF65-F5344CB8AC3E}">
        <p14:creationId xmlns:p14="http://schemas.microsoft.com/office/powerpoint/2010/main" val="3828589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91BC0-53D8-5887-A0A0-7E82ADEDEF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8D138F-9B16-2E8F-8C7A-E4184F5A4D9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6411789-765B-9A45-83FF-6F3004B6E24B}" type="slidenum">
              <a:rPr lang="en-US" smtClean="0"/>
              <a:t>24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D0C4E2-0B82-D20B-495E-2E642BCEDA6D}"/>
              </a:ext>
            </a:extLst>
          </p:cNvPr>
          <p:cNvSpPr txBox="1"/>
          <p:nvPr/>
        </p:nvSpPr>
        <p:spPr>
          <a:xfrm>
            <a:off x="0" y="1405569"/>
            <a:ext cx="918232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Further work include:</a:t>
            </a:r>
          </a:p>
          <a:p>
            <a:endParaRPr lang="en-US" sz="2400" dirty="0"/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Simultaneously optimize current for F and D magnet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Adjust clamps to get fringe field extent at each radii as constant </a:t>
            </a:r>
          </a:p>
          <a:p>
            <a:r>
              <a:rPr lang="en-US" sz="2400" dirty="0"/>
              <a:t>   as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Produce </a:t>
            </a:r>
            <a:r>
              <a:rPr lang="en-US" sz="2400" dirty="0" err="1"/>
              <a:t>Enge</a:t>
            </a:r>
            <a:r>
              <a:rPr lang="en-US" sz="2400" dirty="0"/>
              <a:t> coefficients for optimized results</a:t>
            </a:r>
          </a:p>
        </p:txBody>
      </p:sp>
    </p:spTree>
    <p:extLst>
      <p:ext uri="{BB962C8B-B14F-4D97-AF65-F5344CB8AC3E}">
        <p14:creationId xmlns:p14="http://schemas.microsoft.com/office/powerpoint/2010/main" val="1688728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91BC0-53D8-5887-A0A0-7E82ADEDEF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8D138F-9B16-2E8F-8C7A-E4184F5A4D9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6411789-765B-9A45-83FF-6F3004B6E24B}" type="slidenum">
              <a:rPr lang="en-US" smtClean="0"/>
              <a:t>25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9296F5-CB96-F00D-CA22-A35A0956FAAF}"/>
              </a:ext>
            </a:extLst>
          </p:cNvPr>
          <p:cNvSpPr txBox="1"/>
          <p:nvPr/>
        </p:nvSpPr>
        <p:spPr>
          <a:xfrm>
            <a:off x="2836589" y="3013501"/>
            <a:ext cx="3470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401360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91BC0-53D8-5887-A0A0-7E82ADEDEF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8D138F-9B16-2E8F-8C7A-E4184F5A4D9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6411789-765B-9A45-83FF-6F3004B6E24B}" type="slidenum">
              <a:rPr lang="en-US" smtClean="0"/>
              <a:t>26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9296F5-CB96-F00D-CA22-A35A0956FAAF}"/>
              </a:ext>
            </a:extLst>
          </p:cNvPr>
          <p:cNvSpPr txBox="1"/>
          <p:nvPr/>
        </p:nvSpPr>
        <p:spPr>
          <a:xfrm>
            <a:off x="1776427" y="1536174"/>
            <a:ext cx="559114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To keep the total tune shift within 0.01 </a:t>
            </a:r>
          </a:p>
          <a:p>
            <a:endParaRPr lang="en-GB" sz="2400" dirty="0"/>
          </a:p>
          <a:p>
            <a:r>
              <a:rPr lang="en-GB" sz="2400" dirty="0"/>
              <a:t>• d(k-value) &lt; 0.04 </a:t>
            </a:r>
          </a:p>
          <a:p>
            <a:r>
              <a:rPr lang="en-GB" sz="2400" dirty="0"/>
              <a:t>  d(spiral angle) &lt; 0.2 degree. 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To keep the total tune shift within 0.001 </a:t>
            </a:r>
          </a:p>
          <a:p>
            <a:endParaRPr lang="en-GB" sz="2400" dirty="0"/>
          </a:p>
          <a:p>
            <a:r>
              <a:rPr lang="en-GB" sz="2400" dirty="0"/>
              <a:t>• d(k-value) &lt; 0.004 </a:t>
            </a:r>
          </a:p>
          <a:p>
            <a:r>
              <a:rPr lang="en-GB" sz="2400" dirty="0"/>
              <a:t>d(spiral angle) &lt; 0.02 degree.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9103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91BC0-53D8-5887-A0A0-7E82ADEDEF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8D138F-9B16-2E8F-8C7A-E4184F5A4D9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6411789-765B-9A45-83FF-6F3004B6E24B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35905BD-3AF5-33CA-38A2-89B65FA89909}"/>
              </a:ext>
            </a:extLst>
          </p:cNvPr>
          <p:cNvGraphicFramePr>
            <a:graphicFrameLocks noGrp="1"/>
          </p:cNvGraphicFramePr>
          <p:nvPr/>
        </p:nvGraphicFramePr>
        <p:xfrm>
          <a:off x="5847703" y="1423422"/>
          <a:ext cx="3013598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6799">
                  <a:extLst>
                    <a:ext uri="{9D8B030D-6E8A-4147-A177-3AD203B41FA5}">
                      <a16:colId xmlns:a16="http://schemas.microsoft.com/office/drawing/2014/main" val="3309315578"/>
                    </a:ext>
                  </a:extLst>
                </a:gridCol>
                <a:gridCol w="1506799">
                  <a:extLst>
                    <a:ext uri="{9D8B030D-6E8A-4147-A177-3AD203B41FA5}">
                      <a16:colId xmlns:a16="http://schemas.microsoft.com/office/drawing/2014/main" val="1574832255"/>
                    </a:ext>
                  </a:extLst>
                </a:gridCol>
              </a:tblGrid>
              <a:tr h="597773">
                <a:tc>
                  <a:txBody>
                    <a:bodyPr/>
                    <a:lstStyle/>
                    <a:p>
                      <a:r>
                        <a:rPr lang="en-US" dirty="0"/>
                        <a:t>Coil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Current </a:t>
                      </a:r>
                    </a:p>
                    <a:p>
                      <a:r>
                        <a:rPr lang="en-US" sz="1200" dirty="0"/>
                        <a:t>Values (Ampere turn)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1604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99298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708652"/>
                  </a:ext>
                </a:extLst>
              </a:tr>
              <a:tr h="345932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12771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488573"/>
                  </a:ext>
                </a:extLst>
              </a:tr>
              <a:tr h="345932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167132"/>
                  </a:ext>
                </a:extLst>
              </a:tr>
              <a:tr h="345932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8697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733153"/>
                  </a:ext>
                </a:extLst>
              </a:tr>
              <a:tr h="345932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11691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416709"/>
                  </a:ext>
                </a:extLst>
              </a:tr>
              <a:tr h="345932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18181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505672"/>
                  </a:ext>
                </a:extLst>
              </a:tr>
              <a:tr h="345932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361957"/>
                  </a:ext>
                </a:extLst>
              </a:tr>
              <a:tr h="345932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431581"/>
                  </a:ext>
                </a:extLst>
              </a:tr>
              <a:tr h="345932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633910"/>
                  </a:ext>
                </a:extLst>
              </a:tr>
              <a:tr h="345932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980220"/>
                  </a:ext>
                </a:extLst>
              </a:tr>
              <a:tr h="345932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99490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07B0401-DDBB-B89D-33D8-7FF95C17F725}"/>
              </a:ext>
            </a:extLst>
          </p:cNvPr>
          <p:cNvSpPr txBox="1"/>
          <p:nvPr/>
        </p:nvSpPr>
        <p:spPr>
          <a:xfrm>
            <a:off x="5878086" y="1049186"/>
            <a:ext cx="3217127" cy="374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Current Values in D magnet</a:t>
            </a:r>
          </a:p>
        </p:txBody>
      </p:sp>
      <p:pic>
        <p:nvPicPr>
          <p:cNvPr id="3" name="Picture 2" descr="A graph with a blue line&#10;&#10;Description automatically generated">
            <a:extLst>
              <a:ext uri="{FF2B5EF4-FFF2-40B4-BE49-F238E27FC236}">
                <a16:creationId xmlns:a16="http://schemas.microsoft.com/office/drawing/2014/main" id="{EDAB7EE0-16CE-B707-96C2-9932713C8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16" y="1636120"/>
            <a:ext cx="5663669" cy="44507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8A3F05-89CE-B165-7B7C-146686535A1E}"/>
              </a:ext>
            </a:extLst>
          </p:cNvPr>
          <p:cNvSpPr txBox="1"/>
          <p:nvPr/>
        </p:nvSpPr>
        <p:spPr>
          <a:xfrm>
            <a:off x="282699" y="712790"/>
            <a:ext cx="41985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Large oscillation in the optimized </a:t>
            </a:r>
            <a:r>
              <a:rPr lang="en-US" dirty="0" err="1"/>
              <a:t>Bz</a:t>
            </a:r>
            <a:endParaRPr lang="en-US" dirty="0"/>
          </a:p>
          <a:p>
            <a:r>
              <a:rPr lang="en-US" dirty="0"/>
              <a:t>Maybe adjust the main coil current first </a:t>
            </a:r>
          </a:p>
          <a:p>
            <a:r>
              <a:rPr lang="en-US" dirty="0"/>
              <a:t>before starting optimization </a:t>
            </a:r>
          </a:p>
        </p:txBody>
      </p:sp>
    </p:spTree>
    <p:extLst>
      <p:ext uri="{BB962C8B-B14F-4D97-AF65-F5344CB8AC3E}">
        <p14:creationId xmlns:p14="http://schemas.microsoft.com/office/powerpoint/2010/main" val="29803029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91BC0-53D8-5887-A0A0-7E82ADEDEF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8D138F-9B16-2E8F-8C7A-E4184F5A4D9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6411789-765B-9A45-83FF-6F3004B6E24B}" type="slidenum">
              <a:rPr lang="en-US" smtClean="0"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6F01505-4C5E-D377-75A4-3A6C36E94E71}"/>
                  </a:ext>
                </a:extLst>
              </p:cNvPr>
              <p:cNvSpPr txBox="1"/>
              <p:nvPr/>
            </p:nvSpPr>
            <p:spPr>
              <a:xfrm>
                <a:off x="1956346" y="862874"/>
                <a:ext cx="4758266" cy="774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/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ln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𝑤𝑖𝑡h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𝑓𝑜𝑢𝑛𝑑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𝑠𝑖𝑚𝑢𝑙𝑎𝑡𝑖𝑜𝑛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6F01505-4C5E-D377-75A4-3A6C36E94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346" y="862874"/>
                <a:ext cx="4758266" cy="774315"/>
              </a:xfrm>
              <a:prstGeom prst="rect">
                <a:avLst/>
              </a:prstGeom>
              <a:blipFill>
                <a:blip r:embed="rId2"/>
                <a:stretch>
                  <a:fillRect t="-1613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D5B1A9B-C617-A61F-0C21-8A4D9EC08D7C}"/>
              </a:ext>
            </a:extLst>
          </p:cNvPr>
          <p:cNvSpPr txBox="1"/>
          <p:nvPr/>
        </p:nvSpPr>
        <p:spPr>
          <a:xfrm>
            <a:off x="2135458" y="1756976"/>
            <a:ext cx="4873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Plotting Z</a:t>
            </a:r>
            <a:r>
              <a:rPr lang="en-US" baseline="-25000" dirty="0"/>
              <a:t>eff </a:t>
            </a:r>
            <a:r>
              <a:rPr lang="en-US" dirty="0"/>
              <a:t> at different radii</a:t>
            </a:r>
            <a:r>
              <a:rPr lang="en-US" baseline="-25000" dirty="0"/>
              <a:t> </a:t>
            </a:r>
            <a:r>
              <a:rPr lang="en-US" dirty="0"/>
              <a:t> </a:t>
            </a:r>
          </a:p>
        </p:txBody>
      </p:sp>
      <p:pic>
        <p:nvPicPr>
          <p:cNvPr id="7" name="Picture 6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3F60D110-6048-2D66-95F2-EB26223FB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346" y="2143130"/>
            <a:ext cx="5231306" cy="392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952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91BC0-53D8-5887-A0A0-7E82ADEDEF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8D138F-9B16-2E8F-8C7A-E4184F5A4D9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6411789-765B-9A45-83FF-6F3004B6E24B}" type="slidenum">
              <a:rPr lang="en-US" smtClean="0"/>
              <a:t>29</a:t>
            </a:fld>
            <a:endParaRPr lang="en-US" dirty="0"/>
          </a:p>
        </p:txBody>
      </p:sp>
      <p:pic>
        <p:nvPicPr>
          <p:cNvPr id="3" name="Picture 2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DFE33B50-3867-B945-FAEB-01801D6D3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377" y="2007218"/>
            <a:ext cx="4441241" cy="3330931"/>
          </a:xfrm>
          <a:prstGeom prst="rect">
            <a:avLst/>
          </a:prstGeom>
        </p:spPr>
      </p:pic>
      <p:pic>
        <p:nvPicPr>
          <p:cNvPr id="10" name="Picture 9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1DFC9E1F-8802-0506-19B5-003429065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59" y="2007219"/>
            <a:ext cx="4441241" cy="33309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0A01C77-D98F-1886-21E1-840A667F7427}"/>
              </a:ext>
            </a:extLst>
          </p:cNvPr>
          <p:cNvSpPr txBox="1"/>
          <p:nvPr/>
        </p:nvSpPr>
        <p:spPr>
          <a:xfrm>
            <a:off x="1154151" y="1360887"/>
            <a:ext cx="6835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At the current values optimized for the central scenario, the effective spiral angle of the field seems to be corrected </a:t>
            </a:r>
          </a:p>
        </p:txBody>
      </p:sp>
    </p:spTree>
    <p:extLst>
      <p:ext uri="{BB962C8B-B14F-4D97-AF65-F5344CB8AC3E}">
        <p14:creationId xmlns:p14="http://schemas.microsoft.com/office/powerpoint/2010/main" val="2351429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91BC0-53D8-5887-A0A0-7E82ADEDEF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8D138F-9B16-2E8F-8C7A-E4184F5A4D9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6411789-765B-9A45-83FF-6F3004B6E24B}" type="slidenum">
              <a:rPr lang="en-US" smtClean="0"/>
              <a:t>3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9296F5-CB96-F00D-CA22-A35A0956FAAF}"/>
              </a:ext>
            </a:extLst>
          </p:cNvPr>
          <p:cNvSpPr txBox="1"/>
          <p:nvPr/>
        </p:nvSpPr>
        <p:spPr>
          <a:xfrm>
            <a:off x="2838192" y="1093630"/>
            <a:ext cx="4583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Configuration of doublet magnet (Top view)</a:t>
            </a:r>
          </a:p>
        </p:txBody>
      </p:sp>
      <p:pic>
        <p:nvPicPr>
          <p:cNvPr id="3" name="Content Placeholder 4" descr="A diagram of a curved green and red line&#10;&#10;Description automatically generated with medium confidence">
            <a:extLst>
              <a:ext uri="{FF2B5EF4-FFF2-40B4-BE49-F238E27FC236}">
                <a16:creationId xmlns:a16="http://schemas.microsoft.com/office/drawing/2014/main" id="{079AC59B-237D-6075-CFFF-0893D0108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663" y="1593003"/>
            <a:ext cx="6459542" cy="4636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5BF2F6-365A-FA6F-A0AD-1230362B21C0}"/>
              </a:ext>
            </a:extLst>
          </p:cNvPr>
          <p:cNvSpPr txBox="1"/>
          <p:nvPr/>
        </p:nvSpPr>
        <p:spPr>
          <a:xfrm>
            <a:off x="100360" y="4025589"/>
            <a:ext cx="1814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 magnet and clamp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007EF1-44FE-81BC-5372-BFCFE07FFA0E}"/>
              </a:ext>
            </a:extLst>
          </p:cNvPr>
          <p:cNvSpPr txBox="1"/>
          <p:nvPr/>
        </p:nvSpPr>
        <p:spPr>
          <a:xfrm>
            <a:off x="6779045" y="4025590"/>
            <a:ext cx="1885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 magnet and clamp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17F356A-6FDE-9D74-416F-E0A9ACAA5350}"/>
              </a:ext>
            </a:extLst>
          </p:cNvPr>
          <p:cNvCxnSpPr>
            <a:stCxn id="3" idx="1"/>
          </p:cNvCxnSpPr>
          <p:nvPr/>
        </p:nvCxnSpPr>
        <p:spPr>
          <a:xfrm flipV="1">
            <a:off x="1344663" y="3791415"/>
            <a:ext cx="1699620" cy="1199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47BCE2A-200A-9A13-3E63-D7461A44CE8C}"/>
              </a:ext>
            </a:extLst>
          </p:cNvPr>
          <p:cNvCxnSpPr>
            <a:stCxn id="3" idx="3"/>
          </p:cNvCxnSpPr>
          <p:nvPr/>
        </p:nvCxnSpPr>
        <p:spPr>
          <a:xfrm flipH="1" flipV="1">
            <a:off x="5887844" y="3802566"/>
            <a:ext cx="1916361" cy="1088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E3DCB1F-52DD-37BA-2B0C-03DBF2DA0814}"/>
              </a:ext>
            </a:extLst>
          </p:cNvPr>
          <p:cNvSpPr txBox="1"/>
          <p:nvPr/>
        </p:nvSpPr>
        <p:spPr>
          <a:xfrm>
            <a:off x="5785282" y="1601847"/>
            <a:ext cx="1309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Radial clamps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84C50E6-18A0-FAC1-EC34-26694BCD31CC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5887844" y="1909624"/>
            <a:ext cx="552425" cy="4625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8A4EFDB-1AB4-688D-147F-47F77AE71F56}"/>
              </a:ext>
            </a:extLst>
          </p:cNvPr>
          <p:cNvSpPr txBox="1"/>
          <p:nvPr/>
        </p:nvSpPr>
        <p:spPr>
          <a:xfrm>
            <a:off x="4554816" y="5456593"/>
            <a:ext cx="1080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Coils (Red)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F5B3113-AA0E-69BE-D78B-0ED60A72076C}"/>
              </a:ext>
            </a:extLst>
          </p:cNvPr>
          <p:cNvCxnSpPr/>
          <p:nvPr/>
        </p:nvCxnSpPr>
        <p:spPr>
          <a:xfrm flipH="1" flipV="1">
            <a:off x="4739268" y="3668751"/>
            <a:ext cx="355920" cy="17878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0286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91BC0-53D8-5887-A0A0-7E82ADEDEF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8D138F-9B16-2E8F-8C7A-E4184F5A4D9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6411789-765B-9A45-83FF-6F3004B6E24B}" type="slidenum">
              <a:rPr lang="en-US" smtClean="0"/>
              <a:t>30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A01C77-D98F-1886-21E1-840A667F7427}"/>
              </a:ext>
            </a:extLst>
          </p:cNvPr>
          <p:cNvSpPr txBox="1"/>
          <p:nvPr/>
        </p:nvSpPr>
        <p:spPr>
          <a:xfrm>
            <a:off x="761071" y="1372038"/>
            <a:ext cx="7621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However, the effective spiral angle is affected by the current values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A52DF3-FFC3-4A09-5B54-B22229CBB58D}"/>
              </a:ext>
            </a:extLst>
          </p:cNvPr>
          <p:cNvSpPr txBox="1"/>
          <p:nvPr/>
        </p:nvSpPr>
        <p:spPr>
          <a:xfrm>
            <a:off x="705078" y="1880176"/>
            <a:ext cx="7733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Halving all the current values changes the effective spiral angle even with </a:t>
            </a:r>
          </a:p>
          <a:p>
            <a:pPr algn="ctr"/>
            <a:r>
              <a:rPr lang="en-US" dirty="0"/>
              <a:t>the pole having a constant spiral angle (30 degrees) </a:t>
            </a:r>
          </a:p>
        </p:txBody>
      </p:sp>
      <p:pic>
        <p:nvPicPr>
          <p:cNvPr id="8" name="Picture 7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30C776FD-C730-B5FB-71FC-234990B9B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69" y="2791100"/>
            <a:ext cx="4308581" cy="3231436"/>
          </a:xfrm>
          <a:prstGeom prst="rect">
            <a:avLst/>
          </a:prstGeom>
        </p:spPr>
      </p:pic>
      <p:pic>
        <p:nvPicPr>
          <p:cNvPr id="11" name="Picture 10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75333311-0299-1F9F-CAE9-3E6A00298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750" y="2835173"/>
            <a:ext cx="4308581" cy="323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448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8D138F-9B16-2E8F-8C7A-E4184F5A4D9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6411789-765B-9A45-83FF-6F3004B6E24B}" type="slidenum">
              <a:rPr lang="en-US" smtClean="0"/>
              <a:t>31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4FE676-8C43-5786-D6C5-CD736C8D7D01}"/>
              </a:ext>
            </a:extLst>
          </p:cNvPr>
          <p:cNvSpPr txBox="1"/>
          <p:nvPr/>
        </p:nvSpPr>
        <p:spPr>
          <a:xfrm>
            <a:off x="826946" y="814341"/>
            <a:ext cx="799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Focusing on the F magnet for now</a:t>
            </a:r>
          </a:p>
        </p:txBody>
      </p:sp>
      <p:pic>
        <p:nvPicPr>
          <p:cNvPr id="7" name="Picture 6" descr="A graph of a number of objects&#10;&#10;Description automatically generated with medium confidence">
            <a:extLst>
              <a:ext uri="{FF2B5EF4-FFF2-40B4-BE49-F238E27FC236}">
                <a16:creationId xmlns:a16="http://schemas.microsoft.com/office/drawing/2014/main" id="{C84BD82C-F1BF-2ABE-2048-06AD643BA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3642"/>
            <a:ext cx="4459364" cy="3344523"/>
          </a:xfrm>
          <a:prstGeom prst="rect">
            <a:avLst/>
          </a:prstGeom>
        </p:spPr>
      </p:pic>
      <p:pic>
        <p:nvPicPr>
          <p:cNvPr id="12" name="Picture 11" descr="A graph with a blue line&#10;&#10;Description automatically generated">
            <a:extLst>
              <a:ext uri="{FF2B5EF4-FFF2-40B4-BE49-F238E27FC236}">
                <a16:creationId xmlns:a16="http://schemas.microsoft.com/office/drawing/2014/main" id="{24FBC4DD-E86C-3310-E398-E92D44973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638" y="2303362"/>
            <a:ext cx="4313071" cy="32348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AEAEBF4-80F8-ED77-178D-976F95E65845}"/>
              </a:ext>
            </a:extLst>
          </p:cNvPr>
          <p:cNvSpPr txBox="1"/>
          <p:nvPr/>
        </p:nvSpPr>
        <p:spPr>
          <a:xfrm>
            <a:off x="578734" y="1375457"/>
            <a:ext cx="8240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Fit a third order polynomial and minus the value at the </a:t>
            </a:r>
            <a:r>
              <a:rPr lang="en-US" dirty="0" err="1"/>
              <a:t>centre</a:t>
            </a:r>
            <a:r>
              <a:rPr lang="en-US" dirty="0"/>
              <a:t> of the GFR</a:t>
            </a:r>
          </a:p>
          <a:p>
            <a:r>
              <a:rPr lang="en-US" dirty="0"/>
              <a:t>Add </a:t>
            </a:r>
            <a:r>
              <a:rPr lang="en-US"/>
              <a:t>the angles to the clamps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4593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8D138F-9B16-2E8F-8C7A-E4184F5A4D9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6411789-765B-9A45-83FF-6F3004B6E24B}" type="slidenum">
              <a:rPr lang="en-US" smtClean="0"/>
              <a:t>32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4FE676-8C43-5786-D6C5-CD736C8D7D01}"/>
              </a:ext>
            </a:extLst>
          </p:cNvPr>
          <p:cNvSpPr txBox="1"/>
          <p:nvPr/>
        </p:nvSpPr>
        <p:spPr>
          <a:xfrm>
            <a:off x="826946" y="814341"/>
            <a:ext cx="799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Jacobian Matrix for the k index with the two layer design</a:t>
            </a:r>
          </a:p>
        </p:txBody>
      </p:sp>
      <p:pic>
        <p:nvPicPr>
          <p:cNvPr id="3" name="Picture 2" descr="A graph of numbers and a number&#10;&#10;Description automatically generated with medium confidence">
            <a:extLst>
              <a:ext uri="{FF2B5EF4-FFF2-40B4-BE49-F238E27FC236}">
                <a16:creationId xmlns:a16="http://schemas.microsoft.com/office/drawing/2014/main" id="{3F5EC923-7E9E-B0C5-1863-52724D68F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1560123"/>
            <a:ext cx="58420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981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8D138F-9B16-2E8F-8C7A-E4184F5A4D9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6411789-765B-9A45-83FF-6F3004B6E24B}" type="slidenum">
              <a:rPr lang="en-US" smtClean="0"/>
              <a:t>33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C336E84-8F21-15DF-53E2-B61FC363E327}"/>
              </a:ext>
            </a:extLst>
          </p:cNvPr>
          <p:cNvSpPr txBox="1">
            <a:spLocks/>
          </p:cNvSpPr>
          <p:nvPr/>
        </p:nvSpPr>
        <p:spPr>
          <a:xfrm>
            <a:off x="888602" y="922389"/>
            <a:ext cx="6731174" cy="76070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E74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 err="1"/>
              <a:t>Enge</a:t>
            </a:r>
            <a:r>
              <a:rPr lang="en-US" dirty="0"/>
              <a:t> fringe field</a:t>
            </a:r>
          </a:p>
        </p:txBody>
      </p:sp>
      <p:pic>
        <p:nvPicPr>
          <p:cNvPr id="16" name="Content Placeholder 3">
            <a:extLst>
              <a:ext uri="{FF2B5EF4-FFF2-40B4-BE49-F238E27FC236}">
                <a16:creationId xmlns:a16="http://schemas.microsoft.com/office/drawing/2014/main" id="{CFABE7F2-57CE-D273-2E89-6E07FFE14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51" y="1587860"/>
            <a:ext cx="2936523" cy="6844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B7F2CD-A35D-B37F-C9E2-AFE04C3F83D1}"/>
                  </a:ext>
                </a:extLst>
              </p:cNvPr>
              <p:cNvSpPr txBox="1"/>
              <p:nvPr/>
            </p:nvSpPr>
            <p:spPr>
              <a:xfrm>
                <a:off x="3986559" y="1662256"/>
                <a:ext cx="5254062" cy="535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/>
                  <a:t> For the Simplest case: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B7F2CD-A35D-B37F-C9E2-AFE04C3F8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559" y="1662256"/>
                <a:ext cx="5254062" cy="535659"/>
              </a:xfrm>
              <a:prstGeom prst="rect">
                <a:avLst/>
              </a:prstGeom>
              <a:blipFill>
                <a:blip r:embed="rId3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B4C76528-FB9E-564A-3F47-F503DF1ADB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602" y="2664417"/>
            <a:ext cx="4569966" cy="14940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17FD1BD-6CE6-D0D2-C468-E8E97BB7C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602" y="4325548"/>
            <a:ext cx="5535565" cy="142044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6FCCE60-A1A7-4930-5AFE-786B9B987F87}"/>
              </a:ext>
            </a:extLst>
          </p:cNvPr>
          <p:cNvSpPr txBox="1"/>
          <p:nvPr/>
        </p:nvSpPr>
        <p:spPr>
          <a:xfrm>
            <a:off x="5631367" y="3132843"/>
            <a:ext cx="3356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Effective Field Boundaries (EFB) chosen at the edge of the pole</a:t>
            </a:r>
          </a:p>
        </p:txBody>
      </p:sp>
    </p:spTree>
    <p:extLst>
      <p:ext uri="{BB962C8B-B14F-4D97-AF65-F5344CB8AC3E}">
        <p14:creationId xmlns:p14="http://schemas.microsoft.com/office/powerpoint/2010/main" val="17393087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8D138F-9B16-2E8F-8C7A-E4184F5A4D9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6411789-765B-9A45-83FF-6F3004B6E24B}" type="slidenum">
              <a:rPr lang="en-US" smtClean="0"/>
              <a:t>34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C336E84-8F21-15DF-53E2-B61FC363E327}"/>
              </a:ext>
            </a:extLst>
          </p:cNvPr>
          <p:cNvSpPr txBox="1">
            <a:spLocks/>
          </p:cNvSpPr>
          <p:nvPr/>
        </p:nvSpPr>
        <p:spPr>
          <a:xfrm>
            <a:off x="888602" y="922389"/>
            <a:ext cx="6731174" cy="76070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E74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9014A4-7A4F-1F38-0810-A34F5F0A3658}"/>
              </a:ext>
            </a:extLst>
          </p:cNvPr>
          <p:cNvSpPr txBox="1"/>
          <p:nvPr/>
        </p:nvSpPr>
        <p:spPr>
          <a:xfrm>
            <a:off x="1768572" y="930378"/>
            <a:ext cx="5606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/>
              <a:t>Enge</a:t>
            </a:r>
            <a:r>
              <a:rPr lang="en-US" sz="2400" dirty="0"/>
              <a:t> fringe field with higher coefficients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6">
                <a:extLst>
                  <a:ext uri="{FF2B5EF4-FFF2-40B4-BE49-F238E27FC236}">
                    <a16:creationId xmlns:a16="http://schemas.microsoft.com/office/drawing/2014/main" id="{48D66FD2-9C86-E5A0-B626-74FF05C1B0E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685800" y="1691080"/>
                <a:ext cx="10515600" cy="933845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Clr>
                    <a:srgbClr val="002548"/>
                  </a:buClr>
                  <a:buFont typeface="Arial"/>
                  <a:buNone/>
                  <a:defRPr sz="2800" kern="120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lvl1pPr>
                <a:lvl2pPr marL="457200" indent="0" algn="ctr" defTabSz="457200" rtl="0" eaLnBrk="1" latinLnBrk="0" hangingPunct="1">
                  <a:spcBef>
                    <a:spcPct val="20000"/>
                  </a:spcBef>
                  <a:buClr>
                    <a:srgbClr val="002548"/>
                  </a:buClr>
                  <a:buFont typeface="Arial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Arial"/>
                    <a:ea typeface="+mn-ea"/>
                    <a:cs typeface="Arial"/>
                  </a:defRPr>
                </a:lvl2pPr>
                <a:lvl3pPr marL="914400" indent="0" algn="ctr" defTabSz="457200" rtl="0" eaLnBrk="1" latinLnBrk="0" hangingPunct="1">
                  <a:spcBef>
                    <a:spcPct val="20000"/>
                  </a:spcBef>
                  <a:buClr>
                    <a:srgbClr val="002548"/>
                  </a:buClr>
                  <a:buFont typeface="Arial"/>
                  <a:buNone/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Arial"/>
                    <a:ea typeface="+mn-ea"/>
                    <a:cs typeface="Arial"/>
                  </a:defRPr>
                </a:lvl3pPr>
                <a:lvl4pPr marL="1371600" indent="0" algn="ctr" defTabSz="457200" rtl="0" eaLnBrk="1" latinLnBrk="0" hangingPunct="1">
                  <a:spcBef>
                    <a:spcPct val="20000"/>
                  </a:spcBef>
                  <a:buClr>
                    <a:srgbClr val="002548"/>
                  </a:buClr>
                  <a:buFont typeface="Arial"/>
                  <a:buNone/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Arial"/>
                    <a:ea typeface="+mn-ea"/>
                    <a:cs typeface="Arial"/>
                  </a:defRPr>
                </a:lvl4pPr>
                <a:lvl5pPr marL="1828800" indent="0" algn="ctr" defTabSz="457200" rtl="0" eaLnBrk="1" latinLnBrk="0" hangingPunct="1">
                  <a:spcBef>
                    <a:spcPct val="20000"/>
                  </a:spcBef>
                  <a:buClr>
                    <a:srgbClr val="002548"/>
                  </a:buClr>
                  <a:buFont typeface="Arial"/>
                  <a:buNone/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Arial"/>
                    <a:ea typeface="+mn-ea"/>
                    <a:cs typeface="Arial"/>
                  </a:defRPr>
                </a:lvl5pPr>
                <a:lvl6pPr marL="22860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den>
                          </m:f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den>
                          </m:f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6">
                <a:extLst>
                  <a:ext uri="{FF2B5EF4-FFF2-40B4-BE49-F238E27FC236}">
                    <a16:creationId xmlns:a16="http://schemas.microsoft.com/office/drawing/2014/main" id="{48D66FD2-9C86-E5A0-B626-74FF05C1B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85800" y="1691080"/>
                <a:ext cx="10515600" cy="933845"/>
              </a:xfrm>
              <a:prstGeom prst="rect">
                <a:avLst/>
              </a:prstGeom>
              <a:blipFill>
                <a:blip r:embed="rId2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2DC57A-2FFA-79CB-6B66-984261B59007}"/>
                  </a:ext>
                </a:extLst>
              </p:cNvPr>
              <p:cNvSpPr txBox="1"/>
              <p:nvPr/>
            </p:nvSpPr>
            <p:spPr>
              <a:xfrm>
                <a:off x="312233" y="2962592"/>
                <a:ext cx="8731406" cy="10367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To model the doublet together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0_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(1+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𝑒𝑛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(1+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8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0_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(1+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)(1+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2DC57A-2FFA-79CB-6B66-984261B59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33" y="2962592"/>
                <a:ext cx="8731406" cy="1036759"/>
              </a:xfrm>
              <a:prstGeom prst="rect">
                <a:avLst/>
              </a:prstGeom>
              <a:blipFill>
                <a:blip r:embed="rId3"/>
                <a:stretch>
                  <a:fillRect l="-581" t="-2439" b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7C0822B-F653-F109-841E-A081747A426B}"/>
              </a:ext>
            </a:extLst>
          </p:cNvPr>
          <p:cNvSpPr txBox="1"/>
          <p:nvPr/>
        </p:nvSpPr>
        <p:spPr>
          <a:xfrm>
            <a:off x="312233" y="4337018"/>
            <a:ext cx="7649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two separatable functions of each magnet </a:t>
            </a:r>
            <a:r>
              <a:rPr lang="en-US" dirty="0" err="1"/>
              <a:t>superpositioned</a:t>
            </a:r>
            <a:r>
              <a:rPr lang="en-US" dirty="0"/>
              <a:t> on top of each other</a:t>
            </a:r>
          </a:p>
        </p:txBody>
      </p:sp>
    </p:spTree>
    <p:extLst>
      <p:ext uri="{BB962C8B-B14F-4D97-AF65-F5344CB8AC3E}">
        <p14:creationId xmlns:p14="http://schemas.microsoft.com/office/powerpoint/2010/main" val="17697207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8D138F-9B16-2E8F-8C7A-E4184F5A4D9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6411789-765B-9A45-83FF-6F3004B6E24B}" type="slidenum">
              <a:rPr lang="en-US" smtClean="0"/>
              <a:t>35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4FE676-8C43-5786-D6C5-CD736C8D7D01}"/>
              </a:ext>
            </a:extLst>
          </p:cNvPr>
          <p:cNvSpPr txBox="1"/>
          <p:nvPr/>
        </p:nvSpPr>
        <p:spPr>
          <a:xfrm>
            <a:off x="575840" y="752356"/>
            <a:ext cx="799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Enge</a:t>
            </a:r>
            <a:r>
              <a:rPr lang="en-US" dirty="0"/>
              <a:t> fringe field fit </a:t>
            </a:r>
          </a:p>
        </p:txBody>
      </p:sp>
      <p:pic>
        <p:nvPicPr>
          <p:cNvPr id="4" name="Picture 3" descr="A graph of a function&#10;&#10;Description automatically generated">
            <a:extLst>
              <a:ext uri="{FF2B5EF4-FFF2-40B4-BE49-F238E27FC236}">
                <a16:creationId xmlns:a16="http://schemas.microsoft.com/office/drawing/2014/main" id="{98E277BE-3E16-0CEF-5C3C-0007C62C3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9750"/>
            <a:ext cx="5842000" cy="4381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726994-4603-A5B9-B653-113DCEC79DFA}"/>
              </a:ext>
            </a:extLst>
          </p:cNvPr>
          <p:cNvSpPr txBox="1"/>
          <p:nvPr/>
        </p:nvSpPr>
        <p:spPr>
          <a:xfrm>
            <a:off x="2699211" y="1139706"/>
            <a:ext cx="3745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Considering only the C1 coefficient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473076-FDF0-0A22-4DA0-D1C12704F78A}"/>
                  </a:ext>
                </a:extLst>
              </p:cNvPr>
              <p:cNvSpPr txBox="1"/>
              <p:nvPr/>
            </p:nvSpPr>
            <p:spPr>
              <a:xfrm>
                <a:off x="2330033" y="2657548"/>
                <a:ext cx="10313233" cy="3752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𝑒𝑛</m:t>
                            </m:r>
                          </m:sub>
                        </m:sSub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GB" sz="1600"/>
                      <m:t>1.15067703</m:t>
                    </m:r>
                    <m:r>
                      <m:rPr>
                        <m:nor/>
                      </m:rPr>
                      <a:rPr lang="en-US" sz="1600" b="0" i="0" smtClean="0"/>
                      <m:t> (</m:t>
                    </m:r>
                    <m:r>
                      <m:rPr>
                        <m:nor/>
                      </m:rPr>
                      <a:rPr lang="en-GB" sz="1600"/>
                      <m:t>1.160644</m:t>
                    </m:r>
                  </m:oMath>
                </a14:m>
                <a:r>
                  <a:rPr lang="en-US" sz="1600" dirty="0">
                    <a:ea typeface="Cambria Math" panose="02040503050406030204" pitchFamily="18" charset="0"/>
                  </a:rPr>
                  <a:t>)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𝑒𝑥</m:t>
                            </m:r>
                          </m:sub>
                        </m:sSub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GB" sz="1600"/>
                      <m:t>1.23398973</m:t>
                    </m:r>
                  </m:oMath>
                </a14:m>
                <a:r>
                  <a:rPr lang="en-US" sz="1600" dirty="0"/>
                  <a:t> (1.221207)</a:t>
                </a:r>
              </a:p>
              <a:p>
                <a:pPr algn="ctr"/>
                <a:endParaRPr lang="en-US" sz="1600" dirty="0"/>
              </a:p>
              <a:p>
                <a:pPr algn="ctr"/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𝑒𝑛</m:t>
                            </m:r>
                          </m:sub>
                        </m:sSub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r>
                      <m:rPr>
                        <m:nor/>
                      </m:rPr>
                      <a:rPr lang="en-GB" sz="1600"/>
                      <m:t>1.28218508</m:t>
                    </m:r>
                  </m:oMath>
                </a14:m>
                <a:r>
                  <a:rPr lang="en-US" sz="1600" dirty="0">
                    <a:ea typeface="Cambria Math" panose="02040503050406030204" pitchFamily="18" charset="0"/>
                  </a:rPr>
                  <a:t> (</a:t>
                </a:r>
                <a:r>
                  <a:rPr lang="en-GB" sz="1600" dirty="0"/>
                  <a:t>1.291544)</a:t>
                </a:r>
                <a:endParaRPr lang="en-US" sz="1600" dirty="0"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𝑒𝑥</m:t>
                            </m:r>
                          </m:sub>
                        </m:sSub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GB" sz="1600"/>
                      <m:t>1.34751288</m:t>
                    </m:r>
                  </m:oMath>
                </a14:m>
                <a:r>
                  <a:rPr lang="en-US" sz="1600" dirty="0"/>
                  <a:t> (</a:t>
                </a:r>
                <a:r>
                  <a:rPr lang="en-GB" sz="1600" dirty="0"/>
                  <a:t>1.335177)</a:t>
                </a:r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r>
                  <a:rPr lang="en-US" sz="1600" dirty="0"/>
                  <a:t>           C1</a:t>
                </a:r>
                <a:r>
                  <a:rPr lang="en-US" sz="1600" baseline="-25000" dirty="0"/>
                  <a:t>F </a:t>
                </a:r>
                <a:r>
                  <a:rPr lang="en-US" sz="1600" dirty="0"/>
                  <a:t>= 38.2184742 </a:t>
                </a:r>
                <a:r>
                  <a:rPr lang="en-US" sz="1600" baseline="-25000" dirty="0"/>
                  <a:t>  </a:t>
                </a:r>
              </a:p>
              <a:p>
                <a:pPr algn="ctr"/>
                <a:r>
                  <a:rPr lang="en-US" sz="1600" baseline="-25000" dirty="0"/>
                  <a:t>                </a:t>
                </a:r>
                <a:r>
                  <a:rPr lang="en-US" sz="1600" dirty="0"/>
                  <a:t>C1</a:t>
                </a:r>
                <a:r>
                  <a:rPr lang="en-US" sz="1600" baseline="-25000" dirty="0"/>
                  <a:t>D </a:t>
                </a:r>
                <a:r>
                  <a:rPr lang="en-US" sz="1600" dirty="0"/>
                  <a:t>= 41.3568124 </a:t>
                </a:r>
              </a:p>
              <a:p>
                <a:pPr algn="ctr"/>
                <a:endParaRPr lang="en-US" sz="1600" dirty="0"/>
              </a:p>
              <a:p>
                <a:pPr algn="ctr"/>
                <a:r>
                  <a:rPr lang="en-US" sz="1600" dirty="0"/>
                  <a:t>           B</a:t>
                </a:r>
                <a:r>
                  <a:rPr lang="en-US" sz="1600" baseline="-25000" dirty="0"/>
                  <a:t>0 F </a:t>
                </a:r>
                <a:r>
                  <a:rPr lang="en-US" sz="1600" dirty="0"/>
                  <a:t>= -0.79728663 (-0.76257)</a:t>
                </a:r>
              </a:p>
              <a:p>
                <a:pPr algn="ctr"/>
                <a:r>
                  <a:rPr lang="en-US" sz="1600" dirty="0"/>
                  <a:t>           B</a:t>
                </a:r>
                <a:r>
                  <a:rPr lang="en-US" sz="1600" baseline="-25000" dirty="0"/>
                  <a:t>0 D </a:t>
                </a:r>
                <a:r>
                  <a:rPr lang="en-US" sz="1600" dirty="0"/>
                  <a:t>= 0.69796035 (0.65133)</a:t>
                </a:r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  <a:p>
                <a:pPr algn="ctr"/>
                <a:endParaRPr lang="en-US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473076-FDF0-0A22-4DA0-D1C12704F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033" y="2657548"/>
                <a:ext cx="10313233" cy="3752309"/>
              </a:xfrm>
              <a:prstGeom prst="rect">
                <a:avLst/>
              </a:prstGeom>
              <a:blipFill>
                <a:blip r:embed="rId3"/>
                <a:stretch>
                  <a:fillRect t="-1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92261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8D138F-9B16-2E8F-8C7A-E4184F5A4D9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6411789-765B-9A45-83FF-6F3004B6E24B}" type="slidenum">
              <a:rPr lang="en-US" smtClean="0"/>
              <a:t>36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4FE676-8C43-5786-D6C5-CD736C8D7D01}"/>
              </a:ext>
            </a:extLst>
          </p:cNvPr>
          <p:cNvSpPr txBox="1"/>
          <p:nvPr/>
        </p:nvSpPr>
        <p:spPr>
          <a:xfrm>
            <a:off x="575840" y="752356"/>
            <a:ext cx="799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Enge</a:t>
            </a:r>
            <a:r>
              <a:rPr lang="en-US" dirty="0"/>
              <a:t> fringe field fit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726994-4603-A5B9-B653-113DCEC79DFA}"/>
              </a:ext>
            </a:extLst>
          </p:cNvPr>
          <p:cNvSpPr txBox="1"/>
          <p:nvPr/>
        </p:nvSpPr>
        <p:spPr>
          <a:xfrm>
            <a:off x="2699211" y="1139706"/>
            <a:ext cx="3566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Considering up to C3 coefficients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473076-FDF0-0A22-4DA0-D1C12704F78A}"/>
              </a:ext>
            </a:extLst>
          </p:cNvPr>
          <p:cNvSpPr txBox="1"/>
          <p:nvPr/>
        </p:nvSpPr>
        <p:spPr>
          <a:xfrm>
            <a:off x="2330033" y="2657548"/>
            <a:ext cx="10313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/>
          </a:p>
        </p:txBody>
      </p:sp>
      <p:pic>
        <p:nvPicPr>
          <p:cNvPr id="3" name="Picture 2" descr="A graph of a function&#10;&#10;Description automatically generated">
            <a:extLst>
              <a:ext uri="{FF2B5EF4-FFF2-40B4-BE49-F238E27FC236}">
                <a16:creationId xmlns:a16="http://schemas.microsoft.com/office/drawing/2014/main" id="{30A7BA2A-8994-A6F2-5DB6-A2CF3E577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231" y="1567068"/>
            <a:ext cx="58420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75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C9B6F-AAAE-5BEF-E980-00663307712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6411789-765B-9A45-83FF-6F3004B6E24B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2575EE-0900-3CCF-F03B-A5F90D7AC1FB}"/>
              </a:ext>
            </a:extLst>
          </p:cNvPr>
          <p:cNvSpPr txBox="1"/>
          <p:nvPr/>
        </p:nvSpPr>
        <p:spPr>
          <a:xfrm>
            <a:off x="989636" y="2083709"/>
            <a:ext cx="707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9D45ED3-923F-8B1D-F2DF-EE25EE2EAC7A}"/>
                  </a:ext>
                </a:extLst>
              </p14:cNvPr>
              <p14:cNvContentPartPr/>
              <p14:nvPr/>
            </p14:nvContentPartPr>
            <p14:xfrm>
              <a:off x="7666223" y="4541810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9D45ED3-923F-8B1D-F2DF-EE25EE2EAC7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57583" y="453317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Content Placeholder 4" descr="A red curved object with a cross-section&#10;&#10;Description automatically generated with medium confidence">
            <a:extLst>
              <a:ext uri="{FF2B5EF4-FFF2-40B4-BE49-F238E27FC236}">
                <a16:creationId xmlns:a16="http://schemas.microsoft.com/office/drawing/2014/main" id="{366CA6AE-70B5-1CAD-2121-26378B8222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63806"/>
            <a:ext cx="4926032" cy="27740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999DFE-4A6E-6CFD-C26E-0DCD6BAE42E5}"/>
              </a:ext>
            </a:extLst>
          </p:cNvPr>
          <p:cNvSpPr txBox="1"/>
          <p:nvPr/>
        </p:nvSpPr>
        <p:spPr>
          <a:xfrm>
            <a:off x="3349738" y="912614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Shape of the trim coil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046F68-9A56-A1A6-DFAE-C9F816B468A8}"/>
              </a:ext>
            </a:extLst>
          </p:cNvPr>
          <p:cNvSpPr txBox="1"/>
          <p:nvPr/>
        </p:nvSpPr>
        <p:spPr>
          <a:xfrm>
            <a:off x="234914" y="5478109"/>
            <a:ext cx="8674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circular arc becomes too small if the opening angle is smaller than 2.5 degrees</a:t>
            </a:r>
          </a:p>
          <a:p>
            <a:r>
              <a:rPr lang="en-US" dirty="0"/>
              <a:t>Hence opening angle of D magnet set to 2.5 degrees</a:t>
            </a:r>
          </a:p>
        </p:txBody>
      </p:sp>
      <p:pic>
        <p:nvPicPr>
          <p:cNvPr id="2" name="Content Placeholder 4" descr="A picture containing cardboard, container, box, red&#10;&#10;Description automatically generated">
            <a:extLst>
              <a:ext uri="{FF2B5EF4-FFF2-40B4-BE49-F238E27FC236}">
                <a16:creationId xmlns:a16="http://schemas.microsoft.com/office/drawing/2014/main" id="{65527D2A-8CFF-7FB8-4F57-E26561DD91B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615" r="781" b="-1"/>
          <a:stretch/>
        </p:blipFill>
        <p:spPr>
          <a:xfrm>
            <a:off x="4715075" y="1630917"/>
            <a:ext cx="4336328" cy="2906932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4C53552-61DE-3A09-20CD-45650829C19D}"/>
              </a:ext>
            </a:extLst>
          </p:cNvPr>
          <p:cNvCxnSpPr/>
          <p:nvPr/>
        </p:nvCxnSpPr>
        <p:spPr>
          <a:xfrm flipV="1">
            <a:off x="1265129" y="3795386"/>
            <a:ext cx="601249" cy="16827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046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C9B6F-AAAE-5BEF-E980-00663307712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6411789-765B-9A45-83FF-6F3004B6E24B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E5979C-8E7F-BE41-0C54-5A88EFCA2EE1}"/>
              </a:ext>
            </a:extLst>
          </p:cNvPr>
          <p:cNvSpPr txBox="1"/>
          <p:nvPr/>
        </p:nvSpPr>
        <p:spPr>
          <a:xfrm>
            <a:off x="1660966" y="763930"/>
            <a:ext cx="5822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Opening angles including clamps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5B9E09-067A-9ECC-CDF5-059A638106C1}"/>
              </a:ext>
            </a:extLst>
          </p:cNvPr>
          <p:cNvSpPr txBox="1"/>
          <p:nvPr/>
        </p:nvSpPr>
        <p:spPr>
          <a:xfrm>
            <a:off x="960699" y="1469986"/>
            <a:ext cx="707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Need at least 10 mm margin between each components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2575EE-0900-3CCF-F03B-A5F90D7AC1FB}"/>
              </a:ext>
            </a:extLst>
          </p:cNvPr>
          <p:cNvSpPr txBox="1"/>
          <p:nvPr/>
        </p:nvSpPr>
        <p:spPr>
          <a:xfrm>
            <a:off x="989636" y="2083709"/>
            <a:ext cx="70721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Opening angle between F pole and the clamp:  2.13 degrees</a:t>
            </a:r>
          </a:p>
          <a:p>
            <a:endParaRPr lang="en-US" dirty="0"/>
          </a:p>
          <a:p>
            <a:r>
              <a:rPr lang="en-US" dirty="0"/>
              <a:t>F pole:  3.47 degrees</a:t>
            </a:r>
          </a:p>
          <a:p>
            <a:endParaRPr lang="en-US" dirty="0"/>
          </a:p>
          <a:p>
            <a:r>
              <a:rPr lang="en-US" dirty="0"/>
              <a:t>F/D opening angle: 4.03 degrees</a:t>
            </a:r>
          </a:p>
          <a:p>
            <a:endParaRPr lang="en-US" dirty="0"/>
          </a:p>
          <a:p>
            <a:r>
              <a:rPr lang="en-US" dirty="0"/>
              <a:t>D pole: 2.50 degrees </a:t>
            </a:r>
          </a:p>
          <a:p>
            <a:endParaRPr lang="en-US" dirty="0"/>
          </a:p>
          <a:p>
            <a:r>
              <a:rPr lang="en-US" dirty="0"/>
              <a:t>Opening angle between D pole and the clamp:  2.13 degrees</a:t>
            </a:r>
          </a:p>
          <a:p>
            <a:endParaRPr lang="en-US" dirty="0"/>
          </a:p>
          <a:p>
            <a:r>
              <a:rPr lang="en-US" dirty="0"/>
              <a:t>Clamps are 50 mm thick each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9D45ED3-923F-8B1D-F2DF-EE25EE2EAC7A}"/>
                  </a:ext>
                </a:extLst>
              </p14:cNvPr>
              <p14:cNvContentPartPr/>
              <p14:nvPr/>
            </p14:nvContentPartPr>
            <p14:xfrm>
              <a:off x="7666223" y="4541810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9D45ED3-923F-8B1D-F2DF-EE25EE2EAC7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57583" y="453317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640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91BC0-53D8-5887-A0A0-7E82ADEDEF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8D138F-9B16-2E8F-8C7A-E4184F5A4D9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6411789-765B-9A45-83FF-6F3004B6E24B}" type="slidenum">
              <a:rPr lang="en-US" smtClean="0"/>
              <a:t>6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091158-7FAF-DC18-82A5-D72ADAB3B842}"/>
              </a:ext>
            </a:extLst>
          </p:cNvPr>
          <p:cNvSpPr txBox="1"/>
          <p:nvPr/>
        </p:nvSpPr>
        <p:spPr>
          <a:xfrm>
            <a:off x="1180618" y="1238491"/>
            <a:ext cx="7037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At each radii vary theta and obtain </a:t>
            </a:r>
            <a:r>
              <a:rPr lang="en-US" dirty="0" err="1"/>
              <a:t>Bz</a:t>
            </a:r>
            <a:r>
              <a:rPr lang="en-US" dirty="0"/>
              <a:t> </a:t>
            </a:r>
          </a:p>
        </p:txBody>
      </p:sp>
      <p:pic>
        <p:nvPicPr>
          <p:cNvPr id="2" name="Picture 1" descr="A graph of a graph showing a red and green line&#10;&#10;Description automatically generated with medium confidence">
            <a:extLst>
              <a:ext uri="{FF2B5EF4-FFF2-40B4-BE49-F238E27FC236}">
                <a16:creationId xmlns:a16="http://schemas.microsoft.com/office/drawing/2014/main" id="{2D7B631C-1A82-D5A5-186F-11A81BDF5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7823"/>
            <a:ext cx="4722471" cy="3708301"/>
          </a:xfrm>
          <a:prstGeom prst="rect">
            <a:avLst/>
          </a:prstGeom>
        </p:spPr>
      </p:pic>
      <p:pic>
        <p:nvPicPr>
          <p:cNvPr id="3" name="Content Placeholder 6" descr="A graph of a function&#10;&#10;Description automatically generated">
            <a:extLst>
              <a:ext uri="{FF2B5EF4-FFF2-40B4-BE49-F238E27FC236}">
                <a16:creationId xmlns:a16="http://schemas.microsoft.com/office/drawing/2014/main" id="{C72BC13D-9B64-76A6-C6E2-36C6FCE88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567" y="1607823"/>
            <a:ext cx="5018763" cy="37640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732298-00C4-BF45-2BC0-4B5701AE0C3A}"/>
              </a:ext>
            </a:extLst>
          </p:cNvPr>
          <p:cNvSpPr txBox="1"/>
          <p:nvPr/>
        </p:nvSpPr>
        <p:spPr>
          <a:xfrm>
            <a:off x="0" y="5390329"/>
            <a:ext cx="8674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Separate into negative component (F magnet) and positive component (D magnet) </a:t>
            </a:r>
          </a:p>
        </p:txBody>
      </p:sp>
    </p:spTree>
    <p:extLst>
      <p:ext uri="{BB962C8B-B14F-4D97-AF65-F5344CB8AC3E}">
        <p14:creationId xmlns:p14="http://schemas.microsoft.com/office/powerpoint/2010/main" val="2383431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91BC0-53D8-5887-A0A0-7E82ADEDEF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8D138F-9B16-2E8F-8C7A-E4184F5A4D9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6411789-765B-9A45-83FF-6F3004B6E24B}" type="slidenum">
              <a:rPr lang="en-US" smtClean="0"/>
              <a:t>7</a:t>
            </a:fld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DDFAF9-7644-4460-42DA-220CC99541B4}"/>
              </a:ext>
            </a:extLst>
          </p:cNvPr>
          <p:cNvSpPr txBox="1"/>
          <p:nvPr/>
        </p:nvSpPr>
        <p:spPr>
          <a:xfrm>
            <a:off x="4499365" y="1697714"/>
            <a:ext cx="4686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Jacobian Matrix</a:t>
            </a:r>
          </a:p>
        </p:txBody>
      </p:sp>
      <p:pic>
        <p:nvPicPr>
          <p:cNvPr id="6" name="Picture 5" descr="A mathematical equation with numbers and symbols&#10;&#10;Description automatically generated">
            <a:extLst>
              <a:ext uri="{FF2B5EF4-FFF2-40B4-BE49-F238E27FC236}">
                <a16:creationId xmlns:a16="http://schemas.microsoft.com/office/drawing/2014/main" id="{7E94A3E3-BA8F-D881-3F6E-1FA751D86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433" y="2417194"/>
            <a:ext cx="2590231" cy="12555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51113DB-43AD-0E1B-9DA4-88824A692B56}"/>
              </a:ext>
            </a:extLst>
          </p:cNvPr>
          <p:cNvSpPr txBox="1"/>
          <p:nvPr/>
        </p:nvSpPr>
        <p:spPr>
          <a:xfrm>
            <a:off x="4765098" y="4254925"/>
            <a:ext cx="43272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0: </a:t>
            </a:r>
            <a:r>
              <a:rPr lang="en-US" sz="1600" dirty="0"/>
              <a:t>Main coil</a:t>
            </a:r>
          </a:p>
          <a:p>
            <a:endParaRPr lang="en-US" dirty="0"/>
          </a:p>
          <a:p>
            <a:r>
              <a:rPr lang="en-US" dirty="0"/>
              <a:t>Number 1-10: </a:t>
            </a:r>
            <a:r>
              <a:rPr lang="en-US" sz="1600" dirty="0" err="1"/>
              <a:t>Trimcoils</a:t>
            </a:r>
            <a:r>
              <a:rPr lang="en-US" sz="1600" dirty="0"/>
              <a:t> with increasing radii</a:t>
            </a:r>
          </a:p>
          <a:p>
            <a:endParaRPr lang="en-US" dirty="0"/>
          </a:p>
        </p:txBody>
      </p:sp>
      <p:pic>
        <p:nvPicPr>
          <p:cNvPr id="15" name="Picture 14" descr="A graph of a number&#10;&#10;Description automatically generated with medium confidence">
            <a:extLst>
              <a:ext uri="{FF2B5EF4-FFF2-40B4-BE49-F238E27FC236}">
                <a16:creationId xmlns:a16="http://schemas.microsoft.com/office/drawing/2014/main" id="{0DD8C0A3-4590-1D2B-B1E1-D9714053F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40" y="1695432"/>
            <a:ext cx="4565170" cy="44438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00C73A-3B58-FD6A-E902-753FC16F4AC5}"/>
              </a:ext>
            </a:extLst>
          </p:cNvPr>
          <p:cNvSpPr txBox="1"/>
          <p:nvPr/>
        </p:nvSpPr>
        <p:spPr>
          <a:xfrm>
            <a:off x="1124281" y="791391"/>
            <a:ext cx="7724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Current optimization </a:t>
            </a:r>
          </a:p>
          <a:p>
            <a:pPr algn="ctr"/>
            <a:r>
              <a:rPr lang="en-US" dirty="0"/>
              <a:t>Match maximum </a:t>
            </a:r>
            <a:r>
              <a:rPr lang="en-US" dirty="0" err="1"/>
              <a:t>Bz</a:t>
            </a:r>
            <a:r>
              <a:rPr lang="en-US" dirty="0"/>
              <a:t> of F magnet with the analytic scaling law 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8B8CB9-3B33-E6FD-82BC-73B9F63D38E7}"/>
              </a:ext>
            </a:extLst>
          </p:cNvPr>
          <p:cNvSpPr txBox="1"/>
          <p:nvPr/>
        </p:nvSpPr>
        <p:spPr>
          <a:xfrm>
            <a:off x="4745129" y="2030024"/>
            <a:ext cx="4489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Effect of maximum </a:t>
            </a:r>
            <a:r>
              <a:rPr lang="en-US" dirty="0" err="1"/>
              <a:t>Bz</a:t>
            </a:r>
            <a:r>
              <a:rPr lang="en-US" dirty="0"/>
              <a:t> with varying current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E2885D-6945-27AB-9285-7EB41D5FFA48}"/>
              </a:ext>
            </a:extLst>
          </p:cNvPr>
          <p:cNvSpPr txBox="1"/>
          <p:nvPr/>
        </p:nvSpPr>
        <p:spPr>
          <a:xfrm>
            <a:off x="5364009" y="5528290"/>
            <a:ext cx="3462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GFR ( 3580-4150 mm)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171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8D138F-9B16-2E8F-8C7A-E4184F5A4D9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6411789-765B-9A45-83FF-6F3004B6E24B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35905BD-3AF5-33CA-38A2-89B65FA89909}"/>
              </a:ext>
            </a:extLst>
          </p:cNvPr>
          <p:cNvGraphicFramePr>
            <a:graphicFrameLocks noGrp="1"/>
          </p:cNvGraphicFramePr>
          <p:nvPr/>
        </p:nvGraphicFramePr>
        <p:xfrm>
          <a:off x="5847703" y="1423422"/>
          <a:ext cx="3013598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6799">
                  <a:extLst>
                    <a:ext uri="{9D8B030D-6E8A-4147-A177-3AD203B41FA5}">
                      <a16:colId xmlns:a16="http://schemas.microsoft.com/office/drawing/2014/main" val="3309315578"/>
                    </a:ext>
                  </a:extLst>
                </a:gridCol>
                <a:gridCol w="1506799">
                  <a:extLst>
                    <a:ext uri="{9D8B030D-6E8A-4147-A177-3AD203B41FA5}">
                      <a16:colId xmlns:a16="http://schemas.microsoft.com/office/drawing/2014/main" val="1574832255"/>
                    </a:ext>
                  </a:extLst>
                </a:gridCol>
              </a:tblGrid>
              <a:tr h="597773">
                <a:tc>
                  <a:txBody>
                    <a:bodyPr/>
                    <a:lstStyle/>
                    <a:p>
                      <a:r>
                        <a:rPr lang="en-US" dirty="0"/>
                        <a:t>Coil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Current </a:t>
                      </a:r>
                    </a:p>
                    <a:p>
                      <a:r>
                        <a:rPr lang="en-US" sz="1200" dirty="0"/>
                        <a:t>Values (Ampere turn)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1604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64948.68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708652"/>
                  </a:ext>
                </a:extLst>
              </a:tr>
              <a:tr h="345932">
                <a:tc>
                  <a:txBody>
                    <a:bodyPr/>
                    <a:lstStyle/>
                    <a:p>
                      <a:r>
                        <a:rPr lang="en-US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1439.04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488573"/>
                  </a:ext>
                </a:extLst>
              </a:tr>
              <a:tr h="345932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4991.75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167132"/>
                  </a:ext>
                </a:extLst>
              </a:tr>
              <a:tr h="345932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12849.20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733153"/>
                  </a:ext>
                </a:extLst>
              </a:tr>
              <a:tr h="345932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10057.83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416709"/>
                  </a:ext>
                </a:extLst>
              </a:tr>
              <a:tr h="345932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7839.84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505672"/>
                  </a:ext>
                </a:extLst>
              </a:tr>
              <a:tr h="345932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5259.40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361957"/>
                  </a:ext>
                </a:extLst>
              </a:tr>
              <a:tr h="345932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4162.98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431581"/>
                  </a:ext>
                </a:extLst>
              </a:tr>
              <a:tr h="345932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2988.36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633910"/>
                  </a:ext>
                </a:extLst>
              </a:tr>
              <a:tr h="345932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2695.18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980220"/>
                  </a:ext>
                </a:extLst>
              </a:tr>
              <a:tr h="345932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459.00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99490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07B0401-DDBB-B89D-33D8-7FF95C17F725}"/>
              </a:ext>
            </a:extLst>
          </p:cNvPr>
          <p:cNvSpPr txBox="1"/>
          <p:nvPr/>
        </p:nvSpPr>
        <p:spPr>
          <a:xfrm>
            <a:off x="5878086" y="1049186"/>
            <a:ext cx="3217127" cy="374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Current Values in F magnet</a:t>
            </a:r>
          </a:p>
        </p:txBody>
      </p:sp>
      <p:pic>
        <p:nvPicPr>
          <p:cNvPr id="6" name="Picture 5" descr="A graph with blue lines&#10;&#10;Description automatically generated">
            <a:extLst>
              <a:ext uri="{FF2B5EF4-FFF2-40B4-BE49-F238E27FC236}">
                <a16:creationId xmlns:a16="http://schemas.microsoft.com/office/drawing/2014/main" id="{555FBD97-94C0-50B0-9F74-963CD78F6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61" y="2061812"/>
            <a:ext cx="4965053" cy="38712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EE4159-ABC0-83A8-BEFE-C409E303FC1C}"/>
              </a:ext>
            </a:extLst>
          </p:cNvPr>
          <p:cNvSpPr txBox="1"/>
          <p:nvPr/>
        </p:nvSpPr>
        <p:spPr>
          <a:xfrm>
            <a:off x="831935" y="1648730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optimization for F magnet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BE9F80-022F-82DC-09B5-D37F505F2B24}"/>
              </a:ext>
            </a:extLst>
          </p:cNvPr>
          <p:cNvSpPr txBox="1"/>
          <p:nvPr/>
        </p:nvSpPr>
        <p:spPr>
          <a:xfrm>
            <a:off x="1369103" y="642347"/>
            <a:ext cx="6405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Central scenario: B</a:t>
            </a:r>
            <a:r>
              <a:rPr lang="en-US" baseline="-25000" dirty="0"/>
              <a:t>0 </a:t>
            </a:r>
            <a:r>
              <a:rPr lang="en-US" dirty="0"/>
              <a:t>:</a:t>
            </a:r>
            <a:r>
              <a:rPr lang="en-GB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 -1.344690T, </a:t>
            </a:r>
            <a:r>
              <a:rPr lang="en-GB" dirty="0">
                <a:solidFill>
                  <a:srgbClr val="242424"/>
                </a:solidFill>
                <a:latin typeface="Segoe UI" panose="020B0502040204020203" pitchFamily="34" charset="0"/>
              </a:rPr>
              <a:t>r</a:t>
            </a:r>
            <a:r>
              <a:rPr lang="en-GB" baseline="-25000" dirty="0">
                <a:solidFill>
                  <a:srgbClr val="242424"/>
                </a:solidFill>
                <a:latin typeface="Segoe UI" panose="020B0502040204020203" pitchFamily="34" charset="0"/>
              </a:rPr>
              <a:t>0 </a:t>
            </a:r>
            <a:r>
              <a:rPr lang="en-GB" dirty="0">
                <a:solidFill>
                  <a:srgbClr val="242424"/>
                </a:solidFill>
                <a:latin typeface="Segoe UI" panose="020B0502040204020203" pitchFamily="34" charset="0"/>
              </a:rPr>
              <a:t>: 4.147222m, k : </a:t>
            </a:r>
            <a:r>
              <a:rPr lang="en-GB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7.716500</a:t>
            </a:r>
            <a:endParaRPr lang="en-GB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CF4BD56-3B89-E945-3F9E-80018DE4CFAB}"/>
                  </a:ext>
                </a:extLst>
              </p:cNvPr>
              <p:cNvSpPr txBox="1"/>
              <p:nvPr/>
            </p:nvSpPr>
            <p:spPr>
              <a:xfrm>
                <a:off x="419725" y="1049186"/>
                <a:ext cx="4033714" cy="613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CF4BD56-3B89-E945-3F9E-80018DE4C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25" y="1049186"/>
                <a:ext cx="4033714" cy="6137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4460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8D138F-9B16-2E8F-8C7A-E4184F5A4D9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6411789-765B-9A45-83FF-6F3004B6E24B}" type="slidenum">
              <a:rPr lang="en-US" smtClean="0"/>
              <a:t>9</a:t>
            </a:fld>
            <a:endParaRPr lang="en-US" dirty="0"/>
          </a:p>
        </p:txBody>
      </p:sp>
      <p:pic>
        <p:nvPicPr>
          <p:cNvPr id="3" name="Picture 2" descr="A graph of a graph&#10;&#10;Description automatically generated">
            <a:extLst>
              <a:ext uri="{FF2B5EF4-FFF2-40B4-BE49-F238E27FC236}">
                <a16:creationId xmlns:a16="http://schemas.microsoft.com/office/drawing/2014/main" id="{2D7A0837-1DE8-088D-5C18-1E21EA57C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999" y="1685109"/>
            <a:ext cx="5842000" cy="4381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50F87F-1537-1723-09BA-04A5B02D6A8A}"/>
                  </a:ext>
                </a:extLst>
              </p:cNvPr>
              <p:cNvSpPr txBox="1"/>
              <p:nvPr/>
            </p:nvSpPr>
            <p:spPr>
              <a:xfrm>
                <a:off x="967639" y="664989"/>
                <a:ext cx="7208719" cy="1439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nary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nary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 </a:t>
                </a:r>
              </a:p>
              <a:p>
                <a:pPr algn="ctr"/>
                <a:r>
                  <a:rPr lang="en-US" dirty="0"/>
                  <a:t>Only integrating the negative components for F magnet</a:t>
                </a:r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50F87F-1537-1723-09BA-04A5B02D6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639" y="664989"/>
                <a:ext cx="7208719" cy="1439818"/>
              </a:xfrm>
              <a:prstGeom prst="rect">
                <a:avLst/>
              </a:prstGeom>
              <a:blipFill>
                <a:blip r:embed="rId4"/>
                <a:stretch>
                  <a:fillRect t="-24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4468848"/>
      </p:ext>
    </p:extLst>
  </p:cSld>
  <p:clrMapOvr>
    <a:masterClrMapping/>
  </p:clrMapOvr>
</p:sld>
</file>

<file path=ppt/theme/theme1.xml><?xml version="1.0" encoding="utf-8"?>
<a:theme xmlns:a="http://schemas.openxmlformats.org/drawingml/2006/main" name="Imperial College London Theme">
  <a:themeElements>
    <a:clrScheme name="Imperial College London Presentation">
      <a:dk1>
        <a:srgbClr val="000000"/>
      </a:dk1>
      <a:lt1>
        <a:sysClr val="window" lastClr="FFFFFF"/>
      </a:lt1>
      <a:dk2>
        <a:srgbClr val="003E74"/>
      </a:dk2>
      <a:lt2>
        <a:srgbClr val="9D9D9D"/>
      </a:lt2>
      <a:accent1>
        <a:srgbClr val="0085CA"/>
      </a:accent1>
      <a:accent2>
        <a:srgbClr val="006EAF"/>
      </a:accent2>
      <a:accent3>
        <a:srgbClr val="0CA1CD"/>
      </a:accent3>
      <a:accent4>
        <a:srgbClr val="008EAA"/>
      </a:accent4>
      <a:accent5>
        <a:srgbClr val="379F9F"/>
      </a:accent5>
      <a:accent6>
        <a:srgbClr val="0085CA"/>
      </a:accent6>
      <a:hlink>
        <a:srgbClr val="0085CA"/>
      </a:hlink>
      <a:folHlink>
        <a:srgbClr val="0085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Imperial College London Presentation">
      <a:dk1>
        <a:srgbClr val="000000"/>
      </a:dk1>
      <a:lt1>
        <a:sysClr val="window" lastClr="FFFFFF"/>
      </a:lt1>
      <a:dk2>
        <a:srgbClr val="003E74"/>
      </a:dk2>
      <a:lt2>
        <a:srgbClr val="9D9D9D"/>
      </a:lt2>
      <a:accent1>
        <a:srgbClr val="0085CA"/>
      </a:accent1>
      <a:accent2>
        <a:srgbClr val="006EAF"/>
      </a:accent2>
      <a:accent3>
        <a:srgbClr val="0CA1CD"/>
      </a:accent3>
      <a:accent4>
        <a:srgbClr val="008EAA"/>
      </a:accent4>
      <a:accent5>
        <a:srgbClr val="379F9F"/>
      </a:accent5>
      <a:accent6>
        <a:srgbClr val="0085CA"/>
      </a:accent6>
      <a:hlink>
        <a:srgbClr val="0085CA"/>
      </a:hlink>
      <a:folHlink>
        <a:srgbClr val="0085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Imperial College London Presentation">
      <a:dk1>
        <a:srgbClr val="000000"/>
      </a:dk1>
      <a:lt1>
        <a:sysClr val="window" lastClr="FFFFFF"/>
      </a:lt1>
      <a:dk2>
        <a:srgbClr val="003E74"/>
      </a:dk2>
      <a:lt2>
        <a:srgbClr val="9D9D9D"/>
      </a:lt2>
      <a:accent1>
        <a:srgbClr val="0085CA"/>
      </a:accent1>
      <a:accent2>
        <a:srgbClr val="006EAF"/>
      </a:accent2>
      <a:accent3>
        <a:srgbClr val="0CA1CD"/>
      </a:accent3>
      <a:accent4>
        <a:srgbClr val="008EAA"/>
      </a:accent4>
      <a:accent5>
        <a:srgbClr val="379F9F"/>
      </a:accent5>
      <a:accent6>
        <a:srgbClr val="0085CA"/>
      </a:accent6>
      <a:hlink>
        <a:srgbClr val="0085CA"/>
      </a:hlink>
      <a:folHlink>
        <a:srgbClr val="0085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20108</TotalTime>
  <Words>1131</Words>
  <Application>Microsoft Macintosh PowerPoint</Application>
  <PresentationFormat>On-screen Show (4:3)</PresentationFormat>
  <Paragraphs>264</Paragraphs>
  <Slides>36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Cambria Math</vt:lpstr>
      <vt:lpstr>Segoe UI</vt:lpstr>
      <vt:lpstr>Imperial College London Theme</vt:lpstr>
      <vt:lpstr>3D modelling of FETS-FFA main magnet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Imperial College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Abby Bolt</dc:creator>
  <cp:lastModifiedBy>Kuo, Ta-Jen</cp:lastModifiedBy>
  <cp:revision>81</cp:revision>
  <dcterms:created xsi:type="dcterms:W3CDTF">2017-02-16T14:49:58Z</dcterms:created>
  <dcterms:modified xsi:type="dcterms:W3CDTF">2024-01-10T11:26:44Z</dcterms:modified>
</cp:coreProperties>
</file>