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4" r:id="rId5"/>
    <p:sldId id="1531" r:id="rId6"/>
    <p:sldId id="259" r:id="rId7"/>
    <p:sldId id="1525" r:id="rId8"/>
    <p:sldId id="1532" r:id="rId9"/>
    <p:sldId id="1521" r:id="rId10"/>
    <p:sldId id="1551" r:id="rId11"/>
    <p:sldId id="1553" r:id="rId12"/>
    <p:sldId id="1545" r:id="rId13"/>
    <p:sldId id="1554" r:id="rId14"/>
    <p:sldId id="1555" r:id="rId15"/>
    <p:sldId id="155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00B050"/>
    <a:srgbClr val="00FFFF"/>
    <a:srgbClr val="00FF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3" autoAdjust="0"/>
    <p:restoredTop sz="50000" autoAdjust="0"/>
  </p:normalViewPr>
  <p:slideViewPr>
    <p:cSldViewPr snapToGrid="0" snapToObjects="1">
      <p:cViewPr varScale="1">
        <p:scale>
          <a:sx n="165" d="100"/>
          <a:sy n="165" d="100"/>
        </p:scale>
        <p:origin x="1208" y="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25 April, 2024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281" cy="269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354552" y="4889585"/>
            <a:ext cx="1828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K. Long; 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25 April, 2024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D638904-28E6-6D4D-8E2F-98175B8EC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5775" y="-13022"/>
            <a:ext cx="1099937" cy="282942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FB27F37-5029-264F-83A9-85FFD872F8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625340"/>
            <a:ext cx="1523571" cy="5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9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96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1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6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4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7681" cy="411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651580" y="1"/>
            <a:ext cx="1619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K. Long,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25 April, 2024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5EEBD2-382F-EB4F-AF1A-2B5F9DCC4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0" y="4602951"/>
            <a:ext cx="1604010" cy="54055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3B0598-61D9-5C81-DE27-8F96D0759B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42861" y="0"/>
            <a:ext cx="1501140" cy="4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07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7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98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9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43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5577-9D3A-5740-895E-D28D2517BFB7}" type="datetimeFigureOut">
              <a:rPr lang="en-US" smtClean="0"/>
              <a:t>4/25/24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cap.hep.ph.ic.ac.uk/trac/raw-attachment/wiki/Communication/Notes/CCAP-TN-1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68CE-D19B-A978-B2C9-956430A5A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Welcome, introduction and thanks!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DBFE-27D7-8E53-1E32-64B0EE339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E5E-6014-1563-F7B6-8562499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5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9E8C-34C5-5A2F-1EBD-CA638073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34" y="38101"/>
            <a:ext cx="4261584" cy="1884005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133350" indent="-133350"/>
            <a:r>
              <a:rPr lang="en-US" dirty="0"/>
              <a:t>Development of radiation biology </a:t>
            </a:r>
            <a:r>
              <a:rPr lang="en-US" dirty="0" err="1"/>
              <a:t>programme</a:t>
            </a:r>
            <a:r>
              <a:rPr lang="en-US" dirty="0"/>
              <a:t>:</a:t>
            </a:r>
          </a:p>
          <a:p>
            <a:pPr marL="357188" lvl="1" indent="-168275"/>
            <a:r>
              <a:rPr lang="en-US" dirty="0"/>
              <a:t>At existing facilities:</a:t>
            </a:r>
          </a:p>
          <a:p>
            <a:pPr marL="490538" lvl="2" indent="-107950"/>
            <a:r>
              <a:rPr lang="en-US" dirty="0"/>
              <a:t>Novel (e.g. laser driven)</a:t>
            </a:r>
          </a:p>
          <a:p>
            <a:pPr marL="490538" lvl="2" indent="-107950"/>
            <a:r>
              <a:rPr lang="en-US" dirty="0"/>
              <a:t>Conventional</a:t>
            </a:r>
          </a:p>
          <a:p>
            <a:pPr marL="133350" indent="-133350"/>
            <a:r>
              <a:rPr lang="en-US" dirty="0" err="1"/>
              <a:t>LhARA</a:t>
            </a:r>
            <a:r>
              <a:rPr lang="en-US" dirty="0"/>
              <a:t> proof-of-principle experiment:</a:t>
            </a:r>
          </a:p>
          <a:p>
            <a:pPr marL="357188" lvl="1" indent="-168275"/>
            <a:r>
              <a:rPr lang="en-US" dirty="0"/>
              <a:t>CW: “… include as many of key </a:t>
            </a:r>
            <a:r>
              <a:rPr lang="en-US" dirty="0" err="1"/>
              <a:t>LhARA</a:t>
            </a:r>
            <a:r>
              <a:rPr lang="en-US" dirty="0"/>
              <a:t> elements as possible …”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B042B-CEC1-1BD7-186C-D03C5EED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18" y="26124"/>
            <a:ext cx="5397591" cy="979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268BDF-B91E-F6AA-65A9-20DE528083D0}"/>
              </a:ext>
            </a:extLst>
          </p:cNvPr>
          <p:cNvSpPr txBox="1"/>
          <p:nvPr/>
        </p:nvSpPr>
        <p:spPr>
          <a:xfrm>
            <a:off x="5875523" y="910026"/>
            <a:ext cx="32399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50000"/>
                  </a:schemeClr>
                </a:solidFill>
              </a:rPr>
              <a:t>“WP7”, led by J. Parsons</a:t>
            </a:r>
          </a:p>
          <a:p>
            <a:r>
              <a:rPr lang="en-US" sz="900" b="1" dirty="0">
                <a:solidFill>
                  <a:schemeClr val="accent4">
                    <a:lumMod val="50000"/>
                  </a:schemeClr>
                </a:solidFill>
              </a:rPr>
              <a:t>       Increasingly import aspect of the </a:t>
            </a:r>
            <a:r>
              <a:rPr lang="en-US" sz="900" b="1" dirty="0" err="1">
                <a:solidFill>
                  <a:schemeClr val="accent4">
                    <a:lumMod val="50000"/>
                  </a:schemeClr>
                </a:solidFill>
              </a:rPr>
              <a:t>programme</a:t>
            </a:r>
            <a:r>
              <a:rPr lang="en-US" sz="900" b="1" dirty="0">
                <a:solidFill>
                  <a:schemeClr val="accent4">
                    <a:lumMod val="50000"/>
                  </a:schemeClr>
                </a:solidFill>
              </a:rPr>
              <a:t> going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A60CC-E89C-1EDC-C1F3-242C7357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62" y="1345244"/>
            <a:ext cx="2541623" cy="373604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C2D78A-85DC-03A2-65E7-520CEC3F5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772" y="1952600"/>
            <a:ext cx="2350673" cy="31527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37596C-2754-AE1D-B838-234CCF1C6587}"/>
              </a:ext>
            </a:extLst>
          </p:cNvPr>
          <p:cNvSpPr/>
          <p:nvPr/>
        </p:nvSpPr>
        <p:spPr>
          <a:xfrm>
            <a:off x="2473569" y="2028092"/>
            <a:ext cx="472831" cy="6916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9D4CA9-FDD4-5AFA-E408-9BAEA9A30973}"/>
              </a:ext>
            </a:extLst>
          </p:cNvPr>
          <p:cNvCxnSpPr/>
          <p:nvPr/>
        </p:nvCxnSpPr>
        <p:spPr>
          <a:xfrm>
            <a:off x="2958123" y="2028092"/>
            <a:ext cx="1604439" cy="0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4F728B4-48E6-713E-77DC-21F733D91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718" y="1599587"/>
            <a:ext cx="1905365" cy="8570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97B2E9-0829-1996-D197-A2FBCF09E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581" y="2571750"/>
            <a:ext cx="1905934" cy="24801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3908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EA00-1F9C-5AC3-4520-4220F2A6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AFAD6-0B9A-3BD6-E685-25FB6124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7DA95-97FB-FE02-4D13-2B4E0313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8" y="171260"/>
            <a:ext cx="4847095" cy="26750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11F05-3790-A05C-A80B-7659CD85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96" y="2044232"/>
            <a:ext cx="4847095" cy="29375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C02D0-39FA-34F0-84DB-99FF574D5067}"/>
              </a:ext>
            </a:extLst>
          </p:cNvPr>
          <p:cNvSpPr txBox="1"/>
          <p:nvPr/>
        </p:nvSpPr>
        <p:spPr>
          <a:xfrm>
            <a:off x="5594888" y="1038386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 preparation today!</a:t>
            </a:r>
          </a:p>
        </p:txBody>
      </p:sp>
    </p:spTree>
    <p:extLst>
      <p:ext uri="{BB962C8B-B14F-4D97-AF65-F5344CB8AC3E}">
        <p14:creationId xmlns:p14="http://schemas.microsoft.com/office/powerpoint/2010/main" val="197461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C7F2-C585-B167-325A-52BFC20E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CNRS/Imperial IRC &amp; CNRS/STFC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78A3D-2B2F-DDFC-0756-248E73BF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63098"/>
            <a:ext cx="4648200" cy="1825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CNRS/Imperial IRC:</a:t>
            </a:r>
          </a:p>
          <a:p>
            <a:pPr lvl="1"/>
            <a:r>
              <a:rPr lang="en-US" dirty="0"/>
              <a:t>FONS/FOM @ Imperial</a:t>
            </a:r>
          </a:p>
          <a:p>
            <a:pPr lvl="1"/>
            <a:r>
              <a:rPr lang="en-US" dirty="0" err="1"/>
              <a:t>Biologie</a:t>
            </a:r>
            <a:r>
              <a:rPr lang="en-US" dirty="0"/>
              <a:t>, IN2P3, … @ CNRS</a:t>
            </a:r>
          </a:p>
          <a:p>
            <a:pPr lvl="1"/>
            <a:r>
              <a:rPr lang="en-US" dirty="0" err="1"/>
              <a:t>LhARA</a:t>
            </a:r>
            <a:r>
              <a:rPr lang="en-US" dirty="0"/>
              <a:t> central to “Health” pilar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DB052-EC59-BBE8-0F40-69E037083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3079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CNRS/STFC meeting March ‘24</a:t>
            </a:r>
          </a:p>
          <a:p>
            <a:r>
              <a:rPr lang="en-US" dirty="0"/>
              <a:t>Identified various avenues for collaboration:</a:t>
            </a:r>
          </a:p>
          <a:p>
            <a:pPr lvl="1"/>
            <a:r>
              <a:rPr lang="en-US" dirty="0"/>
              <a:t>ITRF/</a:t>
            </a:r>
            <a:r>
              <a:rPr lang="en-US" dirty="0" err="1"/>
              <a:t>LhARA</a:t>
            </a:r>
            <a:r>
              <a:rPr lang="en-US" dirty="0"/>
              <a:t> is one</a:t>
            </a:r>
          </a:p>
          <a:p>
            <a:r>
              <a:rPr lang="en-US" dirty="0"/>
              <a:t>Contact:</a:t>
            </a:r>
          </a:p>
          <a:p>
            <a:pPr lvl="1"/>
            <a:r>
              <a:rPr lang="en-US" dirty="0"/>
              <a:t>Kevin </a:t>
            </a:r>
            <a:r>
              <a:rPr lang="en-US" dirty="0" err="1"/>
              <a:t>Cassou</a:t>
            </a:r>
            <a:r>
              <a:rPr lang="en-US" dirty="0"/>
              <a:t>, </a:t>
            </a:r>
            <a:r>
              <a:rPr lang="en-US" dirty="0" err="1"/>
              <a:t>IJCLab</a:t>
            </a:r>
            <a:endParaRPr lang="en-US" dirty="0"/>
          </a:p>
          <a:p>
            <a:r>
              <a:rPr lang="en-US" dirty="0"/>
              <a:t>Joined up CNRS/ICL/STFC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7036F-CC5C-2F36-33B5-D5052742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 descr="A person standing in front of a whiteboard&#10;&#10;Description automatically generated">
            <a:extLst>
              <a:ext uri="{FF2B5EF4-FFF2-40B4-BE49-F238E27FC236}">
                <a16:creationId xmlns:a16="http://schemas.microsoft.com/office/drawing/2014/main" id="{E98D34A7-A035-D6BC-4DF9-9E98A337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6" r="18378" b="39902"/>
          <a:stretch/>
        </p:blipFill>
        <p:spPr>
          <a:xfrm>
            <a:off x="226577" y="2388473"/>
            <a:ext cx="3892269" cy="25416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3238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2BF922-348C-8976-F9EA-1131EF0E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Lets start the meeting 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A7610D-152A-9F5A-CFE0-331A8C7E4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Today/tomorrow:</a:t>
            </a:r>
          </a:p>
          <a:p>
            <a:pPr lvl="1"/>
            <a:r>
              <a:rPr lang="en-US" dirty="0"/>
              <a:t>Review progress … substantial</a:t>
            </a:r>
          </a:p>
          <a:p>
            <a:pPr lvl="1"/>
            <a:r>
              <a:rPr lang="en-US" dirty="0"/>
              <a:t>Agree steps to complete 18-month report, milestone reports …</a:t>
            </a:r>
          </a:p>
          <a:p>
            <a:pPr lvl="1"/>
            <a:r>
              <a:rPr lang="en-US" dirty="0"/>
              <a:t>Continue discussion of bridging period</a:t>
            </a:r>
          </a:p>
          <a:p>
            <a:pPr lvl="1"/>
            <a:r>
              <a:rPr lang="en-US" dirty="0"/>
              <a:t>Initiate discussion of MCSA network</a:t>
            </a:r>
          </a:p>
          <a:p>
            <a:pPr lvl="2"/>
            <a:r>
              <a:rPr lang="en-US" dirty="0"/>
              <a:t>Pathfinder next </a:t>
            </a:r>
          </a:p>
          <a:p>
            <a:endParaRPr lang="en-US" dirty="0"/>
          </a:p>
          <a:p>
            <a:r>
              <a:rPr lang="en-US"/>
              <a:t>Exciting!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3038A-0766-A4F6-2392-07B34993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E659-BFA1-2A54-7656-E75E61D7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1145-4F27-32A8-3262-55C9A30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-1" y="0"/>
            <a:ext cx="9163837" cy="100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E6B28-4842-C279-A366-9048C2D9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10" y="1007390"/>
            <a:ext cx="3533614" cy="226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FEADB-BBB3-2323-92A9-C4CD910B0ECC}"/>
              </a:ext>
            </a:extLst>
          </p:cNvPr>
          <p:cNvSpPr txBox="1"/>
          <p:nvPr/>
        </p:nvSpPr>
        <p:spPr>
          <a:xfrm>
            <a:off x="1983783" y="3613082"/>
            <a:ext cx="6894644" cy="1415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Making a start on developing the biological pilar: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MRC “Developmental Pathway Funding Scheme”: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https://</a:t>
            </a:r>
            <a:r>
              <a:rPr lang="en-US" sz="1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www.ukri.org</a:t>
            </a: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/opportunity/developmental-pathway-funding-scheme/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A.Giacca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J.Parsons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developing outline proposal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Need Biological Science CM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0EA0A-0AF0-8F57-CD8F-0CD3FCF93E63}"/>
              </a:ext>
            </a:extLst>
          </p:cNvPr>
          <p:cNvCxnSpPr>
            <a:cxnSpLocks/>
          </p:cNvCxnSpPr>
          <p:nvPr/>
        </p:nvCxnSpPr>
        <p:spPr>
          <a:xfrm>
            <a:off x="7656163" y="821410"/>
            <a:ext cx="0" cy="279167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9F3489-600C-48B1-C0D6-D571547D02A6}"/>
              </a:ext>
            </a:extLst>
          </p:cNvPr>
          <p:cNvSpPr txBox="1"/>
          <p:nvPr/>
        </p:nvSpPr>
        <p:spPr>
          <a:xfrm>
            <a:off x="427278" y="1860839"/>
            <a:ext cx="1981633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MRes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activity with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Leo Cancer Care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Ideas; still need to 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10B1-D2A6-6AE2-B124-A189D09C184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18095" y="821410"/>
            <a:ext cx="0" cy="1039429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C80EE9-7269-7E34-BF67-4A0B8366CD47}"/>
              </a:ext>
            </a:extLst>
          </p:cNvPr>
          <p:cNvSpPr txBox="1"/>
          <p:nvPr/>
        </p:nvSpPr>
        <p:spPr>
          <a:xfrm rot="1233888">
            <a:off x="6571890" y="1851128"/>
            <a:ext cx="2347694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08Feb23</a:t>
            </a:r>
          </a:p>
        </p:txBody>
      </p:sp>
    </p:spTree>
    <p:extLst>
      <p:ext uri="{BB962C8B-B14F-4D97-AF65-F5344CB8AC3E}">
        <p14:creationId xmlns:p14="http://schemas.microsoft.com/office/powerpoint/2010/main" val="35916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3517-80F6-F5D4-F71E-9142CDC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C3ABC-92C2-B748-ABF3-8546144348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nip Same-side Corner of Rectangle 2">
            <a:extLst>
              <a:ext uri="{FF2B5EF4-FFF2-40B4-BE49-F238E27FC236}">
                <a16:creationId xmlns:a16="http://schemas.microsoft.com/office/drawing/2014/main" id="{31981B46-B002-C7AE-5339-46FC4AC9BF66}"/>
              </a:ext>
            </a:extLst>
          </p:cNvPr>
          <p:cNvSpPr/>
          <p:nvPr/>
        </p:nvSpPr>
        <p:spPr>
          <a:xfrm>
            <a:off x="603197" y="3169137"/>
            <a:ext cx="7937606" cy="491778"/>
          </a:xfrm>
          <a:prstGeom prst="snip2Same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82000">
                <a:srgbClr val="FF6000"/>
              </a:gs>
              <a:gs pos="57000">
                <a:srgbClr val="C00000"/>
              </a:gs>
              <a:gs pos="100000">
                <a:srgbClr val="FFC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1F497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3FCED29-5C20-533D-8EFB-58C31CB58160}"/>
              </a:ext>
            </a:extLst>
          </p:cNvPr>
          <p:cNvSpPr/>
          <p:nvPr/>
        </p:nvSpPr>
        <p:spPr>
          <a:xfrm>
            <a:off x="610596" y="3669371"/>
            <a:ext cx="7930207" cy="832352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89000">
                <a:srgbClr val="333333"/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nip Same-side Corner of Rectangle 12">
            <a:extLst>
              <a:ext uri="{FF2B5EF4-FFF2-40B4-BE49-F238E27FC236}">
                <a16:creationId xmlns:a16="http://schemas.microsoft.com/office/drawing/2014/main" id="{5DD55836-471A-D974-2718-E36DC9DC6F2E}"/>
              </a:ext>
            </a:extLst>
          </p:cNvPr>
          <p:cNvSpPr/>
          <p:nvPr/>
        </p:nvSpPr>
        <p:spPr>
          <a:xfrm>
            <a:off x="712099" y="784598"/>
            <a:ext cx="7719802" cy="2381623"/>
          </a:xfrm>
          <a:prstGeom prst="snip2Same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mission is to:</a:t>
            </a: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a systematic and definitive radiation biology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 the feasibility of laser-driven hybrid acceleration</a:t>
            </a:r>
          </a:p>
          <a:p>
            <a:pPr marL="317500" marR="0" lvl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 the technological foundations for the transformation of PBT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automated, patient-specific proton and ion beam therapy</a:t>
            </a:r>
          </a:p>
          <a:p>
            <a:pPr marL="582613" marR="0" lvl="1" indent="-2397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4A8B0C-CE2D-5BCF-C803-0DE9E5B9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25" y="3073452"/>
            <a:ext cx="2027150" cy="683148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STFC logo">
            <a:extLst>
              <a:ext uri="{FF2B5EF4-FFF2-40B4-BE49-F238E27FC236}">
                <a16:creationId xmlns:a16="http://schemas.microsoft.com/office/drawing/2014/main" id="{7214C34C-89DF-7264-5F7B-13D4CB67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9" y="3881729"/>
            <a:ext cx="2295330" cy="5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80F8D-E2E4-DFF9-F802-34809338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67" y="3925035"/>
            <a:ext cx="1769889" cy="596451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4E996-AB7A-28D3-D571-6A4362CB3958}"/>
              </a:ext>
            </a:extLst>
          </p:cNvPr>
          <p:cNvSpPr txBox="1"/>
          <p:nvPr/>
        </p:nvSpPr>
        <p:spPr>
          <a:xfrm>
            <a:off x="6107563" y="3681646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ITRF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316D8-0FD0-7F9D-2538-A2E9EEEBC846}"/>
              </a:ext>
            </a:extLst>
          </p:cNvPr>
          <p:cNvSpPr txBox="1"/>
          <p:nvPr/>
        </p:nvSpPr>
        <p:spPr>
          <a:xfrm>
            <a:off x="6910310" y="3681647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1385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6814-FD35-E217-8B88-4D288B1E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18-month review of our </a:t>
            </a:r>
            <a:r>
              <a:rPr lang="en-US" dirty="0" err="1"/>
              <a:t>programme</a:t>
            </a:r>
            <a:r>
              <a:rPr lang="en-US" dirty="0"/>
              <a:t> today/tomorrow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4DF66-588C-E2A9-8706-0C145714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56B0CFB-006D-2134-61A0-D7787230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799" y="753618"/>
            <a:ext cx="2653370" cy="3111914"/>
          </a:xfrm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To serve ITRF: 2 + 3-year project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B050"/>
                </a:solidFill>
              </a:rPr>
              <a:t>in 6 work packages: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25909" lvl="1" indent="-125909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marL="897434" lvl="4" indent="-125909">
              <a:buFont typeface="+mj-lt"/>
              <a:buAutoNum type="arabicPeriod"/>
            </a:pPr>
            <a:endParaRPr lang="en-US" dirty="0"/>
          </a:p>
          <a:p>
            <a:pPr marL="125909" lvl="1" indent="-125909">
              <a:buFont typeface="+mj-lt"/>
              <a:buAutoNum type="arabicPeriod"/>
            </a:pPr>
            <a:r>
              <a:rPr lang="en-US" dirty="0"/>
              <a:t>Laser-driven proton and ion source</a:t>
            </a:r>
          </a:p>
          <a:p>
            <a:pPr marL="897434" lvl="4" indent="-125909">
              <a:buFont typeface="+mj-lt"/>
              <a:buAutoNum type="arabicPeriod"/>
            </a:pPr>
            <a:endParaRPr lang="en-US" dirty="0"/>
          </a:p>
          <a:p>
            <a:pPr marL="125909" lvl="1" indent="-125909">
              <a:buFont typeface="+mj-lt"/>
              <a:buAutoNum type="arabicPeriod"/>
            </a:pPr>
            <a:r>
              <a:rPr lang="en-US" dirty="0"/>
              <a:t>Proton and ion capture</a:t>
            </a:r>
          </a:p>
          <a:p>
            <a:pPr marL="1240334" lvl="5" indent="-125909">
              <a:buFont typeface="+mj-lt"/>
              <a:buAutoNum type="arabicPeriod"/>
            </a:pPr>
            <a:endParaRPr lang="en-US" dirty="0"/>
          </a:p>
          <a:p>
            <a:pPr marL="125909" lvl="1" indent="-125909">
              <a:buFont typeface="+mj-lt"/>
              <a:buAutoNum type="arabicPeriod"/>
            </a:pPr>
            <a:r>
              <a:rPr lang="en-US" dirty="0"/>
              <a:t>Real-time dose-deposition profiling</a:t>
            </a:r>
          </a:p>
          <a:p>
            <a:pPr marL="897434" lvl="4" indent="-125909">
              <a:buFont typeface="+mj-lt"/>
              <a:buAutoNum type="arabicPeriod"/>
            </a:pPr>
            <a:endParaRPr lang="en-US" dirty="0"/>
          </a:p>
          <a:p>
            <a:pPr marL="125909" lvl="1" indent="-125909">
              <a:buFont typeface="+mj-lt"/>
              <a:buAutoNum type="arabicPeriod"/>
            </a:pPr>
            <a:r>
              <a:rPr lang="en-US" dirty="0"/>
              <a:t>Novel, automated, end-station development</a:t>
            </a:r>
          </a:p>
          <a:p>
            <a:pPr marL="897434" lvl="4" indent="-125909">
              <a:buFont typeface="+mj-lt"/>
              <a:buAutoNum type="arabicPeriod"/>
            </a:pPr>
            <a:endParaRPr lang="en-US" dirty="0"/>
          </a:p>
          <a:p>
            <a:pPr marL="125909" lvl="1" indent="-125909">
              <a:buFont typeface="+mj-lt"/>
              <a:buAutoNum type="arabicPeriod"/>
            </a:pPr>
            <a:r>
              <a:rPr lang="en-US" dirty="0"/>
              <a:t>Facility design and integration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3140F-27FC-D931-DA4B-DE8BE4CF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" y="664331"/>
            <a:ext cx="3125337" cy="44227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F348C-3536-C094-42EF-6E642844C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44" y="664330"/>
            <a:ext cx="3125337" cy="44227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15631F-80AF-018C-4523-2D500FF99D56}"/>
              </a:ext>
            </a:extLst>
          </p:cNvPr>
          <p:cNvSpPr txBox="1"/>
          <p:nvPr/>
        </p:nvSpPr>
        <p:spPr>
          <a:xfrm>
            <a:off x="6390798" y="3942935"/>
            <a:ext cx="2653370" cy="7155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248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two years of</a:t>
            </a:r>
            <a:b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248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248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“Five-year plan”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248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CCAP-TN-10</a:t>
            </a:r>
            <a:endParaRPr kumimoji="0" lang="en-US" sz="1350" b="1" i="1" u="none" strike="noStrike" kern="1200" cap="none" spc="0" normalizeH="0" baseline="0" noProof="0" dirty="0">
              <a:ln>
                <a:noFill/>
              </a:ln>
              <a:solidFill>
                <a:srgbClr val="02481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4A05A-525E-FFAE-5C8D-7E5D99AF574F}"/>
              </a:ext>
            </a:extLst>
          </p:cNvPr>
          <p:cNvSpPr txBox="1"/>
          <p:nvPr/>
        </p:nvSpPr>
        <p:spPr>
          <a:xfrm>
            <a:off x="746907" y="306935"/>
            <a:ext cx="498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 Activity – Project start 01Oct22</a:t>
            </a:r>
          </a:p>
        </p:txBody>
      </p:sp>
    </p:spTree>
    <p:extLst>
      <p:ext uri="{BB962C8B-B14F-4D97-AF65-F5344CB8AC3E}">
        <p14:creationId xmlns:p14="http://schemas.microsoft.com/office/powerpoint/2010/main" val="362456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82109-A88B-5E11-C902-A11C4FB8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6BC4732-6D9D-DE5F-706A-5C3BE22E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6" y="215257"/>
            <a:ext cx="8868228" cy="47129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3825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FA8B7-F648-9976-AA22-BB076C2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C3ABC-92C2-B748-ABF3-8546144348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4C149-53E1-60AF-AACD-7C3D5AC7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" y="79829"/>
            <a:ext cx="3851150" cy="49838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D55F9-1C45-8A41-E580-0491DB30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16" y="1478366"/>
            <a:ext cx="5701426" cy="11829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7F8AF-F915-4909-82EA-1575BFF6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15" y="2958554"/>
            <a:ext cx="5701427" cy="7892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421F2-4634-AA14-4FA7-7DB3B3304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687" y="3804217"/>
            <a:ext cx="3693886" cy="13175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446D9F-374B-AB16-5B35-42A4B157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8247" y="148927"/>
            <a:ext cx="5699338" cy="10321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80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3D5B-F9AA-166F-0FE5-800D9AD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Visions Panel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14BC8-DB9D-F98C-C916-BC2263145BD6}"/>
              </a:ext>
            </a:extLst>
          </p:cNvPr>
          <p:cNvSpPr txBox="1"/>
          <p:nvPr/>
        </p:nvSpPr>
        <p:spPr>
          <a:xfrm>
            <a:off x="547099" y="315931"/>
            <a:ext cx="4769777" cy="4662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…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/>
            <a:r>
              <a:rPr lang="en-GB" sz="1350" u="sng" dirty="0">
                <a:solidFill>
                  <a:prstClr val="black"/>
                </a:solidFill>
                <a:latin typeface="Calibri" panose="020F0502020204030204" pitchFamily="34" charset="0"/>
              </a:rPr>
              <a:t>Proposal Feedback: Ion Therapy Research Facility (ITRF)</a:t>
            </a:r>
            <a:endParaRPr lang="en-GB" sz="13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The Visions Panel found the ITRF proposal to provide evidence of the project’s potential to deliver of a step-change in capability and understood that such a facility would allow experimentation that does not currently exist elsewhere.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In terms of strategic drivers and the timeliness of the proposal within the current strategic landscape, the panel considered the proposal to be </a:t>
            </a:r>
            <a:r>
              <a:rPr lang="en-GB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timely but felt that the proposal may benefit from clarifying the existing level of community support for the proposal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. It was also noted that as the collaboration involved in the proposal is wide-reaching </a:t>
            </a:r>
            <a:r>
              <a:rPr lang="en-GB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the proposal may benefit from including further information on the level of engagement from all members of the collaboration.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Please let us know if you have any queries.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Kind regards,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STFC Visions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D6D29-BA12-7128-BB9E-0200E3414052}"/>
              </a:ext>
            </a:extLst>
          </p:cNvPr>
          <p:cNvSpPr txBox="1"/>
          <p:nvPr/>
        </p:nvSpPr>
        <p:spPr>
          <a:xfrm>
            <a:off x="6033499" y="4161034"/>
            <a:ext cx="2116862" cy="5078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… also request to revise the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“total infrastructure cost”.</a:t>
            </a:r>
          </a:p>
        </p:txBody>
      </p:sp>
    </p:spTree>
    <p:extLst>
      <p:ext uri="{BB962C8B-B14F-4D97-AF65-F5344CB8AC3E}">
        <p14:creationId xmlns:p14="http://schemas.microsoft.com/office/powerpoint/2010/main" val="40425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6456-C038-8D67-2CF8-C1C2CEA9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SB/EB feedback on PA2 proposal to STFC Visions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FF98-8066-40BB-EBD0-3F9C9FCF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116" y="480060"/>
            <a:ext cx="5719884" cy="46558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Broad support </a:t>
            </a:r>
          </a:p>
          <a:p>
            <a:pPr lvl="1"/>
            <a:r>
              <a:rPr lang="en-US" dirty="0"/>
              <a:t>High impact potential</a:t>
            </a:r>
          </a:p>
          <a:p>
            <a:pPr lvl="1"/>
            <a:r>
              <a:rPr lang="en-US" dirty="0"/>
              <a:t>Could deliver step change</a:t>
            </a:r>
          </a:p>
          <a:p>
            <a:pPr lvl="1"/>
            <a:r>
              <a:rPr lang="en-US" dirty="0"/>
              <a:t>Potential for broad reach</a:t>
            </a:r>
          </a:p>
          <a:p>
            <a:pPr lvl="1"/>
            <a:r>
              <a:rPr lang="en-US" dirty="0"/>
              <a:t>Ambitious</a:t>
            </a:r>
          </a:p>
          <a:p>
            <a:pPr lvl="2"/>
            <a:endParaRPr lang="en-US" dirty="0"/>
          </a:p>
          <a:p>
            <a:r>
              <a:rPr lang="en-US" dirty="0"/>
              <a:t>But not selected</a:t>
            </a:r>
          </a:p>
          <a:p>
            <a:pPr lvl="1"/>
            <a:r>
              <a:rPr lang="en-US" dirty="0"/>
              <a:t>Fit with international landscape unclear</a:t>
            </a:r>
          </a:p>
          <a:p>
            <a:pPr lvl="1"/>
            <a:r>
              <a:rPr lang="en-US" dirty="0"/>
              <a:t>Potential for target community unclear</a:t>
            </a:r>
          </a:p>
          <a:p>
            <a:pPr lvl="1"/>
            <a:r>
              <a:rPr lang="en-US" dirty="0"/>
              <a:t>Progress of first preliminary activity unclear (but only 9 months into 2 year project when written)</a:t>
            </a:r>
          </a:p>
          <a:p>
            <a:pPr lvl="2"/>
            <a:endParaRPr lang="en-US" dirty="0"/>
          </a:p>
          <a:p>
            <a:r>
              <a:rPr lang="en-US" dirty="0"/>
              <a:t>Now seeking access to bridging funds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E4CC867-9506-BBDD-14CC-61B79B7C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8" y="480060"/>
            <a:ext cx="3237941" cy="45820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F2D80-B4D8-D85A-78E6-9BC8EAA27B37}"/>
              </a:ext>
            </a:extLst>
          </p:cNvPr>
          <p:cNvSpPr/>
          <p:nvPr/>
        </p:nvSpPr>
        <p:spPr>
          <a:xfrm>
            <a:off x="3424116" y="2334803"/>
            <a:ext cx="5568341" cy="2072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0D02-9D0E-5238-5935-A7A5068F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Structuring the bridging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6404-3CE0-AE52-2BCC-525E91F4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3098"/>
            <a:ext cx="9144000" cy="18261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Define bridging </a:t>
            </a:r>
            <a:r>
              <a:rPr lang="en-US" dirty="0" err="1"/>
              <a:t>programme</a:t>
            </a:r>
            <a:r>
              <a:rPr lang="en-US" dirty="0"/>
              <a:t> to </a:t>
            </a:r>
            <a:r>
              <a:rPr lang="en-US" dirty="0" err="1"/>
              <a:t>optimise</a:t>
            </a:r>
            <a:r>
              <a:rPr lang="en-US" dirty="0"/>
              <a:t> delivery of: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Biology/proof-of-principle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R&amp;D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programme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to address key project risks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Strategic partnerships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E0514-E291-960A-3FED-544E2653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64" y="2606297"/>
            <a:ext cx="6763272" cy="23426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8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-06-Slides-4-Panos.pptx" id="{8DF5C5B6-16FF-2D47-8407-61FA34EE9F84}" vid="{D4DDA227-394A-4B40-9CBB-EDE796966776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C3852F-5332-BC40-B675-9761C7F1497A}" vid="{83EE5F88-8A1E-8B49-B1F9-687D03D81F65}"/>
    </a:ext>
  </a:extLst>
</a:theme>
</file>

<file path=ppt/theme/theme3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-Black.pptx" id="{6485037C-ADCB-C44F-89BE-2A90453F199A}" vid="{B105A753-9D45-7D4B-A934-7DACF6E27F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316</TotalTime>
  <Words>588</Words>
  <Application>Microsoft Macintosh PowerPoint</Application>
  <PresentationFormat>On-screen Show (16:9)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KL-standard-black</vt:lpstr>
      <vt:lpstr>Office Theme</vt:lpstr>
      <vt:lpstr>1_Office Theme</vt:lpstr>
      <vt:lpstr>Welcome, introduction and thanks!</vt:lpstr>
      <vt:lpstr>PowerPoint Presentation</vt:lpstr>
      <vt:lpstr>PowerPoint Presentation</vt:lpstr>
      <vt:lpstr>18-month review of our programme today/tomorrow</vt:lpstr>
      <vt:lpstr>PowerPoint Presentation</vt:lpstr>
      <vt:lpstr>PowerPoint Presentation</vt:lpstr>
      <vt:lpstr>Visions Panel feedback</vt:lpstr>
      <vt:lpstr>SB/EB feedback on PA2 proposal to STFC Visions Team</vt:lpstr>
      <vt:lpstr>Structuring the bridging activity</vt:lpstr>
      <vt:lpstr>PowerPoint Presentation</vt:lpstr>
      <vt:lpstr>EU actions</vt:lpstr>
      <vt:lpstr>CNRS/Imperial IRC &amp; CNRS/STFC</vt:lpstr>
      <vt:lpstr>Lets start the meeting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Long, Kenneth R</dc:creator>
  <cp:lastModifiedBy>Long, Ken (Oxford Uni.,RAL,PPD)</cp:lastModifiedBy>
  <cp:revision>16</cp:revision>
  <dcterms:created xsi:type="dcterms:W3CDTF">2022-10-14T06:13:39Z</dcterms:created>
  <dcterms:modified xsi:type="dcterms:W3CDTF">2024-04-25T09:04:14Z</dcterms:modified>
</cp:coreProperties>
</file>