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6" r:id="rId2"/>
    <p:sldId id="549" r:id="rId3"/>
    <p:sldId id="526" r:id="rId4"/>
    <p:sldId id="303" r:id="rId5"/>
    <p:sldId id="553" r:id="rId6"/>
    <p:sldId id="550" r:id="rId7"/>
    <p:sldId id="259" r:id="rId8"/>
    <p:sldId id="551" r:id="rId9"/>
    <p:sldId id="552" r:id="rId10"/>
    <p:sldId id="469" r:id="rId11"/>
    <p:sldId id="529" r:id="rId12"/>
    <p:sldId id="554" r:id="rId13"/>
    <p:sldId id="556" r:id="rId14"/>
    <p:sldId id="555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96" autoAdjust="0"/>
    <p:restoredTop sz="94660"/>
  </p:normalViewPr>
  <p:slideViewPr>
    <p:cSldViewPr snapToGrid="0">
      <p:cViewPr>
        <p:scale>
          <a:sx n="130" d="100"/>
          <a:sy n="130" d="100"/>
        </p:scale>
        <p:origin x="4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0BDF57-DEA1-4936-8868-F0645A414A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D98D4-A825-4A26-A71F-2BAEB792E0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0CB3B-627C-40B1-8EEE-B0EDC3F5CE52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8377E67-B55A-4F21-8CB0-23ECA905E5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E7254D0-D5DB-4294-AE7B-8A8F91C87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27B08-64DD-4AD6-8B95-899FE89EE3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7B85E-4715-49AC-B74D-407BD6D89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DA270-B73B-4FDB-9DBD-FF8CCE705A8A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5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4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50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43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4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9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5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8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4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5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5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3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601A7-6ABF-4827-86FF-3AA108385B38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7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arrow city street with cars parked on the side of a road&#10;&#10;Description automatically generated">
            <a:extLst>
              <a:ext uri="{FF2B5EF4-FFF2-40B4-BE49-F238E27FC236}">
                <a16:creationId xmlns:a16="http://schemas.microsoft.com/office/drawing/2014/main" id="{619D7341-5CAA-754C-9379-7814F0B5C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9236"/>
            <a:ext cx="12191999" cy="6858000"/>
          </a:xfrm>
          <a:prstGeom prst="rect">
            <a:avLst/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 dirty="0"/>
              <a:t>  </a:t>
            </a:r>
            <a:r>
              <a:rPr lang="en-US" sz="1200" spc="300" dirty="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C782D09-424D-0F50-7C84-3B6DF1AEA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45" y="639580"/>
            <a:ext cx="5188291" cy="793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2058CA-6EF5-BB40-F374-3B766F78C4B7}"/>
              </a:ext>
            </a:extLst>
          </p:cNvPr>
          <p:cNvSpPr txBox="1"/>
          <p:nvPr/>
        </p:nvSpPr>
        <p:spPr>
          <a:xfrm>
            <a:off x="1635557" y="2148239"/>
            <a:ext cx="9057650" cy="98488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LhARA</a:t>
            </a:r>
            <a:r>
              <a:rPr lang="en-GB" sz="3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Collaboration Meeting #5 </a:t>
            </a:r>
          </a:p>
          <a:p>
            <a:pPr algn="ctr"/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WP2 Source Session </a:t>
            </a:r>
            <a:endParaRPr lang="en-GB" sz="25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3405D-866D-99F5-0D1C-A99BD150B830}"/>
              </a:ext>
            </a:extLst>
          </p:cNvPr>
          <p:cNvSpPr txBox="1"/>
          <p:nvPr/>
        </p:nvSpPr>
        <p:spPr>
          <a:xfrm>
            <a:off x="1604590" y="3280822"/>
            <a:ext cx="9243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effectLst/>
              <a:latin typeface="Helvetica" pitchFamily="2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WP2 Overview</a:t>
            </a:r>
          </a:p>
          <a:p>
            <a:pPr algn="ctr"/>
            <a:endParaRPr lang="en-GB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en-GB" sz="20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April 2024 </a:t>
            </a:r>
          </a:p>
          <a:p>
            <a:pPr algn="ctr"/>
            <a:endParaRPr lang="en-GB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Dr.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Ross Gray </a:t>
            </a:r>
          </a:p>
          <a:p>
            <a:pPr algn="ctr"/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ross.gray@strath.ac.uk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0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37AE35B-DA6F-2109-E493-986E42D6020E}"/>
              </a:ext>
            </a:extLst>
          </p:cNvPr>
          <p:cNvSpPr/>
          <p:nvPr/>
        </p:nvSpPr>
        <p:spPr>
          <a:xfrm>
            <a:off x="24846" y="608135"/>
            <a:ext cx="3439671" cy="61423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0954A1D-F4E3-41A0-9D72-862C6792E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1" t="20558" r="22500" b="16088"/>
          <a:stretch/>
        </p:blipFill>
        <p:spPr>
          <a:xfrm>
            <a:off x="556789" y="756315"/>
            <a:ext cx="2162965" cy="2075348"/>
          </a:xfrm>
          <a:prstGeom prst="rect">
            <a:avLst/>
          </a:prstGeom>
        </p:spPr>
      </p:pic>
      <p:sp>
        <p:nvSpPr>
          <p:cNvPr id="13" name="Shape 169">
            <a:extLst>
              <a:ext uri="{FF2B5EF4-FFF2-40B4-BE49-F238E27FC236}">
                <a16:creationId xmlns:a16="http://schemas.microsoft.com/office/drawing/2014/main" id="{EFB3FFE2-B5D4-4F67-B83B-A5D024D7BAD2}"/>
              </a:ext>
            </a:extLst>
          </p:cNvPr>
          <p:cNvSpPr/>
          <p:nvPr/>
        </p:nvSpPr>
        <p:spPr>
          <a:xfrm>
            <a:off x="24846" y="2925879"/>
            <a:ext cx="3394048" cy="38246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GB" sz="1600" b="1" dirty="0"/>
              <a:t>High Rep &amp; Targets</a:t>
            </a:r>
          </a:p>
          <a:p>
            <a:pPr algn="ctr"/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High-repetition tape rate target now updated and operational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3x Experimental beamtimes (1 </a:t>
            </a:r>
            <a:r>
              <a:rPr lang="en-GB" sz="1600" dirty="0" err="1"/>
              <a:t>LhARA</a:t>
            </a:r>
            <a:r>
              <a:rPr lang="en-GB" sz="1600" dirty="0"/>
              <a:t> funded and 2 as part of internal commissioning) all exceeding 1000 Shots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Comfortably operating at 0.1 Hz and have operated at 1 Hz for short periods. Key issues around ‘pellicles’ at rep rate have now been resolved.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24A506-FCF5-BF39-E448-80ED73B6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46" y="882452"/>
            <a:ext cx="1876141" cy="18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169">
            <a:extLst>
              <a:ext uri="{FF2B5EF4-FFF2-40B4-BE49-F238E27FC236}">
                <a16:creationId xmlns:a16="http://schemas.microsoft.com/office/drawing/2014/main" id="{6EC7CB3D-9B44-4DB0-8B86-F9519895637A}"/>
              </a:ext>
            </a:extLst>
          </p:cNvPr>
          <p:cNvSpPr/>
          <p:nvPr/>
        </p:nvSpPr>
        <p:spPr>
          <a:xfrm>
            <a:off x="3713987" y="3010633"/>
            <a:ext cx="4220894" cy="3578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GB" sz="1600" b="1" dirty="0"/>
              <a:t>Diagnostics</a:t>
            </a:r>
          </a:p>
          <a:p>
            <a:pPr algn="ctr"/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PROBIES: High-repetition rate proton beam profiler and spectrometer now tested with an updated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New high repetition rate TP code has been tested and validated on calibration shots (1Hz analysis)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Work ongoing at Birmingham and SCAPA to aid in diagnostic development and absolute calibrations </a:t>
            </a:r>
          </a:p>
          <a:p>
            <a:pPr algn="ctr"/>
            <a:endParaRPr lang="en-GB" sz="1600" dirty="0"/>
          </a:p>
        </p:txBody>
      </p:sp>
      <p:sp>
        <p:nvSpPr>
          <p:cNvPr id="21" name="Shape 169">
            <a:extLst>
              <a:ext uri="{FF2B5EF4-FFF2-40B4-BE49-F238E27FC236}">
                <a16:creationId xmlns:a16="http://schemas.microsoft.com/office/drawing/2014/main" id="{A45DF3ED-6F71-4473-988F-7C92D04DDA6A}"/>
              </a:ext>
            </a:extLst>
          </p:cNvPr>
          <p:cNvSpPr/>
          <p:nvPr/>
        </p:nvSpPr>
        <p:spPr>
          <a:xfrm>
            <a:off x="8097420" y="2937673"/>
            <a:ext cx="3907940" cy="38246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GB" sz="1600" b="1" dirty="0"/>
              <a:t>Automation and ML</a:t>
            </a:r>
          </a:p>
          <a:p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Substantial updates to our LPI-</a:t>
            </a:r>
            <a:r>
              <a:rPr lang="en-GB" sz="1600" dirty="0" err="1"/>
              <a:t>Py</a:t>
            </a:r>
            <a:r>
              <a:rPr lang="en-GB" sz="1600" dirty="0"/>
              <a:t> library enabling automated data scans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Also updates to enable Bayesian optimisation/ML-driven experimental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New and ongoing work to update our drive system to streamline these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Now running fully 3D EPOCH+FLASH simulations</a:t>
            </a:r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4DAF4D7B-C37E-368F-1215-A42D2937A1A0}"/>
              </a:ext>
            </a:extLst>
          </p:cNvPr>
          <p:cNvSpPr/>
          <p:nvPr/>
        </p:nvSpPr>
        <p:spPr>
          <a:xfrm>
            <a:off x="24846" y="107486"/>
            <a:ext cx="11938457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Delivering on the WP2 Objectives…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04923-A8BC-C06A-3CAD-8C50B0850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738"/>
          <a:stretch/>
        </p:blipFill>
        <p:spPr>
          <a:xfrm>
            <a:off x="5470702" y="803022"/>
            <a:ext cx="1758573" cy="2037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896BD-B030-93F3-CD2F-0C1790DDF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618" y="917010"/>
            <a:ext cx="3828958" cy="192363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03CE9D4-1ED7-2494-B061-3C7AC09F8F9C}"/>
              </a:ext>
            </a:extLst>
          </p:cNvPr>
          <p:cNvSpPr/>
          <p:nvPr/>
        </p:nvSpPr>
        <p:spPr>
          <a:xfrm>
            <a:off x="3590766" y="569537"/>
            <a:ext cx="4285441" cy="6214593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5BCCACC-4485-794B-EF26-0A007AD635D5}"/>
              </a:ext>
            </a:extLst>
          </p:cNvPr>
          <p:cNvSpPr/>
          <p:nvPr/>
        </p:nvSpPr>
        <p:spPr>
          <a:xfrm>
            <a:off x="7996955" y="569537"/>
            <a:ext cx="4108870" cy="618097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01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3BE538-43B2-4FEF-8E12-9F81743935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644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Next steps….Further optimisation of TNSA ion source on SCAPA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C8BE32-738F-CEEC-8E79-A131AA3CCD66}"/>
              </a:ext>
            </a:extLst>
          </p:cNvPr>
          <p:cNvSpPr txBox="1"/>
          <p:nvPr/>
        </p:nvSpPr>
        <p:spPr>
          <a:xfrm>
            <a:off x="218783" y="914565"/>
            <a:ext cx="11203664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Robbie will report on the details of SCAPA development but we have identified an issue which is currently limiting our maximum proton energy to around 7 MeV.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is likely to be related to the laser ‘temporal intensity contrast’ which results in changes to the front surface plasma profile and significantly changes the source performance</a:t>
            </a:r>
          </a:p>
        </p:txBody>
      </p:sp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B3803CB7-C879-E5BE-B491-EB2333DCA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90" y="3429000"/>
            <a:ext cx="4389821" cy="292654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5F36DEC-18DA-4DE4-856A-B2D7A10A1BC3}"/>
              </a:ext>
            </a:extLst>
          </p:cNvPr>
          <p:cNvGrpSpPr/>
          <p:nvPr/>
        </p:nvGrpSpPr>
        <p:grpSpPr>
          <a:xfrm>
            <a:off x="987189" y="3285429"/>
            <a:ext cx="4063740" cy="3214169"/>
            <a:chOff x="7262705" y="3542102"/>
            <a:chExt cx="4355931" cy="32141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A6F9AC-F401-4D51-B6E1-E21ABA0B8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2705" y="3542103"/>
              <a:ext cx="4321122" cy="3214168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47C7E3F-81B7-46A3-A30E-B22751E69E3C}"/>
                </a:ext>
              </a:extLst>
            </p:cNvPr>
            <p:cNvGrpSpPr/>
            <p:nvPr/>
          </p:nvGrpSpPr>
          <p:grpSpPr>
            <a:xfrm>
              <a:off x="9063393" y="3542102"/>
              <a:ext cx="2555243" cy="2832503"/>
              <a:chOff x="6999822" y="3337543"/>
              <a:chExt cx="5313552" cy="332600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4CD3808-C71C-4C9D-83C9-5B50DA48E66D}"/>
                  </a:ext>
                </a:extLst>
              </p:cNvPr>
              <p:cNvSpPr/>
              <p:nvPr/>
            </p:nvSpPr>
            <p:spPr>
              <a:xfrm>
                <a:off x="10752827" y="5654133"/>
                <a:ext cx="221942" cy="1009414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5CBA48D-CB93-41B1-9C22-7080D08BE71A}"/>
                  </a:ext>
                </a:extLst>
              </p:cNvPr>
              <p:cNvSpPr/>
              <p:nvPr/>
            </p:nvSpPr>
            <p:spPr>
              <a:xfrm>
                <a:off x="6999822" y="5654133"/>
                <a:ext cx="221942" cy="1009414"/>
              </a:xfrm>
              <a:prstGeom prst="rect">
                <a:avLst/>
              </a:prstGeom>
              <a:solidFill>
                <a:srgbClr val="0070C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AA27ED-9184-431E-95B3-51746076D41D}"/>
                  </a:ext>
                </a:extLst>
              </p:cNvPr>
              <p:cNvSpPr/>
              <p:nvPr/>
            </p:nvSpPr>
            <p:spPr>
              <a:xfrm>
                <a:off x="11483830" y="3402329"/>
                <a:ext cx="221942" cy="3261218"/>
              </a:xfrm>
              <a:prstGeom prst="rect">
                <a:avLst/>
              </a:prstGeom>
              <a:solidFill>
                <a:srgbClr val="00B05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2FBC84-8C8D-432A-9B14-C946835395D4}"/>
                  </a:ext>
                </a:extLst>
              </p:cNvPr>
              <p:cNvSpPr txBox="1"/>
              <p:nvPr/>
            </p:nvSpPr>
            <p:spPr>
              <a:xfrm>
                <a:off x="9636162" y="3337543"/>
                <a:ext cx="26772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rgbClr val="00B050"/>
                    </a:solidFill>
                  </a:rPr>
                  <a:t>Main pulse 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38C424-78C2-4872-ABD4-6448A0A1B633}"/>
              </a:ext>
            </a:extLst>
          </p:cNvPr>
          <p:cNvSpPr txBox="1"/>
          <p:nvPr/>
        </p:nvSpPr>
        <p:spPr>
          <a:xfrm>
            <a:off x="3263919" y="4981293"/>
            <a:ext cx="174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Pre-pulse ~50 </a:t>
            </a:r>
            <a:r>
              <a:rPr lang="en-GB" sz="1200" dirty="0" err="1">
                <a:solidFill>
                  <a:srgbClr val="FF0000"/>
                </a:solidFill>
              </a:rPr>
              <a:t>ps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09D49-688D-42E2-887C-22D47777BE0E}"/>
              </a:ext>
            </a:extLst>
          </p:cNvPr>
          <p:cNvSpPr txBox="1"/>
          <p:nvPr/>
        </p:nvSpPr>
        <p:spPr>
          <a:xfrm>
            <a:off x="1726694" y="5006690"/>
            <a:ext cx="174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Pre-pulse ~325 </a:t>
            </a:r>
            <a:r>
              <a:rPr lang="en-GB" sz="12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ps</a:t>
            </a:r>
            <a:endParaRPr lang="en-GB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5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3BE538-43B2-4FEF-8E12-9F81743935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644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Next steps….Further optimisation of TNSA ion source on SCAPA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C8BE32-738F-CEEC-8E79-A131AA3CCD66}"/>
              </a:ext>
            </a:extLst>
          </p:cNvPr>
          <p:cNvSpPr txBox="1"/>
          <p:nvPr/>
        </p:nvSpPr>
        <p:spPr>
          <a:xfrm>
            <a:off x="218783" y="914565"/>
            <a:ext cx="11203664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 will need to bring our double plasma mirror system online in the short term while also investigating optics which are generating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prepulses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in the system.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Simulations by Titus will also help us understand the role of these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prepulses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the contrast overall on the optimisation of the ion source. </a:t>
            </a:r>
          </a:p>
        </p:txBody>
      </p:sp>
      <p:pic>
        <p:nvPicPr>
          <p:cNvPr id="5" name="target_profiles_comparison.png" descr="target_profiles_comparison.png">
            <a:extLst>
              <a:ext uri="{FF2B5EF4-FFF2-40B4-BE49-F238E27FC236}">
                <a16:creationId xmlns:a16="http://schemas.microsoft.com/office/drawing/2014/main" id="{CBB4B45E-F172-D19A-52EB-623D7899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767" y="2814716"/>
            <a:ext cx="4889271" cy="3667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heath_PIC.png" descr="sheath_PIC.png">
            <a:extLst>
              <a:ext uri="{FF2B5EF4-FFF2-40B4-BE49-F238E27FC236}">
                <a16:creationId xmlns:a16="http://schemas.microsoft.com/office/drawing/2014/main" id="{F5C7B803-BB40-2EB7-69A4-2517F7B408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06" t="26089" r="13425" b="14935"/>
          <a:stretch>
            <a:fillRect/>
          </a:stretch>
        </p:blipFill>
        <p:spPr>
          <a:xfrm>
            <a:off x="6290403" y="5172163"/>
            <a:ext cx="2181366" cy="15425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0BB7E6-379D-47CD-9A59-E8B2EDDC6232}"/>
              </a:ext>
            </a:extLst>
          </p:cNvPr>
          <p:cNvGrpSpPr/>
          <p:nvPr/>
        </p:nvGrpSpPr>
        <p:grpSpPr>
          <a:xfrm>
            <a:off x="750287" y="3333555"/>
            <a:ext cx="4063740" cy="3214169"/>
            <a:chOff x="7262705" y="3542102"/>
            <a:chExt cx="4355931" cy="32141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A524F-4FED-472C-8CCB-E3E16B7BA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2705" y="3542103"/>
              <a:ext cx="4321122" cy="321416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2F6584-3C41-4D78-8CA4-D43E681F33A4}"/>
                </a:ext>
              </a:extLst>
            </p:cNvPr>
            <p:cNvGrpSpPr/>
            <p:nvPr/>
          </p:nvGrpSpPr>
          <p:grpSpPr>
            <a:xfrm>
              <a:off x="9063393" y="3542102"/>
              <a:ext cx="2555243" cy="2832503"/>
              <a:chOff x="6999822" y="3337543"/>
              <a:chExt cx="5313552" cy="332600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7F18886-FDD5-490B-9232-AEE68E6DAF79}"/>
                  </a:ext>
                </a:extLst>
              </p:cNvPr>
              <p:cNvSpPr/>
              <p:nvPr/>
            </p:nvSpPr>
            <p:spPr>
              <a:xfrm>
                <a:off x="10752827" y="5654133"/>
                <a:ext cx="221942" cy="1009414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5CB150-DF2B-4C88-83ED-ECEA9364CD10}"/>
                  </a:ext>
                </a:extLst>
              </p:cNvPr>
              <p:cNvSpPr/>
              <p:nvPr/>
            </p:nvSpPr>
            <p:spPr>
              <a:xfrm>
                <a:off x="6999822" y="5654133"/>
                <a:ext cx="221942" cy="1009414"/>
              </a:xfrm>
              <a:prstGeom prst="rect">
                <a:avLst/>
              </a:prstGeom>
              <a:solidFill>
                <a:srgbClr val="0070C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2B0BABB-79C4-4256-8C44-BB85751D71FF}"/>
                  </a:ext>
                </a:extLst>
              </p:cNvPr>
              <p:cNvSpPr/>
              <p:nvPr/>
            </p:nvSpPr>
            <p:spPr>
              <a:xfrm>
                <a:off x="11483830" y="3402329"/>
                <a:ext cx="221942" cy="3261218"/>
              </a:xfrm>
              <a:prstGeom prst="rect">
                <a:avLst/>
              </a:prstGeom>
              <a:solidFill>
                <a:srgbClr val="00B05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C04B7F-DE40-40A6-936F-91FE457417D3}"/>
                  </a:ext>
                </a:extLst>
              </p:cNvPr>
              <p:cNvSpPr txBox="1"/>
              <p:nvPr/>
            </p:nvSpPr>
            <p:spPr>
              <a:xfrm>
                <a:off x="9636162" y="3337543"/>
                <a:ext cx="26772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rgbClr val="00B050"/>
                    </a:solidFill>
                  </a:rPr>
                  <a:t>Main pulse 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F8197E8-06B7-4DB0-AF64-653012C2FE04}"/>
              </a:ext>
            </a:extLst>
          </p:cNvPr>
          <p:cNvSpPr txBox="1"/>
          <p:nvPr/>
        </p:nvSpPr>
        <p:spPr>
          <a:xfrm>
            <a:off x="3027017" y="5029419"/>
            <a:ext cx="174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Pre-pulse ~50 </a:t>
            </a:r>
            <a:r>
              <a:rPr lang="en-GB" sz="1200" dirty="0" err="1">
                <a:solidFill>
                  <a:srgbClr val="FF0000"/>
                </a:solidFill>
              </a:rPr>
              <a:t>ps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8C5C4-DE8A-4163-874C-CDE29B7AF726}"/>
              </a:ext>
            </a:extLst>
          </p:cNvPr>
          <p:cNvSpPr txBox="1"/>
          <p:nvPr/>
        </p:nvSpPr>
        <p:spPr>
          <a:xfrm>
            <a:off x="1489792" y="5054816"/>
            <a:ext cx="174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Pre-pulse ~325 </a:t>
            </a:r>
            <a:r>
              <a:rPr lang="en-GB" sz="12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ps</a:t>
            </a:r>
            <a:endParaRPr lang="en-GB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72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E58386-C1B8-EB71-CF85-139E13E151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644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56C2D-45A3-B985-C6FB-F9B8FFA5EEC3}"/>
              </a:ext>
            </a:extLst>
          </p:cNvPr>
          <p:cNvSpPr txBox="1"/>
          <p:nvPr/>
        </p:nvSpPr>
        <p:spPr>
          <a:xfrm>
            <a:off x="218783" y="914565"/>
            <a:ext cx="11203664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At the 18 month mark we have made significant progress towards key objectives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‘hard part’ is almost complete. We have demonstrated high repetition rate operations, automated control and have developed suitable online diagnostics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Work at Imperial will identify new directions in terms of long-term operations and the simulation programme will support further optimisation of the source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Prepulses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identified via contrast measurements on SCAPA are likely to be the main culprit preventing higher proton energies but we have a plan… </a:t>
            </a:r>
          </a:p>
        </p:txBody>
      </p:sp>
    </p:spTree>
    <p:extLst>
      <p:ext uri="{BB962C8B-B14F-4D97-AF65-F5344CB8AC3E}">
        <p14:creationId xmlns:p14="http://schemas.microsoft.com/office/powerpoint/2010/main" val="3485385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04A53-9DF8-1A3C-F38A-0DC35283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1" y="216038"/>
            <a:ext cx="10515600" cy="1325563"/>
          </a:xfrm>
        </p:spPr>
        <p:txBody>
          <a:bodyPr/>
          <a:lstStyle/>
          <a:p>
            <a:r>
              <a:rPr lang="en-US" dirty="0"/>
              <a:t>Session Overview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21EDCE-75F9-47F7-9AFA-E068FA499326}"/>
              </a:ext>
            </a:extLst>
          </p:cNvPr>
          <p:cNvSpPr/>
          <p:nvPr/>
        </p:nvSpPr>
        <p:spPr>
          <a:xfrm>
            <a:off x="176463" y="2755231"/>
            <a:ext cx="11614484" cy="8582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C11F3-5CA4-4E5F-A828-E0F1BF5C6E37}"/>
              </a:ext>
            </a:extLst>
          </p:cNvPr>
          <p:cNvSpPr txBox="1"/>
          <p:nvPr/>
        </p:nvSpPr>
        <p:spPr>
          <a:xfrm>
            <a:off x="104361" y="1657907"/>
            <a:ext cx="119832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9.30 – Ross Gray: Overview and Update on WP2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 9.45 – Titus Dascalu: Review of Progress on PIC simulations for WP2 (Remote)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10.00 – Robbie Wilson: Update on SCAPA Development and Experiments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10.15 – Matt Alderton: Update on Ion Diagnostic Calibrations (Remote)</a:t>
            </a:r>
          </a:p>
        </p:txBody>
      </p:sp>
    </p:spTree>
    <p:extLst>
      <p:ext uri="{BB962C8B-B14F-4D97-AF65-F5344CB8AC3E}">
        <p14:creationId xmlns:p14="http://schemas.microsoft.com/office/powerpoint/2010/main" val="3138952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FFF0CE-8C8E-44BB-8835-D3C40A561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 r="34287"/>
          <a:stretch/>
        </p:blipFill>
        <p:spPr>
          <a:xfrm>
            <a:off x="2760739" y="719203"/>
            <a:ext cx="4586200" cy="2413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6D0378-0B98-4F2E-9BA0-FBEBEA190B08}"/>
              </a:ext>
            </a:extLst>
          </p:cNvPr>
          <p:cNvSpPr txBox="1"/>
          <p:nvPr/>
        </p:nvSpPr>
        <p:spPr>
          <a:xfrm>
            <a:off x="363792" y="3160540"/>
            <a:ext cx="1146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Fast electron temperature</a:t>
            </a:r>
            <a:r>
              <a:rPr lang="en-GB" sz="1600" dirty="0"/>
              <a:t> and </a:t>
            </a:r>
            <a:r>
              <a:rPr lang="en-GB" sz="1600" b="1" dirty="0"/>
              <a:t>fast electron density and total number</a:t>
            </a:r>
            <a:r>
              <a:rPr lang="en-GB" sz="1600" dirty="0"/>
              <a:t> at the rear surface drive proton </a:t>
            </a:r>
            <a:r>
              <a:rPr lang="en-GB" sz="1600" b="1" dirty="0">
                <a:solidFill>
                  <a:srgbClr val="0070C0"/>
                </a:solidFill>
              </a:rPr>
              <a:t>spectral</a:t>
            </a:r>
            <a:r>
              <a:rPr lang="en-GB" sz="1600" dirty="0"/>
              <a:t> characteristics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fast electron properties are sensitive to a wide range of input parameters: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7CBFB-F4EA-490E-879F-F662E2D52ED6}"/>
              </a:ext>
            </a:extLst>
          </p:cNvPr>
          <p:cNvSpPr/>
          <p:nvPr/>
        </p:nvSpPr>
        <p:spPr>
          <a:xfrm>
            <a:off x="3884903" y="4690570"/>
            <a:ext cx="3069819" cy="2003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 dirty="0"/>
              <a:t>Plasma: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Energy conversion efficiency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electron divergence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Z (scattering, resistivity)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Preplasma</a:t>
            </a:r>
            <a:r>
              <a:rPr lang="en-GB" sz="1600" dirty="0"/>
              <a:t> scale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…</a:t>
            </a:r>
          </a:p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715438-37D6-41B3-9D89-2BF5324FADA3}"/>
              </a:ext>
            </a:extLst>
          </p:cNvPr>
          <p:cNvSpPr/>
          <p:nvPr/>
        </p:nvSpPr>
        <p:spPr>
          <a:xfrm>
            <a:off x="477130" y="4690570"/>
            <a:ext cx="3069819" cy="2003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0537A-4DA3-4B37-A210-23D3C6A84B08}"/>
              </a:ext>
            </a:extLst>
          </p:cNvPr>
          <p:cNvSpPr txBox="1"/>
          <p:nvPr/>
        </p:nvSpPr>
        <p:spPr>
          <a:xfrm>
            <a:off x="614762" y="4662656"/>
            <a:ext cx="30698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Laser: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Intensity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Energy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Focal spot size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Laser intensity contrast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Polarisation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…</a:t>
            </a:r>
          </a:p>
          <a:p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BF4607-480C-456A-8A26-FAA33852DCE5}"/>
              </a:ext>
            </a:extLst>
          </p:cNvPr>
          <p:cNvCxnSpPr>
            <a:cxnSpLocks/>
          </p:cNvCxnSpPr>
          <p:nvPr/>
        </p:nvCxnSpPr>
        <p:spPr>
          <a:xfrm flipV="1">
            <a:off x="7052379" y="4906002"/>
            <a:ext cx="777513" cy="6187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33E286-B3D2-4D67-BEFA-F8DC0602D74B}"/>
              </a:ext>
            </a:extLst>
          </p:cNvPr>
          <p:cNvSpPr txBox="1"/>
          <p:nvPr/>
        </p:nvSpPr>
        <p:spPr>
          <a:xfrm>
            <a:off x="137652" y="240268"/>
            <a:ext cx="10540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Considerations for a laser driven proton source from Target Normal Sheath Acceleration mechanism (TNSA)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681CE0-FD29-4A48-A542-77F55EFE262A}"/>
              </a:ext>
            </a:extLst>
          </p:cNvPr>
          <p:cNvSpPr txBox="1"/>
          <p:nvPr/>
        </p:nvSpPr>
        <p:spPr>
          <a:xfrm>
            <a:off x="7927549" y="3861148"/>
            <a:ext cx="3914251" cy="135421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1400" dirty="0">
                <a:solidFill>
                  <a:schemeClr val="bg1"/>
                </a:solidFill>
              </a:rPr>
              <a:t>Maximum proton energy measured: ~85 MeV</a:t>
            </a:r>
          </a:p>
          <a:p>
            <a:pPr marL="457200" indent="-457200">
              <a:buFontTx/>
              <a:buChar char="-"/>
            </a:pPr>
            <a:r>
              <a:rPr lang="en-GB" sz="1400" dirty="0">
                <a:solidFill>
                  <a:schemeClr val="bg1"/>
                </a:solidFill>
              </a:rPr>
              <a:t>Laser-P</a:t>
            </a:r>
            <a:r>
              <a:rPr lang="en-GB" sz="1400" baseline="30000" dirty="0">
                <a:solidFill>
                  <a:schemeClr val="bg1"/>
                </a:solidFill>
              </a:rPr>
              <a:t>+</a:t>
            </a:r>
            <a:r>
              <a:rPr lang="en-GB" sz="1400" dirty="0">
                <a:solidFill>
                  <a:schemeClr val="bg1"/>
                </a:solidFill>
              </a:rPr>
              <a:t> Conversion efficiency: ~10% </a:t>
            </a:r>
          </a:p>
          <a:p>
            <a:pPr marL="457200" indent="-457200">
              <a:buFontTx/>
              <a:buChar char="-"/>
            </a:pPr>
            <a:r>
              <a:rPr lang="en-GB" sz="1400" dirty="0">
                <a:solidFill>
                  <a:schemeClr val="bg1"/>
                </a:solidFill>
              </a:rPr>
              <a:t>Flux: 10</a:t>
            </a:r>
            <a:r>
              <a:rPr lang="en-GB" sz="1400" baseline="30000" dirty="0">
                <a:solidFill>
                  <a:schemeClr val="bg1"/>
                </a:solidFill>
              </a:rPr>
              <a:t>10 </a:t>
            </a:r>
            <a:r>
              <a:rPr lang="en-GB" sz="1400" dirty="0">
                <a:solidFill>
                  <a:schemeClr val="bg1"/>
                </a:solidFill>
              </a:rPr>
              <a:t>Protons/MeV @ 10 MeV with broad thermal spectrum</a:t>
            </a:r>
            <a:endParaRPr lang="en-GB" sz="1400" baseline="30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5D6702-A95E-40BF-8B15-E2879FA55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8"/>
          <a:stretch/>
        </p:blipFill>
        <p:spPr>
          <a:xfrm>
            <a:off x="8766154" y="5339764"/>
            <a:ext cx="2303240" cy="14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8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04A53-9DF8-1A3C-F38A-0DC35283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1" y="216038"/>
            <a:ext cx="10515600" cy="1325563"/>
          </a:xfrm>
        </p:spPr>
        <p:txBody>
          <a:bodyPr/>
          <a:lstStyle/>
          <a:p>
            <a:r>
              <a:rPr lang="en-US" dirty="0"/>
              <a:t>Session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F77437-D6E6-33A7-EDB9-F354143AAD23}"/>
              </a:ext>
            </a:extLst>
          </p:cNvPr>
          <p:cNvSpPr txBox="1"/>
          <p:nvPr/>
        </p:nvSpPr>
        <p:spPr>
          <a:xfrm>
            <a:off x="104361" y="1657907"/>
            <a:ext cx="119832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9.30 – Ross Gray: Overview and Update on WP2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 9.45 – Titus Dascalu: Review of Progress on PIC simulations for WP2 (Remote)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10.00 – Robbie Wilson: Update on SCAPA Development and Experiments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10.15 – Matt Alderton: Update on Ion Diagnostic Calibrations (Remote)</a:t>
            </a:r>
          </a:p>
        </p:txBody>
      </p:sp>
    </p:spTree>
    <p:extLst>
      <p:ext uri="{BB962C8B-B14F-4D97-AF65-F5344CB8AC3E}">
        <p14:creationId xmlns:p14="http://schemas.microsoft.com/office/powerpoint/2010/main" val="824436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DBAF1F5-31F1-42D4-87ED-E53B315A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437275"/>
            <a:ext cx="2426026" cy="1039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2DCE53-E39F-4174-9C10-5B17D1233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7" y="850748"/>
            <a:ext cx="1286024" cy="932921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8CB93054-461E-47C4-9631-CADC2AB89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2" y="42488"/>
            <a:ext cx="9753600" cy="757655"/>
          </a:xfrm>
        </p:spPr>
        <p:txBody>
          <a:bodyPr/>
          <a:lstStyle/>
          <a:p>
            <a:r>
              <a:rPr lang="en-US" dirty="0"/>
              <a:t>WP2 Team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401A6-4173-4C27-AB03-A5FB87D9DB46}"/>
              </a:ext>
            </a:extLst>
          </p:cNvPr>
          <p:cNvSpPr txBox="1"/>
          <p:nvPr/>
        </p:nvSpPr>
        <p:spPr>
          <a:xfrm>
            <a:off x="2580649" y="1097474"/>
            <a:ext cx="9446631" cy="5247285"/>
          </a:xfrm>
          <a:prstGeom prst="rect">
            <a:avLst/>
          </a:prstGeom>
        </p:spPr>
        <p:txBody>
          <a:bodyPr vert="horz" lIns="0" tIns="45720" rIns="0" bIns="45720" rtlCol="0">
            <a:normAutofit fontScale="47500" lnSpcReduction="20000"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University of Strathclyde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R. Wilson, T. Frazer, E. Dolier, C. McQueen, B. Torrance, M. Alderton  R. Nayli and </a:t>
            </a:r>
            <a:r>
              <a:rPr lang="en-US" sz="3300" dirty="0" err="1"/>
              <a:t>P.McKenna</a:t>
            </a: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Imperial College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O. Ettlinger, G. Casati and N.P. Dover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Queens University Belfast</a:t>
            </a:r>
            <a:r>
              <a:rPr lang="en-US" sz="3300" dirty="0"/>
              <a:t>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P. Parsons and C. Palmer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SCAPA, University of Strathclyde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M. Wiggins, E. Brunetti, G. Manahan, W. Li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Central Laser Facility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J. Green, C. Armstrong, C. Spindloe, W. Robins, S. Astbury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Lancaster University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T. Dascalu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627D6-A2DE-4387-9568-01D40A9BD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800" y="5706417"/>
            <a:ext cx="2200835" cy="987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AE8C1D-C864-4D3F-BCD9-8D34013A3E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/>
          <a:stretch/>
        </p:blipFill>
        <p:spPr>
          <a:xfrm>
            <a:off x="9886800" y="2545081"/>
            <a:ext cx="1815637" cy="1218086"/>
          </a:xfrm>
          <a:prstGeom prst="rect">
            <a:avLst/>
          </a:prstGeom>
          <a:ln>
            <a:noFill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6507F04-A1EE-47EE-B81C-A6930430F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800" y="4026213"/>
            <a:ext cx="2039065" cy="11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4B9ED-60C9-43FA-9597-B3E241AEF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" y="4791482"/>
            <a:ext cx="1576983" cy="507377"/>
          </a:xfrm>
          <a:prstGeom prst="rect">
            <a:avLst/>
          </a:prstGeom>
        </p:spPr>
      </p:pic>
      <p:pic>
        <p:nvPicPr>
          <p:cNvPr id="1026" name="Picture 2" descr="Imperial College London - Wikipedia">
            <a:extLst>
              <a:ext uri="{FF2B5EF4-FFF2-40B4-BE49-F238E27FC236}">
                <a16:creationId xmlns:a16="http://schemas.microsoft.com/office/drawing/2014/main" id="{A187E700-54B1-433A-97BB-6515617ED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3" y="1970523"/>
            <a:ext cx="898971" cy="10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en's University Belfast: Shaping a Better World since 1845">
            <a:extLst>
              <a:ext uri="{FF2B5EF4-FFF2-40B4-BE49-F238E27FC236}">
                <a16:creationId xmlns:a16="http://schemas.microsoft.com/office/drawing/2014/main" id="{C2FA683A-EBD2-48B5-B310-D58BDF8B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" y="3202282"/>
            <a:ext cx="1379198" cy="13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4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66986A-4D9A-40B9-8C82-36204BEF4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661" y="510901"/>
            <a:ext cx="7157969" cy="4646491"/>
          </a:xfrm>
          <a:prstGeom prst="rect">
            <a:avLst/>
          </a:prstGeom>
        </p:spPr>
      </p:pic>
      <p:sp>
        <p:nvSpPr>
          <p:cNvPr id="6" name="Shape 169">
            <a:extLst>
              <a:ext uri="{FF2B5EF4-FFF2-40B4-BE49-F238E27FC236}">
                <a16:creationId xmlns:a16="http://schemas.microsoft.com/office/drawing/2014/main" id="{D37588F6-03E8-42DC-9991-FFB6777D3D8C}"/>
              </a:ext>
            </a:extLst>
          </p:cNvPr>
          <p:cNvSpPr/>
          <p:nvPr/>
        </p:nvSpPr>
        <p:spPr>
          <a:xfrm>
            <a:off x="153229" y="42193"/>
            <a:ext cx="10772446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WP2 project plan… </a:t>
            </a:r>
            <a:endParaRPr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68837-E704-4FB4-A6CE-1564DE59943B}"/>
              </a:ext>
            </a:extLst>
          </p:cNvPr>
          <p:cNvSpPr txBox="1"/>
          <p:nvPr/>
        </p:nvSpPr>
        <p:spPr>
          <a:xfrm>
            <a:off x="459764" y="5157392"/>
            <a:ext cx="1127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Deliverables for the first two years are focused on early experiments and source benchmarking in simulations, as well as initial technology development in diagnostics and </a:t>
            </a:r>
            <a:r>
              <a:rPr lang="en-GB" dirty="0" err="1"/>
              <a:t>targetry</a:t>
            </a:r>
            <a:r>
              <a:rPr lang="en-GB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E0C6D-94B9-4DE2-8784-6C39DD9CBE9F}"/>
              </a:ext>
            </a:extLst>
          </p:cNvPr>
          <p:cNvSpPr txBox="1"/>
          <p:nvPr/>
        </p:nvSpPr>
        <p:spPr>
          <a:xfrm>
            <a:off x="459763" y="5991330"/>
            <a:ext cx="1127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initial experiments we would ideally like to perform detailed, statistically significant parameter scans to establish and optimise the source performance.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8C2A4-F113-FE98-B1D7-126D9C9977AB}"/>
              </a:ext>
            </a:extLst>
          </p:cNvPr>
          <p:cNvSpPr/>
          <p:nvPr/>
        </p:nvSpPr>
        <p:spPr>
          <a:xfrm>
            <a:off x="1884217" y="2594150"/>
            <a:ext cx="7800110" cy="1151906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6934FC85-8034-3033-DC45-AA9A1A7F881A}"/>
              </a:ext>
            </a:extLst>
          </p:cNvPr>
          <p:cNvSpPr/>
          <p:nvPr/>
        </p:nvSpPr>
        <p:spPr>
          <a:xfrm>
            <a:off x="1112320" y="2948430"/>
            <a:ext cx="457200" cy="443345"/>
          </a:xfrm>
          <a:prstGeom prst="star5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163E353C-1CB0-EBBB-27AA-E0305F29451F}"/>
              </a:ext>
            </a:extLst>
          </p:cNvPr>
          <p:cNvSpPr/>
          <p:nvPr/>
        </p:nvSpPr>
        <p:spPr>
          <a:xfrm>
            <a:off x="9915023" y="2948429"/>
            <a:ext cx="457200" cy="44334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01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AA99EF-6A21-CA4B-CB31-094E0EF84DB0}"/>
              </a:ext>
            </a:extLst>
          </p:cNvPr>
          <p:cNvSpPr txBox="1"/>
          <p:nvPr/>
        </p:nvSpPr>
        <p:spPr>
          <a:xfrm>
            <a:off x="660779" y="1318315"/>
            <a:ext cx="10870441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spcBef>
                <a:spcPts val="2000"/>
              </a:spcBef>
              <a:buSzTx/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Experimental R&amp;D:</a:t>
            </a:r>
          </a:p>
          <a:p>
            <a:pPr marL="1092200" lvl="1" indent="-457200" defTabSz="914400">
              <a:lnSpc>
                <a:spcPct val="100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‘Full scale’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LhARA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specification testing on SCAPA laser, Strathclyde</a:t>
            </a:r>
          </a:p>
          <a:p>
            <a:pPr marL="1092200" lvl="1" indent="-457200" defTabSz="914400">
              <a:lnSpc>
                <a:spcPct val="100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Application focused diagnostic and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targetry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development</a:t>
            </a:r>
          </a:p>
          <a:p>
            <a:pPr marL="1092200" lvl="1" indent="-457200" defTabSz="914400">
              <a:lnSpc>
                <a:spcPct val="100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High repetition rate, automation and longevity studies on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Zhi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laser, Imperial</a:t>
            </a:r>
          </a:p>
          <a:p>
            <a:pPr defTabSz="914400">
              <a:lnSpc>
                <a:spcPct val="100000"/>
              </a:lnSpc>
              <a:spcBef>
                <a:spcPts val="2000"/>
              </a:spcBef>
              <a:buSzTx/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Numerical modelling:</a:t>
            </a:r>
          </a:p>
          <a:p>
            <a:pPr marL="1092200" lvl="1" indent="-457200" defTabSz="914400">
              <a:lnSpc>
                <a:spcPct val="100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State-of-the-art high fidelity 3D simulations of the ion source</a:t>
            </a:r>
          </a:p>
          <a:p>
            <a:pPr marL="1092200" lvl="1" indent="-457200" defTabSz="914400">
              <a:lnSpc>
                <a:spcPct val="100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Parametric optimisation to support experimental studies</a:t>
            </a:r>
          </a:p>
        </p:txBody>
      </p:sp>
      <p:sp>
        <p:nvSpPr>
          <p:cNvPr id="6" name="Shape 169">
            <a:extLst>
              <a:ext uri="{FF2B5EF4-FFF2-40B4-BE49-F238E27FC236}">
                <a16:creationId xmlns:a16="http://schemas.microsoft.com/office/drawing/2014/main" id="{BF28FD9A-E291-EB94-C11C-3DCA02E1F9E4}"/>
              </a:ext>
            </a:extLst>
          </p:cNvPr>
          <p:cNvSpPr/>
          <p:nvPr/>
        </p:nvSpPr>
        <p:spPr>
          <a:xfrm>
            <a:off x="194173" y="233261"/>
            <a:ext cx="10772446" cy="623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Implementing the project plan…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39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DA43A375-E90B-775A-1988-9AA3181FAD7A}"/>
              </a:ext>
            </a:extLst>
          </p:cNvPr>
          <p:cNvGrpSpPr/>
          <p:nvPr/>
        </p:nvGrpSpPr>
        <p:grpSpPr>
          <a:xfrm>
            <a:off x="8243248" y="1992573"/>
            <a:ext cx="3739486" cy="3193576"/>
            <a:chOff x="0" y="0"/>
            <a:chExt cx="7131907" cy="4230575"/>
          </a:xfrm>
        </p:grpSpPr>
        <p:pic>
          <p:nvPicPr>
            <p:cNvPr id="5" name="TNSA_figv3.pdf" descr="TNSA_figv3.pdf">
              <a:extLst>
                <a:ext uri="{FF2B5EF4-FFF2-40B4-BE49-F238E27FC236}">
                  <a16:creationId xmlns:a16="http://schemas.microsoft.com/office/drawing/2014/main" id="{FCFF4BBA-09AA-E966-6ECA-87647EDCD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3464"/>
            <a:stretch>
              <a:fillRect/>
            </a:stretch>
          </p:blipFill>
          <p:spPr>
            <a:xfrm>
              <a:off x="0" y="0"/>
              <a:ext cx="7131908" cy="4230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8267BBA3-F5E1-9A8C-411C-48B5133E3CB3}"/>
                </a:ext>
              </a:extLst>
            </p:cNvPr>
            <p:cNvSpPr/>
            <p:nvPr/>
          </p:nvSpPr>
          <p:spPr>
            <a:xfrm>
              <a:off x="3019" y="43861"/>
              <a:ext cx="972499" cy="7731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9013" tIns="59013" rIns="59013" bIns="59013" numCol="1" anchor="ctr">
              <a:noAutofit/>
            </a:bodyPr>
            <a:lstStyle/>
            <a:p>
              <a:pPr algn="l" defTabSz="1180267">
                <a:defRPr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" name="High energy (e.g. ~15 MeV p+, 4 MeV/u C6+) from source…">
            <a:extLst>
              <a:ext uri="{FF2B5EF4-FFF2-40B4-BE49-F238E27FC236}">
                <a16:creationId xmlns:a16="http://schemas.microsoft.com/office/drawing/2014/main" id="{793FC555-C700-9BC4-2E5C-60ECF9A21EB2}"/>
              </a:ext>
            </a:extLst>
          </p:cNvPr>
          <p:cNvSpPr txBox="1"/>
          <p:nvPr/>
        </p:nvSpPr>
        <p:spPr>
          <a:xfrm>
            <a:off x="-99538" y="1541601"/>
            <a:ext cx="8096582" cy="473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9013" tIns="59013" rIns="59013" bIns="59013">
            <a:spAutoFit/>
          </a:bodyPr>
          <a:lstStyle/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High energy (e.g. ~15 MeV p+, 4 MeV/u C6+) from source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Operations at up to 1 Hz for extended periods (extending to 5 and 10 Hz)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Aiming to deliver 10</a:t>
            </a:r>
            <a:r>
              <a:rPr sz="2400" baseline="31999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 protons or 10</a:t>
            </a:r>
            <a:r>
              <a:rPr sz="2400" baseline="31999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 carbon ions per shot, eventually other ions</a:t>
            </a: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Initially tape targets, but developing other options, e.g. water jet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3C3194-BE6A-79E0-22E9-E2475941F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Planned outputs from WP2</a:t>
            </a:r>
          </a:p>
        </p:txBody>
      </p:sp>
    </p:spTree>
    <p:extLst>
      <p:ext uri="{BB962C8B-B14F-4D97-AF65-F5344CB8AC3E}">
        <p14:creationId xmlns:p14="http://schemas.microsoft.com/office/powerpoint/2010/main" val="248127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5F397-A5E8-178A-C4E9-203B7BF6C40C}"/>
              </a:ext>
            </a:extLst>
          </p:cNvPr>
          <p:cNvSpPr txBox="1">
            <a:spLocks/>
          </p:cNvSpPr>
          <p:nvPr/>
        </p:nvSpPr>
        <p:spPr>
          <a:xfrm>
            <a:off x="6096001" y="200055"/>
            <a:ext cx="4053369" cy="4666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0D3FF-425B-9D40-23EF-9C37A21C9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24" y="1296636"/>
            <a:ext cx="4723453" cy="3778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413333-614C-7C43-8482-3EAEE6826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3720" y="267719"/>
            <a:ext cx="1705075" cy="282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997A1B95-AE56-9786-4588-AB725CAE890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925772" y="645858"/>
              <a:ext cx="4053370" cy="3774855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035204">
                      <a:extLst>
                        <a:ext uri="{9D8B030D-6E8A-4147-A177-3AD203B41FA5}">
                          <a16:colId xmlns:a16="http://schemas.microsoft.com/office/drawing/2014/main" val="1188492793"/>
                        </a:ext>
                      </a:extLst>
                    </a:gridCol>
                    <a:gridCol w="2018166">
                      <a:extLst>
                        <a:ext uri="{9D8B030D-6E8A-4147-A177-3AD203B41FA5}">
                          <a16:colId xmlns:a16="http://schemas.microsoft.com/office/drawing/2014/main" val="2545503319"/>
                        </a:ext>
                      </a:extLst>
                    </a:gridCol>
                  </a:tblGrid>
                  <a:tr h="343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Parameters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9098032"/>
                      </a:ext>
                    </a:extLst>
                  </a:tr>
                  <a:tr h="29310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Peak Power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400" i="1" dirty="0"/>
                            <a:t>350</a:t>
                          </a:r>
                          <a:r>
                            <a:rPr lang="en-GB" sz="1400" i="1" baseline="0" dirty="0"/>
                            <a:t> TW</a:t>
                          </a:r>
                          <a:endParaRPr lang="en-GB" sz="1400" i="1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9953478"/>
                      </a:ext>
                    </a:extLst>
                  </a:tr>
                  <a:tr h="29310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FWHM pulse duration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GB" sz="1400" i="1" dirty="0"/>
                            <a:t>25 fs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6827846"/>
                      </a:ext>
                    </a:extLst>
                  </a:tr>
                  <a:tr h="48626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Energy per pulse (on target)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400" i="1" dirty="0"/>
                            <a:t> 6.5 J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6830490"/>
                      </a:ext>
                    </a:extLst>
                  </a:tr>
                  <a:tr h="29310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Pulse repetition rate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GB" sz="1400" i="1" dirty="0"/>
                            <a:t>Up to 5 Hz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065929"/>
                      </a:ext>
                    </a:extLst>
                  </a:tr>
                  <a:tr h="886719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Temporal intensity contrast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10</a:t>
                          </a:r>
                          <a:r>
                            <a:rPr lang="en-GB" sz="1400" i="1" dirty="0"/>
                            <a:t>:1 @ 100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8</a:t>
                          </a:r>
                          <a:r>
                            <a:rPr lang="en-GB" sz="1400" i="1" dirty="0"/>
                            <a:t>:1 @ 30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4</a:t>
                          </a:r>
                          <a:r>
                            <a:rPr lang="en-GB" sz="1400" i="1" dirty="0"/>
                            <a:t>:1 @ 2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ASE contrast 10</a:t>
                          </a:r>
                          <a:r>
                            <a:rPr lang="en-GB" sz="1400" i="1" baseline="30000" dirty="0"/>
                            <a:t>10</a:t>
                          </a:r>
                          <a:r>
                            <a:rPr lang="en-GB" sz="1400" i="1" dirty="0"/>
                            <a:t>:1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547198"/>
                      </a:ext>
                    </a:extLst>
                  </a:tr>
                  <a:tr h="29310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Central wavelength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800 nm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4438831"/>
                      </a:ext>
                    </a:extLst>
                  </a:tr>
                  <a:tr h="42205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Beam quality </a:t>
                          </a:r>
                          <a:r>
                            <a:rPr lang="en-GB" sz="1400" dirty="0" err="1"/>
                            <a:t>Strehl</a:t>
                          </a:r>
                          <a:r>
                            <a:rPr lang="en-GB" sz="1400" dirty="0"/>
                            <a:t> ratio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400" i="1" dirty="0"/>
                            <a:t>0.85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969853"/>
                      </a:ext>
                    </a:extLst>
                  </a:tr>
                  <a:tr h="29310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Attenuator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10-100%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04466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997A1B95-AE56-9786-4588-AB725CAE890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3672014"/>
                  </p:ext>
                </p:extLst>
              </p:nvPr>
            </p:nvGraphicFramePr>
            <p:xfrm>
              <a:off x="6925772" y="645858"/>
              <a:ext cx="4053370" cy="3774855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035204">
                      <a:extLst>
                        <a:ext uri="{9D8B030D-6E8A-4147-A177-3AD203B41FA5}">
                          <a16:colId xmlns:a16="http://schemas.microsoft.com/office/drawing/2014/main" val="1188492793"/>
                        </a:ext>
                      </a:extLst>
                    </a:gridCol>
                    <a:gridCol w="2018166">
                      <a:extLst>
                        <a:ext uri="{9D8B030D-6E8A-4147-A177-3AD203B41FA5}">
                          <a16:colId xmlns:a16="http://schemas.microsoft.com/office/drawing/2014/main" val="254550331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Parameters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909803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Peak Power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887" t="-129167" r="-1258" b="-1045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995347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FWHM pulse duration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887" t="-229167" r="-1258" b="-945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682784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Energy per pulse (on target)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887" t="-192683" r="-1258" b="-4536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683049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Pulse repetition rate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GB" sz="1400" i="1" dirty="0"/>
                            <a:t>Up to 5 Hz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065929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Temporal intensity contrast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10</a:t>
                          </a:r>
                          <a:r>
                            <a:rPr lang="en-GB" sz="1400" i="1" dirty="0"/>
                            <a:t>:1 @ 100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8</a:t>
                          </a:r>
                          <a:r>
                            <a:rPr lang="en-GB" sz="1400" i="1" dirty="0"/>
                            <a:t>:1 @ 30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4</a:t>
                          </a:r>
                          <a:r>
                            <a:rPr lang="en-GB" sz="1400" i="1" dirty="0"/>
                            <a:t>:1 @ 2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ASE contrast 10</a:t>
                          </a:r>
                          <a:r>
                            <a:rPr lang="en-GB" sz="1400" i="1" baseline="30000" dirty="0"/>
                            <a:t>10</a:t>
                          </a:r>
                          <a:r>
                            <a:rPr lang="en-GB" sz="1400" i="1" dirty="0"/>
                            <a:t>:1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54719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Central wavelength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800 nm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4438831"/>
                      </a:ext>
                    </a:extLst>
                  </a:tr>
                  <a:tr h="42205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Beam quality </a:t>
                          </a:r>
                          <a:r>
                            <a:rPr lang="en-GB" sz="1400" dirty="0" err="1"/>
                            <a:t>Strehl</a:t>
                          </a:r>
                          <a:r>
                            <a:rPr lang="en-GB" sz="1400" dirty="0"/>
                            <a:t> ratio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887" t="-714706" r="-1258" b="-8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96985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Attenuator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10-100%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044666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902DF7A-0A1F-BC44-76C1-48970C54C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77" y="4682650"/>
            <a:ext cx="2485770" cy="2081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37431AF4-AA37-4883-8E79-00651670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71" y="4215051"/>
            <a:ext cx="2963801" cy="264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76F26-5F27-4504-BE8D-EC256D65F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56" y="4374671"/>
            <a:ext cx="3098276" cy="2323707"/>
          </a:xfrm>
          <a:prstGeom prst="rect">
            <a:avLst/>
          </a:prstGeom>
        </p:spPr>
      </p:pic>
      <p:sp>
        <p:nvSpPr>
          <p:cNvPr id="6" name="Shape 169">
            <a:extLst>
              <a:ext uri="{FF2B5EF4-FFF2-40B4-BE49-F238E27FC236}">
                <a16:creationId xmlns:a16="http://schemas.microsoft.com/office/drawing/2014/main" id="{7E611392-65C1-58A5-F164-6AC62D1F4963}"/>
              </a:ext>
            </a:extLst>
          </p:cNvPr>
          <p:cNvSpPr/>
          <p:nvPr/>
        </p:nvSpPr>
        <p:spPr>
          <a:xfrm>
            <a:off x="153228" y="42193"/>
            <a:ext cx="12038772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SCAPA: Scottish Centre for the Application of Plasma-based Accelerators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88350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738C3F27-C832-46A2-9A5C-41D99D134B0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24651" y="3111061"/>
            <a:ext cx="4933056" cy="3746940"/>
          </a:xfrm>
          <a:prstGeom prst="rect">
            <a:avLst/>
          </a:prstGeom>
        </p:spPr>
      </p:pic>
      <p:pic>
        <p:nvPicPr>
          <p:cNvPr id="16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3FF50B44-7BCF-85C6-F07E-1E4DEDC679C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6" y="3326247"/>
            <a:ext cx="4404560" cy="3494666"/>
          </a:xfrm>
          <a:prstGeom prst="rect">
            <a:avLst/>
          </a:prstGeom>
        </p:spPr>
      </p:pic>
      <p:pic>
        <p:nvPicPr>
          <p:cNvPr id="5" name="spectrumZhi_Spectrum_28-07-2021.pdf" descr="spectrumZhi_Spectrum_28-07-2021.pdf">
            <a:extLst>
              <a:ext uri="{FF2B5EF4-FFF2-40B4-BE49-F238E27FC236}">
                <a16:creationId xmlns:a16="http://schemas.microsoft.com/office/drawing/2014/main" id="{A8D351D6-9825-242E-3F8D-82E7B4EB0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930" y="3850086"/>
            <a:ext cx="2241256" cy="1680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Zhi_SeedPointing_05-05-2023.pdf" descr="Zhi_SeedPointing_05-05-2023.pdf">
            <a:extLst>
              <a:ext uri="{FF2B5EF4-FFF2-40B4-BE49-F238E27FC236}">
                <a16:creationId xmlns:a16="http://schemas.microsoft.com/office/drawing/2014/main" id="{5B20FF35-6B65-7451-C509-4E0C8A19E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44" y="3590718"/>
            <a:ext cx="1708888" cy="17088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100Hz Ti:Sapphire Laser System:…">
            <a:extLst>
              <a:ext uri="{FF2B5EF4-FFF2-40B4-BE49-F238E27FC236}">
                <a16:creationId xmlns:a16="http://schemas.microsoft.com/office/drawing/2014/main" id="{C5A19DFF-F959-F5A2-8111-09441866BCCE}"/>
              </a:ext>
            </a:extLst>
          </p:cNvPr>
          <p:cNvSpPr txBox="1"/>
          <p:nvPr/>
        </p:nvSpPr>
        <p:spPr>
          <a:xfrm>
            <a:off x="113046" y="1657328"/>
            <a:ext cx="12078954" cy="1934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dirty="0"/>
              <a:t>100Hz </a:t>
            </a:r>
            <a:r>
              <a:rPr dirty="0" err="1"/>
              <a:t>Ti:Sapphire</a:t>
            </a:r>
            <a:r>
              <a:rPr dirty="0"/>
              <a:t> Laser System:</a:t>
            </a:r>
          </a:p>
          <a:p>
            <a:pPr marL="333375" indent="-333375" algn="l">
              <a:buSzPct val="145000"/>
              <a:buChar char="-"/>
            </a:pPr>
            <a:r>
              <a:rPr dirty="0" err="1"/>
              <a:t>mJ</a:t>
            </a:r>
            <a:r>
              <a:rPr dirty="0"/>
              <a:t> level operation for “table top” experiments at % level stability</a:t>
            </a:r>
          </a:p>
          <a:p>
            <a:pPr marL="333375" indent="-333375" algn="l">
              <a:buSzPct val="145000"/>
              <a:buChar char="-"/>
            </a:pPr>
            <a:r>
              <a:rPr dirty="0"/>
              <a:t>100mJ level output for higher power electron and ion acceleration experiments </a:t>
            </a:r>
          </a:p>
          <a:p>
            <a:pPr marL="333375" indent="-333375" algn="l">
              <a:buSzPct val="145000"/>
              <a:buChar char="-"/>
            </a:pPr>
            <a:r>
              <a:rPr dirty="0"/>
              <a:t>current design offers scalability to run at current levels to multi-kHz repetition rates, or Joule level </a:t>
            </a:r>
            <a:r>
              <a:rPr dirty="0" err="1"/>
              <a:t>Ti:Sapphire</a:t>
            </a:r>
            <a:r>
              <a:rPr dirty="0"/>
              <a:t> energies at 100Hz. 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53791BB5-FB0F-44FA-5A16-0177907943B6}"/>
              </a:ext>
            </a:extLst>
          </p:cNvPr>
          <p:cNvSpPr txBox="1"/>
          <p:nvPr/>
        </p:nvSpPr>
        <p:spPr>
          <a:xfrm>
            <a:off x="4030133" y="-5372100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pic>
        <p:nvPicPr>
          <p:cNvPr id="12" name="pasted-movie.png" descr="pasted-movie.png">
            <a:extLst>
              <a:ext uri="{FF2B5EF4-FFF2-40B4-BE49-F238E27FC236}">
                <a16:creationId xmlns:a16="http://schemas.microsoft.com/office/drawing/2014/main" id="{BCE9C74C-7406-3B6F-DE24-A6272C995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226" y="4690557"/>
            <a:ext cx="1928681" cy="1738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movie.png" descr="pasted-movie.png">
            <a:extLst>
              <a:ext uri="{FF2B5EF4-FFF2-40B4-BE49-F238E27FC236}">
                <a16:creationId xmlns:a16="http://schemas.microsoft.com/office/drawing/2014/main" id="{22370B1C-2A33-57AF-792A-07B735099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4243" y="5475490"/>
            <a:ext cx="1769383" cy="1160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movie.png" descr="pasted-movie.png">
            <a:extLst>
              <a:ext uri="{FF2B5EF4-FFF2-40B4-BE49-F238E27FC236}">
                <a16:creationId xmlns:a16="http://schemas.microsoft.com/office/drawing/2014/main" id="{DE7B26E1-18BB-7A49-5B3F-41B8F3E76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64" y="5283385"/>
            <a:ext cx="1519291" cy="1410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movie.png" descr="pasted-movie.png">
            <a:extLst>
              <a:ext uri="{FF2B5EF4-FFF2-40B4-BE49-F238E27FC236}">
                <a16:creationId xmlns:a16="http://schemas.microsoft.com/office/drawing/2014/main" id="{8C5A62BE-A74B-BC61-9E54-298D4FC31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5702" y="4704675"/>
            <a:ext cx="1922168" cy="179623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ow energy output">
            <a:extLst>
              <a:ext uri="{FF2B5EF4-FFF2-40B4-BE49-F238E27FC236}">
                <a16:creationId xmlns:a16="http://schemas.microsoft.com/office/drawing/2014/main" id="{7303E6ED-CDFD-4006-BD7E-65BF7CA7D4C7}"/>
              </a:ext>
            </a:extLst>
          </p:cNvPr>
          <p:cNvSpPr txBox="1"/>
          <p:nvPr/>
        </p:nvSpPr>
        <p:spPr>
          <a:xfrm>
            <a:off x="1147964" y="3305514"/>
            <a:ext cx="283250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Low energy output</a:t>
            </a:r>
          </a:p>
        </p:txBody>
      </p:sp>
      <p:sp>
        <p:nvSpPr>
          <p:cNvPr id="19" name="High energy output">
            <a:extLst>
              <a:ext uri="{FF2B5EF4-FFF2-40B4-BE49-F238E27FC236}">
                <a16:creationId xmlns:a16="http://schemas.microsoft.com/office/drawing/2014/main" id="{891DAB49-0D71-2BF5-8B84-396CC69CFFC9}"/>
              </a:ext>
            </a:extLst>
          </p:cNvPr>
          <p:cNvSpPr txBox="1"/>
          <p:nvPr/>
        </p:nvSpPr>
        <p:spPr>
          <a:xfrm>
            <a:off x="8893352" y="3110613"/>
            <a:ext cx="288889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High energy output</a:t>
            </a:r>
          </a:p>
        </p:txBody>
      </p:sp>
      <p:sp>
        <p:nvSpPr>
          <p:cNvPr id="20" name="65mJ output already demonstrated - new amplifier will allow &gt;100mJ">
            <a:extLst>
              <a:ext uri="{FF2B5EF4-FFF2-40B4-BE49-F238E27FC236}">
                <a16:creationId xmlns:a16="http://schemas.microsoft.com/office/drawing/2014/main" id="{FA5140F7-FE70-55D7-C47C-3797EE134AB6}"/>
              </a:ext>
            </a:extLst>
          </p:cNvPr>
          <p:cNvSpPr txBox="1"/>
          <p:nvPr/>
        </p:nvSpPr>
        <p:spPr>
          <a:xfrm>
            <a:off x="7116789" y="3451444"/>
            <a:ext cx="466545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65mJ output already demonstrated - new amplifier will allow &gt;100mJ</a:t>
            </a:r>
          </a:p>
        </p:txBody>
      </p:sp>
      <p:pic>
        <p:nvPicPr>
          <p:cNvPr id="21" name="jai logo2 alpha2.png" descr="jai logo2 alpha2.png">
            <a:extLst>
              <a:ext uri="{FF2B5EF4-FFF2-40B4-BE49-F238E27FC236}">
                <a16:creationId xmlns:a16="http://schemas.microsoft.com/office/drawing/2014/main" id="{FD0EC386-6197-4BAF-BF9A-09466EC005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04" y="12417"/>
            <a:ext cx="3701943" cy="1064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2.png" descr="image2.png">
            <a:extLst>
              <a:ext uri="{FF2B5EF4-FFF2-40B4-BE49-F238E27FC236}">
                <a16:creationId xmlns:a16="http://schemas.microsoft.com/office/drawing/2014/main" id="{D30AA275-9E83-4ABB-95C5-6973AAAC70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6167" y="158107"/>
            <a:ext cx="3592867" cy="943128"/>
          </a:xfrm>
          <a:prstGeom prst="rect">
            <a:avLst/>
          </a:prstGeom>
        </p:spPr>
      </p:pic>
      <p:pic>
        <p:nvPicPr>
          <p:cNvPr id="23" name="Zhi_Laser_Sign.pdf" descr="Zhi_Laser_Sign.pdf">
            <a:extLst>
              <a:ext uri="{FF2B5EF4-FFF2-40B4-BE49-F238E27FC236}">
                <a16:creationId xmlns:a16="http://schemas.microsoft.com/office/drawing/2014/main" id="{5A41868C-569E-41BA-8C0B-8EE2A6243E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0452" y="-116517"/>
            <a:ext cx="1855607" cy="132281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Zhi Laser">
            <a:extLst>
              <a:ext uri="{FF2B5EF4-FFF2-40B4-BE49-F238E27FC236}">
                <a16:creationId xmlns:a16="http://schemas.microsoft.com/office/drawing/2014/main" id="{9255F1BF-6C25-4A59-AA51-2FE5C8F6D317}"/>
              </a:ext>
            </a:extLst>
          </p:cNvPr>
          <p:cNvSpPr txBox="1">
            <a:spLocks/>
          </p:cNvSpPr>
          <p:nvPr/>
        </p:nvSpPr>
        <p:spPr>
          <a:xfrm>
            <a:off x="152966" y="814254"/>
            <a:ext cx="7019179" cy="1302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+mn-lt"/>
              </a:rPr>
              <a:t>R&amp;D with Zhi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285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hi Laser">
            <a:extLst>
              <a:ext uri="{FF2B5EF4-FFF2-40B4-BE49-F238E27FC236}">
                <a16:creationId xmlns:a16="http://schemas.microsoft.com/office/drawing/2014/main" id="{8048166F-547B-608F-A35E-567E275EB7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966" y="814254"/>
            <a:ext cx="7019179" cy="1302531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latin typeface="+mn-lt"/>
              </a:rPr>
              <a:t>R&amp;D with </a:t>
            </a:r>
            <a:r>
              <a:rPr lang="en-GB" dirty="0" err="1">
                <a:latin typeface="+mn-lt"/>
              </a:rPr>
              <a:t>Zhi</a:t>
            </a:r>
            <a:endParaRPr dirty="0">
              <a:latin typeface="+mn-lt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EC33BA7C-55E0-3950-1CC3-265C4B4E48A8}"/>
              </a:ext>
            </a:extLst>
          </p:cNvPr>
          <p:cNvSpPr txBox="1"/>
          <p:nvPr/>
        </p:nvSpPr>
        <p:spPr>
          <a:xfrm>
            <a:off x="4030133" y="-5372100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pic>
        <p:nvPicPr>
          <p:cNvPr id="6" name="Zhi_Laser_Sign.pdf" descr="Zhi_Laser_Sign.pdf">
            <a:extLst>
              <a:ext uri="{FF2B5EF4-FFF2-40B4-BE49-F238E27FC236}">
                <a16:creationId xmlns:a16="http://schemas.microsoft.com/office/drawing/2014/main" id="{0D02850E-AE08-D1D3-F159-9ED8067BD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452" y="-116517"/>
            <a:ext cx="1855607" cy="132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jai logo2 alpha2.png" descr="jai logo2 alpha2.png">
            <a:extLst>
              <a:ext uri="{FF2B5EF4-FFF2-40B4-BE49-F238E27FC236}">
                <a16:creationId xmlns:a16="http://schemas.microsoft.com/office/drawing/2014/main" id="{4ED139D6-FAE9-3536-5617-2C7955BE3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4" y="12417"/>
            <a:ext cx="3701943" cy="1064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2.png" descr="image2.png">
            <a:extLst>
              <a:ext uri="{FF2B5EF4-FFF2-40B4-BE49-F238E27FC236}">
                <a16:creationId xmlns:a16="http://schemas.microsoft.com/office/drawing/2014/main" id="{884D3928-DBDD-6AA6-0A45-85D323E2B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167" y="158107"/>
            <a:ext cx="3592867" cy="943128"/>
          </a:xfrm>
          <a:prstGeom prst="rect">
            <a:avLst/>
          </a:prstGeom>
        </p:spPr>
      </p:pic>
      <p:sp>
        <p:nvSpPr>
          <p:cNvPr id="9" name="Cryogenic regenerative amplifier and 4-pass amplifier to mitigate thermal lensing">
            <a:extLst>
              <a:ext uri="{FF2B5EF4-FFF2-40B4-BE49-F238E27FC236}">
                <a16:creationId xmlns:a16="http://schemas.microsoft.com/office/drawing/2014/main" id="{F39BA3C1-0B68-0BFD-C901-C67EF8022D1E}"/>
              </a:ext>
            </a:extLst>
          </p:cNvPr>
          <p:cNvSpPr txBox="1"/>
          <p:nvPr/>
        </p:nvSpPr>
        <p:spPr>
          <a:xfrm>
            <a:off x="70386" y="1853678"/>
            <a:ext cx="4075673" cy="136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9013" tIns="59013" rIns="59013" bIns="59013"/>
          <a:lstStyle/>
          <a:p>
            <a:pPr algn="l" defTabSz="1180267">
              <a:spcBef>
                <a:spcPts val="1200"/>
              </a:spcBef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Cryogenic regenerative amplifier and 4-pass amplifier to mitigate thermal lensing</a:t>
            </a:r>
          </a:p>
        </p:txBody>
      </p:sp>
      <p:pic>
        <p:nvPicPr>
          <p:cNvPr id="10" name="Screenshot 2023-09-19 at 14.56.38.png" descr="Screenshot 2023-09-19 at 14.56.38.png">
            <a:extLst>
              <a:ext uri="{FF2B5EF4-FFF2-40B4-BE49-F238E27FC236}">
                <a16:creationId xmlns:a16="http://schemas.microsoft.com/office/drawing/2014/main" id="{E4F5BC3D-A362-4EED-0139-1C0CECB12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36" y="3138765"/>
            <a:ext cx="3385172" cy="2870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creenshot 2023-09-19 at 15.01.14.png" descr="Screenshot 2023-09-19 at 15.01.14.png">
            <a:extLst>
              <a:ext uri="{FF2B5EF4-FFF2-40B4-BE49-F238E27FC236}">
                <a16:creationId xmlns:a16="http://schemas.microsoft.com/office/drawing/2014/main" id="{62DE457B-B369-19BA-E83D-376935B6E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482" y="1678438"/>
            <a:ext cx="3399678" cy="263036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High stability homemade tape target for 100 Hz operation…">
            <a:extLst>
              <a:ext uri="{FF2B5EF4-FFF2-40B4-BE49-F238E27FC236}">
                <a16:creationId xmlns:a16="http://schemas.microsoft.com/office/drawing/2014/main" id="{B9889A79-32F6-C3A6-5FB1-C1D60237C5F3}"/>
              </a:ext>
            </a:extLst>
          </p:cNvPr>
          <p:cNvSpPr txBox="1"/>
          <p:nvPr/>
        </p:nvSpPr>
        <p:spPr>
          <a:xfrm>
            <a:off x="4302269" y="2150202"/>
            <a:ext cx="4712460" cy="2630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9013" tIns="59013" rIns="59013" bIns="59013"/>
          <a:lstStyle/>
          <a:p>
            <a:pPr algn="l" defTabSz="1180267">
              <a:spcBef>
                <a:spcPts val="1200"/>
              </a:spcBef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/>
              <a:t>High stability homemade tape target for 100 Hz operation</a:t>
            </a:r>
            <a:endParaRPr lang="en-GB" sz="2400" dirty="0"/>
          </a:p>
          <a:p>
            <a:pPr algn="l" defTabSz="1180267">
              <a:spcBef>
                <a:spcPts val="1200"/>
              </a:spcBef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/>
              <a:t>Xu et al., HPLSE 11, e43 (2023)</a:t>
            </a:r>
          </a:p>
        </p:txBody>
      </p:sp>
      <p:pic>
        <p:nvPicPr>
          <p:cNvPr id="13" name="Zhi_figure.pdf" descr="Zhi_figure.pdf">
            <a:extLst>
              <a:ext uri="{FF2B5EF4-FFF2-40B4-BE49-F238E27FC236}">
                <a16:creationId xmlns:a16="http://schemas.microsoft.com/office/drawing/2014/main" id="{B8276E08-B642-2F34-0D7F-7A07EE2E55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9" r="45512"/>
          <a:stretch/>
        </p:blipFill>
        <p:spPr>
          <a:xfrm>
            <a:off x="8719775" y="4298561"/>
            <a:ext cx="3426822" cy="247123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High stability homemade tape target for 100 Hz operation…">
            <a:extLst>
              <a:ext uri="{FF2B5EF4-FFF2-40B4-BE49-F238E27FC236}">
                <a16:creationId xmlns:a16="http://schemas.microsoft.com/office/drawing/2014/main" id="{3ED331C0-2BBF-4E4D-2B37-CE8473A5E1B3}"/>
              </a:ext>
            </a:extLst>
          </p:cNvPr>
          <p:cNvSpPr txBox="1"/>
          <p:nvPr/>
        </p:nvSpPr>
        <p:spPr>
          <a:xfrm>
            <a:off x="1625258" y="6287786"/>
            <a:ext cx="2806722" cy="1436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9013" tIns="59013" rIns="59013" bIns="59013"/>
          <a:lstStyle/>
          <a:p>
            <a:pPr algn="l" defTabSz="1180267">
              <a:spcBef>
                <a:spcPts val="1200"/>
              </a:spcBef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5" name="High stability homemade tape target for 100 Hz operation…">
            <a:extLst>
              <a:ext uri="{FF2B5EF4-FFF2-40B4-BE49-F238E27FC236}">
                <a16:creationId xmlns:a16="http://schemas.microsoft.com/office/drawing/2014/main" id="{2F402B31-79CC-9893-685D-4D3616EF5C14}"/>
              </a:ext>
            </a:extLst>
          </p:cNvPr>
          <p:cNvSpPr txBox="1"/>
          <p:nvPr/>
        </p:nvSpPr>
        <p:spPr>
          <a:xfrm>
            <a:off x="6096000" y="5167060"/>
            <a:ext cx="2806722" cy="1436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9013" tIns="59013" rIns="59013" bIns="59013"/>
          <a:lstStyle/>
          <a:p>
            <a:pPr algn="l" defTabSz="1180267">
              <a:spcBef>
                <a:spcPts val="1200"/>
              </a:spcBef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Ion source and diagnostics are undergoing testing to run at 10+ Hz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2692244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29132</TotalTime>
  <Words>1134</Words>
  <Application>Microsoft Macintosh PowerPoint</Application>
  <PresentationFormat>Widescreen</PresentationFormat>
  <Paragraphs>176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Helvetica</vt:lpstr>
      <vt:lpstr>Montserrat</vt:lpstr>
      <vt:lpstr>Segoe UI Semibold</vt:lpstr>
      <vt:lpstr>Times Roman</vt:lpstr>
      <vt:lpstr>1_Office Theme</vt:lpstr>
      <vt:lpstr>PowerPoint Presentation</vt:lpstr>
      <vt:lpstr>Session Overview</vt:lpstr>
      <vt:lpstr>WP2 Team</vt:lpstr>
      <vt:lpstr>PowerPoint Presentation</vt:lpstr>
      <vt:lpstr>PowerPoint Presentation</vt:lpstr>
      <vt:lpstr>Planned outputs from WP2</vt:lpstr>
      <vt:lpstr>PowerPoint Presentation</vt:lpstr>
      <vt:lpstr>PowerPoint Presentation</vt:lpstr>
      <vt:lpstr>R&amp;D with Zhi</vt:lpstr>
      <vt:lpstr>PowerPoint Presentation</vt:lpstr>
      <vt:lpstr>Next steps….Further optimisation of TNSA ion source on SCAPA</vt:lpstr>
      <vt:lpstr>Next steps….Further optimisation of TNSA ion source on SCAPA</vt:lpstr>
      <vt:lpstr>Summary</vt:lpstr>
      <vt:lpstr>Session Overview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Gray</dc:creator>
  <cp:lastModifiedBy>Ross Gray</cp:lastModifiedBy>
  <cp:revision>370</cp:revision>
  <dcterms:created xsi:type="dcterms:W3CDTF">2021-05-14T09:20:18Z</dcterms:created>
  <dcterms:modified xsi:type="dcterms:W3CDTF">2024-04-26T06:12:36Z</dcterms:modified>
</cp:coreProperties>
</file>