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5" r:id="rId1"/>
  </p:sldMasterIdLst>
  <p:notesMasterIdLst>
    <p:notesMasterId r:id="rId17"/>
  </p:notesMasterIdLst>
  <p:handoutMasterIdLst>
    <p:handoutMasterId r:id="rId18"/>
  </p:handoutMasterIdLst>
  <p:sldIdLst>
    <p:sldId id="286" r:id="rId2"/>
    <p:sldId id="434" r:id="rId3"/>
    <p:sldId id="482" r:id="rId4"/>
    <p:sldId id="404" r:id="rId5"/>
    <p:sldId id="445" r:id="rId6"/>
    <p:sldId id="439" r:id="rId7"/>
    <p:sldId id="440" r:id="rId8"/>
    <p:sldId id="481" r:id="rId9"/>
    <p:sldId id="438" r:id="rId10"/>
    <p:sldId id="442" r:id="rId11"/>
    <p:sldId id="443" r:id="rId12"/>
    <p:sldId id="446" r:id="rId13"/>
    <p:sldId id="444" r:id="rId14"/>
    <p:sldId id="441" r:id="rId15"/>
    <p:sldId id="431" r:id="rId16"/>
  </p:sldIdLst>
  <p:sldSz cx="12192000" cy="6858000"/>
  <p:notesSz cx="6858000" cy="9144000"/>
  <p:defaultTextStyle>
    <a:defPPr>
      <a:defRPr lang="en-US"/>
    </a:defPPr>
    <a:lvl1pPr marL="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alance" id="{705054ED-DB56-FA4C-BB16-D35BDEFFF4C1}">
          <p14:sldIdLst>
            <p14:sldId id="286"/>
            <p14:sldId id="434"/>
            <p14:sldId id="482"/>
            <p14:sldId id="404"/>
            <p14:sldId id="445"/>
            <p14:sldId id="439"/>
            <p14:sldId id="440"/>
            <p14:sldId id="481"/>
            <p14:sldId id="438"/>
            <p14:sldId id="442"/>
            <p14:sldId id="443"/>
            <p14:sldId id="446"/>
            <p14:sldId id="444"/>
            <p14:sldId id="441"/>
            <p14:sldId id="43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92240"/>
    <a:srgbClr val="F8F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51"/>
    <p:restoredTop sz="96327"/>
  </p:normalViewPr>
  <p:slideViewPr>
    <p:cSldViewPr snapToGrid="0" snapToObjects="1">
      <p:cViewPr varScale="1">
        <p:scale>
          <a:sx n="119" d="100"/>
          <a:sy n="119" d="100"/>
        </p:scale>
        <p:origin x="10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32" d="100"/>
          <a:sy n="132" d="100"/>
        </p:scale>
        <p:origin x="5344" y="17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0EBAF-D955-C443-AB02-2BCBC7797572}" type="datetimeFigureOut">
              <a:rPr lang="en-US" smtClean="0"/>
              <a:t>4/25/24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1DC8B-0A09-DC4E-ABCE-FAAA12F03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74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A641A-FC50-3840-A830-42D90553FE8C}" type="datetimeFigureOut">
              <a:rPr lang="en-US" smtClean="0"/>
              <a:t>4/25/24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96355-3DDC-9949-861F-AD0908BFC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7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02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843520" y="1"/>
            <a:ext cx="434848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930"/>
            <a:ext cx="5570220" cy="138738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2157025"/>
            <a:ext cx="5570220" cy="405073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A5082EFB-1114-FE47-B838-2915F2B9B9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43520" y="3444241"/>
            <a:ext cx="4348481" cy="341375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410928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8593373" y="1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8593373" y="2289977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593373" y="4573989"/>
            <a:ext cx="3598627" cy="22840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65D61D25-2C22-8E45-A9B3-AAB911B769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64930"/>
            <a:ext cx="6129020" cy="1459697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12658E-CB5A-AF48-A644-353403DB0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2157025"/>
            <a:ext cx="6129020" cy="42618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6645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1" y="156173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322839" y="156173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6778777" y="1561736"/>
            <a:ext cx="4841723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167AA0B1-6033-2F4D-A765-7D17EAA029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64931"/>
            <a:ext cx="9753600" cy="726990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259E27A-E0B3-884A-B625-74AD7AB97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4859381"/>
            <a:ext cx="9753600" cy="17866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1607819"/>
            <a:ext cx="9753600" cy="481105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662482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62432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0269"/>
            <a:ext cx="6414052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443B03-7CB5-694C-A06A-B8D051D07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3667761"/>
            <a:ext cx="4229100" cy="29782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207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62432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B7763118-0811-A045-907D-A37A39B47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249" y="664745"/>
            <a:ext cx="4560751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2C4E96E-0DBC-9741-978E-351DF7CF4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5249" y="2526750"/>
            <a:ext cx="4560751" cy="3670850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1235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206448" y="990269"/>
            <a:ext cx="6414052" cy="2438731"/>
          </a:xfrm>
        </p:spPr>
        <p:txBody>
          <a:bodyPr/>
          <a:lstStyle>
            <a:lvl1pPr algn="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443B03-7CB5-694C-A06A-B8D051D07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0" y="3667761"/>
            <a:ext cx="4508500" cy="29782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3050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6531429" y="664745"/>
            <a:ext cx="5089071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53C0E3-CA06-FF4E-9268-38C763A24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29" y="2526750"/>
            <a:ext cx="5089071" cy="367085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3987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112014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371547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8A2D389-5092-B541-B85C-948DD9C9B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480" y="3715470"/>
            <a:ext cx="5240020" cy="293057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1806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3429000"/>
            <a:ext cx="103251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913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4CFFCC-3559-F84D-A042-1BAFB2591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480" y="691325"/>
            <a:ext cx="5240020" cy="228555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6660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388273" y="65712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899" y="4246128"/>
            <a:ext cx="8046357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0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F1E9CA4-55FC-8A40-824F-09EDA9DCB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910E763-4396-F74C-8903-82D9802B2D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79701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94BA5C2-38F4-E14F-AA9C-C3DFC99975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2502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A9FCD912-C26A-6644-A093-938CD0712E6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43700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2B2E5B3A-B4B2-BD4F-AB85-BFF95E3A2AD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94898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CC35ADD1-35FD-C44E-BAE2-21F1D63D4DE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046096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4A064768-5B8B-5740-B764-CCD1215AD7E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866900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8ACE225-1838-3544-957D-AACCA7BE3A1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79701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FD0641E4-640F-8D4E-8C69-BFEE014364E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092502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DBFC0DE-039B-2F4E-BFBC-2E3DA036434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743700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25EA1B11-E5B8-9149-BBE6-13ADFB08F8B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394898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ECDDA7D5-E29D-2F4F-9BBE-E4BC874FC1D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046096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D39CEE3D-7E7A-494C-B8D1-6A561A1F8C6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866900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D2F2FBF1-42C4-084B-9B8F-8A6BB412FDF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479701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99001851-0A29-5945-8461-09C32A1DF56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092502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DC1D8B20-1A51-9C4A-ABDD-DD48B5D1C27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743700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5AA24CC2-0B66-B34D-A228-6AE40A8DE75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394898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5FA8BDB8-5757-C142-AC90-BC8AD95844D0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046096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65AA2FDC-1BAC-F24E-85E0-00EBEC7473C7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1866900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72982FDD-C863-2C47-A976-BFBF4777637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479701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1D2AA8B1-2C53-7940-A97F-72E577896EC9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5092502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B695AF4D-D6DC-0944-98EC-F2C964A6D132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743700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002E033C-4E61-6B4F-B553-C83E76F94D8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394898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1" name="Picture Placeholder 4">
            <a:extLst>
              <a:ext uri="{FF2B5EF4-FFF2-40B4-BE49-F238E27FC236}">
                <a16:creationId xmlns:a16="http://schemas.microsoft.com/office/drawing/2014/main" id="{750A9437-CEAD-0741-8012-DFC58613492D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0046096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611979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F1E9CA4-55FC-8A40-824F-09EDA9DCB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Picture Placeholder 4">
            <a:extLst>
              <a:ext uri="{FF2B5EF4-FFF2-40B4-BE49-F238E27FC236}">
                <a16:creationId xmlns:a16="http://schemas.microsoft.com/office/drawing/2014/main" id="{AB69879B-EE95-2340-855D-A9E3FF45B3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6690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3" name="Picture Placeholder 4">
            <a:extLst>
              <a:ext uri="{FF2B5EF4-FFF2-40B4-BE49-F238E27FC236}">
                <a16:creationId xmlns:a16="http://schemas.microsoft.com/office/drawing/2014/main" id="{81755F83-CEE1-CA4F-9CB2-AD8AF9461FE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6690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4" name="Picture Placeholder 4">
            <a:extLst>
              <a:ext uri="{FF2B5EF4-FFF2-40B4-BE49-F238E27FC236}">
                <a16:creationId xmlns:a16="http://schemas.microsoft.com/office/drawing/2014/main" id="{34924851-6C37-C84F-A630-EA87C879C7D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9674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1591A003-2C51-8747-8121-A00901B695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2658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6" name="Picture Placeholder 4">
            <a:extLst>
              <a:ext uri="{FF2B5EF4-FFF2-40B4-BE49-F238E27FC236}">
                <a16:creationId xmlns:a16="http://schemas.microsoft.com/office/drawing/2014/main" id="{E5FC3E9F-0D6F-1A4B-9B98-7EEBF5AEAD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5642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7" name="Picture Placeholder 4">
            <a:extLst>
              <a:ext uri="{FF2B5EF4-FFF2-40B4-BE49-F238E27FC236}">
                <a16:creationId xmlns:a16="http://schemas.microsoft.com/office/drawing/2014/main" id="{CEC3CD0E-BFD8-D741-B22E-22F2F41C4FA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9674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0460D3CE-95FD-684A-91A1-6CCB6968556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92658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9" name="Picture Placeholder 4">
            <a:extLst>
              <a:ext uri="{FF2B5EF4-FFF2-40B4-BE49-F238E27FC236}">
                <a16:creationId xmlns:a16="http://schemas.microsoft.com/office/drawing/2014/main" id="{B8B8D087-5B4B-8141-8DB9-81770800BD1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45642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0" name="Picture Placeholder 4">
            <a:extLst>
              <a:ext uri="{FF2B5EF4-FFF2-40B4-BE49-F238E27FC236}">
                <a16:creationId xmlns:a16="http://schemas.microsoft.com/office/drawing/2014/main" id="{BB5C1B6D-1803-8645-8E13-7DE2A58DE4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39674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1" name="Picture Placeholder 4">
            <a:extLst>
              <a:ext uri="{FF2B5EF4-FFF2-40B4-BE49-F238E27FC236}">
                <a16:creationId xmlns:a16="http://schemas.microsoft.com/office/drawing/2014/main" id="{285C2B50-7632-3747-84F1-900493205CD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92658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2" name="Picture Placeholder 4">
            <a:extLst>
              <a:ext uri="{FF2B5EF4-FFF2-40B4-BE49-F238E27FC236}">
                <a16:creationId xmlns:a16="http://schemas.microsoft.com/office/drawing/2014/main" id="{B105B2B0-0C44-D34D-837F-9F695FD2187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45642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240515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0" y="1634553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5244737" y="1634553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8622575" y="1634553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745"/>
            <a:ext cx="9753600" cy="757655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8F39EDD-56E0-DB41-A5F7-712481027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4844631"/>
            <a:ext cx="9753600" cy="180141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6433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086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1181100"/>
            <a:ext cx="1406070" cy="1406070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Oval 5"/>
          <p:cNvSpPr/>
          <p:nvPr userDrawn="1"/>
        </p:nvSpPr>
        <p:spPr>
          <a:xfrm>
            <a:off x="1448707" y="762906"/>
            <a:ext cx="2242457" cy="2242457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47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112014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060350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745"/>
            <a:ext cx="751078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8669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39433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60198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80962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10172700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54585"/>
            <a:ext cx="593598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74726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45212"/>
          </a:xfrm>
        </p:spPr>
        <p:txBody>
          <a:bodyPr>
            <a:noAutofit/>
          </a:bodyPr>
          <a:lstStyle>
            <a:lvl1pPr algn="l"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7C995C6-BBB5-3B4F-9763-5F55B3916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1661159"/>
            <a:ext cx="9753600" cy="475771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181100"/>
            <a:ext cx="69723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3927944"/>
            <a:ext cx="11201400" cy="293005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498607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4055602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738977" y="4055602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487355" y="4055602"/>
            <a:ext cx="3704646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441411"/>
            <a:ext cx="9753600" cy="810810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1493520"/>
            <a:ext cx="9753600" cy="2286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8669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1349951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738977" y="1349951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487355" y="1349951"/>
            <a:ext cx="3704646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441411"/>
            <a:ext cx="9753600" cy="81081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4500542"/>
            <a:ext cx="9753600" cy="205041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7444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843520" y="0"/>
            <a:ext cx="4348481" cy="685446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930"/>
            <a:ext cx="5570220" cy="138738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2157025"/>
            <a:ext cx="5570220" cy="405073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2104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6900" y="994934"/>
            <a:ext cx="9753600" cy="148786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000" b="0" i="0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866900" y="2514600"/>
            <a:ext cx="9753600" cy="311044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A5E9AFA-5FE4-944B-BC1C-BFB852B88888}"/>
              </a:ext>
            </a:extLst>
          </p:cNvPr>
          <p:cNvSpPr txBox="1"/>
          <p:nvPr userDrawn="1"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200" spc="300" dirty="0">
                <a:latin typeface="Arial" panose="020B0604020202020204" pitchFamily="34" charset="0"/>
                <a:cs typeface="Arial" panose="020B0604020202020204" pitchFamily="34" charset="0"/>
              </a:rPr>
              <a:t>   THE UNIVERSITY OF STRATHCLYDE</a:t>
            </a:r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35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73" r:id="rId8"/>
    <p:sldLayoutId id="2147484074" r:id="rId9"/>
    <p:sldLayoutId id="2147484076" r:id="rId10"/>
    <p:sldLayoutId id="2147484016" r:id="rId11"/>
    <p:sldLayoutId id="2147484048" r:id="rId12"/>
    <p:sldLayoutId id="2147484024" r:id="rId13"/>
    <p:sldLayoutId id="2147484078" r:id="rId14"/>
    <p:sldLayoutId id="2147484029" r:id="rId15"/>
    <p:sldLayoutId id="2147484075" r:id="rId16"/>
    <p:sldLayoutId id="2147484040" r:id="rId17"/>
    <p:sldLayoutId id="2147484030" r:id="rId18"/>
    <p:sldLayoutId id="2147484031" r:id="rId19"/>
    <p:sldLayoutId id="2147484032" r:id="rId20"/>
    <p:sldLayoutId id="2147484077" r:id="rId21"/>
    <p:sldLayoutId id="2147484036" r:id="rId22"/>
    <p:sldLayoutId id="2147484044" r:id="rId23"/>
    <p:sldLayoutId id="2147484045" r:id="rId24"/>
    <p:sldLayoutId id="2147484046" r:id="rId25"/>
    <p:sldLayoutId id="2147484049" r:id="rId26"/>
    <p:sldLayoutId id="2147484050" r:id="rId27"/>
  </p:sldLayoutIdLst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4400" kern="1200" spc="-1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18" rtl="0" eaLnBrk="1" latinLnBrk="0" hangingPunct="1">
        <a:lnSpc>
          <a:spcPct val="120000"/>
        </a:lnSpc>
        <a:spcBef>
          <a:spcPts val="1000"/>
        </a:spcBef>
        <a:buClr>
          <a:srgbClr val="002060"/>
        </a:buClr>
        <a:buFont typeface="Wingdings" pitchFamily="2" charset="2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002060"/>
        </a:buClr>
        <a:buFont typeface="Wingdings" pitchFamily="2" charset="2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002060"/>
        </a:buClr>
        <a:buFont typeface="Wingdings" pitchFamily="2" charset="2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002060"/>
        </a:buClr>
        <a:buFont typeface="Wingdings" pitchFamily="2" charset="2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002060"/>
        </a:buClr>
        <a:buFont typeface="Wingdings" pitchFamily="2" charset="2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28" pos="624" userDrawn="1">
          <p15:clr>
            <a:srgbClr val="F26B43"/>
          </p15:clr>
        </p15:guide>
        <p15:guide id="29" pos="7320" userDrawn="1">
          <p15:clr>
            <a:srgbClr val="F26B43"/>
          </p15:clr>
        </p15:guide>
        <p15:guide id="48" pos="1176" userDrawn="1">
          <p15:clr>
            <a:srgbClr val="F26B43"/>
          </p15:clr>
        </p15:guide>
        <p15:guide id="51" orient="horz" pos="7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t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narrow city street with cars parked on the side of a road&#10;&#10;Description automatically generated">
            <a:extLst>
              <a:ext uri="{FF2B5EF4-FFF2-40B4-BE49-F238E27FC236}">
                <a16:creationId xmlns:a16="http://schemas.microsoft.com/office/drawing/2014/main" id="{619D7341-5CAA-754C-9379-7814F0B5C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206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126385C-432A-3144-9F69-E71B7958A415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solidFill>
                  <a:schemeClr val="bg1"/>
                </a:solidFill>
                <a:latin typeface="Montserrat" pitchFamily="2" charset="77"/>
              </a:rPr>
              <a:t>X</a:t>
            </a:r>
            <a:r>
              <a:rPr lang="en-US" sz="1200" spc="300" dirty="0"/>
              <a:t>  </a:t>
            </a:r>
            <a:r>
              <a:rPr lang="en-US" sz="1200" spc="300" dirty="0">
                <a:solidFill>
                  <a:schemeClr val="bg1"/>
                </a:solidFill>
              </a:rPr>
              <a:t> THE PLACE OF USEFUL LEARNING</a:t>
            </a: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C782D09-424D-0F50-7C84-3B6DF1AEA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945" y="639580"/>
            <a:ext cx="5188291" cy="7939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2058CA-6EF5-BB40-F374-3B766F78C4B7}"/>
              </a:ext>
            </a:extLst>
          </p:cNvPr>
          <p:cNvSpPr txBox="1"/>
          <p:nvPr/>
        </p:nvSpPr>
        <p:spPr>
          <a:xfrm>
            <a:off x="2474722" y="2251836"/>
            <a:ext cx="7848446" cy="98488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LhARA</a:t>
            </a:r>
            <a:r>
              <a:rPr lang="en-GB" sz="3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Collaboration Meeting #5 </a:t>
            </a:r>
          </a:p>
          <a:p>
            <a:pPr algn="ctr"/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WP2 Source Session </a:t>
            </a:r>
            <a:endParaRPr lang="en-GB" sz="2500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F3405D-866D-99F5-0D1C-A99BD150B830}"/>
              </a:ext>
            </a:extLst>
          </p:cNvPr>
          <p:cNvSpPr txBox="1"/>
          <p:nvPr/>
        </p:nvSpPr>
        <p:spPr>
          <a:xfrm>
            <a:off x="1604590" y="3534860"/>
            <a:ext cx="92438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>
              <a:effectLst/>
              <a:latin typeface="Helvetica" pitchFamily="2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Update on SCAPA Development and Experiments</a:t>
            </a:r>
          </a:p>
          <a:p>
            <a:pPr algn="ctr"/>
            <a:endParaRPr lang="en-GB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26</a:t>
            </a:r>
            <a:r>
              <a:rPr lang="en-GB" sz="2000" b="1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GB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April 2024 </a:t>
            </a:r>
          </a:p>
          <a:p>
            <a:pPr algn="ctr"/>
            <a:endParaRPr lang="en-GB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GB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1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Dr.</a:t>
            </a:r>
            <a:r>
              <a:rPr lang="en-GB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Robbie Wilson</a:t>
            </a:r>
          </a:p>
          <a:p>
            <a:pPr algn="ctr"/>
            <a:r>
              <a:rPr lang="en-GB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robbie.wilson@strath.ac.uk</a:t>
            </a:r>
          </a:p>
          <a:p>
            <a:pPr algn="ctr"/>
            <a:endParaRPr lang="en-GB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GB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102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ACDC297-AD20-3079-29A5-82089E2268DE}"/>
              </a:ext>
            </a:extLst>
          </p:cNvPr>
          <p:cNvSpPr/>
          <p:nvPr/>
        </p:nvSpPr>
        <p:spPr>
          <a:xfrm>
            <a:off x="1064634" y="3549707"/>
            <a:ext cx="5901771" cy="1670305"/>
          </a:xfrm>
          <a:prstGeom prst="round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CCAC82B-1E92-F8BE-13F4-A97A11C6CD97}"/>
              </a:ext>
            </a:extLst>
          </p:cNvPr>
          <p:cNvSpPr/>
          <p:nvPr/>
        </p:nvSpPr>
        <p:spPr>
          <a:xfrm>
            <a:off x="1064638" y="5385963"/>
            <a:ext cx="5901770" cy="1446160"/>
          </a:xfrm>
          <a:prstGeom prst="roundRect">
            <a:avLst/>
          </a:prstGeom>
          <a:solidFill>
            <a:srgbClr val="7030A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BFB8E8-8EE2-2453-754A-4590DD287C07}"/>
              </a:ext>
            </a:extLst>
          </p:cNvPr>
          <p:cNvSpPr txBox="1"/>
          <p:nvPr/>
        </p:nvSpPr>
        <p:spPr>
          <a:xfrm>
            <a:off x="1112040" y="5385963"/>
            <a:ext cx="6030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iv) EMP mitigation </a:t>
            </a:r>
            <a:endParaRPr lang="en-GB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519A9F9-8F33-06AC-C31B-9B83C518DCF4}"/>
              </a:ext>
            </a:extLst>
          </p:cNvPr>
          <p:cNvSpPr/>
          <p:nvPr/>
        </p:nvSpPr>
        <p:spPr>
          <a:xfrm>
            <a:off x="1064635" y="1870359"/>
            <a:ext cx="5901772" cy="1457891"/>
          </a:xfrm>
          <a:prstGeom prst="roundRect">
            <a:avLst/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15819DF-B27E-42D7-0A01-32F4451BC29F}"/>
              </a:ext>
            </a:extLst>
          </p:cNvPr>
          <p:cNvSpPr/>
          <p:nvPr/>
        </p:nvSpPr>
        <p:spPr>
          <a:xfrm>
            <a:off x="1064636" y="585607"/>
            <a:ext cx="5901771" cy="1093710"/>
          </a:xfrm>
          <a:prstGeom prst="roundRect">
            <a:avLst/>
          </a:prstGeom>
          <a:solidFill>
            <a:schemeClr val="accent5">
              <a:lumMod val="25000"/>
              <a:lumOff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880399-3387-AC46-8D03-CBDD953939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Shape 169">
            <a:extLst>
              <a:ext uri="{FF2B5EF4-FFF2-40B4-BE49-F238E27FC236}">
                <a16:creationId xmlns:a16="http://schemas.microsoft.com/office/drawing/2014/main" id="{9C7EEA95-4ECB-9720-C00B-D259F957F544}"/>
              </a:ext>
            </a:extLst>
          </p:cNvPr>
          <p:cNvSpPr/>
          <p:nvPr/>
        </p:nvSpPr>
        <p:spPr>
          <a:xfrm>
            <a:off x="984500" y="20429"/>
            <a:ext cx="7928591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400" dirty="0" err="1">
                <a:solidFill>
                  <a:schemeClr val="accent5">
                    <a:lumMod val="75000"/>
                  </a:schemeClr>
                </a:solidFill>
              </a:rPr>
              <a:t>Targetry</a:t>
            </a:r>
            <a:r>
              <a:rPr lang="en-GB" sz="2400" dirty="0">
                <a:solidFill>
                  <a:schemeClr val="accent5">
                    <a:lumMod val="75000"/>
                  </a:schemeClr>
                </a:solidFill>
              </a:rPr>
              <a:t> Developments </a:t>
            </a:r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(working closely with CLF/EPAC collaborators)</a:t>
            </a:r>
            <a:endParaRPr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1B06EB-064E-07AF-76BD-F7F08B22095F}"/>
              </a:ext>
            </a:extLst>
          </p:cNvPr>
          <p:cNvSpPr txBox="1"/>
          <p:nvPr/>
        </p:nvSpPr>
        <p:spPr>
          <a:xfrm>
            <a:off x="1098356" y="5851134"/>
            <a:ext cx="57583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Adding/testing EMP mitigations,  including shielding tape drive components, using plastic isolation parts and shielding controller/increased distance from interaction</a:t>
            </a:r>
            <a:r>
              <a:rPr lang="en-GB" dirty="0"/>
              <a:t>.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BB31C74-34D9-B62D-56F9-275973EEBEAB}"/>
                  </a:ext>
                </a:extLst>
              </p:cNvPr>
              <p:cNvSpPr txBox="1"/>
              <p:nvPr/>
            </p:nvSpPr>
            <p:spPr>
              <a:xfrm>
                <a:off x="1064634" y="2314240"/>
                <a:ext cx="5744616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Alignment issues employing target rear illumination at 35</a:t>
                </a:r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GB" sz="1600" dirty="0"/>
                  <a:t> angle have been solved using side angle illimitation with a fibre optic</a:t>
                </a:r>
                <a:r>
                  <a:rPr lang="en-GB" dirty="0"/>
                  <a:t>.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BB31C74-34D9-B62D-56F9-275973EEBE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634" y="2314240"/>
                <a:ext cx="5744616" cy="861774"/>
              </a:xfrm>
              <a:prstGeom prst="rect">
                <a:avLst/>
              </a:prstGeom>
              <a:blipFill>
                <a:blip r:embed="rId2"/>
                <a:stretch>
                  <a:fillRect l="-425" t="-2128" r="-531" b="-106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703F1F4-4322-8210-068A-9E8FE23DE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729" y="2645467"/>
            <a:ext cx="2712578" cy="19498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5181C22-1C15-EAA7-231F-496238B2AA57}"/>
                  </a:ext>
                </a:extLst>
              </p:cNvPr>
              <p:cNvSpPr txBox="1"/>
              <p:nvPr/>
            </p:nvSpPr>
            <p:spPr>
              <a:xfrm>
                <a:off x="1098355" y="951296"/>
                <a:ext cx="571089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New modified tape drive configuration, enables use of focal spot camera to align target at a 35</a:t>
                </a:r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GB" sz="1600" dirty="0"/>
                  <a:t> angle.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5181C22-1C15-EAA7-231F-496238B2AA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355" y="951296"/>
                <a:ext cx="5710898" cy="584775"/>
              </a:xfrm>
              <a:prstGeom prst="rect">
                <a:avLst/>
              </a:prstGeom>
              <a:blipFill>
                <a:blip r:embed="rId4"/>
                <a:stretch>
                  <a:fillRect l="-427" t="-3125" r="-640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5DF0A611-E90B-2D57-C35A-33C04911AD05}"/>
              </a:ext>
            </a:extLst>
          </p:cNvPr>
          <p:cNvSpPr txBox="1"/>
          <p:nvPr/>
        </p:nvSpPr>
        <p:spPr>
          <a:xfrm>
            <a:off x="1098355" y="564151"/>
            <a:ext cx="6030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err="1"/>
              <a:t>i</a:t>
            </a:r>
            <a:r>
              <a:rPr lang="en-GB" b="1" u="sng" dirty="0"/>
              <a:t>) Tape drive angled operation 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35E49C-51D1-5C27-4FF7-FE2F56F752F8}"/>
              </a:ext>
            </a:extLst>
          </p:cNvPr>
          <p:cNvSpPr txBox="1"/>
          <p:nvPr/>
        </p:nvSpPr>
        <p:spPr>
          <a:xfrm>
            <a:off x="1064638" y="1862884"/>
            <a:ext cx="6030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ii) Tape alignment improvements 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78CF65-958C-782D-145D-091F3BE764C0}"/>
              </a:ext>
            </a:extLst>
          </p:cNvPr>
          <p:cNvSpPr txBox="1"/>
          <p:nvPr/>
        </p:nvSpPr>
        <p:spPr>
          <a:xfrm>
            <a:off x="1098353" y="3563267"/>
            <a:ext cx="6030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iii) Testing new tapes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61F276-C002-E89A-96A0-C07029D454A1}"/>
              </a:ext>
            </a:extLst>
          </p:cNvPr>
          <p:cNvGrpSpPr/>
          <p:nvPr/>
        </p:nvGrpSpPr>
        <p:grpSpPr>
          <a:xfrm>
            <a:off x="9878996" y="2889284"/>
            <a:ext cx="2252019" cy="1408207"/>
            <a:chOff x="9803248" y="3457582"/>
            <a:chExt cx="2252019" cy="140820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0C11F87-A6DD-303A-B9B2-03E6552883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1025" b="11067"/>
            <a:stretch/>
          </p:blipFill>
          <p:spPr>
            <a:xfrm>
              <a:off x="9803248" y="3457582"/>
              <a:ext cx="2252019" cy="134786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6F263C-8B7F-6F30-5E57-4D1567133E24}"/>
                </a:ext>
              </a:extLst>
            </p:cNvPr>
            <p:cNvSpPr txBox="1"/>
            <p:nvPr/>
          </p:nvSpPr>
          <p:spPr>
            <a:xfrm>
              <a:off x="9989917" y="4400918"/>
              <a:ext cx="2020711" cy="4648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dirty="0">
                  <a:solidFill>
                    <a:schemeClr val="bg2"/>
                  </a:solidFill>
                </a:rPr>
                <a:t>10 um Steel tape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2B6F928-E677-407B-E72A-66E520A2CCC7}"/>
                  </a:ext>
                </a:extLst>
              </p:cNvPr>
              <p:cNvSpPr txBox="1"/>
              <p:nvPr/>
            </p:nvSpPr>
            <p:spPr>
              <a:xfrm>
                <a:off x="1112038" y="3966357"/>
                <a:ext cx="5744619" cy="1101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Testing to-date has employed 25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µ</m:t>
                    </m:r>
                  </m:oMath>
                </a14:m>
                <a:r>
                  <a:rPr lang="en-GB" sz="1600" dirty="0"/>
                  <a:t>m Kapton (plastic) tape.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GB" sz="160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Now conducting testing of thinner metals tapes (10 um steel)…however experiencing EMP and snapping issues.   </a:t>
                </a:r>
                <a:endParaRPr lang="en-GB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2B6F928-E677-407B-E72A-66E520A2C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038" y="3966357"/>
                <a:ext cx="5744619" cy="1101648"/>
              </a:xfrm>
              <a:prstGeom prst="rect">
                <a:avLst/>
              </a:prstGeom>
              <a:blipFill>
                <a:blip r:embed="rId6"/>
                <a:stretch>
                  <a:fillRect l="-424" r="-530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6C4232CC-C9D2-D049-54FD-3CDD63FCC7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6"/>
          <a:stretch/>
        </p:blipFill>
        <p:spPr>
          <a:xfrm>
            <a:off x="8234043" y="4943762"/>
            <a:ext cx="2859601" cy="187138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7939D15-28EF-242E-713E-F69EDB1825B5}"/>
              </a:ext>
            </a:extLst>
          </p:cNvPr>
          <p:cNvSpPr txBox="1"/>
          <p:nvPr/>
        </p:nvSpPr>
        <p:spPr>
          <a:xfrm>
            <a:off x="8170448" y="4766754"/>
            <a:ext cx="3454039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EMP Shielding modification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2D630B-3B10-CDF0-E81C-9C4C563AA1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16" t="9797" r="-1516" b="20429"/>
          <a:stretch/>
        </p:blipFill>
        <p:spPr>
          <a:xfrm>
            <a:off x="10565676" y="748817"/>
            <a:ext cx="1475123" cy="13807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A14B8DE-5888-369B-4941-1B02250E73A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6404"/>
          <a:stretch/>
        </p:blipFill>
        <p:spPr>
          <a:xfrm>
            <a:off x="7142558" y="534637"/>
            <a:ext cx="3246967" cy="178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37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FC21C16-4DEE-7B5B-6B22-5C27EF95F69C}"/>
              </a:ext>
            </a:extLst>
          </p:cNvPr>
          <p:cNvSpPr/>
          <p:nvPr/>
        </p:nvSpPr>
        <p:spPr>
          <a:xfrm>
            <a:off x="1060395" y="3934963"/>
            <a:ext cx="3993189" cy="2610275"/>
          </a:xfrm>
          <a:prstGeom prst="roundRect">
            <a:avLst/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1F2056C-485B-1DA6-9643-251BC8AA91AA}"/>
              </a:ext>
            </a:extLst>
          </p:cNvPr>
          <p:cNvSpPr/>
          <p:nvPr/>
        </p:nvSpPr>
        <p:spPr>
          <a:xfrm>
            <a:off x="1028805" y="609598"/>
            <a:ext cx="6074822" cy="3235102"/>
          </a:xfrm>
          <a:prstGeom prst="roundRect">
            <a:avLst/>
          </a:prstGeom>
          <a:solidFill>
            <a:schemeClr val="accent5">
              <a:lumMod val="25000"/>
              <a:lumOff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880399-3387-AC46-8D03-CBDD953939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Shape 169">
            <a:extLst>
              <a:ext uri="{FF2B5EF4-FFF2-40B4-BE49-F238E27FC236}">
                <a16:creationId xmlns:a16="http://schemas.microsoft.com/office/drawing/2014/main" id="{9C7EEA95-4ECB-9720-C00B-D259F957F544}"/>
              </a:ext>
            </a:extLst>
          </p:cNvPr>
          <p:cNvSpPr/>
          <p:nvPr/>
        </p:nvSpPr>
        <p:spPr>
          <a:xfrm>
            <a:off x="984501" y="20429"/>
            <a:ext cx="6764808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400" dirty="0">
                <a:solidFill>
                  <a:schemeClr val="accent5">
                    <a:lumMod val="75000"/>
                  </a:schemeClr>
                </a:solidFill>
              </a:rPr>
              <a:t>Source Development Updates </a:t>
            </a:r>
            <a:endParaRPr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7F2B9-97FF-36C2-242D-A9243FD128ED}"/>
              </a:ext>
            </a:extLst>
          </p:cNvPr>
          <p:cNvSpPr txBox="1"/>
          <p:nvPr/>
        </p:nvSpPr>
        <p:spPr>
          <a:xfrm>
            <a:off x="577687" y="1003561"/>
            <a:ext cx="64170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15" lvl="1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Repeated scans of proton maximum energy (Ep Max) scaling with laser intensity, first measured on </a:t>
            </a:r>
            <a:r>
              <a:rPr lang="en-GB" sz="1600" dirty="0" err="1"/>
              <a:t>LhARA</a:t>
            </a:r>
            <a:r>
              <a:rPr lang="en-GB" sz="1600" dirty="0"/>
              <a:t> July 2023 exp, to test alterations to the laser system (laser energy, beam/spot quality, etc). </a:t>
            </a:r>
          </a:p>
          <a:p>
            <a:pPr marL="742915" lvl="1" indent="-285750" algn="just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742915" lvl="1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Alterations to the laser are significantly influencing the scaling and thus the Ep Max we achieve.  </a:t>
            </a:r>
          </a:p>
          <a:p>
            <a:pPr marL="742915" lvl="1" indent="-285750" algn="just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742915" lvl="1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Initial testing of thinner targets is promising, showing increased Ep Max, however resulted in significantly more EMP issues.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550659-E3EB-4505-E966-4F6682127DDC}"/>
              </a:ext>
            </a:extLst>
          </p:cNvPr>
          <p:cNvSpPr txBox="1"/>
          <p:nvPr/>
        </p:nvSpPr>
        <p:spPr>
          <a:xfrm>
            <a:off x="563727" y="4431419"/>
            <a:ext cx="4338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15" lvl="1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Example energy spectrum presented. Next step is to calibrate, to extract real particle numbers.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31728D-9617-2391-AF4E-C9109A8D768A}"/>
              </a:ext>
            </a:extLst>
          </p:cNvPr>
          <p:cNvSpPr txBox="1"/>
          <p:nvPr/>
        </p:nvSpPr>
        <p:spPr>
          <a:xfrm>
            <a:off x="1200460" y="629554"/>
            <a:ext cx="5845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err="1"/>
              <a:t>i</a:t>
            </a:r>
            <a:r>
              <a:rPr lang="en-GB" b="1" u="sng" dirty="0"/>
              <a:t>) Proton maximum energy intensity scaling 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29FDD6-0D4C-0FF8-B0A0-3B8575B26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792" y="20429"/>
            <a:ext cx="4994488" cy="40450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58F5B7-4A68-F882-56FB-190849125179}"/>
              </a:ext>
            </a:extLst>
          </p:cNvPr>
          <p:cNvSpPr txBox="1"/>
          <p:nvPr/>
        </p:nvSpPr>
        <p:spPr>
          <a:xfrm>
            <a:off x="1089001" y="4013443"/>
            <a:ext cx="4697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ii) Proton spectral properties </a:t>
            </a:r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AF35CB7-3CFB-6F50-3E5D-97A9D2F58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919" y="3973569"/>
            <a:ext cx="3477959" cy="28502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B86881-0CB1-D1CF-85C4-CE1D32CFF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9869" y="4133944"/>
            <a:ext cx="3482109" cy="25322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91F4352-A7D5-88D6-7797-F034617260F9}"/>
              </a:ext>
            </a:extLst>
          </p:cNvPr>
          <p:cNvSpPr txBox="1"/>
          <p:nvPr/>
        </p:nvSpPr>
        <p:spPr>
          <a:xfrm>
            <a:off x="577687" y="5400080"/>
            <a:ext cx="43382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15" lvl="1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Continued testing the stability of spectral properties. Measuring a high degree of variation at peak laser intensities.   </a:t>
            </a:r>
          </a:p>
        </p:txBody>
      </p:sp>
    </p:spTree>
    <p:extLst>
      <p:ext uri="{BB962C8B-B14F-4D97-AF65-F5344CB8AC3E}">
        <p14:creationId xmlns:p14="http://schemas.microsoft.com/office/powerpoint/2010/main" val="3231891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AF4AD4D-F0D1-8C1E-97AD-9E4ADE82000D}"/>
              </a:ext>
            </a:extLst>
          </p:cNvPr>
          <p:cNvSpPr/>
          <p:nvPr/>
        </p:nvSpPr>
        <p:spPr>
          <a:xfrm>
            <a:off x="1030784" y="4417620"/>
            <a:ext cx="6032851" cy="1926762"/>
          </a:xfrm>
          <a:prstGeom prst="roundRect">
            <a:avLst/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BB1764A-B049-7B6B-6A78-1C9B44B7C817}"/>
              </a:ext>
            </a:extLst>
          </p:cNvPr>
          <p:cNvSpPr/>
          <p:nvPr/>
        </p:nvSpPr>
        <p:spPr>
          <a:xfrm>
            <a:off x="1041120" y="1644976"/>
            <a:ext cx="6107010" cy="1926762"/>
          </a:xfrm>
          <a:prstGeom prst="roundRect">
            <a:avLst/>
          </a:prstGeom>
          <a:solidFill>
            <a:schemeClr val="accent5">
              <a:lumMod val="25000"/>
              <a:lumOff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880399-3387-AC46-8D03-CBDD953939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Shape 169">
            <a:extLst>
              <a:ext uri="{FF2B5EF4-FFF2-40B4-BE49-F238E27FC236}">
                <a16:creationId xmlns:a16="http://schemas.microsoft.com/office/drawing/2014/main" id="{9C7EEA95-4ECB-9720-C00B-D259F957F544}"/>
              </a:ext>
            </a:extLst>
          </p:cNvPr>
          <p:cNvSpPr/>
          <p:nvPr/>
        </p:nvSpPr>
        <p:spPr>
          <a:xfrm>
            <a:off x="984501" y="20429"/>
            <a:ext cx="6764808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400" dirty="0">
                <a:solidFill>
                  <a:schemeClr val="accent5">
                    <a:lumMod val="75000"/>
                  </a:schemeClr>
                </a:solidFill>
              </a:rPr>
              <a:t>Source Development Updates </a:t>
            </a:r>
            <a:endParaRPr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E5FD46-0FD5-7329-320A-E385753CC5DC}"/>
              </a:ext>
            </a:extLst>
          </p:cNvPr>
          <p:cNvSpPr txBox="1"/>
          <p:nvPr/>
        </p:nvSpPr>
        <p:spPr>
          <a:xfrm>
            <a:off x="984501" y="650399"/>
            <a:ext cx="586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Potential source of non-ideal proton properties </a:t>
            </a:r>
            <a:endParaRPr lang="en-GB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709E4BA-F5E8-EE05-E2FC-33D670A7F794}"/>
              </a:ext>
            </a:extLst>
          </p:cNvPr>
          <p:cNvGrpSpPr/>
          <p:nvPr/>
        </p:nvGrpSpPr>
        <p:grpSpPr>
          <a:xfrm>
            <a:off x="7584224" y="3542103"/>
            <a:ext cx="4031266" cy="3214168"/>
            <a:chOff x="7262705" y="3542103"/>
            <a:chExt cx="4321122" cy="321416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65D48F8-87CF-536E-0DAD-923124F79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62705" y="3542103"/>
              <a:ext cx="4321122" cy="321416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14552A0-5678-0E5D-4B52-DBC70BBD47F4}"/>
                </a:ext>
              </a:extLst>
            </p:cNvPr>
            <p:cNvGrpSpPr/>
            <p:nvPr/>
          </p:nvGrpSpPr>
          <p:grpSpPr>
            <a:xfrm>
              <a:off x="9063392" y="3597276"/>
              <a:ext cx="2263052" cy="2777330"/>
              <a:chOff x="6999822" y="3402329"/>
              <a:chExt cx="4705950" cy="3261218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39866A7-601A-CA7D-1848-C8FD820545BB}"/>
                  </a:ext>
                </a:extLst>
              </p:cNvPr>
              <p:cNvSpPr/>
              <p:nvPr/>
            </p:nvSpPr>
            <p:spPr>
              <a:xfrm>
                <a:off x="10735842" y="5654133"/>
                <a:ext cx="221943" cy="1009414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7F06590-CFA4-5E0A-8C8C-85AB0A72762A}"/>
                  </a:ext>
                </a:extLst>
              </p:cNvPr>
              <p:cNvSpPr/>
              <p:nvPr/>
            </p:nvSpPr>
            <p:spPr>
              <a:xfrm>
                <a:off x="6999822" y="5654133"/>
                <a:ext cx="221942" cy="1009414"/>
              </a:xfrm>
              <a:prstGeom prst="rect">
                <a:avLst/>
              </a:prstGeom>
              <a:solidFill>
                <a:srgbClr val="0070C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A23813F-052F-FCB2-F3D1-0D8A6CA8DE7A}"/>
                  </a:ext>
                </a:extLst>
              </p:cNvPr>
              <p:cNvSpPr/>
              <p:nvPr/>
            </p:nvSpPr>
            <p:spPr>
              <a:xfrm>
                <a:off x="11483830" y="3402329"/>
                <a:ext cx="221942" cy="3261218"/>
              </a:xfrm>
              <a:prstGeom prst="rect">
                <a:avLst/>
              </a:prstGeom>
              <a:solidFill>
                <a:srgbClr val="00B05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FB30FB1-57C4-A1A0-6781-58A49D14C63B}"/>
                  </a:ext>
                </a:extLst>
              </p:cNvPr>
              <p:cNvSpPr txBox="1"/>
              <p:nvPr/>
            </p:nvSpPr>
            <p:spPr>
              <a:xfrm>
                <a:off x="8140719" y="3528182"/>
                <a:ext cx="3454081" cy="542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rgbClr val="00B050"/>
                    </a:solidFill>
                  </a:rPr>
                  <a:t>Main pulse</a:t>
                </a:r>
              </a:p>
              <a:p>
                <a:pPr algn="ctr"/>
                <a:r>
                  <a:rPr lang="en-GB" sz="1200" b="1" dirty="0">
                    <a:solidFill>
                      <a:srgbClr val="00B050"/>
                    </a:solidFill>
                  </a:rPr>
                  <a:t>~10</a:t>
                </a:r>
                <a:r>
                  <a:rPr lang="en-GB" sz="1200" b="1" baseline="30000" dirty="0">
                    <a:solidFill>
                      <a:srgbClr val="00B050"/>
                    </a:solidFill>
                  </a:rPr>
                  <a:t>20</a:t>
                </a:r>
                <a:r>
                  <a:rPr lang="en-GB" sz="1200" b="1" dirty="0">
                    <a:solidFill>
                      <a:srgbClr val="00B050"/>
                    </a:solidFill>
                  </a:rPr>
                  <a:t>-10</a:t>
                </a:r>
                <a:r>
                  <a:rPr lang="en-GB" sz="1200" b="1" baseline="30000" dirty="0">
                    <a:solidFill>
                      <a:srgbClr val="00B050"/>
                    </a:solidFill>
                  </a:rPr>
                  <a:t>21</a:t>
                </a:r>
                <a:r>
                  <a:rPr lang="en-GB" sz="1200" b="1" dirty="0">
                    <a:solidFill>
                      <a:srgbClr val="00B050"/>
                    </a:solidFill>
                  </a:rPr>
                  <a:t> Wcm</a:t>
                </a:r>
                <a:r>
                  <a:rPr lang="en-GB" sz="1200" b="1" baseline="30000" dirty="0">
                    <a:solidFill>
                      <a:srgbClr val="00B050"/>
                    </a:solidFill>
                  </a:rPr>
                  <a:t>-2</a:t>
                </a:r>
                <a:r>
                  <a:rPr lang="en-GB" sz="1200" b="1" dirty="0">
                    <a:solidFill>
                      <a:srgbClr val="00B050"/>
                    </a:solidFill>
                  </a:rPr>
                  <a:t> 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1A5EF5E-F2CC-074E-5752-A938474822B5}"/>
              </a:ext>
            </a:extLst>
          </p:cNvPr>
          <p:cNvSpPr txBox="1"/>
          <p:nvPr/>
        </p:nvSpPr>
        <p:spPr>
          <a:xfrm>
            <a:off x="10322365" y="5034431"/>
            <a:ext cx="95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</a:rPr>
              <a:t>Pre-pulse ~50 </a:t>
            </a:r>
            <a:r>
              <a:rPr lang="en-GB" sz="1200" b="1" dirty="0" err="1">
                <a:solidFill>
                  <a:srgbClr val="FF0000"/>
                </a:solidFill>
              </a:rPr>
              <a:t>ps</a:t>
            </a:r>
            <a:endParaRPr lang="en-GB" sz="12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419EED-9602-D307-FDBF-A243FADDF1F1}"/>
              </a:ext>
            </a:extLst>
          </p:cNvPr>
          <p:cNvSpPr txBox="1"/>
          <p:nvPr/>
        </p:nvSpPr>
        <p:spPr>
          <a:xfrm>
            <a:off x="8789081" y="5051886"/>
            <a:ext cx="95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Pre-pulse ~325 </a:t>
            </a:r>
            <a:r>
              <a:rPr lang="en-GB" sz="1200" b="1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ps</a:t>
            </a:r>
            <a:endParaRPr lang="en-GB" sz="1200" b="1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A24D87F-28D4-F309-91A1-E92315F96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339" y="79761"/>
            <a:ext cx="4095029" cy="346234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2869038-F51C-53AB-B518-17876E551B22}"/>
              </a:ext>
            </a:extLst>
          </p:cNvPr>
          <p:cNvSpPr txBox="1"/>
          <p:nvPr/>
        </p:nvSpPr>
        <p:spPr>
          <a:xfrm>
            <a:off x="1029526" y="1808928"/>
            <a:ext cx="61070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Measuring a significant portion of the laser pulse transmitted through the target plasma, up to 30%.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Transmitted light should not be occurring for these target parameters, suggesting significant pre-expansion of target prior to main pulse.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3B2095-5DEF-D95F-B6D2-A46F15562697}"/>
              </a:ext>
            </a:extLst>
          </p:cNvPr>
          <p:cNvSpPr txBox="1"/>
          <p:nvPr/>
        </p:nvSpPr>
        <p:spPr>
          <a:xfrm>
            <a:off x="1011237" y="1225732"/>
            <a:ext cx="586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Measurables</a:t>
            </a:r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75BEC4-DA61-363F-7A26-7AB837C66125}"/>
              </a:ext>
            </a:extLst>
          </p:cNvPr>
          <p:cNvSpPr txBox="1"/>
          <p:nvPr/>
        </p:nvSpPr>
        <p:spPr>
          <a:xfrm>
            <a:off x="984501" y="3976576"/>
            <a:ext cx="239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Potential cause </a:t>
            </a:r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7F64FC-C415-2DFA-BF81-B81C2FA84D84}"/>
              </a:ext>
            </a:extLst>
          </p:cNvPr>
          <p:cNvSpPr txBox="1"/>
          <p:nvPr/>
        </p:nvSpPr>
        <p:spPr>
          <a:xfrm>
            <a:off x="1011237" y="4478533"/>
            <a:ext cx="59217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Through measurement of the laser temporal-intensity contrast, we have discovered a few potential ‘pre-pulses’ which may help explain our proton measurements.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Laser staff have undertaken a program of work to identify the source of these and to potentially remove them over the coming months.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56DC24-0574-9938-C2B3-492C8328717D}"/>
              </a:ext>
            </a:extLst>
          </p:cNvPr>
          <p:cNvSpPr/>
          <p:nvPr/>
        </p:nvSpPr>
        <p:spPr>
          <a:xfrm>
            <a:off x="8093075" y="6027772"/>
            <a:ext cx="3482975" cy="214278"/>
          </a:xfrm>
          <a:prstGeom prst="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004260-88E2-E94D-5D8A-FD3AA308CBC4}"/>
              </a:ext>
            </a:extLst>
          </p:cNvPr>
          <p:cNvSpPr txBox="1"/>
          <p:nvPr/>
        </p:nvSpPr>
        <p:spPr>
          <a:xfrm>
            <a:off x="9486065" y="5586382"/>
            <a:ext cx="154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C000"/>
                </a:solidFill>
              </a:rPr>
              <a:t>ASE Level </a:t>
            </a:r>
          </a:p>
          <a:p>
            <a:pPr algn="ctr"/>
            <a:r>
              <a:rPr lang="en-GB" sz="1200" b="1" dirty="0">
                <a:solidFill>
                  <a:srgbClr val="FFC000"/>
                </a:solidFill>
              </a:rPr>
              <a:t>~10</a:t>
            </a:r>
            <a:r>
              <a:rPr lang="en-GB" sz="1200" b="1" baseline="30000" dirty="0">
                <a:solidFill>
                  <a:srgbClr val="FFC000"/>
                </a:solidFill>
              </a:rPr>
              <a:t>11</a:t>
            </a:r>
            <a:r>
              <a:rPr lang="en-GB" sz="1200" b="1" dirty="0">
                <a:solidFill>
                  <a:srgbClr val="FFC000"/>
                </a:solidFill>
              </a:rPr>
              <a:t>-10</a:t>
            </a:r>
            <a:r>
              <a:rPr lang="en-GB" sz="1200" b="1" baseline="30000" dirty="0">
                <a:solidFill>
                  <a:srgbClr val="FFC000"/>
                </a:solidFill>
              </a:rPr>
              <a:t>12</a:t>
            </a:r>
            <a:r>
              <a:rPr lang="en-GB" sz="1200" b="1" dirty="0">
                <a:solidFill>
                  <a:srgbClr val="FFC000"/>
                </a:solidFill>
              </a:rPr>
              <a:t> Wcm</a:t>
            </a:r>
            <a:r>
              <a:rPr lang="en-GB" sz="1200" b="1" baseline="30000" dirty="0">
                <a:solidFill>
                  <a:srgbClr val="FFC000"/>
                </a:solidFill>
              </a:rPr>
              <a:t>-2</a:t>
            </a:r>
            <a:r>
              <a:rPr lang="en-GB" sz="1200" b="1" dirty="0">
                <a:solidFill>
                  <a:srgbClr val="FFC000"/>
                </a:solidFill>
              </a:rPr>
              <a:t> </a:t>
            </a:r>
          </a:p>
          <a:p>
            <a:endParaRPr lang="en-GB" sz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051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9BD254A-768E-DFFC-3E09-ACCAB77147D5}"/>
              </a:ext>
            </a:extLst>
          </p:cNvPr>
          <p:cNvSpPr/>
          <p:nvPr/>
        </p:nvSpPr>
        <p:spPr>
          <a:xfrm>
            <a:off x="1056533" y="613251"/>
            <a:ext cx="10969625" cy="1609121"/>
          </a:xfrm>
          <a:prstGeom prst="roundRect">
            <a:avLst/>
          </a:prstGeom>
          <a:solidFill>
            <a:schemeClr val="accent5">
              <a:lumMod val="25000"/>
              <a:lumOff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C96BAC1-AD30-5666-DFC8-E61401F23B07}"/>
              </a:ext>
            </a:extLst>
          </p:cNvPr>
          <p:cNvSpPr/>
          <p:nvPr/>
        </p:nvSpPr>
        <p:spPr>
          <a:xfrm>
            <a:off x="1079501" y="3332230"/>
            <a:ext cx="5378450" cy="3411469"/>
          </a:xfrm>
          <a:prstGeom prst="round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1B4BCA2-C4CC-4888-779C-EEABFD8A274E}"/>
              </a:ext>
            </a:extLst>
          </p:cNvPr>
          <p:cNvSpPr/>
          <p:nvPr/>
        </p:nvSpPr>
        <p:spPr>
          <a:xfrm>
            <a:off x="6588972" y="3328256"/>
            <a:ext cx="5507778" cy="3415444"/>
          </a:xfrm>
          <a:prstGeom prst="round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880399-3387-AC46-8D03-CBDD953939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Shape 169">
            <a:extLst>
              <a:ext uri="{FF2B5EF4-FFF2-40B4-BE49-F238E27FC236}">
                <a16:creationId xmlns:a16="http://schemas.microsoft.com/office/drawing/2014/main" id="{9C7EEA95-4ECB-9720-C00B-D259F957F544}"/>
              </a:ext>
            </a:extLst>
          </p:cNvPr>
          <p:cNvSpPr/>
          <p:nvPr/>
        </p:nvSpPr>
        <p:spPr>
          <a:xfrm>
            <a:off x="984501" y="20429"/>
            <a:ext cx="6764808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400" dirty="0">
                <a:solidFill>
                  <a:schemeClr val="accent5">
                    <a:lumMod val="75000"/>
                  </a:schemeClr>
                </a:solidFill>
              </a:rPr>
              <a:t>Data capture and high repetition rate operations </a:t>
            </a:r>
            <a:endParaRPr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7F2B9-97FF-36C2-242D-A9243FD128ED}"/>
              </a:ext>
            </a:extLst>
          </p:cNvPr>
          <p:cNvSpPr txBox="1"/>
          <p:nvPr/>
        </p:nvSpPr>
        <p:spPr>
          <a:xfrm>
            <a:off x="1079500" y="708602"/>
            <a:ext cx="108586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New version of the DARB software successfully employed to capture and  structure experimental data. This update increases data capture rates to 1 Hz and is now running stable manner</a:t>
            </a:r>
            <a:r>
              <a:rPr lang="en-GB" dirty="0"/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FC6350E-26FE-D8DC-786A-C4F428BEB69C}"/>
              </a:ext>
            </a:extLst>
          </p:cNvPr>
          <p:cNvSpPr/>
          <p:nvPr/>
        </p:nvSpPr>
        <p:spPr>
          <a:xfrm>
            <a:off x="7746697" y="2627150"/>
            <a:ext cx="3157683" cy="52662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Shot control system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AC30983-6F60-B674-457C-B56BD168E04D}"/>
              </a:ext>
            </a:extLst>
          </p:cNvPr>
          <p:cNvSpPr/>
          <p:nvPr/>
        </p:nvSpPr>
        <p:spPr>
          <a:xfrm>
            <a:off x="2189884" y="2632274"/>
            <a:ext cx="3157683" cy="52662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Automated Control System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F4EF44BC-852D-01D8-3780-210B2190D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844" y="3558551"/>
            <a:ext cx="5203811" cy="297390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D9B78C-C6C2-6994-E556-5212510A84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28"/>
          <a:stretch/>
        </p:blipFill>
        <p:spPr>
          <a:xfrm>
            <a:off x="1162896" y="3332231"/>
            <a:ext cx="5211660" cy="30066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64BFE3-9BB6-DF33-BF39-00158B93FBE3}"/>
              </a:ext>
            </a:extLst>
          </p:cNvPr>
          <p:cNvSpPr txBox="1"/>
          <p:nvPr/>
        </p:nvSpPr>
        <p:spPr>
          <a:xfrm>
            <a:off x="1068016" y="1513342"/>
            <a:ext cx="10881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Continued the development of two new systems to </a:t>
            </a:r>
            <a:r>
              <a:rPr lang="en-GB" sz="1600" dirty="0" err="1"/>
              <a:t>i</a:t>
            </a:r>
            <a:r>
              <a:rPr lang="en-GB" sz="1600" dirty="0"/>
              <a:t>) automate parameter selection and ii) introduce a machine safety shutoff. These will significantly improve shot rate, time taken to repeat a data given scan, and data quality. </a:t>
            </a:r>
          </a:p>
        </p:txBody>
      </p:sp>
    </p:spTree>
    <p:extLst>
      <p:ext uri="{BB962C8B-B14F-4D97-AF65-F5344CB8AC3E}">
        <p14:creationId xmlns:p14="http://schemas.microsoft.com/office/powerpoint/2010/main" val="4122304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ACED99-B85E-B307-B55A-12821024DF00}"/>
              </a:ext>
            </a:extLst>
          </p:cNvPr>
          <p:cNvSpPr/>
          <p:nvPr/>
        </p:nvSpPr>
        <p:spPr>
          <a:xfrm>
            <a:off x="1043852" y="4413268"/>
            <a:ext cx="7961178" cy="1446160"/>
          </a:xfrm>
          <a:prstGeom prst="roundRect">
            <a:avLst/>
          </a:prstGeom>
          <a:solidFill>
            <a:srgbClr val="7030A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880399-3387-AC46-8D03-CBDD953939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Shape 169">
            <a:extLst>
              <a:ext uri="{FF2B5EF4-FFF2-40B4-BE49-F238E27FC236}">
                <a16:creationId xmlns:a16="http://schemas.microsoft.com/office/drawing/2014/main" id="{9C7EEA95-4ECB-9720-C00B-D259F957F544}"/>
              </a:ext>
            </a:extLst>
          </p:cNvPr>
          <p:cNvSpPr/>
          <p:nvPr/>
        </p:nvSpPr>
        <p:spPr>
          <a:xfrm>
            <a:off x="984501" y="-61964"/>
            <a:ext cx="2931718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400" dirty="0">
                <a:solidFill>
                  <a:schemeClr val="accent5">
                    <a:lumMod val="75000"/>
                  </a:schemeClr>
                </a:solidFill>
              </a:rPr>
              <a:t>Key Next Steps </a:t>
            </a:r>
            <a:endParaRPr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35E3B6-22B7-9FE6-454B-873627B1F818}"/>
              </a:ext>
            </a:extLst>
          </p:cNvPr>
          <p:cNvSpPr txBox="1"/>
          <p:nvPr/>
        </p:nvSpPr>
        <p:spPr>
          <a:xfrm>
            <a:off x="2255004" y="6165342"/>
            <a:ext cx="7360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Thank you for your attention</a:t>
            </a:r>
            <a:endParaRPr lang="en-GB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A85B01-CF31-49A8-3C9A-F5354110BCE2}"/>
              </a:ext>
            </a:extLst>
          </p:cNvPr>
          <p:cNvSpPr txBox="1"/>
          <p:nvPr/>
        </p:nvSpPr>
        <p:spPr>
          <a:xfrm>
            <a:off x="1055260" y="806594"/>
            <a:ext cx="77497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900" b="1" u="sng" dirty="0"/>
              <a:t>Aim:</a:t>
            </a:r>
            <a:r>
              <a:rPr lang="en-GB" sz="1900" b="1" dirty="0"/>
              <a:t> </a:t>
            </a:r>
            <a:r>
              <a:rPr lang="en-GB" sz="1900" dirty="0"/>
              <a:t>Investigate the proton source properties after improvements to the laser system.   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0F43FA-B64A-AD73-E91B-D22DD625586F}"/>
              </a:ext>
            </a:extLst>
          </p:cNvPr>
          <p:cNvSpPr txBox="1"/>
          <p:nvPr/>
        </p:nvSpPr>
        <p:spPr>
          <a:xfrm>
            <a:off x="1082409" y="5167995"/>
            <a:ext cx="77543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700" dirty="0"/>
              <a:t>Finalise the particle number calibration of the Thomson parabola ion spectrometer.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C47F74-DFE7-F079-75A4-4327A023C895}"/>
              </a:ext>
            </a:extLst>
          </p:cNvPr>
          <p:cNvSpPr txBox="1"/>
          <p:nvPr/>
        </p:nvSpPr>
        <p:spPr>
          <a:xfrm>
            <a:off x="984501" y="372430"/>
            <a:ext cx="809333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900" u="sng" dirty="0"/>
              <a:t>Roadmap to next beamtime (3 weeks in June)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259204-D651-3EDA-1067-51A62F8C7259}"/>
              </a:ext>
            </a:extLst>
          </p:cNvPr>
          <p:cNvSpPr txBox="1"/>
          <p:nvPr/>
        </p:nvSpPr>
        <p:spPr>
          <a:xfrm>
            <a:off x="1082409" y="4490039"/>
            <a:ext cx="77543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700" dirty="0"/>
              <a:t>Installing EMP mitigation systems to </a:t>
            </a:r>
            <a:r>
              <a:rPr lang="en-GB" sz="1700" dirty="0" err="1"/>
              <a:t>targetry</a:t>
            </a:r>
            <a:r>
              <a:rPr lang="en-GB" sz="1700" dirty="0"/>
              <a:t> systems to facilitate thinner metal tapes.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9E7308-F8F6-6DF7-4409-244169363756}"/>
              </a:ext>
            </a:extLst>
          </p:cNvPr>
          <p:cNvGrpSpPr/>
          <p:nvPr/>
        </p:nvGrpSpPr>
        <p:grpSpPr>
          <a:xfrm>
            <a:off x="864502" y="1602933"/>
            <a:ext cx="8004062" cy="1983471"/>
            <a:chOff x="1056533" y="1642454"/>
            <a:chExt cx="8004062" cy="198347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FF22378-CCC4-70D4-0101-DD2D53A249A4}"/>
                </a:ext>
              </a:extLst>
            </p:cNvPr>
            <p:cNvSpPr/>
            <p:nvPr/>
          </p:nvSpPr>
          <p:spPr>
            <a:xfrm>
              <a:off x="1235883" y="3071744"/>
              <a:ext cx="7598512" cy="554181"/>
            </a:xfrm>
            <a:prstGeom prst="roundRect">
              <a:avLst/>
            </a:prstGeom>
            <a:solidFill>
              <a:schemeClr val="tx1">
                <a:lumMod val="50000"/>
                <a:lumOff val="5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51D7F80-E12C-E402-567B-687F5A8B76DE}"/>
                </a:ext>
              </a:extLst>
            </p:cNvPr>
            <p:cNvSpPr/>
            <p:nvPr/>
          </p:nvSpPr>
          <p:spPr>
            <a:xfrm>
              <a:off x="1247290" y="1642454"/>
              <a:ext cx="6222995" cy="553551"/>
            </a:xfrm>
            <a:prstGeom prst="roundRect">
              <a:avLst/>
            </a:prstGeom>
            <a:solidFill>
              <a:schemeClr val="accent5">
                <a:lumMod val="25000"/>
                <a:lumOff val="7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A22095A-0EEE-01BB-30A4-BA09EED8DA81}"/>
                </a:ext>
              </a:extLst>
            </p:cNvPr>
            <p:cNvSpPr txBox="1"/>
            <p:nvPr/>
          </p:nvSpPr>
          <p:spPr>
            <a:xfrm>
              <a:off x="1056533" y="1729526"/>
              <a:ext cx="6552298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8288" indent="-268288" algn="ctr">
                <a:buFont typeface="+mj-lt"/>
                <a:buAutoNum type="arabicPeriod"/>
              </a:pPr>
              <a:r>
                <a:rPr lang="en-GB" sz="1900" dirty="0"/>
                <a:t> Pre-pulse source investigation and potential removal.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3E700A1-563D-BA9A-06D3-5812FE1CC77E}"/>
                </a:ext>
              </a:extLst>
            </p:cNvPr>
            <p:cNvSpPr/>
            <p:nvPr/>
          </p:nvSpPr>
          <p:spPr>
            <a:xfrm>
              <a:off x="1244626" y="2347592"/>
              <a:ext cx="7602450" cy="558801"/>
            </a:xfrm>
            <a:prstGeom prst="roundRect">
              <a:avLst/>
            </a:prstGeom>
            <a:solidFill>
              <a:schemeClr val="bg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1017BE-074D-4CF8-FB1F-C659F1783A00}"/>
                </a:ext>
              </a:extLst>
            </p:cNvPr>
            <p:cNvSpPr txBox="1"/>
            <p:nvPr/>
          </p:nvSpPr>
          <p:spPr>
            <a:xfrm>
              <a:off x="1056533" y="2396452"/>
              <a:ext cx="80040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/>
                <a:t>2. Beam </a:t>
              </a:r>
              <a:r>
                <a:rPr lang="en-GB" sz="2000" dirty="0"/>
                <a:t>nearfield improvement by investigating amplifier pumping</a:t>
              </a:r>
              <a:r>
                <a:rPr lang="en-GB" sz="1900" dirty="0"/>
                <a:t>.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A8A74C-9234-33C8-2A98-FD67E470AB64}"/>
                </a:ext>
              </a:extLst>
            </p:cNvPr>
            <p:cNvSpPr txBox="1"/>
            <p:nvPr/>
          </p:nvSpPr>
          <p:spPr>
            <a:xfrm>
              <a:off x="1056533" y="3173207"/>
              <a:ext cx="794054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/>
                <a:t>3. Reinstallation and commissioning of double plasma mirror system. 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1B33E02-6588-102F-E6D5-64647F075998}"/>
              </a:ext>
            </a:extLst>
          </p:cNvPr>
          <p:cNvSpPr txBox="1"/>
          <p:nvPr/>
        </p:nvSpPr>
        <p:spPr>
          <a:xfrm>
            <a:off x="984501" y="3982420"/>
            <a:ext cx="809333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900" u="sng" dirty="0"/>
              <a:t>Additionally steps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944F185-F0C5-5586-2D1B-2C23D8DB9E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43" r="5052" b="8507"/>
          <a:stretch/>
        </p:blipFill>
        <p:spPr>
          <a:xfrm>
            <a:off x="9292167" y="2641054"/>
            <a:ext cx="2744359" cy="14537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A5C368C-C19B-D3E8-8C90-18D47E745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029" y="102445"/>
            <a:ext cx="3109665" cy="242622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763BDA8-F0AE-B93C-E010-85F91C3351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062" y="4224361"/>
            <a:ext cx="1968567" cy="201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83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366"/>
            <a:ext cx="12191999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chemeClr val="bg1">
                    <a:alpha val="70000"/>
                  </a:schemeClr>
                </a:solidFill>
              </a:rPr>
              <a:pPr/>
              <a:t>15</a:t>
            </a:fld>
            <a:endParaRPr lang="en-US" dirty="0">
              <a:solidFill>
                <a:schemeClr val="bg1">
                  <a:alpha val="70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126385C-432A-3144-9F69-E71B7958A415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solidFill>
                  <a:schemeClr val="bg1"/>
                </a:solidFill>
                <a:latin typeface="Montserrat" pitchFamily="2" charset="77"/>
              </a:rPr>
              <a:t>X</a:t>
            </a:r>
            <a:r>
              <a:rPr lang="en-US" sz="1200" spc="300" dirty="0"/>
              <a:t>  </a:t>
            </a:r>
            <a:r>
              <a:rPr lang="en-US" sz="1200" spc="300" dirty="0">
                <a:solidFill>
                  <a:schemeClr val="bg1"/>
                </a:solidFill>
              </a:rPr>
              <a:t> THE PLACE OF USEFUL LEARNING</a:t>
            </a: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F58FE2-4287-7680-B0A4-34A60E929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309" y="2713617"/>
            <a:ext cx="9349323" cy="143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47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880399-3387-AC46-8D03-CBDD953939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BAF1F5-31F1-42D4-87ED-E53B315A5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73" y="5707811"/>
            <a:ext cx="1942114" cy="832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2DCE53-E39F-4174-9C10-5B17D1233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11" y="479918"/>
            <a:ext cx="1368819" cy="992983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8CB93054-461E-47C4-9631-CADC2AB890F2}"/>
              </a:ext>
            </a:extLst>
          </p:cNvPr>
          <p:cNvSpPr>
            <a:spLocks noGrp="1"/>
          </p:cNvSpPr>
          <p:nvPr/>
        </p:nvSpPr>
        <p:spPr>
          <a:xfrm>
            <a:off x="1050784" y="-132165"/>
            <a:ext cx="9753600" cy="757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00480"/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  <a:sym typeface="Arial"/>
              </a:rPr>
              <a:t>WP2 Team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F84401A6-4173-4C27-AB03-A5FB87D9DB46}"/>
              </a:ext>
            </a:extLst>
          </p:cNvPr>
          <p:cNvSpPr txBox="1"/>
          <p:nvPr/>
        </p:nvSpPr>
        <p:spPr>
          <a:xfrm>
            <a:off x="2999220" y="479810"/>
            <a:ext cx="7472374" cy="6378190"/>
          </a:xfrm>
          <a:prstGeom prst="rect">
            <a:avLst/>
          </a:prstGeom>
        </p:spPr>
        <p:txBody>
          <a:bodyPr vert="horz" lIns="0" tIns="45720" rIns="0" bIns="45720" rtlCol="0">
            <a:normAutofit fontScale="2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6400" b="1" dirty="0"/>
              <a:t>University of Strathclyde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6400" dirty="0"/>
              <a:t>R. Gray, T. Frazer, E. Dolier, C. McQueen, B. Torrance, M. Alderton, M. Peat, R. Nayli and P. McKenna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6400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6400" b="1" dirty="0"/>
              <a:t>Imperial College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6400" dirty="0"/>
              <a:t>O. Ettlinger, G. Casati and N.P. Dover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6400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6400" b="1" dirty="0"/>
              <a:t>Queens University Belfast</a:t>
            </a:r>
            <a:r>
              <a:rPr lang="en-US" sz="6400" dirty="0"/>
              <a:t> 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6400" dirty="0"/>
              <a:t>P. Parsons and C. Palmer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6400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6400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6400" b="1" dirty="0"/>
              <a:t>SCAPA, University of Strathclyde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6400" dirty="0"/>
              <a:t>M. Wiggins, E. Brunetti, G. Manahan, W. Li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6400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6400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6400" b="1" dirty="0"/>
              <a:t>Lancaster University 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6400" dirty="0"/>
              <a:t>T. Dascalu 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6400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6400" b="1" dirty="0"/>
              <a:t>Central Laser Facility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6400" dirty="0"/>
              <a:t>J. Green, C. Armstrong, C. Spindloe, W. Robins, H. Edwards, S. Astbury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3300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3300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1627D6-A2DE-4387-9568-01D40A9BD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1549" y="4599063"/>
            <a:ext cx="1904544" cy="8542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AE8C1D-C864-4D3F-BCD9-8D34013A3E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/>
          <a:stretch/>
        </p:blipFill>
        <p:spPr>
          <a:xfrm>
            <a:off x="10367046" y="1718771"/>
            <a:ext cx="1418553" cy="898665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507F04-A1EE-47EE-B81C-A6930430F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550" y="2985264"/>
            <a:ext cx="1904543" cy="107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54B9ED-60C9-43FA-9597-B3E241AEF5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51" y="3990745"/>
            <a:ext cx="1576983" cy="507377"/>
          </a:xfrm>
          <a:prstGeom prst="rect">
            <a:avLst/>
          </a:prstGeom>
        </p:spPr>
      </p:pic>
      <p:pic>
        <p:nvPicPr>
          <p:cNvPr id="14" name="Picture 13" descr="Imperial College London - Wikipedia">
            <a:extLst>
              <a:ext uri="{FF2B5EF4-FFF2-40B4-BE49-F238E27FC236}">
                <a16:creationId xmlns:a16="http://schemas.microsoft.com/office/drawing/2014/main" id="{A187E700-54B1-433A-97BB-6515617ED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407" y="1671640"/>
            <a:ext cx="767069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Queen's University Belfast: Shaping a Better World since 1845">
            <a:extLst>
              <a:ext uri="{FF2B5EF4-FFF2-40B4-BE49-F238E27FC236}">
                <a16:creationId xmlns:a16="http://schemas.microsoft.com/office/drawing/2014/main" id="{C2FA683A-EBD2-48B5-B310-D58BDF8B3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990" y="2742945"/>
            <a:ext cx="955805" cy="95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04E987B-4389-CA85-0277-75766AD38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59" y="4781497"/>
            <a:ext cx="1497112" cy="92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611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5BC5876-F553-1C5F-C4D3-062BA57E0F56}"/>
              </a:ext>
            </a:extLst>
          </p:cNvPr>
          <p:cNvSpPr/>
          <p:nvPr/>
        </p:nvSpPr>
        <p:spPr>
          <a:xfrm>
            <a:off x="6736071" y="454222"/>
            <a:ext cx="4361250" cy="3798649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8144D9E-3BAD-78BF-D67B-3C18CF183E38}"/>
              </a:ext>
            </a:extLst>
          </p:cNvPr>
          <p:cNvSpPr/>
          <p:nvPr/>
        </p:nvSpPr>
        <p:spPr>
          <a:xfrm>
            <a:off x="1075537" y="4515658"/>
            <a:ext cx="3069819" cy="2308323"/>
          </a:xfrm>
          <a:prstGeom prst="round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354A573-041E-862B-762A-5392F964C42B}"/>
              </a:ext>
            </a:extLst>
          </p:cNvPr>
          <p:cNvSpPr/>
          <p:nvPr/>
        </p:nvSpPr>
        <p:spPr>
          <a:xfrm>
            <a:off x="4299148" y="4515656"/>
            <a:ext cx="3069819" cy="2308323"/>
          </a:xfrm>
          <a:prstGeom prst="roundRect">
            <a:avLst/>
          </a:prstGeom>
          <a:solidFill>
            <a:schemeClr val="accent4">
              <a:lumMod val="25000"/>
              <a:lumOff val="75000"/>
              <a:alpha val="5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Plasma: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conversion efficiency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Fast electron divergence angle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 (scattering, resistivity)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Preplasma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scale length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Incidence angle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642ADDF-A9CD-3A79-C503-1E17C550F212}"/>
              </a:ext>
            </a:extLst>
          </p:cNvPr>
          <p:cNvSpPr/>
          <p:nvPr/>
        </p:nvSpPr>
        <p:spPr>
          <a:xfrm>
            <a:off x="8625526" y="4509585"/>
            <a:ext cx="3261674" cy="2308323"/>
          </a:xfrm>
          <a:prstGeom prst="roundRect">
            <a:avLst/>
          </a:prstGeom>
          <a:solidFill>
            <a:srgbClr val="92D050">
              <a:alpha val="4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28A995-D01B-C80C-82E3-8B60CF128B4B}"/>
              </a:ext>
            </a:extLst>
          </p:cNvPr>
          <p:cNvSpPr txBox="1"/>
          <p:nvPr/>
        </p:nvSpPr>
        <p:spPr>
          <a:xfrm>
            <a:off x="1180254" y="4515658"/>
            <a:ext cx="306982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Laser: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Intensity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Focal spot size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Laser temporal</a:t>
            </a:r>
            <a:r>
              <a:rPr lang="en-GB" sz="1600" dirty="0">
                <a:latin typeface="Calibri" panose="020F0502020204030204"/>
              </a:rPr>
              <a:t>/spatial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intensity contrast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Polarisation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880399-3387-AC46-8D03-CBDD953939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0BD010-4242-FF6D-A8F6-1CD773B2309D}"/>
              </a:ext>
            </a:extLst>
          </p:cNvPr>
          <p:cNvSpPr txBox="1"/>
          <p:nvPr/>
        </p:nvSpPr>
        <p:spPr>
          <a:xfrm>
            <a:off x="988263" y="-3206"/>
            <a:ext cx="11073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defTabSz="130048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rgbClr val="092140">
                    <a:lumMod val="75000"/>
                  </a:srgbClr>
                </a:solidFill>
                <a:latin typeface="Arial"/>
                <a:cs typeface="Arial"/>
                <a:sym typeface="Arial"/>
              </a:rPr>
              <a:t>Considerations for a laser driven proton source from Target Normal Sheath Acceleration mechanism (TNSA)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DA4EEA-3AF6-13D7-827C-BD13D1278D81}"/>
              </a:ext>
            </a:extLst>
          </p:cNvPr>
          <p:cNvSpPr txBox="1"/>
          <p:nvPr/>
        </p:nvSpPr>
        <p:spPr>
          <a:xfrm>
            <a:off x="994917" y="4109694"/>
            <a:ext cx="5919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Sensitive to a wide range of input parameters: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F78281-5A9A-5C6B-4B8D-EEA19D811DCF}"/>
              </a:ext>
            </a:extLst>
          </p:cNvPr>
          <p:cNvSpPr txBox="1"/>
          <p:nvPr/>
        </p:nvSpPr>
        <p:spPr>
          <a:xfrm>
            <a:off x="8745799" y="4592760"/>
            <a:ext cx="30698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Experimental Implementation: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Focusing geometry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Target Design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Laser intensity contrast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Polarisation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Pulse duration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D4F158C2-FFDA-EE9F-D5CC-59827A99DDFA}"/>
              </a:ext>
            </a:extLst>
          </p:cNvPr>
          <p:cNvSpPr/>
          <p:nvPr/>
        </p:nvSpPr>
        <p:spPr>
          <a:xfrm>
            <a:off x="7522759" y="5341162"/>
            <a:ext cx="847802" cy="497965"/>
          </a:xfrm>
          <a:prstGeom prst="rightArrow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AA7DEC-67D8-3F6B-7556-8DBE60CFBB68}"/>
              </a:ext>
            </a:extLst>
          </p:cNvPr>
          <p:cNvSpPr txBox="1"/>
          <p:nvPr/>
        </p:nvSpPr>
        <p:spPr>
          <a:xfrm>
            <a:off x="7455992" y="812036"/>
            <a:ext cx="3039336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Laser energy</a:t>
            </a:r>
            <a:r>
              <a:rPr kumimoji="0" lang="en-GB" sz="15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absorbed producing</a:t>
            </a:r>
            <a:r>
              <a:rPr kumimoji="0" lang="en-GB" sz="15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large population of</a:t>
            </a:r>
            <a:r>
              <a:rPr kumimoji="0" lang="en-GB" sz="15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hot electrons</a:t>
            </a:r>
            <a:endParaRPr kumimoji="0" lang="en-GB" sz="15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723172C-ACC3-BC8D-6314-492DF70FA175}"/>
                  </a:ext>
                </a:extLst>
              </p:cNvPr>
              <p:cNvSpPr txBox="1"/>
              <p:nvPr/>
            </p:nvSpPr>
            <p:spPr>
              <a:xfrm>
                <a:off x="7136893" y="2534220"/>
                <a:ext cx="3651935" cy="553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50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Generates strong (</a:t>
                </a:r>
                <a14:m>
                  <m:oMath xmlns:m="http://schemas.openxmlformats.org/officeDocument/2006/math">
                    <m:r>
                      <a:rPr kumimoji="0" lang="en-GB" sz="150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kumimoji="0" lang="en-GB" sz="150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TV/m) electrostatic</a:t>
                </a:r>
                <a:r>
                  <a:rPr kumimoji="0" lang="en-GB" sz="150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sheath fields at target rear</a:t>
                </a:r>
                <a:endParaRPr kumimoji="0" lang="en-GB" sz="15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723172C-ACC3-BC8D-6314-492DF70FA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6893" y="2534220"/>
                <a:ext cx="3651935" cy="553998"/>
              </a:xfrm>
              <a:prstGeom prst="rect">
                <a:avLst/>
              </a:prstGeom>
              <a:blipFill>
                <a:blip r:embed="rId2"/>
                <a:stretch>
                  <a:fillRect t="-3297" b="-109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34E03BE5-0214-717B-1D10-10FCE6CFAF7F}"/>
              </a:ext>
            </a:extLst>
          </p:cNvPr>
          <p:cNvSpPr txBox="1"/>
          <p:nvPr/>
        </p:nvSpPr>
        <p:spPr>
          <a:xfrm>
            <a:off x="7453362" y="3371731"/>
            <a:ext cx="302731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Drives</a:t>
            </a:r>
            <a:r>
              <a:rPr kumimoji="0" lang="en-GB" sz="15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15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acceleration of high energy protons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A2A208-F412-8715-19CC-C51AF670C803}"/>
              </a:ext>
            </a:extLst>
          </p:cNvPr>
          <p:cNvSpPr/>
          <p:nvPr/>
        </p:nvSpPr>
        <p:spPr>
          <a:xfrm>
            <a:off x="7437472" y="1673128"/>
            <a:ext cx="3076376" cy="5539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electrons injected and propagate through the target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220924C-382F-712D-DDBE-D31DF7A84E67}"/>
              </a:ext>
            </a:extLst>
          </p:cNvPr>
          <p:cNvCxnSpPr>
            <a:cxnSpLocks/>
            <a:stCxn id="22" idx="2"/>
            <a:endCxn id="25" idx="0"/>
          </p:cNvCxnSpPr>
          <p:nvPr/>
        </p:nvCxnSpPr>
        <p:spPr>
          <a:xfrm>
            <a:off x="8975660" y="1366034"/>
            <a:ext cx="0" cy="307094"/>
          </a:xfrm>
          <a:prstGeom prst="straightConnector1">
            <a:avLst/>
          </a:prstGeom>
          <a:ln w="57150">
            <a:solidFill>
              <a:schemeClr val="bg1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7F3D2C6-8DE9-C417-B501-E62FF7FF025F}"/>
              </a:ext>
            </a:extLst>
          </p:cNvPr>
          <p:cNvCxnSpPr>
            <a:cxnSpLocks/>
          </p:cNvCxnSpPr>
          <p:nvPr/>
        </p:nvCxnSpPr>
        <p:spPr>
          <a:xfrm>
            <a:off x="8985169" y="2196348"/>
            <a:ext cx="0" cy="337872"/>
          </a:xfrm>
          <a:prstGeom prst="straightConnector1">
            <a:avLst/>
          </a:prstGeom>
          <a:ln w="57150">
            <a:solidFill>
              <a:schemeClr val="bg1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38A76F2-7359-2E7C-DB82-6952F8E267A3}"/>
              </a:ext>
            </a:extLst>
          </p:cNvPr>
          <p:cNvCxnSpPr>
            <a:cxnSpLocks/>
          </p:cNvCxnSpPr>
          <p:nvPr/>
        </p:nvCxnSpPr>
        <p:spPr>
          <a:xfrm>
            <a:off x="8985169" y="3057440"/>
            <a:ext cx="0" cy="337872"/>
          </a:xfrm>
          <a:prstGeom prst="straightConnector1">
            <a:avLst/>
          </a:prstGeom>
          <a:ln w="57150">
            <a:solidFill>
              <a:schemeClr val="bg1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31D21075-1CB3-644C-FDC5-AAD1AC538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226" y="783143"/>
            <a:ext cx="4395372" cy="340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24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753968B-E3D9-70A0-C0BB-F819D290C2A6}"/>
              </a:ext>
            </a:extLst>
          </p:cNvPr>
          <p:cNvSpPr txBox="1">
            <a:spLocks/>
          </p:cNvSpPr>
          <p:nvPr/>
        </p:nvSpPr>
        <p:spPr>
          <a:xfrm>
            <a:off x="6096001" y="200055"/>
            <a:ext cx="4053369" cy="46664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EF4F7-0EF8-70D4-E635-207702FDB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719" y="2888610"/>
            <a:ext cx="4723453" cy="3778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BF1A76-7A89-75C4-4FB5-FE0B3DBCF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705794" y="1681641"/>
            <a:ext cx="1705075" cy="2826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11">
                <a:extLst>
                  <a:ext uri="{FF2B5EF4-FFF2-40B4-BE49-F238E27FC236}">
                    <a16:creationId xmlns:a16="http://schemas.microsoft.com/office/drawing/2014/main" id="{3D69B2D0-C9DB-673A-129F-CC830266C03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02211275"/>
                  </p:ext>
                </p:extLst>
              </p:nvPr>
            </p:nvGraphicFramePr>
            <p:xfrm>
              <a:off x="8057653" y="606659"/>
              <a:ext cx="3667038" cy="322823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040527">
                      <a:extLst>
                        <a:ext uri="{9D8B030D-6E8A-4147-A177-3AD203B41FA5}">
                          <a16:colId xmlns:a16="http://schemas.microsoft.com/office/drawing/2014/main" val="1188492793"/>
                        </a:ext>
                      </a:extLst>
                    </a:gridCol>
                    <a:gridCol w="1626511">
                      <a:extLst>
                        <a:ext uri="{9D8B030D-6E8A-4147-A177-3AD203B41FA5}">
                          <a16:colId xmlns:a16="http://schemas.microsoft.com/office/drawing/2014/main" val="2545503319"/>
                        </a:ext>
                      </a:extLst>
                    </a:gridCol>
                  </a:tblGrid>
                  <a:tr h="338968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bg2"/>
                              </a:solidFill>
                            </a:rPr>
                            <a:t>Parameters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accent5">
                            <a:lumMod val="60000"/>
                            <a:lumOff val="40000"/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9098032"/>
                      </a:ext>
                    </a:extLst>
                  </a:tr>
                  <a:tr h="25422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Peak Power</a:t>
                          </a:r>
                        </a:p>
                      </a:txBody>
                      <a:tcPr>
                        <a:solidFill>
                          <a:schemeClr val="bg1">
                            <a:lumMod val="50000"/>
                            <a:alpha val="4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GB" sz="1200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GB" sz="1200" dirty="0"/>
                            <a:t>350</a:t>
                          </a:r>
                          <a:r>
                            <a:rPr lang="en-GB" sz="1200" baseline="0" dirty="0"/>
                            <a:t> TW</a:t>
                          </a:r>
                          <a:endParaRPr lang="en-GB" sz="1200" i="1" dirty="0"/>
                        </a:p>
                      </a:txBody>
                      <a:tcPr>
                        <a:solidFill>
                          <a:schemeClr val="bg1">
                            <a:lumMod val="50000"/>
                            <a:alpha val="4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9953478"/>
                      </a:ext>
                    </a:extLst>
                  </a:tr>
                  <a:tr h="25422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FWHM pulse duration </a:t>
                          </a:r>
                        </a:p>
                      </a:txBody>
                      <a:tcPr>
                        <a:solidFill>
                          <a:schemeClr val="bg1">
                            <a:lumMod val="50000"/>
                            <a:alpha val="4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GB" sz="1200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lang="en-GB" sz="1200" dirty="0"/>
                            <a:t>25 fs</a:t>
                          </a:r>
                          <a:endParaRPr lang="en-GB" sz="1200" i="1" dirty="0"/>
                        </a:p>
                      </a:txBody>
                      <a:tcPr>
                        <a:solidFill>
                          <a:schemeClr val="bg1">
                            <a:lumMod val="50000"/>
                            <a:alpha val="4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6827846"/>
                      </a:ext>
                    </a:extLst>
                  </a:tr>
                  <a:tr h="42371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Energy per pulse (on target) </a:t>
                          </a:r>
                        </a:p>
                      </a:txBody>
                      <a:tcPr>
                        <a:solidFill>
                          <a:schemeClr val="bg1">
                            <a:lumMod val="50000"/>
                            <a:alpha val="4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GB" sz="1200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GB" sz="1200" dirty="0"/>
                            <a:t> 7 J</a:t>
                          </a:r>
                          <a:endParaRPr lang="en-GB" sz="1200" i="1" dirty="0"/>
                        </a:p>
                      </a:txBody>
                      <a:tcPr>
                        <a:solidFill>
                          <a:schemeClr val="bg1">
                            <a:lumMod val="50000"/>
                            <a:alpha val="4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6830490"/>
                      </a:ext>
                    </a:extLst>
                  </a:tr>
                  <a:tr h="3356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Pulse repetition rate </a:t>
                          </a:r>
                        </a:p>
                      </a:txBody>
                      <a:tcPr>
                        <a:solidFill>
                          <a:schemeClr val="bg1">
                            <a:lumMod val="50000"/>
                            <a:alpha val="4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l">
                            <a:buFont typeface="Arial" panose="020B0604020202020204" pitchFamily="34" charset="0"/>
                            <a:buNone/>
                          </a:pPr>
                          <a:r>
                            <a:rPr lang="en-GB" sz="1200" dirty="0"/>
                            <a:t>1 Hz </a:t>
                          </a:r>
                          <a:endParaRPr lang="en-GB" sz="1200" i="1" dirty="0"/>
                        </a:p>
                      </a:txBody>
                      <a:tcPr>
                        <a:solidFill>
                          <a:schemeClr val="bg1">
                            <a:lumMod val="50000"/>
                            <a:alpha val="4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0065929"/>
                      </a:ext>
                    </a:extLst>
                  </a:tr>
                  <a:tr h="76267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Temporal intensity contrast </a:t>
                          </a:r>
                        </a:p>
                      </a:txBody>
                      <a:tcPr>
                        <a:solidFill>
                          <a:schemeClr val="bg1">
                            <a:lumMod val="50000"/>
                            <a:alpha val="4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10</a:t>
                          </a:r>
                          <a:r>
                            <a:rPr lang="en-GB" sz="1200" baseline="30000" dirty="0"/>
                            <a:t>10</a:t>
                          </a:r>
                          <a:r>
                            <a:rPr lang="en-GB" sz="1200" dirty="0"/>
                            <a:t>:1 @ 100 </a:t>
                          </a:r>
                          <a:r>
                            <a:rPr lang="en-GB" sz="1200" dirty="0" err="1"/>
                            <a:t>ps</a:t>
                          </a:r>
                          <a:endParaRPr lang="en-GB" sz="1200" dirty="0"/>
                        </a:p>
                        <a:p>
                          <a:pPr algn="l"/>
                          <a:r>
                            <a:rPr lang="en-GB" sz="1200" dirty="0"/>
                            <a:t>10</a:t>
                          </a:r>
                          <a:r>
                            <a:rPr lang="en-GB" sz="1200" baseline="30000" dirty="0"/>
                            <a:t>8</a:t>
                          </a:r>
                          <a:r>
                            <a:rPr lang="en-GB" sz="1200" dirty="0"/>
                            <a:t>:1 @ 30 </a:t>
                          </a:r>
                          <a:r>
                            <a:rPr lang="en-GB" sz="1200" dirty="0" err="1"/>
                            <a:t>ps</a:t>
                          </a:r>
                          <a:endParaRPr lang="en-GB" sz="1200" dirty="0"/>
                        </a:p>
                        <a:p>
                          <a:pPr algn="l"/>
                          <a:r>
                            <a:rPr lang="en-GB" sz="1200" dirty="0"/>
                            <a:t>10</a:t>
                          </a:r>
                          <a:r>
                            <a:rPr lang="en-GB" sz="1200" baseline="30000" dirty="0"/>
                            <a:t>4</a:t>
                          </a:r>
                          <a:r>
                            <a:rPr lang="en-GB" sz="1200" dirty="0"/>
                            <a:t>:1 @ 2 </a:t>
                          </a:r>
                          <a:r>
                            <a:rPr lang="en-GB" sz="1200" dirty="0" err="1"/>
                            <a:t>ps</a:t>
                          </a:r>
                          <a:endParaRPr lang="en-GB" sz="1200" dirty="0"/>
                        </a:p>
                        <a:p>
                          <a:pPr algn="l"/>
                          <a:r>
                            <a:rPr lang="en-GB" sz="1200" dirty="0"/>
                            <a:t>ASE contrast 10</a:t>
                          </a:r>
                          <a:r>
                            <a:rPr lang="en-GB" sz="1200" baseline="30000" dirty="0"/>
                            <a:t>10</a:t>
                          </a:r>
                          <a:r>
                            <a:rPr lang="en-GB" sz="1200" dirty="0"/>
                            <a:t>:1</a:t>
                          </a:r>
                          <a:endParaRPr lang="en-GB" sz="1200" i="1" dirty="0"/>
                        </a:p>
                      </a:txBody>
                      <a:tcPr>
                        <a:solidFill>
                          <a:schemeClr val="bg1">
                            <a:lumMod val="50000"/>
                            <a:alpha val="4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53547198"/>
                      </a:ext>
                    </a:extLst>
                  </a:tr>
                  <a:tr h="25422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Central wavelength </a:t>
                          </a:r>
                        </a:p>
                      </a:txBody>
                      <a:tcPr>
                        <a:solidFill>
                          <a:schemeClr val="bg1">
                            <a:lumMod val="50000"/>
                            <a:alpha val="4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800 nm </a:t>
                          </a:r>
                          <a:endParaRPr lang="en-GB" sz="1200" i="1" dirty="0"/>
                        </a:p>
                      </a:txBody>
                      <a:tcPr>
                        <a:solidFill>
                          <a:schemeClr val="bg1">
                            <a:lumMod val="50000"/>
                            <a:alpha val="4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4438831"/>
                      </a:ext>
                    </a:extLst>
                  </a:tr>
                  <a:tr h="42371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Beam quality </a:t>
                          </a:r>
                          <a:r>
                            <a:rPr lang="en-GB" sz="1200" dirty="0" err="1"/>
                            <a:t>Strehl</a:t>
                          </a:r>
                          <a:r>
                            <a:rPr lang="en-GB" sz="1200" dirty="0"/>
                            <a:t> ratio</a:t>
                          </a:r>
                        </a:p>
                      </a:txBody>
                      <a:tcPr>
                        <a:solidFill>
                          <a:schemeClr val="bg1">
                            <a:lumMod val="50000"/>
                            <a:alpha val="4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1200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GB" sz="1200" dirty="0"/>
                            <a:t>0.85</a:t>
                          </a:r>
                          <a:endParaRPr lang="en-GB" sz="1200" i="1" dirty="0"/>
                        </a:p>
                      </a:txBody>
                      <a:tcPr>
                        <a:solidFill>
                          <a:schemeClr val="bg1">
                            <a:lumMod val="50000"/>
                            <a:alpha val="4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996985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11">
                <a:extLst>
                  <a:ext uri="{FF2B5EF4-FFF2-40B4-BE49-F238E27FC236}">
                    <a16:creationId xmlns:a16="http://schemas.microsoft.com/office/drawing/2014/main" id="{3D69B2D0-C9DB-673A-129F-CC830266C03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02211275"/>
                  </p:ext>
                </p:extLst>
              </p:nvPr>
            </p:nvGraphicFramePr>
            <p:xfrm>
              <a:off x="8057653" y="606659"/>
              <a:ext cx="3667038" cy="322823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040527">
                      <a:extLst>
                        <a:ext uri="{9D8B030D-6E8A-4147-A177-3AD203B41FA5}">
                          <a16:colId xmlns:a16="http://schemas.microsoft.com/office/drawing/2014/main" val="1188492793"/>
                        </a:ext>
                      </a:extLst>
                    </a:gridCol>
                    <a:gridCol w="1626511">
                      <a:extLst>
                        <a:ext uri="{9D8B030D-6E8A-4147-A177-3AD203B41FA5}">
                          <a16:colId xmlns:a16="http://schemas.microsoft.com/office/drawing/2014/main" val="2545503319"/>
                        </a:ext>
                      </a:extLst>
                    </a:gridCol>
                  </a:tblGrid>
                  <a:tr h="36576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bg2"/>
                              </a:solidFill>
                            </a:rPr>
                            <a:t>Parameters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accent5">
                            <a:lumMod val="60000"/>
                            <a:lumOff val="40000"/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909803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Peak Power</a:t>
                          </a:r>
                        </a:p>
                      </a:txBody>
                      <a:tcPr>
                        <a:solidFill>
                          <a:schemeClr val="bg1">
                            <a:lumMod val="50000"/>
                            <a:alpha val="4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6217" t="-144444" r="-1498" b="-95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995347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FWHM pulse duration </a:t>
                          </a:r>
                        </a:p>
                      </a:txBody>
                      <a:tcPr>
                        <a:solidFill>
                          <a:schemeClr val="bg1">
                            <a:lumMod val="50000"/>
                            <a:alpha val="4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6217" t="-244444" r="-1498" b="-85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682784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Energy per pulse (on target) </a:t>
                          </a:r>
                        </a:p>
                      </a:txBody>
                      <a:tcPr>
                        <a:solidFill>
                          <a:schemeClr val="bg1">
                            <a:lumMod val="50000"/>
                            <a:alpha val="4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6217" t="-203947" r="-1498" b="-4039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6830490"/>
                      </a:ext>
                    </a:extLst>
                  </a:tr>
                  <a:tr h="3356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Pulse repetition rate </a:t>
                          </a:r>
                        </a:p>
                      </a:txBody>
                      <a:tcPr>
                        <a:solidFill>
                          <a:schemeClr val="bg1">
                            <a:lumMod val="50000"/>
                            <a:alpha val="4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l">
                            <a:buFont typeface="Arial" panose="020B0604020202020204" pitchFamily="34" charset="0"/>
                            <a:buNone/>
                          </a:pPr>
                          <a:r>
                            <a:rPr lang="en-GB" sz="1200" dirty="0"/>
                            <a:t>1 Hz </a:t>
                          </a:r>
                          <a:endParaRPr lang="en-GB" sz="1200" i="1" dirty="0"/>
                        </a:p>
                      </a:txBody>
                      <a:tcPr>
                        <a:solidFill>
                          <a:schemeClr val="bg1">
                            <a:lumMod val="50000"/>
                            <a:alpha val="4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0065929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Temporal intensity contrast </a:t>
                          </a:r>
                        </a:p>
                      </a:txBody>
                      <a:tcPr>
                        <a:solidFill>
                          <a:schemeClr val="bg1">
                            <a:lumMod val="50000"/>
                            <a:alpha val="4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10</a:t>
                          </a:r>
                          <a:r>
                            <a:rPr lang="en-GB" sz="1200" baseline="30000" dirty="0"/>
                            <a:t>10</a:t>
                          </a:r>
                          <a:r>
                            <a:rPr lang="en-GB" sz="1200" dirty="0"/>
                            <a:t>:1 @ 100 </a:t>
                          </a:r>
                          <a:r>
                            <a:rPr lang="en-GB" sz="1200" dirty="0" err="1"/>
                            <a:t>ps</a:t>
                          </a:r>
                          <a:endParaRPr lang="en-GB" sz="1200" dirty="0"/>
                        </a:p>
                        <a:p>
                          <a:pPr algn="l"/>
                          <a:r>
                            <a:rPr lang="en-GB" sz="1200" dirty="0"/>
                            <a:t>10</a:t>
                          </a:r>
                          <a:r>
                            <a:rPr lang="en-GB" sz="1200" baseline="30000" dirty="0"/>
                            <a:t>8</a:t>
                          </a:r>
                          <a:r>
                            <a:rPr lang="en-GB" sz="1200" dirty="0"/>
                            <a:t>:1 @ 30 </a:t>
                          </a:r>
                          <a:r>
                            <a:rPr lang="en-GB" sz="1200" dirty="0" err="1"/>
                            <a:t>ps</a:t>
                          </a:r>
                          <a:endParaRPr lang="en-GB" sz="1200" dirty="0"/>
                        </a:p>
                        <a:p>
                          <a:pPr algn="l"/>
                          <a:r>
                            <a:rPr lang="en-GB" sz="1200" dirty="0"/>
                            <a:t>10</a:t>
                          </a:r>
                          <a:r>
                            <a:rPr lang="en-GB" sz="1200" baseline="30000" dirty="0"/>
                            <a:t>4</a:t>
                          </a:r>
                          <a:r>
                            <a:rPr lang="en-GB" sz="1200" dirty="0"/>
                            <a:t>:1 @ 2 </a:t>
                          </a:r>
                          <a:r>
                            <a:rPr lang="en-GB" sz="1200" dirty="0" err="1"/>
                            <a:t>ps</a:t>
                          </a:r>
                          <a:endParaRPr lang="en-GB" sz="1200" dirty="0"/>
                        </a:p>
                        <a:p>
                          <a:pPr algn="l"/>
                          <a:r>
                            <a:rPr lang="en-GB" sz="1200" dirty="0"/>
                            <a:t>ASE contrast 10</a:t>
                          </a:r>
                          <a:r>
                            <a:rPr lang="en-GB" sz="1200" baseline="30000" dirty="0"/>
                            <a:t>10</a:t>
                          </a:r>
                          <a:r>
                            <a:rPr lang="en-GB" sz="1200" dirty="0"/>
                            <a:t>:1</a:t>
                          </a:r>
                          <a:endParaRPr lang="en-GB" sz="1200" i="1" dirty="0"/>
                        </a:p>
                      </a:txBody>
                      <a:tcPr>
                        <a:solidFill>
                          <a:schemeClr val="bg1">
                            <a:lumMod val="50000"/>
                            <a:alpha val="4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5354719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Central wavelength </a:t>
                          </a:r>
                        </a:p>
                      </a:txBody>
                      <a:tcPr>
                        <a:solidFill>
                          <a:schemeClr val="bg1">
                            <a:lumMod val="50000"/>
                            <a:alpha val="4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800 nm </a:t>
                          </a:r>
                          <a:endParaRPr lang="en-GB" sz="1200" i="1" dirty="0"/>
                        </a:p>
                      </a:txBody>
                      <a:tcPr>
                        <a:solidFill>
                          <a:schemeClr val="bg1">
                            <a:lumMod val="50000"/>
                            <a:alpha val="4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4438831"/>
                      </a:ext>
                    </a:extLst>
                  </a:tr>
                  <a:tr h="42371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Beam quality </a:t>
                          </a:r>
                          <a:r>
                            <a:rPr lang="en-GB" sz="1200" dirty="0" err="1"/>
                            <a:t>Strehl</a:t>
                          </a:r>
                          <a:r>
                            <a:rPr lang="en-GB" sz="1200" dirty="0"/>
                            <a:t> ratio</a:t>
                          </a:r>
                        </a:p>
                      </a:txBody>
                      <a:tcPr>
                        <a:solidFill>
                          <a:schemeClr val="bg1">
                            <a:lumMod val="50000"/>
                            <a:alpha val="4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6217" t="-665714" r="-1498" b="-2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996985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Picture 1">
            <a:extLst>
              <a:ext uri="{FF2B5EF4-FFF2-40B4-BE49-F238E27FC236}">
                <a16:creationId xmlns:a16="http://schemas.microsoft.com/office/drawing/2014/main" id="{D0549488-750B-69AE-FB75-8003822A7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310" y="3919462"/>
            <a:ext cx="3259779" cy="290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169">
            <a:extLst>
              <a:ext uri="{FF2B5EF4-FFF2-40B4-BE49-F238E27FC236}">
                <a16:creationId xmlns:a16="http://schemas.microsoft.com/office/drawing/2014/main" id="{0D513102-FAD1-AE66-890C-7BEC5C973B79}"/>
              </a:ext>
            </a:extLst>
          </p:cNvPr>
          <p:cNvSpPr/>
          <p:nvPr/>
        </p:nvSpPr>
        <p:spPr>
          <a:xfrm>
            <a:off x="993737" y="-61885"/>
            <a:ext cx="12038772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400" dirty="0">
                <a:solidFill>
                  <a:schemeClr val="accent5">
                    <a:lumMod val="75000"/>
                  </a:schemeClr>
                </a:solidFill>
              </a:rPr>
              <a:t>SCAPA: Scottish Centre for the Application of Plasma-based Accelerators </a:t>
            </a:r>
            <a:endParaRPr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9ABC22-82E1-D503-ADC4-BFE2C9B46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680" y="2307914"/>
            <a:ext cx="2365173" cy="7609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41EA1D-2BE6-0531-CFCD-7A1120D1E5CD}"/>
              </a:ext>
            </a:extLst>
          </p:cNvPr>
          <p:cNvSpPr txBox="1"/>
          <p:nvPr/>
        </p:nvSpPr>
        <p:spPr>
          <a:xfrm>
            <a:off x="943787" y="579920"/>
            <a:ext cx="695099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Research is focused on the development and application of laser-driven particle acceleration.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CC2EC3-EC7C-FB56-E1A8-B86CB1D43E92}"/>
              </a:ext>
            </a:extLst>
          </p:cNvPr>
          <p:cNvSpPr txBox="1"/>
          <p:nvPr/>
        </p:nvSpPr>
        <p:spPr>
          <a:xfrm>
            <a:off x="983329" y="1456010"/>
            <a:ext cx="707432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Can deliver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high particle numbers (&gt;10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protons), within the MeV energy range, at Hz level repetition rate.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02DF7A-0A1F-BC44-76C1-48970C54CF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4863" y="4785605"/>
            <a:ext cx="2036206" cy="17050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E7E81D0D-DD15-899D-7095-1AAE5BFD3F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80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880399-3387-AC46-8D03-CBDD953939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Shape 169">
            <a:extLst>
              <a:ext uri="{FF2B5EF4-FFF2-40B4-BE49-F238E27FC236}">
                <a16:creationId xmlns:a16="http://schemas.microsoft.com/office/drawing/2014/main" id="{9C7EEA95-4ECB-9720-C00B-D259F957F544}"/>
              </a:ext>
            </a:extLst>
          </p:cNvPr>
          <p:cNvSpPr/>
          <p:nvPr/>
        </p:nvSpPr>
        <p:spPr>
          <a:xfrm>
            <a:off x="975764" y="-67932"/>
            <a:ext cx="6114799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400" dirty="0">
                <a:solidFill>
                  <a:schemeClr val="accent5">
                    <a:lumMod val="75000"/>
                  </a:schemeClr>
                </a:solidFill>
              </a:rPr>
              <a:t>SCAPA Bunker B Target Station</a:t>
            </a:r>
            <a:endParaRPr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4" descr="A machine with many objects&#10;&#10;Description automatically generated with medium confidence">
            <a:extLst>
              <a:ext uri="{FF2B5EF4-FFF2-40B4-BE49-F238E27FC236}">
                <a16:creationId xmlns:a16="http://schemas.microsoft.com/office/drawing/2014/main" id="{9FC6BDBA-8116-77F6-86BD-6298487D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51" y="757903"/>
            <a:ext cx="3308225" cy="24811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2A2604-59BB-204C-6D7D-4801D053C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0527" y="3633168"/>
            <a:ext cx="3257030" cy="31746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D29DA4-9909-31FB-4E49-3E1869968485}"/>
              </a:ext>
            </a:extLst>
          </p:cNvPr>
          <p:cNvSpPr txBox="1"/>
          <p:nvPr/>
        </p:nvSpPr>
        <p:spPr>
          <a:xfrm>
            <a:off x="1050850" y="399718"/>
            <a:ext cx="4800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Chamber Internals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83B3C9-F802-99B1-204C-93DCC0C74E4E}"/>
              </a:ext>
            </a:extLst>
          </p:cNvPr>
          <p:cNvSpPr txBox="1"/>
          <p:nvPr/>
        </p:nvSpPr>
        <p:spPr>
          <a:xfrm>
            <a:off x="975764" y="3466082"/>
            <a:ext cx="6497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Mirror Chamber Internals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65E4D9-762C-453C-6C65-61947158A563}"/>
              </a:ext>
            </a:extLst>
          </p:cNvPr>
          <p:cNvSpPr txBox="1"/>
          <p:nvPr/>
        </p:nvSpPr>
        <p:spPr>
          <a:xfrm>
            <a:off x="8195357" y="4720"/>
            <a:ext cx="1445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C2339F-74F0-93A9-A4EA-FEBB44BAE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51" y="3946646"/>
            <a:ext cx="2379179" cy="24361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899898-E9BB-44D5-CF59-211AB8DC5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673" y="3939317"/>
            <a:ext cx="4357000" cy="24508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6009F4-5A46-7C20-38BF-A03346321C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927" y="1015271"/>
            <a:ext cx="3412999" cy="18895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92D713-1984-E9E0-4C20-8D96048674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73"/>
          <a:stretch/>
        </p:blipFill>
        <p:spPr>
          <a:xfrm>
            <a:off x="8383580" y="399718"/>
            <a:ext cx="3070925" cy="31821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3A4320-5EE6-FAC6-FB2A-EEBAAEA922F6}"/>
              </a:ext>
            </a:extLst>
          </p:cNvPr>
          <p:cNvSpPr txBox="1"/>
          <p:nvPr/>
        </p:nvSpPr>
        <p:spPr>
          <a:xfrm>
            <a:off x="8195357" y="613906"/>
            <a:ext cx="1445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Plasma Mirror Chamber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70EBA9-7B58-E116-DD5F-7CBAE36C82F6}"/>
              </a:ext>
            </a:extLst>
          </p:cNvPr>
          <p:cNvSpPr txBox="1"/>
          <p:nvPr/>
        </p:nvSpPr>
        <p:spPr>
          <a:xfrm>
            <a:off x="10603697" y="1236589"/>
            <a:ext cx="812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Main Chamber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2F527E-8B39-0965-0DF4-B4006E3797BE}"/>
              </a:ext>
            </a:extLst>
          </p:cNvPr>
          <p:cNvSpPr txBox="1"/>
          <p:nvPr/>
        </p:nvSpPr>
        <p:spPr>
          <a:xfrm>
            <a:off x="9791602" y="3120171"/>
            <a:ext cx="812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TP Chamber </a:t>
            </a:r>
          </a:p>
        </p:txBody>
      </p:sp>
    </p:spTree>
    <p:extLst>
      <p:ext uri="{BB962C8B-B14F-4D97-AF65-F5344CB8AC3E}">
        <p14:creationId xmlns:p14="http://schemas.microsoft.com/office/powerpoint/2010/main" val="2299656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EBBD9CF-CE3E-0C75-7E23-E3F52BD56BC4}"/>
              </a:ext>
            </a:extLst>
          </p:cNvPr>
          <p:cNvSpPr/>
          <p:nvPr/>
        </p:nvSpPr>
        <p:spPr>
          <a:xfrm>
            <a:off x="6963161" y="3244365"/>
            <a:ext cx="5059042" cy="784058"/>
          </a:xfrm>
          <a:prstGeom prst="roundRect">
            <a:avLst/>
          </a:prstGeom>
          <a:solidFill>
            <a:schemeClr val="accent5">
              <a:lumMod val="25000"/>
              <a:lumOff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A586D81-7FE6-754B-4238-A4F886496B10}"/>
              </a:ext>
            </a:extLst>
          </p:cNvPr>
          <p:cNvSpPr/>
          <p:nvPr/>
        </p:nvSpPr>
        <p:spPr>
          <a:xfrm>
            <a:off x="6963161" y="4384697"/>
            <a:ext cx="5059042" cy="784058"/>
          </a:xfrm>
          <a:prstGeom prst="roundRect">
            <a:avLst/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FECAEB9-7619-3352-18C0-3DE9E15137B8}"/>
              </a:ext>
            </a:extLst>
          </p:cNvPr>
          <p:cNvSpPr/>
          <p:nvPr/>
        </p:nvSpPr>
        <p:spPr>
          <a:xfrm>
            <a:off x="6963161" y="5483869"/>
            <a:ext cx="5059042" cy="1019082"/>
          </a:xfrm>
          <a:prstGeom prst="round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33F0F67-450C-A325-982A-ACF2D33E9D10}"/>
              </a:ext>
            </a:extLst>
          </p:cNvPr>
          <p:cNvSpPr/>
          <p:nvPr/>
        </p:nvSpPr>
        <p:spPr>
          <a:xfrm>
            <a:off x="1062765" y="3283336"/>
            <a:ext cx="5073237" cy="784058"/>
          </a:xfrm>
          <a:prstGeom prst="roundRect">
            <a:avLst/>
          </a:prstGeom>
          <a:solidFill>
            <a:schemeClr val="accent5">
              <a:lumMod val="25000"/>
              <a:lumOff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4D7B702-85B5-BC9D-B77C-F34E3568F371}"/>
              </a:ext>
            </a:extLst>
          </p:cNvPr>
          <p:cNvSpPr/>
          <p:nvPr/>
        </p:nvSpPr>
        <p:spPr>
          <a:xfrm>
            <a:off x="1062764" y="4384697"/>
            <a:ext cx="5073237" cy="784058"/>
          </a:xfrm>
          <a:prstGeom prst="roundRect">
            <a:avLst/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49B8EA7-F97D-F9FA-1466-872D40A71357}"/>
              </a:ext>
            </a:extLst>
          </p:cNvPr>
          <p:cNvSpPr/>
          <p:nvPr/>
        </p:nvSpPr>
        <p:spPr>
          <a:xfrm>
            <a:off x="1062764" y="5556924"/>
            <a:ext cx="5073238" cy="784058"/>
          </a:xfrm>
          <a:prstGeom prst="round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880399-3387-AC46-8D03-CBDD953939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Shape 169">
            <a:extLst>
              <a:ext uri="{FF2B5EF4-FFF2-40B4-BE49-F238E27FC236}">
                <a16:creationId xmlns:a16="http://schemas.microsoft.com/office/drawing/2014/main" id="{9C7EEA95-4ECB-9720-C00B-D259F957F544}"/>
              </a:ext>
            </a:extLst>
          </p:cNvPr>
          <p:cNvSpPr/>
          <p:nvPr/>
        </p:nvSpPr>
        <p:spPr>
          <a:xfrm>
            <a:off x="984501" y="20429"/>
            <a:ext cx="6764808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400" dirty="0">
                <a:solidFill>
                  <a:schemeClr val="accent5">
                    <a:lumMod val="75000"/>
                  </a:schemeClr>
                </a:solidFill>
              </a:rPr>
              <a:t>Beamtime Updates </a:t>
            </a:r>
            <a:endParaRPr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7F2B9-97FF-36C2-242D-A9243FD128ED}"/>
              </a:ext>
            </a:extLst>
          </p:cNvPr>
          <p:cNvSpPr txBox="1"/>
          <p:nvPr/>
        </p:nvSpPr>
        <p:spPr>
          <a:xfrm>
            <a:off x="1044870" y="1859057"/>
            <a:ext cx="11065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Since the previous </a:t>
            </a:r>
            <a:r>
              <a:rPr lang="en-GB" dirty="0" err="1"/>
              <a:t>LhARA</a:t>
            </a:r>
            <a:r>
              <a:rPr lang="en-GB" dirty="0"/>
              <a:t> beamtime (July 2023) we have conducted three SCAPA commissioning </a:t>
            </a:r>
            <a:r>
              <a:rPr lang="en-GB"/>
              <a:t>beamtime slots; 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0F1A81-0731-EB5A-65A4-D892D3BD5936}"/>
              </a:ext>
            </a:extLst>
          </p:cNvPr>
          <p:cNvSpPr txBox="1"/>
          <p:nvPr/>
        </p:nvSpPr>
        <p:spPr>
          <a:xfrm>
            <a:off x="2945621" y="2772741"/>
            <a:ext cx="1713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Beamtime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9D3D55-4B36-E0E5-39E8-2520A7C81B90}"/>
              </a:ext>
            </a:extLst>
          </p:cNvPr>
          <p:cNvSpPr txBox="1"/>
          <p:nvPr/>
        </p:nvSpPr>
        <p:spPr>
          <a:xfrm>
            <a:off x="8915108" y="2747754"/>
            <a:ext cx="1713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Objective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3AE36E-6740-A946-5EE3-5993183F3051}"/>
              </a:ext>
            </a:extLst>
          </p:cNvPr>
          <p:cNvSpPr txBox="1"/>
          <p:nvPr/>
        </p:nvSpPr>
        <p:spPr>
          <a:xfrm>
            <a:off x="1052783" y="631306"/>
            <a:ext cx="10872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Source setup now in semi-permeant state, with fixed beamline configuration and permanently setup diagnostics. Helps reduce time to begin taking measurements, improving stability, reliability and overall quality.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35ECC3-8866-A4C2-7557-ACE75A41E1A3}"/>
              </a:ext>
            </a:extLst>
          </p:cNvPr>
          <p:cNvSpPr txBox="1"/>
          <p:nvPr/>
        </p:nvSpPr>
        <p:spPr>
          <a:xfrm>
            <a:off x="1033299" y="3488148"/>
            <a:ext cx="5153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November 2023 – 1 Week Commissioning 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F4799C-518B-8981-A202-D8CB7B717A2A}"/>
              </a:ext>
            </a:extLst>
          </p:cNvPr>
          <p:cNvSpPr txBox="1"/>
          <p:nvPr/>
        </p:nvSpPr>
        <p:spPr>
          <a:xfrm>
            <a:off x="1024502" y="4576811"/>
            <a:ext cx="511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January 2024 – 1 Week Commissioning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CB0BFD-4430-0AFF-F2F0-651B88E1120D}"/>
              </a:ext>
            </a:extLst>
          </p:cNvPr>
          <p:cNvSpPr txBox="1"/>
          <p:nvPr/>
        </p:nvSpPr>
        <p:spPr>
          <a:xfrm>
            <a:off x="1377380" y="5764287"/>
            <a:ext cx="4405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March 2024 -2 Week Commission time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21E50B-7B9D-9934-C5F4-F9A1028597B0}"/>
              </a:ext>
            </a:extLst>
          </p:cNvPr>
          <p:cNvSpPr txBox="1"/>
          <p:nvPr/>
        </p:nvSpPr>
        <p:spPr>
          <a:xfrm>
            <a:off x="7088666" y="3327500"/>
            <a:ext cx="4755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Transverse optical probe and preheater commissioning.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A66914-E196-AFDE-9F84-F388968D61AD}"/>
              </a:ext>
            </a:extLst>
          </p:cNvPr>
          <p:cNvSpPr txBox="1"/>
          <p:nvPr/>
        </p:nvSpPr>
        <p:spPr>
          <a:xfrm>
            <a:off x="7118025" y="4453560"/>
            <a:ext cx="4756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Control system and data capture tests/ Thomson parabola calibrations.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2DC2A9-8E66-6097-CE1C-4B5FA0678F99}"/>
              </a:ext>
            </a:extLst>
          </p:cNvPr>
          <p:cNvSpPr txBox="1"/>
          <p:nvPr/>
        </p:nvSpPr>
        <p:spPr>
          <a:xfrm>
            <a:off x="7088666" y="5531453"/>
            <a:ext cx="4755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Testing alternations to laser system (to improve beam spatial quality and temporal intensity contrast) on proton properties. 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6B6144C0-A921-AF53-A92F-502652EFFC91}"/>
              </a:ext>
            </a:extLst>
          </p:cNvPr>
          <p:cNvSpPr/>
          <p:nvPr/>
        </p:nvSpPr>
        <p:spPr>
          <a:xfrm>
            <a:off x="6237551" y="3423832"/>
            <a:ext cx="663291" cy="497965"/>
          </a:xfrm>
          <a:prstGeom prst="rightArrow">
            <a:avLst/>
          </a:prstGeom>
          <a:solidFill>
            <a:schemeClr val="accent3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094D9D9-63D0-ED19-006C-664447C12F0E}"/>
              </a:ext>
            </a:extLst>
          </p:cNvPr>
          <p:cNvSpPr/>
          <p:nvPr/>
        </p:nvSpPr>
        <p:spPr>
          <a:xfrm>
            <a:off x="6217937" y="4512494"/>
            <a:ext cx="663291" cy="497965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2D67084E-B7FA-CCA8-FDB8-98F9FF07DF21}"/>
              </a:ext>
            </a:extLst>
          </p:cNvPr>
          <p:cNvSpPr/>
          <p:nvPr/>
        </p:nvSpPr>
        <p:spPr>
          <a:xfrm>
            <a:off x="6217937" y="5729780"/>
            <a:ext cx="663291" cy="497965"/>
          </a:xfrm>
          <a:prstGeom prst="rightArrow">
            <a:avLst/>
          </a:prstGeom>
          <a:solidFill>
            <a:schemeClr val="bg2">
              <a:lumMod val="6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352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9FB90ED-FD7B-3988-AA4E-ED568A2EA121}"/>
              </a:ext>
            </a:extLst>
          </p:cNvPr>
          <p:cNvSpPr/>
          <p:nvPr/>
        </p:nvSpPr>
        <p:spPr>
          <a:xfrm>
            <a:off x="1047869" y="3949649"/>
            <a:ext cx="5861978" cy="2253188"/>
          </a:xfrm>
          <a:prstGeom prst="roundRect">
            <a:avLst/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D2B54C3-3406-204D-CBE3-2A1A44C1AADC}"/>
              </a:ext>
            </a:extLst>
          </p:cNvPr>
          <p:cNvSpPr/>
          <p:nvPr/>
        </p:nvSpPr>
        <p:spPr>
          <a:xfrm>
            <a:off x="1047870" y="938623"/>
            <a:ext cx="5456059" cy="2133491"/>
          </a:xfrm>
          <a:prstGeom prst="roundRect">
            <a:avLst/>
          </a:prstGeom>
          <a:solidFill>
            <a:schemeClr val="accent5">
              <a:lumMod val="25000"/>
              <a:lumOff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880399-3387-AC46-8D03-CBDD953939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Shape 169">
            <a:extLst>
              <a:ext uri="{FF2B5EF4-FFF2-40B4-BE49-F238E27FC236}">
                <a16:creationId xmlns:a16="http://schemas.microsoft.com/office/drawing/2014/main" id="{9C7EEA95-4ECB-9720-C00B-D259F957F544}"/>
              </a:ext>
            </a:extLst>
          </p:cNvPr>
          <p:cNvSpPr/>
          <p:nvPr/>
        </p:nvSpPr>
        <p:spPr>
          <a:xfrm>
            <a:off x="984500" y="20429"/>
            <a:ext cx="6182917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400" dirty="0">
                <a:solidFill>
                  <a:schemeClr val="accent5">
                    <a:lumMod val="75000"/>
                  </a:schemeClr>
                </a:solidFill>
              </a:rPr>
              <a:t>Setup Development Updates </a:t>
            </a:r>
            <a:endParaRPr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73B67-5C46-6EFD-7915-BE22A23EBDF6}"/>
              </a:ext>
            </a:extLst>
          </p:cNvPr>
          <p:cNvSpPr txBox="1"/>
          <p:nvPr/>
        </p:nvSpPr>
        <p:spPr>
          <a:xfrm>
            <a:off x="1121423" y="938623"/>
            <a:ext cx="519169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u="sng" dirty="0" err="1"/>
              <a:t>i</a:t>
            </a:r>
            <a:r>
              <a:rPr lang="en-GB" b="1" u="sng" dirty="0"/>
              <a:t>) OAP protection improvements</a:t>
            </a:r>
            <a:r>
              <a:rPr lang="en-GB" dirty="0"/>
              <a:t> </a:t>
            </a:r>
          </a:p>
          <a:p>
            <a:pPr marL="400050" indent="-400050" algn="just">
              <a:buFont typeface="+mj-lt"/>
              <a:buAutoNum type="romanLcPeriod"/>
            </a:pPr>
            <a:endParaRPr lang="en-GB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Improved parabola protection, increased number of shots per pellicle optic and increased energy to target, with new AR coated pellicle.</a:t>
            </a:r>
          </a:p>
          <a:p>
            <a:pPr algn="just"/>
            <a:endParaRPr lang="en-GB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Does not damage as quickly as pervious pellicle (made from turbo film).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64B33-AF80-CA43-BB96-EF6BD62DAAD5}"/>
              </a:ext>
            </a:extLst>
          </p:cNvPr>
          <p:cNvSpPr txBox="1"/>
          <p:nvPr/>
        </p:nvSpPr>
        <p:spPr>
          <a:xfrm>
            <a:off x="1180049" y="4006947"/>
            <a:ext cx="56355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ii) Plasma mirror system</a:t>
            </a:r>
            <a:endParaRPr lang="en-GB" dirty="0"/>
          </a:p>
          <a:p>
            <a:endParaRPr lang="en-GB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Commissioning of a double plasma mirror system has begun.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Employed to improve the laser pulse temporal-intensity contrast, enabling investigation of the influence of this on TNSA and irradiation of thinner targets.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007B45A-AA60-FEEB-F6B9-0971D9F8B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518" y="77213"/>
            <a:ext cx="3183947" cy="2994901"/>
          </a:xfrm>
          <a:prstGeom prst="rect">
            <a:avLst/>
          </a:prstGeom>
        </p:spPr>
      </p:pic>
      <p:pic>
        <p:nvPicPr>
          <p:cNvPr id="6" name="Picture 5" descr="A circular lens with a silver rim">
            <a:extLst>
              <a:ext uri="{FF2B5EF4-FFF2-40B4-BE49-F238E27FC236}">
                <a16:creationId xmlns:a16="http://schemas.microsoft.com/office/drawing/2014/main" id="{650BDFA3-CFA6-0446-F2FB-753E217773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5" r="12199"/>
          <a:stretch/>
        </p:blipFill>
        <p:spPr>
          <a:xfrm>
            <a:off x="10219061" y="77213"/>
            <a:ext cx="1432260" cy="1313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3FBB98-F5BE-9BE3-E608-E0EA1B9B6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0221583" y="1551938"/>
            <a:ext cx="1429947" cy="14474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88156E-EBE9-1EA9-4082-4C8B68176C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043" r="5052" b="8507"/>
          <a:stretch/>
        </p:blipFill>
        <p:spPr>
          <a:xfrm>
            <a:off x="7560147" y="4941781"/>
            <a:ext cx="3606297" cy="191034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0B218A4-6202-AFE8-C1EF-B25F6EAFFC9C}"/>
              </a:ext>
            </a:extLst>
          </p:cNvPr>
          <p:cNvSpPr txBox="1"/>
          <p:nvPr/>
        </p:nvSpPr>
        <p:spPr>
          <a:xfrm>
            <a:off x="10304173" y="1489923"/>
            <a:ext cx="1335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Turbo Film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249DBA-D42A-ED32-4588-FF90A3533EA8}"/>
              </a:ext>
            </a:extLst>
          </p:cNvPr>
          <p:cNvSpPr txBox="1"/>
          <p:nvPr/>
        </p:nvSpPr>
        <p:spPr>
          <a:xfrm>
            <a:off x="10395859" y="-28353"/>
            <a:ext cx="1335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AR Film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EE3323-A6F5-B8F5-E934-575DEF2A4E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465" y="3031504"/>
            <a:ext cx="1825096" cy="18688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730C5B-42AE-C24D-EF72-6E6B7F8BA2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7417" y="3148018"/>
            <a:ext cx="2499512" cy="171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64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C609087-E26F-DFFC-701D-533EBB4DE2C0}"/>
              </a:ext>
            </a:extLst>
          </p:cNvPr>
          <p:cNvSpPr/>
          <p:nvPr/>
        </p:nvSpPr>
        <p:spPr>
          <a:xfrm>
            <a:off x="1057600" y="539690"/>
            <a:ext cx="11033936" cy="1361597"/>
          </a:xfrm>
          <a:prstGeom prst="round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880399-3387-AC46-8D03-CBDD953939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919" y="6397499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Shape 169">
            <a:extLst>
              <a:ext uri="{FF2B5EF4-FFF2-40B4-BE49-F238E27FC236}">
                <a16:creationId xmlns:a16="http://schemas.microsoft.com/office/drawing/2014/main" id="{9C7EEA95-4ECB-9720-C00B-D259F957F544}"/>
              </a:ext>
            </a:extLst>
          </p:cNvPr>
          <p:cNvSpPr/>
          <p:nvPr/>
        </p:nvSpPr>
        <p:spPr>
          <a:xfrm>
            <a:off x="977356" y="-73671"/>
            <a:ext cx="6182917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400" dirty="0">
                <a:solidFill>
                  <a:schemeClr val="accent5">
                    <a:lumMod val="75000"/>
                  </a:schemeClr>
                </a:solidFill>
              </a:rPr>
              <a:t>Setup Development Updates </a:t>
            </a:r>
            <a:endParaRPr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316241-270E-70D7-CDF6-F538C6E80A00}"/>
              </a:ext>
            </a:extLst>
          </p:cNvPr>
          <p:cNvGrpSpPr/>
          <p:nvPr/>
        </p:nvGrpSpPr>
        <p:grpSpPr>
          <a:xfrm>
            <a:off x="1158873" y="2264810"/>
            <a:ext cx="4946616" cy="3659201"/>
            <a:chOff x="1057749" y="2287104"/>
            <a:chExt cx="4946616" cy="365920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CABE5DA-32B2-62B6-C87F-89323007A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430" y="2287104"/>
              <a:ext cx="4878935" cy="36592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206DF7F-B47C-F283-86C3-A034C2798731}"/>
                </a:ext>
              </a:extLst>
            </p:cNvPr>
            <p:cNvSpPr/>
            <p:nvPr/>
          </p:nvSpPr>
          <p:spPr>
            <a:xfrm>
              <a:off x="1858147" y="3415753"/>
              <a:ext cx="666752" cy="785812"/>
            </a:xfrm>
            <a:prstGeom prst="rect">
              <a:avLst/>
            </a:prstGeom>
            <a:solidFill>
              <a:schemeClr val="accent3">
                <a:lumMod val="25000"/>
                <a:lumOff val="75000"/>
                <a:alpha val="30000"/>
              </a:schemeClr>
            </a:solidFill>
            <a:ln w="3810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05CE118-8BE4-A5D7-1C95-E70586CAE6B5}"/>
                </a:ext>
              </a:extLst>
            </p:cNvPr>
            <p:cNvSpPr/>
            <p:nvPr/>
          </p:nvSpPr>
          <p:spPr>
            <a:xfrm>
              <a:off x="1377881" y="4841326"/>
              <a:ext cx="3617717" cy="1009486"/>
            </a:xfrm>
            <a:prstGeom prst="rect">
              <a:avLst/>
            </a:prstGeom>
            <a:solidFill>
              <a:schemeClr val="accent3">
                <a:lumMod val="25000"/>
                <a:lumOff val="75000"/>
                <a:alpha val="30000"/>
              </a:schemeClr>
            </a:solidFill>
            <a:ln w="3810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ECF4BF6-DA9C-2FE5-CA49-FCD4507A6244}"/>
                </a:ext>
              </a:extLst>
            </p:cNvPr>
            <p:cNvSpPr txBox="1"/>
            <p:nvPr/>
          </p:nvSpPr>
          <p:spPr>
            <a:xfrm>
              <a:off x="1057749" y="2997683"/>
              <a:ext cx="29527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Pick off and </a:t>
              </a:r>
              <a:r>
                <a:rPr lang="en-US" dirty="0" err="1">
                  <a:solidFill>
                    <a:srgbClr val="00B0F0"/>
                  </a:solidFill>
                </a:rPr>
                <a:t>beamsplitter</a:t>
              </a:r>
              <a:endParaRPr lang="en-US" dirty="0">
                <a:solidFill>
                  <a:srgbClr val="00B0F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90F979-746F-5766-9550-95374E07E6BE}"/>
                </a:ext>
              </a:extLst>
            </p:cNvPr>
            <p:cNvSpPr txBox="1"/>
            <p:nvPr/>
          </p:nvSpPr>
          <p:spPr>
            <a:xfrm>
              <a:off x="2377117" y="4471994"/>
              <a:ext cx="29527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Probe Generator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8170FD3-1611-07AB-10C4-59FB765C50A7}"/>
              </a:ext>
            </a:extLst>
          </p:cNvPr>
          <p:cNvGrpSpPr/>
          <p:nvPr/>
        </p:nvGrpSpPr>
        <p:grpSpPr>
          <a:xfrm>
            <a:off x="6923208" y="2260657"/>
            <a:ext cx="5592856" cy="3660620"/>
            <a:chOff x="6800937" y="1563071"/>
            <a:chExt cx="5592856" cy="3660620"/>
          </a:xfrm>
        </p:grpSpPr>
        <p:pic>
          <p:nvPicPr>
            <p:cNvPr id="14" name="Picture 13" descr="A machine with many objects&#10;&#10;Description automatically generated with medium confidence">
              <a:extLst>
                <a:ext uri="{FF2B5EF4-FFF2-40B4-BE49-F238E27FC236}">
                  <a16:creationId xmlns:a16="http://schemas.microsoft.com/office/drawing/2014/main" id="{24760C3A-0480-085E-9CB9-3B0578CAD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0937" y="1563071"/>
              <a:ext cx="4880825" cy="366062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932A348-E559-ADB8-8FFE-F0897AC865E0}"/>
                </a:ext>
              </a:extLst>
            </p:cNvPr>
            <p:cNvSpPr/>
            <p:nvPr/>
          </p:nvSpPr>
          <p:spPr>
            <a:xfrm>
              <a:off x="9441043" y="2608896"/>
              <a:ext cx="2112456" cy="1612376"/>
            </a:xfrm>
            <a:prstGeom prst="rect">
              <a:avLst/>
            </a:prstGeom>
            <a:solidFill>
              <a:schemeClr val="accent3">
                <a:lumMod val="25000"/>
                <a:lumOff val="75000"/>
                <a:alpha val="30000"/>
              </a:schemeClr>
            </a:solidFill>
            <a:ln w="3810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C5DAEAB-2BB9-A995-79A8-37E6C4E58C0C}"/>
                </a:ext>
              </a:extLst>
            </p:cNvPr>
            <p:cNvSpPr txBox="1"/>
            <p:nvPr/>
          </p:nvSpPr>
          <p:spPr>
            <a:xfrm>
              <a:off x="9441043" y="2181473"/>
              <a:ext cx="29527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Preheater Generator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76A3AEB-A23E-F2BA-410E-C11C0A38E637}"/>
              </a:ext>
            </a:extLst>
          </p:cNvPr>
          <p:cNvSpPr txBox="1"/>
          <p:nvPr/>
        </p:nvSpPr>
        <p:spPr>
          <a:xfrm>
            <a:off x="1149636" y="501217"/>
            <a:ext cx="109326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u="sng" dirty="0"/>
              <a:t>iii) Transverse optical probe and pre-plasma generator </a:t>
            </a:r>
          </a:p>
          <a:p>
            <a:pPr algn="just"/>
            <a:endParaRPr lang="en-GB" b="1" u="sng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An optical probe and pre-heater beamline to monitor and control the front surface pre-plasma scale length has now been installed and commissioned. Both formed using a small sample of the main beam, guided to compact setups to alter their timing with respect to the main pulse. </a:t>
            </a:r>
            <a:endParaRPr lang="en-GB" sz="1600" b="1" u="sng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5D7999-EB4B-0223-BD36-F4EF4F593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470" y="5059101"/>
            <a:ext cx="1881346" cy="17675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116513A-8FB9-B4C3-8A23-B2FFB57087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31" b="1703"/>
          <a:stretch/>
        </p:blipFill>
        <p:spPr>
          <a:xfrm>
            <a:off x="4115200" y="5220249"/>
            <a:ext cx="2867380" cy="1587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CF4AAB-7742-C5B6-16DC-8913C6865837}"/>
              </a:ext>
            </a:extLst>
          </p:cNvPr>
          <p:cNvSpPr txBox="1"/>
          <p:nvPr/>
        </p:nvSpPr>
        <p:spPr>
          <a:xfrm>
            <a:off x="4511121" y="6511081"/>
            <a:ext cx="2104846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450 </a:t>
            </a:r>
            <a:r>
              <a:rPr lang="en-US" sz="1400" dirty="0" err="1">
                <a:solidFill>
                  <a:srgbClr val="FF0000"/>
                </a:solidFill>
              </a:rPr>
              <a:t>ps</a:t>
            </a:r>
            <a:r>
              <a:rPr lang="en-US" sz="1400" dirty="0">
                <a:solidFill>
                  <a:srgbClr val="FF0000"/>
                </a:solidFill>
              </a:rPr>
              <a:t> after main pulse </a:t>
            </a:r>
          </a:p>
        </p:txBody>
      </p:sp>
    </p:spTree>
    <p:extLst>
      <p:ext uri="{BB962C8B-B14F-4D97-AF65-F5344CB8AC3E}">
        <p14:creationId xmlns:p14="http://schemas.microsoft.com/office/powerpoint/2010/main" val="3781684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5F28E8F-15F7-15D4-F07A-A1FEAA59C659}"/>
              </a:ext>
            </a:extLst>
          </p:cNvPr>
          <p:cNvSpPr/>
          <p:nvPr/>
        </p:nvSpPr>
        <p:spPr>
          <a:xfrm>
            <a:off x="1037934" y="4175814"/>
            <a:ext cx="5945418" cy="1982319"/>
          </a:xfrm>
          <a:prstGeom prst="roundRect">
            <a:avLst/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162C5AB-430D-B787-BD2F-90D9E1F8610C}"/>
              </a:ext>
            </a:extLst>
          </p:cNvPr>
          <p:cNvSpPr/>
          <p:nvPr/>
        </p:nvSpPr>
        <p:spPr>
          <a:xfrm>
            <a:off x="1037934" y="845972"/>
            <a:ext cx="5945416" cy="2316281"/>
          </a:xfrm>
          <a:prstGeom prst="roundRect">
            <a:avLst/>
          </a:prstGeom>
          <a:solidFill>
            <a:schemeClr val="accent5">
              <a:lumMod val="25000"/>
              <a:lumOff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880399-3387-AC46-8D03-CBDD953939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Shape 169">
            <a:extLst>
              <a:ext uri="{FF2B5EF4-FFF2-40B4-BE49-F238E27FC236}">
                <a16:creationId xmlns:a16="http://schemas.microsoft.com/office/drawing/2014/main" id="{9C7EEA95-4ECB-9720-C00B-D259F957F544}"/>
              </a:ext>
            </a:extLst>
          </p:cNvPr>
          <p:cNvSpPr/>
          <p:nvPr/>
        </p:nvSpPr>
        <p:spPr>
          <a:xfrm>
            <a:off x="984501" y="20429"/>
            <a:ext cx="2931718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400" dirty="0">
                <a:solidFill>
                  <a:schemeClr val="accent5">
                    <a:lumMod val="75000"/>
                  </a:schemeClr>
                </a:solidFill>
              </a:rPr>
              <a:t>Diagnostic Updates</a:t>
            </a:r>
            <a:endParaRPr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01685E-5F43-788F-DEE7-E69699398C4C}"/>
              </a:ext>
            </a:extLst>
          </p:cNvPr>
          <p:cNvSpPr txBox="1"/>
          <p:nvPr/>
        </p:nvSpPr>
        <p:spPr>
          <a:xfrm>
            <a:off x="1046877" y="1407692"/>
            <a:ext cx="589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Improved spectrometer measurable energy range and detector FOV, through modification of the detector (MCP mounting).</a:t>
            </a:r>
          </a:p>
          <a:p>
            <a:pPr algn="just"/>
            <a:endParaRPr lang="en-GB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Next key development is calibration of this diagnostic for proton numbers.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6C4584-2DE9-BE05-46EE-E08E3927A3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7" t="7450" r="16296" b="39285"/>
          <a:stretch/>
        </p:blipFill>
        <p:spPr>
          <a:xfrm>
            <a:off x="8483610" y="50879"/>
            <a:ext cx="2320079" cy="23162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FC0A02-117E-7A0B-D203-0312DF31F3BF}"/>
              </a:ext>
            </a:extLst>
          </p:cNvPr>
          <p:cNvSpPr txBox="1"/>
          <p:nvPr/>
        </p:nvSpPr>
        <p:spPr>
          <a:xfrm>
            <a:off x="1084652" y="5497762"/>
            <a:ext cx="594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PROBIES footprint monitor </a:t>
            </a:r>
            <a:r>
              <a:rPr lang="en-GB" sz="1600" b="1" dirty="0"/>
              <a:t>(Matt Alderton will give an update on this next)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AE7F3-D96F-89A9-0473-7B53CAE3430E}"/>
              </a:ext>
            </a:extLst>
          </p:cNvPr>
          <p:cNvSpPr txBox="1"/>
          <p:nvPr/>
        </p:nvSpPr>
        <p:spPr>
          <a:xfrm>
            <a:off x="1193696" y="809629"/>
            <a:ext cx="4625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err="1"/>
              <a:t>i</a:t>
            </a:r>
            <a:r>
              <a:rPr lang="en-GB" b="1" u="sng" dirty="0"/>
              <a:t>) Thomson parabola ion spectrometer 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440577-D5D3-6284-DE75-5FB4BD74F4F8}"/>
              </a:ext>
            </a:extLst>
          </p:cNvPr>
          <p:cNvSpPr txBox="1"/>
          <p:nvPr/>
        </p:nvSpPr>
        <p:spPr>
          <a:xfrm>
            <a:off x="1084652" y="4226267"/>
            <a:ext cx="6030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ii) Proton beam spatial/spectral diagnostics  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66F130-E7CF-F44A-3596-74E0A5A95087}"/>
              </a:ext>
            </a:extLst>
          </p:cNvPr>
          <p:cNvSpPr txBox="1"/>
          <p:nvPr/>
        </p:nvSpPr>
        <p:spPr>
          <a:xfrm>
            <a:off x="1057069" y="4758909"/>
            <a:ext cx="594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Developed a multi-shot </a:t>
            </a:r>
            <a:r>
              <a:rPr lang="en-GB" sz="1600" dirty="0" err="1"/>
              <a:t>radiochromic</a:t>
            </a:r>
            <a:r>
              <a:rPr lang="en-GB" sz="1600" dirty="0"/>
              <a:t> film stack ‘wheel’ for beam spatial/spectral measurements.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C0A72-1C6D-FB2E-B6AF-FB1B1DABD442}"/>
              </a:ext>
            </a:extLst>
          </p:cNvPr>
          <p:cNvSpPr txBox="1"/>
          <p:nvPr/>
        </p:nvSpPr>
        <p:spPr>
          <a:xfrm>
            <a:off x="8683098" y="2098968"/>
            <a:ext cx="2776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Offset Mounting Flange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BCCC1CC-CB6D-BB9B-47E3-5337D9FAEAE7}"/>
              </a:ext>
            </a:extLst>
          </p:cNvPr>
          <p:cNvGrpSpPr/>
          <p:nvPr/>
        </p:nvGrpSpPr>
        <p:grpSpPr>
          <a:xfrm>
            <a:off x="7524132" y="4289927"/>
            <a:ext cx="2726894" cy="2498383"/>
            <a:chOff x="3200400" y="408602"/>
            <a:chExt cx="5791200" cy="601027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E6CC254-AB28-2BF9-6DD0-DF7BE9715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0400" y="408602"/>
              <a:ext cx="5791200" cy="6010275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9C253C0-B7B7-4B7A-28A7-C20EC96ED391}"/>
                </a:ext>
              </a:extLst>
            </p:cNvPr>
            <p:cNvSpPr/>
            <p:nvPr/>
          </p:nvSpPr>
          <p:spPr>
            <a:xfrm>
              <a:off x="7930976" y="5384800"/>
              <a:ext cx="898988" cy="858982"/>
            </a:xfrm>
            <a:prstGeom prst="rect">
              <a:avLst/>
            </a:prstGeom>
            <a:solidFill>
              <a:schemeClr val="accent6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C165431-663B-810D-4775-7622768AAA12}"/>
              </a:ext>
            </a:extLst>
          </p:cNvPr>
          <p:cNvGrpSpPr/>
          <p:nvPr/>
        </p:nvGrpSpPr>
        <p:grpSpPr>
          <a:xfrm>
            <a:off x="7808397" y="2526298"/>
            <a:ext cx="3736231" cy="1642416"/>
            <a:chOff x="3900961" y="-8782637"/>
            <a:chExt cx="12184395" cy="590016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A6818BA-70A8-FDF0-AE86-D852C7AE5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38764" y="-8746228"/>
              <a:ext cx="6046592" cy="586375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4990EEA-D9AF-DC7C-2D64-A75951295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00961" y="-8782637"/>
              <a:ext cx="6014835" cy="5863763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56DBC74-2B50-333F-C6B3-8B10C2B6BEF8}"/>
              </a:ext>
            </a:extLst>
          </p:cNvPr>
          <p:cNvSpPr txBox="1"/>
          <p:nvPr/>
        </p:nvSpPr>
        <p:spPr>
          <a:xfrm>
            <a:off x="8315022" y="2487408"/>
            <a:ext cx="736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Before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F44AF3B-D836-BEC0-9DD7-E57EC44289A2}"/>
              </a:ext>
            </a:extLst>
          </p:cNvPr>
          <p:cNvSpPr txBox="1"/>
          <p:nvPr/>
        </p:nvSpPr>
        <p:spPr>
          <a:xfrm>
            <a:off x="10369402" y="2499138"/>
            <a:ext cx="736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After</a:t>
            </a:r>
          </a:p>
        </p:txBody>
      </p:sp>
      <p:pic>
        <p:nvPicPr>
          <p:cNvPr id="10" name="Picture 9" descr="A blue circle on a green background&#10;&#10;Description automatically generated">
            <a:extLst>
              <a:ext uri="{FF2B5EF4-FFF2-40B4-BE49-F238E27FC236}">
                <a16:creationId xmlns:a16="http://schemas.microsoft.com/office/drawing/2014/main" id="{9E45F65F-72E7-BDB1-66EB-33771F526E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97" t="27143" r="6261" b="23162"/>
          <a:stretch/>
        </p:blipFill>
        <p:spPr>
          <a:xfrm>
            <a:off x="10330229" y="4289927"/>
            <a:ext cx="1214399" cy="1218629"/>
          </a:xfrm>
          <a:prstGeom prst="rect">
            <a:avLst/>
          </a:prstGeom>
        </p:spPr>
      </p:pic>
      <p:pic>
        <p:nvPicPr>
          <p:cNvPr id="15" name="Picture 14" descr="A blue blotch on a green square&#10;&#10;Description automatically generated">
            <a:extLst>
              <a:ext uri="{FF2B5EF4-FFF2-40B4-BE49-F238E27FC236}">
                <a16:creationId xmlns:a16="http://schemas.microsoft.com/office/drawing/2014/main" id="{D708BEA1-7BF0-1BA8-DB0D-6A3EFCD8FF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253" t="8803" r="32879" b="14079"/>
          <a:stretch/>
        </p:blipFill>
        <p:spPr>
          <a:xfrm rot="16200000">
            <a:off x="10337471" y="5531876"/>
            <a:ext cx="1218630" cy="123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09756"/>
      </p:ext>
    </p:extLst>
  </p:cSld>
  <p:clrMapOvr>
    <a:masterClrMapping/>
  </p:clrMapOvr>
</p:sld>
</file>

<file path=ppt/theme/theme1.xml><?xml version="1.0" encoding="utf-8"?>
<a:theme xmlns:a="http://schemas.openxmlformats.org/drawingml/2006/main" name="B&amp;D-Powerpoint Template_16x9">
  <a:themeElements>
    <a:clrScheme name="Custom 1">
      <a:dk1>
        <a:srgbClr val="2B2B2B"/>
      </a:dk1>
      <a:lt1>
        <a:srgbClr val="F6F8F8"/>
      </a:lt1>
      <a:dk2>
        <a:srgbClr val="2B2B2B"/>
      </a:dk2>
      <a:lt2>
        <a:srgbClr val="FFFFFF"/>
      </a:lt2>
      <a:accent1>
        <a:srgbClr val="092140"/>
      </a:accent1>
      <a:accent2>
        <a:srgbClr val="092140"/>
      </a:accent2>
      <a:accent3>
        <a:srgbClr val="092140"/>
      </a:accent3>
      <a:accent4>
        <a:srgbClr val="092140"/>
      </a:accent4>
      <a:accent5>
        <a:srgbClr val="092140"/>
      </a:accent5>
      <a:accent6>
        <a:srgbClr val="092140"/>
      </a:accent6>
      <a:hlink>
        <a:srgbClr val="092140"/>
      </a:hlink>
      <a:folHlink>
        <a:srgbClr val="09214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6410</TotalTime>
  <Words>1318</Words>
  <Application>Microsoft Macintosh PowerPoint</Application>
  <PresentationFormat>Widescreen</PresentationFormat>
  <Paragraphs>203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Calibri</vt:lpstr>
      <vt:lpstr>Cambria Math</vt:lpstr>
      <vt:lpstr>Helvetica</vt:lpstr>
      <vt:lpstr>Montserrat</vt:lpstr>
      <vt:lpstr>Wingdings</vt:lpstr>
      <vt:lpstr>B&amp;D-Powerpoint Template_16x9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O'Donnell</dc:creator>
  <cp:lastModifiedBy>Robbie Wilson</cp:lastModifiedBy>
  <cp:revision>202</cp:revision>
  <dcterms:created xsi:type="dcterms:W3CDTF">2020-02-05T16:03:23Z</dcterms:created>
  <dcterms:modified xsi:type="dcterms:W3CDTF">2024-04-25T19:33:48Z</dcterms:modified>
</cp:coreProperties>
</file>