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984" r:id="rId2"/>
    <p:sldId id="3196" r:id="rId3"/>
    <p:sldId id="3201" r:id="rId4"/>
    <p:sldId id="3189" r:id="rId5"/>
    <p:sldId id="284" r:id="rId6"/>
    <p:sldId id="881" r:id="rId7"/>
    <p:sldId id="365" r:id="rId8"/>
    <p:sldId id="305" r:id="rId9"/>
    <p:sldId id="302" r:id="rId10"/>
    <p:sldId id="308" r:id="rId11"/>
    <p:sldId id="309" r:id="rId12"/>
    <p:sldId id="1449" r:id="rId13"/>
    <p:sldId id="267" r:id="rId14"/>
    <p:sldId id="3192" r:id="rId15"/>
    <p:sldId id="3186" r:id="rId16"/>
    <p:sldId id="3177" r:id="rId17"/>
    <p:sldId id="1537" r:id="rId18"/>
    <p:sldId id="3181" r:id="rId19"/>
    <p:sldId id="419" r:id="rId20"/>
    <p:sldId id="3190" r:id="rId21"/>
    <p:sldId id="3187" r:id="rId22"/>
    <p:sldId id="3188" r:id="rId23"/>
    <p:sldId id="311" r:id="rId24"/>
    <p:sldId id="3193" r:id="rId25"/>
    <p:sldId id="3182" r:id="rId26"/>
    <p:sldId id="979" r:id="rId27"/>
    <p:sldId id="985" r:id="rId28"/>
    <p:sldId id="257" r:id="rId29"/>
    <p:sldId id="3194" r:id="rId30"/>
    <p:sldId id="266" r:id="rId31"/>
    <p:sldId id="263" r:id="rId32"/>
    <p:sldId id="299" r:id="rId33"/>
    <p:sldId id="314" r:id="rId34"/>
    <p:sldId id="1512"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21"/>
  </p:normalViewPr>
  <p:slideViewPr>
    <p:cSldViewPr snapToGrid="0" snapToObjects="1">
      <p:cViewPr>
        <p:scale>
          <a:sx n="109" d="100"/>
          <a:sy n="109" d="100"/>
        </p:scale>
        <p:origin x="1720" y="160"/>
      </p:cViewPr>
      <p:guideLst>
        <p:guide orient="horz" pos="2160"/>
        <p:guide pos="2880"/>
      </p:guideLst>
    </p:cSldViewPr>
  </p:slideViewPr>
  <p:notesTextViewPr>
    <p:cViewPr>
      <p:scale>
        <a:sx n="100" d="100"/>
        <a:sy n="100" d="100"/>
      </p:scale>
      <p:origin x="0" y="0"/>
    </p:cViewPr>
  </p:notesTextViewPr>
  <p:sorterViewPr>
    <p:cViewPr>
      <p:scale>
        <a:sx n="1" d="1"/>
        <a:sy n="1" d="1"/>
      </p:scale>
      <p:origin x="0" y="44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0E9012-6291-C44C-A55E-62E21D99A15E}" type="datetimeFigureOut">
              <a:rPr lang="en-US" smtClean="0"/>
              <a:t>4/24/24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F9C2C8-2B6A-5148-A53D-F7F1B8D9E4D6}" type="slidenum">
              <a:rPr lang="en-US" smtClean="0"/>
              <a:t>‹#›</a:t>
            </a:fld>
            <a:endParaRPr lang="en-US"/>
          </a:p>
        </p:txBody>
      </p:sp>
    </p:spTree>
    <p:extLst>
      <p:ext uri="{BB962C8B-B14F-4D97-AF65-F5344CB8AC3E}">
        <p14:creationId xmlns:p14="http://schemas.microsoft.com/office/powerpoint/2010/main" val="2259616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photons and carbon ions are considered to be </a:t>
            </a:r>
            <a:r>
              <a:rPr lang="en-GB" sz="1200" b="0" i="0" u="none" strike="noStrike" kern="1200" dirty="0" err="1">
                <a:solidFill>
                  <a:schemeClr val="tx1"/>
                </a:solidFill>
                <a:effectLst/>
                <a:latin typeface="+mn-lt"/>
                <a:ea typeface="+mn-ea"/>
                <a:cs typeface="+mn-cs"/>
              </a:rPr>
              <a:t>isoeffective</a:t>
            </a:r>
            <a:r>
              <a:rPr lang="en-GB" sz="1200" b="0" i="0" u="none" strike="noStrike" kern="1200" dirty="0">
                <a:solidFill>
                  <a:schemeClr val="tx1"/>
                </a:solidFill>
                <a:effectLst/>
                <a:latin typeface="+mn-lt"/>
                <a:ea typeface="+mn-ea"/>
                <a:cs typeface="+mn-cs"/>
              </a:rPr>
              <a:t> when the survival fractions are identical. The ratio of </a:t>
            </a:r>
            <a:r>
              <a:rPr lang="en-GB" sz="1200" b="0" i="0" u="none" strike="noStrike" kern="1200" dirty="0" err="1">
                <a:solidFill>
                  <a:schemeClr val="tx1"/>
                </a:solidFill>
                <a:effectLst/>
                <a:latin typeface="+mn-lt"/>
                <a:ea typeface="+mn-ea"/>
                <a:cs typeface="+mn-cs"/>
              </a:rPr>
              <a:t>isoeffective</a:t>
            </a:r>
            <a:r>
              <a:rPr lang="en-GB" sz="1200" b="0" i="0" u="none" strike="noStrike" kern="1200" dirty="0">
                <a:solidFill>
                  <a:schemeClr val="tx1"/>
                </a:solidFill>
                <a:effectLst/>
                <a:latin typeface="+mn-lt"/>
                <a:ea typeface="+mn-ea"/>
                <a:cs typeface="+mn-cs"/>
              </a:rPr>
              <a:t> photon and ion dose is determined to be RBE. For instance, fixing the survival fraction to 10%, carbon ion RBE is 2.82 whereas fixing to 1%, respective RBE is 2.25. RBE, relative biological effectiveness; LQ, Linear Quadratic.</a:t>
            </a:r>
            <a:endParaRPr lang="en-US" dirty="0"/>
          </a:p>
        </p:txBody>
      </p:sp>
      <p:sp>
        <p:nvSpPr>
          <p:cNvPr id="4" name="Slide Number Placeholder 3"/>
          <p:cNvSpPr>
            <a:spLocks noGrp="1"/>
          </p:cNvSpPr>
          <p:nvPr>
            <p:ph type="sldNum" sz="quarter" idx="5"/>
          </p:nvPr>
        </p:nvSpPr>
        <p:spPr/>
        <p:txBody>
          <a:bodyPr/>
          <a:lstStyle/>
          <a:p>
            <a:fld id="{26F9C2C8-2B6A-5148-A53D-F7F1B8D9E4D6}" type="slidenum">
              <a:rPr lang="en-US" smtClean="0"/>
              <a:t>12</a:t>
            </a:fld>
            <a:endParaRPr lang="en-US"/>
          </a:p>
        </p:txBody>
      </p:sp>
    </p:spTree>
    <p:extLst>
      <p:ext uri="{BB962C8B-B14F-4D97-AF65-F5344CB8AC3E}">
        <p14:creationId xmlns:p14="http://schemas.microsoft.com/office/powerpoint/2010/main" val="2307731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ea typeface="PMingLiU" panose="02020500000000000000" pitchFamily="18" charset="-120"/>
                <a:cs typeface="Times New Roman" panose="02020603050405020304" pitchFamily="18" charset="0"/>
              </a:rPr>
              <a:t>Fraction of mice surviving 5 days after whole-body irradiation delivered at different dose rates while animals breathing oxygen or nitrogen.</a:t>
            </a:r>
            <a:endParaRPr lang="en-US" sz="1200" dirty="0">
              <a:latin typeface="Calibri" panose="020F0502020204030204" pitchFamily="34" charset="0"/>
              <a:ea typeface="PMingLiU" panose="02020500000000000000" pitchFamily="18" charset="-12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6F9C2C8-2B6A-5148-A53D-F7F1B8D9E4D6}" type="slidenum">
              <a:rPr lang="en-US" smtClean="0"/>
              <a:t>17</a:t>
            </a:fld>
            <a:endParaRPr lang="en-US"/>
          </a:p>
        </p:txBody>
      </p:sp>
    </p:spTree>
    <p:extLst>
      <p:ext uri="{BB962C8B-B14F-4D97-AF65-F5344CB8AC3E}">
        <p14:creationId xmlns:p14="http://schemas.microsoft.com/office/powerpoint/2010/main" val="243219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Survival curves for V79 cells irradiated with carbon ions in oxic (red curves) and hypoxic conditions (blue curves) for two different LETs predicted by the RCR parameterized model described by Equations 2–7.</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Nrf2/Keap1 signaling pathway. Under basal conditions, Nrf2 binds to Keap1 by its two motifs (ETGE and DLG) and activates Cul3‐mediated ubiquitination followed by proteasomal degradation. Under stress conditions, due to the modification of Keap1 cysteine residues, Nrf2 dissociates from Keap1 and </a:t>
            </a:r>
            <a:r>
              <a:rPr lang="en-US" sz="1200" b="0" i="0" u="none" strike="noStrike" kern="1200" dirty="0" err="1">
                <a:solidFill>
                  <a:schemeClr val="tx1"/>
                </a:solidFill>
                <a:effectLst/>
                <a:latin typeface="+mn-lt"/>
                <a:ea typeface="+mn-ea"/>
                <a:cs typeface="+mn-cs"/>
              </a:rPr>
              <a:t>translocates</a:t>
            </a:r>
            <a:r>
              <a:rPr lang="en-US" sz="1200" b="0" i="0" u="none" strike="noStrike" kern="1200" dirty="0">
                <a:solidFill>
                  <a:schemeClr val="tx1"/>
                </a:solidFill>
                <a:effectLst/>
                <a:latin typeface="+mn-lt"/>
                <a:ea typeface="+mn-ea"/>
                <a:cs typeface="+mn-cs"/>
              </a:rPr>
              <a:t> into the nucleus. Nrf2 then forms a heterodimer with </a:t>
            </a:r>
            <a:r>
              <a:rPr lang="en-US" sz="1200" b="0" i="0" u="none" strike="noStrike" kern="1200" dirty="0" err="1">
                <a:solidFill>
                  <a:schemeClr val="tx1"/>
                </a:solidFill>
                <a:effectLst/>
                <a:latin typeface="+mn-lt"/>
                <a:ea typeface="+mn-ea"/>
                <a:cs typeface="+mn-cs"/>
              </a:rPr>
              <a:t>sMaf</a:t>
            </a:r>
            <a:r>
              <a:rPr lang="en-US" sz="1200" b="0" i="0" u="none" strike="noStrike" kern="1200" dirty="0">
                <a:solidFill>
                  <a:schemeClr val="tx1"/>
                </a:solidFill>
                <a:effectLst/>
                <a:latin typeface="+mn-lt"/>
                <a:ea typeface="+mn-ea"/>
                <a:cs typeface="+mn-cs"/>
              </a:rPr>
              <a:t> protein and binds to ARE to initiate the transcription of various downstream genes</a:t>
            </a:r>
            <a:endParaRPr lang="en-US" dirty="0"/>
          </a:p>
        </p:txBody>
      </p:sp>
      <p:sp>
        <p:nvSpPr>
          <p:cNvPr id="4" name="Slide Number Placeholder 3"/>
          <p:cNvSpPr>
            <a:spLocks noGrp="1"/>
          </p:cNvSpPr>
          <p:nvPr>
            <p:ph type="sldNum" sz="quarter" idx="5"/>
          </p:nvPr>
        </p:nvSpPr>
        <p:spPr/>
        <p:txBody>
          <a:bodyPr/>
          <a:lstStyle/>
          <a:p>
            <a:fld id="{26F9C2C8-2B6A-5148-A53D-F7F1B8D9E4D6}" type="slidenum">
              <a:rPr lang="en-US" smtClean="0"/>
              <a:t>26</a:t>
            </a:fld>
            <a:endParaRPr lang="en-US"/>
          </a:p>
        </p:txBody>
      </p:sp>
    </p:spTree>
    <p:extLst>
      <p:ext uri="{BB962C8B-B14F-4D97-AF65-F5344CB8AC3E}">
        <p14:creationId xmlns:p14="http://schemas.microsoft.com/office/powerpoint/2010/main" val="813950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5A1CA76-A3DB-F64D-879A-2F69E8174BAD}"/>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5CACB92D-DD0F-C249-9F84-16550EEB031E}"/>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i="1">
                <a:latin typeface="Arial" panose="020B0604020202020204" pitchFamily="34" charset="0"/>
                <a:ea typeface="msgothic" charset="0"/>
                <a:cs typeface="msgothic" charset="0"/>
              </a:rPr>
              <a:t>KEAP1/NRF2</a:t>
            </a:r>
            <a:r>
              <a:rPr lang="en-GB" altLang="en-US">
                <a:latin typeface="Arial" panose="020B0604020202020204" pitchFamily="34" charset="0"/>
                <a:ea typeface="msgothic" charset="0"/>
                <a:cs typeface="msgothic" charset="0"/>
              </a:rPr>
              <a:t> mutation status predicts local failure after radiotherapy in human NSCLC. </a:t>
            </a:r>
            <a:r>
              <a:rPr lang="en-GB" altLang="en-US" sz="1400" b="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Clinical characteristics of a cohort of patients with stage I–III NSCLC treated with curative intent RT and analyzed for </a:t>
            </a:r>
            <a:r>
              <a:rPr lang="en-GB" altLang="en-US" i="1">
                <a:latin typeface="Arial" panose="020B0604020202020204" pitchFamily="34" charset="0"/>
                <a:ea typeface="msgothic" charset="0"/>
                <a:cs typeface="msgothic" charset="0"/>
              </a:rPr>
              <a:t>KEAP1/NRF2</a:t>
            </a:r>
            <a:r>
              <a:rPr lang="en-GB" altLang="en-US">
                <a:latin typeface="Arial" panose="020B0604020202020204" pitchFamily="34" charset="0"/>
                <a:ea typeface="msgothic" charset="0"/>
                <a:cs typeface="msgothic" charset="0"/>
              </a:rPr>
              <a:t> mutation status using targeted next-generation sequencing. </a:t>
            </a:r>
            <a:r>
              <a:rPr lang="en-GB" altLang="en-US" sz="1400" b="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and </a:t>
            </a:r>
            <a:r>
              <a:rPr lang="en-GB" altLang="en-US" sz="1400" b="1">
                <a:latin typeface="Arial" panose="020B0604020202020204" pitchFamily="34" charset="0"/>
                <a:ea typeface="msgothic" charset="0"/>
                <a:cs typeface="msgothic" charset="0"/>
              </a:rPr>
              <a:t>C,</a:t>
            </a:r>
            <a:r>
              <a:rPr lang="en-GB" altLang="en-US">
                <a:latin typeface="Arial" panose="020B0604020202020204" pitchFamily="34" charset="0"/>
                <a:ea typeface="msgothic" charset="0"/>
                <a:cs typeface="msgothic" charset="0"/>
              </a:rPr>
              <a:t> Association of </a:t>
            </a:r>
            <a:r>
              <a:rPr lang="en-GB" altLang="en-US" i="1">
                <a:latin typeface="Arial" panose="020B0604020202020204" pitchFamily="34" charset="0"/>
                <a:ea typeface="msgothic" charset="0"/>
                <a:cs typeface="msgothic" charset="0"/>
              </a:rPr>
              <a:t>KEAP1/NRF2</a:t>
            </a:r>
            <a:r>
              <a:rPr lang="en-GB" altLang="en-US">
                <a:latin typeface="Arial" panose="020B0604020202020204" pitchFamily="34" charset="0"/>
                <a:ea typeface="msgothic" charset="0"/>
                <a:cs typeface="msgothic" charset="0"/>
              </a:rPr>
              <a:t> mutations with local failure in patients with NSCLC treated with RT. </a:t>
            </a:r>
            <a:r>
              <a:rPr lang="en-GB" altLang="en-US" sz="1400" b="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Entire cohort. </a:t>
            </a:r>
            <a:r>
              <a:rPr lang="en-GB" altLang="en-US" sz="1400" b="1">
                <a:latin typeface="Arial" panose="020B0604020202020204" pitchFamily="34" charset="0"/>
                <a:ea typeface="msgothic" charset="0"/>
                <a:cs typeface="msgothic" charset="0"/>
              </a:rPr>
              <a:t>C,</a:t>
            </a:r>
            <a:r>
              <a:rPr lang="en-GB" altLang="en-US">
                <a:latin typeface="Arial" panose="020B0604020202020204" pitchFamily="34" charset="0"/>
                <a:ea typeface="msgothic" charset="0"/>
                <a:cs typeface="msgothic" charset="0"/>
              </a:rPr>
              <a:t> Stage II–III patients treated with conventionally fractionated radiotherapy or chemoradiotherapy. </a:t>
            </a:r>
            <a:r>
              <a:rPr lang="en-GB" altLang="en-US" sz="1400" b="1">
                <a:latin typeface="Arial" panose="020B0604020202020204" pitchFamily="34" charset="0"/>
                <a:ea typeface="msgothic" charset="0"/>
                <a:cs typeface="msgothic" charset="0"/>
              </a:rPr>
              <a:t>D,</a:t>
            </a:r>
            <a:r>
              <a:rPr lang="en-GB" altLang="en-US">
                <a:latin typeface="Arial" panose="020B0604020202020204" pitchFamily="34" charset="0"/>
                <a:ea typeface="msgothic" charset="0"/>
                <a:cs typeface="msgothic" charset="0"/>
              </a:rPr>
              <a:t> Noninvasive identification of </a:t>
            </a:r>
            <a:r>
              <a:rPr lang="en-GB" altLang="en-US" i="1">
                <a:latin typeface="Arial" panose="020B0604020202020204" pitchFamily="34" charset="0"/>
                <a:ea typeface="msgothic" charset="0"/>
                <a:cs typeface="msgothic" charset="0"/>
              </a:rPr>
              <a:t>KEAP1</a:t>
            </a:r>
            <a:r>
              <a:rPr lang="en-GB" altLang="en-US">
                <a:latin typeface="Arial" panose="020B0604020202020204" pitchFamily="34" charset="0"/>
                <a:ea typeface="msgothic" charset="0"/>
                <a:cs typeface="msgothic" charset="0"/>
              </a:rPr>
              <a:t> mutation status in ctDNA isolated from pretreatment plasma samples of 7 patients from the cohort in </a:t>
            </a:r>
            <a:r>
              <a:rPr lang="en-GB" altLang="en-US" sz="1400" b="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using CAPP-Seq. </a:t>
            </a:r>
            <a:r>
              <a:rPr lang="en-GB" altLang="en-US" sz="1400" b="1">
                <a:latin typeface="Arial" panose="020B0604020202020204" pitchFamily="34" charset="0"/>
                <a:ea typeface="msgothic" charset="0"/>
                <a:cs typeface="msgothic" charset="0"/>
              </a:rPr>
              <a:t>E,</a:t>
            </a:r>
            <a:r>
              <a:rPr lang="en-GB" altLang="en-US">
                <a:latin typeface="Arial" panose="020B0604020202020204" pitchFamily="34" charset="0"/>
                <a:ea typeface="msgothic" charset="0"/>
                <a:cs typeface="msgothic" charset="0"/>
              </a:rPr>
              <a:t> Monitoring of ctDNA in a </a:t>
            </a:r>
            <a:r>
              <a:rPr lang="en-GB" altLang="en-US" i="1">
                <a:latin typeface="Arial" panose="020B0604020202020204" pitchFamily="34" charset="0"/>
                <a:ea typeface="msgothic" charset="0"/>
                <a:cs typeface="msgothic" charset="0"/>
              </a:rPr>
              <a:t>KEAP1</a:t>
            </a:r>
            <a:r>
              <a:rPr lang="en-GB" altLang="en-US">
                <a:latin typeface="Arial" panose="020B0604020202020204" pitchFamily="34" charset="0"/>
                <a:ea typeface="msgothic" charset="0"/>
                <a:cs typeface="msgothic" charset="0"/>
              </a:rPr>
              <a:t>-mutant patient from </a:t>
            </a:r>
            <a:r>
              <a:rPr lang="en-GB" altLang="en-US" sz="1400" b="1">
                <a:latin typeface="Arial" panose="020B0604020202020204" pitchFamily="34" charset="0"/>
                <a:ea typeface="msgothic" charset="0"/>
                <a:cs typeface="msgothic" charset="0"/>
              </a:rPr>
              <a:t>D</a:t>
            </a:r>
            <a:r>
              <a:rPr lang="en-GB" altLang="en-US">
                <a:latin typeface="Arial" panose="020B0604020202020204" pitchFamily="34" charset="0"/>
                <a:ea typeface="msgothic" charset="0"/>
                <a:cs typeface="msgothic" charset="0"/>
              </a:rPr>
              <a:t> treated with chemoradiation. CR, complete response; LF, local failure; carbo, carboplatin. </a:t>
            </a:r>
            <a:r>
              <a:rPr lang="en-GB" altLang="en-US" sz="1400" b="1">
                <a:latin typeface="Arial" panose="020B0604020202020204" pitchFamily="34" charset="0"/>
                <a:ea typeface="msgothic" charset="0"/>
                <a:cs typeface="msgothic" charset="0"/>
              </a:rPr>
              <a:t>F,</a:t>
            </a:r>
            <a:r>
              <a:rPr lang="en-GB" altLang="en-US">
                <a:latin typeface="Arial" panose="020B0604020202020204" pitchFamily="34" charset="0"/>
                <a:ea typeface="msgothic" charset="0"/>
                <a:cs typeface="msgothic" charset="0"/>
              </a:rPr>
              <a:t> Clinical characteristics of a validation cohort of patients with stage I–III NSCLC treated with curative intent RT and analyzed for </a:t>
            </a:r>
            <a:r>
              <a:rPr lang="en-GB" altLang="en-US" i="1">
                <a:latin typeface="Arial" panose="020B0604020202020204" pitchFamily="34" charset="0"/>
                <a:ea typeface="msgothic" charset="0"/>
                <a:cs typeface="msgothic" charset="0"/>
              </a:rPr>
              <a:t>KEAP1/NRF2</a:t>
            </a:r>
            <a:r>
              <a:rPr lang="en-GB" altLang="en-US">
                <a:latin typeface="Arial" panose="020B0604020202020204" pitchFamily="34" charset="0"/>
                <a:ea typeface="msgothic" charset="0"/>
                <a:cs typeface="msgothic" charset="0"/>
              </a:rPr>
              <a:t> mutation status using targeted next-generation sequencing.</a:t>
            </a:r>
          </a:p>
        </p:txBody>
      </p:sp>
    </p:spTree>
    <p:extLst>
      <p:ext uri="{BB962C8B-B14F-4D97-AF65-F5344CB8AC3E}">
        <p14:creationId xmlns:p14="http://schemas.microsoft.com/office/powerpoint/2010/main" val="2834442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Ionizing radiation increases the release of cytokines and pro-inflammatory molecules from tumor cells that recruit antigen presenting cells and immune effector cells to the tumor microenvironment. In addition, ionizing radiation increases the release and presentation of tumor antigens that can trigger tumor-specific immune responses. Immune checkpoint inhibitors such as anti-PD-1 and anti-CTLA-4 antibodies synergize with radiation by blocking T cell inhibitory signals. Immune cells can help to kill tumors at the site of radiation, and radiation may trigger systemic tumor-specific immune responses that could lead to regression of metastatic disease outside of the radiation field.</a:t>
            </a:r>
            <a:endParaRPr lang="en-US" dirty="0"/>
          </a:p>
        </p:txBody>
      </p:sp>
      <p:sp>
        <p:nvSpPr>
          <p:cNvPr id="4" name="Slide Number Placeholder 3"/>
          <p:cNvSpPr>
            <a:spLocks noGrp="1"/>
          </p:cNvSpPr>
          <p:nvPr>
            <p:ph type="sldNum" sz="quarter" idx="10"/>
          </p:nvPr>
        </p:nvSpPr>
        <p:spPr/>
        <p:txBody>
          <a:bodyPr/>
          <a:lstStyle/>
          <a:p>
            <a:fld id="{6D739D43-5AF5-E041-A1EB-A532399F8FFE}" type="slidenum">
              <a:rPr lang="en-US" smtClean="0"/>
              <a:t>28</a:t>
            </a:fld>
            <a:endParaRPr lang="en-US"/>
          </a:p>
        </p:txBody>
      </p:sp>
    </p:spTree>
    <p:extLst>
      <p:ext uri="{BB962C8B-B14F-4D97-AF65-F5344CB8AC3E}">
        <p14:creationId xmlns:p14="http://schemas.microsoft.com/office/powerpoint/2010/main" val="3812781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093F11-47BD-6D44-B311-5AC3BCD44211}" type="datetimeFigureOut">
              <a:rPr lang="en-US" smtClean="0"/>
              <a:t>4/24/24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3146826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093F11-47BD-6D44-B311-5AC3BCD44211}" type="datetimeFigureOut">
              <a:rPr lang="en-US" smtClean="0"/>
              <a:t>4/24/24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3749423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093F11-47BD-6D44-B311-5AC3BCD44211}" type="datetimeFigureOut">
              <a:rPr lang="en-US" smtClean="0"/>
              <a:t>4/24/24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1066852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093F11-47BD-6D44-B311-5AC3BCD44211}" type="datetimeFigureOut">
              <a:rPr lang="en-US" smtClean="0"/>
              <a:t>4/24/24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1653169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093F11-47BD-6D44-B311-5AC3BCD44211}" type="datetimeFigureOut">
              <a:rPr lang="en-US" smtClean="0"/>
              <a:t>4/24/24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2315288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093F11-47BD-6D44-B311-5AC3BCD44211}" type="datetimeFigureOut">
              <a:rPr lang="en-US" smtClean="0"/>
              <a:t>4/24/24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4214430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093F11-47BD-6D44-B311-5AC3BCD44211}" type="datetimeFigureOut">
              <a:rPr lang="en-US" smtClean="0"/>
              <a:t>4/24/24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1137161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093F11-47BD-6D44-B311-5AC3BCD44211}" type="datetimeFigureOut">
              <a:rPr lang="en-US" smtClean="0"/>
              <a:t>4/24/24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282769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093F11-47BD-6D44-B311-5AC3BCD44211}" type="datetimeFigureOut">
              <a:rPr lang="en-US" smtClean="0"/>
              <a:t>4/24/24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107363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093F11-47BD-6D44-B311-5AC3BCD44211}" type="datetimeFigureOut">
              <a:rPr lang="en-US" smtClean="0"/>
              <a:t>4/24/24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3270453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093F11-47BD-6D44-B311-5AC3BCD44211}" type="datetimeFigureOut">
              <a:rPr lang="en-US" smtClean="0"/>
              <a:t>4/24/24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1844125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093F11-47BD-6D44-B311-5AC3BCD44211}" type="datetimeFigureOut">
              <a:rPr lang="en-US" smtClean="0"/>
              <a:t>4/24/24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7E6FE5-9256-A04E-96B4-834FC4415CA2}" type="slidenum">
              <a:rPr lang="en-US" smtClean="0"/>
              <a:t>‹#›</a:t>
            </a:fld>
            <a:endParaRPr lang="en-US"/>
          </a:p>
        </p:txBody>
      </p:sp>
    </p:spTree>
    <p:extLst>
      <p:ext uri="{BB962C8B-B14F-4D97-AF65-F5344CB8AC3E}">
        <p14:creationId xmlns:p14="http://schemas.microsoft.com/office/powerpoint/2010/main" val="202642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sciencedirect.com/topics/physics-and-astronomy/fluence"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jpeg"/><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240D8-F672-8C44-9B9B-247BF7E6F06E}"/>
              </a:ext>
            </a:extLst>
          </p:cNvPr>
          <p:cNvSpPr>
            <a:spLocks noGrp="1"/>
          </p:cNvSpPr>
          <p:nvPr>
            <p:ph type="title"/>
          </p:nvPr>
        </p:nvSpPr>
        <p:spPr>
          <a:xfrm>
            <a:off x="586154" y="171075"/>
            <a:ext cx="8229600" cy="1143000"/>
          </a:xfrm>
        </p:spPr>
        <p:txBody>
          <a:bodyPr/>
          <a:lstStyle/>
          <a:p>
            <a:r>
              <a:rPr lang="en-US" b="1" dirty="0">
                <a:solidFill>
                  <a:srgbClr val="0070C0"/>
                </a:solidFill>
                <a:effectLst>
                  <a:outerShdw blurRad="50800" dist="38100" dir="2700000" algn="tl" rotWithShape="0">
                    <a:prstClr val="black">
                      <a:alpha val="40000"/>
                    </a:prstClr>
                  </a:outerShdw>
                </a:effectLst>
                <a:latin typeface="Arial" charset="0"/>
              </a:rPr>
              <a:t>Hadron Therapy-UK</a:t>
            </a:r>
            <a:endParaRPr lang="en-US" dirty="0">
              <a:solidFill>
                <a:srgbClr val="0070C0"/>
              </a:solidFill>
            </a:endParaRPr>
          </a:p>
        </p:txBody>
      </p:sp>
      <p:pic>
        <p:nvPicPr>
          <p:cNvPr id="3" name="Picture 2">
            <a:extLst>
              <a:ext uri="{FF2B5EF4-FFF2-40B4-BE49-F238E27FC236}">
                <a16:creationId xmlns:a16="http://schemas.microsoft.com/office/drawing/2014/main" id="{4DE99D53-4A44-5B63-A2EF-46A2083065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461" y="6399871"/>
            <a:ext cx="1547539" cy="439910"/>
          </a:xfrm>
          <a:prstGeom prst="rect">
            <a:avLst/>
          </a:prstGeom>
          <a:noFill/>
          <a:ln>
            <a:noFill/>
          </a:ln>
        </p:spPr>
      </p:pic>
      <p:sp>
        <p:nvSpPr>
          <p:cNvPr id="10" name="Content Placeholder 9">
            <a:extLst>
              <a:ext uri="{FF2B5EF4-FFF2-40B4-BE49-F238E27FC236}">
                <a16:creationId xmlns:a16="http://schemas.microsoft.com/office/drawing/2014/main" id="{FF5A8914-2535-F3C6-70F3-79A40220DC81}"/>
              </a:ext>
            </a:extLst>
          </p:cNvPr>
          <p:cNvSpPr>
            <a:spLocks noGrp="1"/>
          </p:cNvSpPr>
          <p:nvPr>
            <p:ph idx="1"/>
          </p:nvPr>
        </p:nvSpPr>
        <p:spPr>
          <a:xfrm>
            <a:off x="586154" y="1693984"/>
            <a:ext cx="8229600" cy="4525963"/>
          </a:xfrm>
        </p:spPr>
        <p:txBody>
          <a:bodyPr/>
          <a:lstStyle/>
          <a:p>
            <a:pPr marL="0" indent="0">
              <a:buNone/>
            </a:pPr>
            <a:r>
              <a:rPr lang="en-GB" b="0" i="0" u="none" strike="noStrike" dirty="0">
                <a:solidFill>
                  <a:srgbClr val="222222"/>
                </a:solidFill>
                <a:effectLst/>
                <a:highlight>
                  <a:srgbClr val="FFFFFF"/>
                </a:highlight>
                <a:latin typeface="Arial" panose="020B0604020202020204" pitchFamily="34" charset="0"/>
              </a:rPr>
              <a:t>The goal of laser-driven ion beam radiotherapy is to develop well-controlled, reliable energetic ion beams of very high quality that can meet stringent medical requirements with respect to physical parameters and performance and therefore represent a viable alternative in an advancing state-of-the-art for radiotherapy</a:t>
            </a:r>
            <a:endParaRPr lang="en-US" dirty="0"/>
          </a:p>
        </p:txBody>
      </p:sp>
    </p:spTree>
    <p:extLst>
      <p:ext uri="{BB962C8B-B14F-4D97-AF65-F5344CB8AC3E}">
        <p14:creationId xmlns:p14="http://schemas.microsoft.com/office/powerpoint/2010/main" val="1781725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916" y="170058"/>
            <a:ext cx="8126168" cy="954107"/>
          </a:xfrm>
          <a:prstGeom prst="rect">
            <a:avLst/>
          </a:prstGeom>
        </p:spPr>
        <p:txBody>
          <a:bodyPr wrap="none">
            <a:spAutoFit/>
          </a:bodyPr>
          <a:lstStyle/>
          <a:p>
            <a:pPr algn="ctr"/>
            <a:r>
              <a:rPr lang="en-US" sz="2800" b="1" dirty="0">
                <a:solidFill>
                  <a:srgbClr val="0070C0"/>
                </a:solidFill>
                <a:effectLst>
                  <a:outerShdw blurRad="50800" dist="38100" dir="2700000" algn="tl" rotWithShape="0">
                    <a:prstClr val="black">
                      <a:alpha val="40000"/>
                    </a:prstClr>
                  </a:outerShdw>
                </a:effectLst>
                <a:latin typeface="Arial" charset="0"/>
              </a:rPr>
              <a:t>Carbon Ions Provide Highly Localized Tumor </a:t>
            </a:r>
          </a:p>
          <a:p>
            <a:pPr algn="ctr"/>
            <a:r>
              <a:rPr lang="en-US" sz="2800" b="1" dirty="0">
                <a:solidFill>
                  <a:srgbClr val="0070C0"/>
                </a:solidFill>
                <a:effectLst>
                  <a:outerShdw blurRad="50800" dist="38100" dir="2700000" algn="tl" rotWithShape="0">
                    <a:prstClr val="black">
                      <a:alpha val="40000"/>
                    </a:prstClr>
                  </a:outerShdw>
                </a:effectLst>
                <a:latin typeface="Arial" charset="0"/>
              </a:rPr>
              <a:t>Deposition of Dose (Sharper Transverse Edge)</a:t>
            </a:r>
            <a:endParaRPr lang="en-US" sz="2800" dirty="0">
              <a:solidFill>
                <a:srgbClr val="0070C0"/>
              </a:solidFill>
            </a:endParaRPr>
          </a:p>
        </p:txBody>
      </p:sp>
      <p:grpSp>
        <p:nvGrpSpPr>
          <p:cNvPr id="3" name="Group 2"/>
          <p:cNvGrpSpPr/>
          <p:nvPr/>
        </p:nvGrpSpPr>
        <p:grpSpPr>
          <a:xfrm>
            <a:off x="1467952" y="1247276"/>
            <a:ext cx="5644047" cy="3574055"/>
            <a:chOff x="303056" y="594071"/>
            <a:chExt cx="4153938" cy="2568467"/>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056" y="594071"/>
              <a:ext cx="4153938" cy="2503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385400" y="2897120"/>
              <a:ext cx="135912" cy="265418"/>
            </a:xfrm>
            <a:prstGeom prst="rect">
              <a:avLst/>
            </a:prstGeom>
            <a:noFill/>
          </p:spPr>
          <p:txBody>
            <a:bodyPr wrap="none" rtlCol="0">
              <a:spAutoFit/>
            </a:bodyPr>
            <a:lstStyle/>
            <a:p>
              <a:endParaRPr lang="en-US" dirty="0"/>
            </a:p>
          </p:txBody>
        </p:sp>
      </p:grpSp>
      <p:sp>
        <p:nvSpPr>
          <p:cNvPr id="6" name="Rectangle 5"/>
          <p:cNvSpPr/>
          <p:nvPr/>
        </p:nvSpPr>
        <p:spPr>
          <a:xfrm>
            <a:off x="303056" y="4855355"/>
            <a:ext cx="8679792" cy="1569660"/>
          </a:xfrm>
          <a:prstGeom prst="rect">
            <a:avLst/>
          </a:prstGeom>
        </p:spPr>
        <p:txBody>
          <a:bodyPr wrap="square">
            <a:spAutoFit/>
          </a:bodyPr>
          <a:lstStyle/>
          <a:p>
            <a:r>
              <a:rPr lang="en-US" b="1" dirty="0">
                <a:solidFill>
                  <a:srgbClr val="FF0000"/>
                </a:solidFill>
                <a:latin typeface="Arial" charset="0"/>
              </a:rPr>
              <a:t>	</a:t>
            </a:r>
            <a:r>
              <a:rPr lang="en-US" sz="2400" b="1" dirty="0">
                <a:solidFill>
                  <a:srgbClr val="FF0000"/>
                </a:solidFill>
                <a:latin typeface="Arial" charset="0"/>
              </a:rPr>
              <a:t>Better Localization </a:t>
            </a:r>
          </a:p>
          <a:p>
            <a:pPr marL="742950" lvl="1" indent="-285750">
              <a:buFont typeface="Arial"/>
              <a:buChar char="•"/>
            </a:pPr>
            <a:r>
              <a:rPr lang="en-US" sz="2400" dirty="0">
                <a:latin typeface="Arial" charset="0"/>
              </a:rPr>
              <a:t>Tighter deposition in depth (Bragg peak is narrower)</a:t>
            </a:r>
          </a:p>
          <a:p>
            <a:pPr marL="742950" lvl="1" indent="-285750">
              <a:buFont typeface="Arial"/>
              <a:buChar char="•"/>
            </a:pPr>
            <a:r>
              <a:rPr lang="en-US" sz="2400" dirty="0">
                <a:latin typeface="Arial" charset="0"/>
              </a:rPr>
              <a:t>Transverse deposition is more narrowly collimated</a:t>
            </a:r>
          </a:p>
          <a:p>
            <a:pPr marL="742950" lvl="1" indent="-285750">
              <a:buFont typeface="Arial"/>
              <a:buChar char="•"/>
            </a:pPr>
            <a:r>
              <a:rPr lang="en-US" sz="2400" b="1" dirty="0">
                <a:latin typeface="Arial" charset="0"/>
              </a:rPr>
              <a:t>Less dose to the healthy tissue</a:t>
            </a:r>
          </a:p>
        </p:txBody>
      </p:sp>
      <p:pic>
        <p:nvPicPr>
          <p:cNvPr id="7" name="Picture 6">
            <a:extLst>
              <a:ext uri="{FF2B5EF4-FFF2-40B4-BE49-F238E27FC236}">
                <a16:creationId xmlns:a16="http://schemas.microsoft.com/office/drawing/2014/main" id="{1D8E2130-9AE7-5A99-D155-AEE4EBD3EC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6309" y="6459039"/>
            <a:ext cx="1547539" cy="439910"/>
          </a:xfrm>
          <a:prstGeom prst="rect">
            <a:avLst/>
          </a:prstGeom>
          <a:noFill/>
          <a:ln>
            <a:noFill/>
          </a:ln>
        </p:spPr>
      </p:pic>
    </p:spTree>
    <p:extLst>
      <p:ext uri="{BB962C8B-B14F-4D97-AF65-F5344CB8AC3E}">
        <p14:creationId xmlns:p14="http://schemas.microsoft.com/office/powerpoint/2010/main" val="1159667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2462" y="161300"/>
            <a:ext cx="8337539" cy="830997"/>
          </a:xfrm>
          <a:prstGeom prst="rect">
            <a:avLst/>
          </a:prstGeom>
        </p:spPr>
        <p:txBody>
          <a:bodyPr wrap="none">
            <a:spAutoFit/>
          </a:bodyPr>
          <a:lstStyle/>
          <a:p>
            <a:pPr algn="ctr"/>
            <a:r>
              <a:rPr lang="en-US" sz="2400" b="1" dirty="0">
                <a:solidFill>
                  <a:srgbClr val="0070C0"/>
                </a:solidFill>
                <a:effectLst>
                  <a:outerShdw blurRad="50800" dist="38100" dir="2700000" algn="tl" rotWithShape="0">
                    <a:prstClr val="black">
                      <a:alpha val="40000"/>
                    </a:prstClr>
                  </a:outerShdw>
                </a:effectLst>
                <a:latin typeface="Arial" charset="0"/>
              </a:rPr>
              <a:t>Carbon Ions Induce More Lethal Damage Per Unit Dose </a:t>
            </a:r>
          </a:p>
          <a:p>
            <a:pPr algn="ctr"/>
            <a:r>
              <a:rPr lang="en-US" sz="2400" b="1" dirty="0">
                <a:solidFill>
                  <a:srgbClr val="0070C0"/>
                </a:solidFill>
                <a:effectLst>
                  <a:outerShdw blurRad="50800" dist="38100" dir="2700000" algn="tl" rotWithShape="0">
                    <a:prstClr val="black">
                      <a:alpha val="40000"/>
                    </a:prstClr>
                  </a:outerShdw>
                </a:effectLst>
                <a:latin typeface="Arial" charset="0"/>
              </a:rPr>
              <a:t>than Photons or Protons</a:t>
            </a:r>
            <a:endParaRPr lang="en-US" sz="2400" dirty="0">
              <a:solidFill>
                <a:srgbClr val="0070C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3850" y="998489"/>
            <a:ext cx="6017171" cy="3428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427600" y="4807908"/>
            <a:ext cx="8382000" cy="1856919"/>
          </a:xfrm>
          <a:prstGeom prst="rect">
            <a:avLst/>
          </a:prstGeom>
        </p:spPr>
        <p:txBody>
          <a:bodyPr wrap="square">
            <a:spAutoFit/>
          </a:bodyPr>
          <a:lstStyle/>
          <a:p>
            <a:pPr>
              <a:spcBef>
                <a:spcPts val="800"/>
              </a:spcBef>
            </a:pPr>
            <a:r>
              <a:rPr lang="en-US" b="1" dirty="0">
                <a:solidFill>
                  <a:srgbClr val="FF0000"/>
                </a:solidFill>
                <a:latin typeface="Arial" charset="0"/>
              </a:rPr>
              <a:t>Increased Biological Effectiveness</a:t>
            </a:r>
            <a:r>
              <a:rPr lang="en-US" dirty="0">
                <a:latin typeface="Arial" charset="0"/>
              </a:rPr>
              <a:t>: </a:t>
            </a:r>
          </a:p>
          <a:p>
            <a:pPr>
              <a:spcBef>
                <a:spcPts val="800"/>
              </a:spcBef>
            </a:pPr>
            <a:r>
              <a:rPr lang="en-US" b="1" dirty="0">
                <a:latin typeface="Arial" charset="0"/>
              </a:rPr>
              <a:t>	Relative Biological Effectiveness is 2-3 times protons</a:t>
            </a:r>
          </a:p>
          <a:p>
            <a:pPr marL="742950" lvl="1" indent="-285750">
              <a:buFont typeface="Arial"/>
              <a:buChar char="•"/>
            </a:pPr>
            <a:r>
              <a:rPr lang="en-US" dirty="0">
                <a:latin typeface="Arial" charset="0"/>
              </a:rPr>
              <a:t>Reduces # fractionations by ~ 2:  greater patient throughput/compliance</a:t>
            </a:r>
          </a:p>
          <a:p>
            <a:pPr marL="742950" lvl="1" indent="-285750">
              <a:buFont typeface="Arial"/>
              <a:buChar char="•"/>
            </a:pPr>
            <a:r>
              <a:rPr lang="en-US" dirty="0">
                <a:latin typeface="Arial" charset="0"/>
              </a:rPr>
              <a:t>Countermands radio-resistance: non-repairable, double-strand breaks</a:t>
            </a:r>
          </a:p>
          <a:p>
            <a:endParaRPr lang="en-US" b="1" dirty="0">
              <a:solidFill>
                <a:srgbClr val="FF0000"/>
              </a:solidFill>
              <a:latin typeface="Arial" charset="0"/>
            </a:endParaRPr>
          </a:p>
          <a:p>
            <a:r>
              <a:rPr lang="en-US" b="1" dirty="0">
                <a:solidFill>
                  <a:srgbClr val="FF0000"/>
                </a:solidFill>
                <a:latin typeface="Arial" charset="0"/>
              </a:rPr>
              <a:t>Production of positrons permits active monitoring using PET</a:t>
            </a:r>
          </a:p>
        </p:txBody>
      </p:sp>
      <p:pic>
        <p:nvPicPr>
          <p:cNvPr id="3" name="Picture 2">
            <a:extLst>
              <a:ext uri="{FF2B5EF4-FFF2-40B4-BE49-F238E27FC236}">
                <a16:creationId xmlns:a16="http://schemas.microsoft.com/office/drawing/2014/main" id="{B9DEB797-7008-E579-84F7-734E897C6A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881" y="6441840"/>
            <a:ext cx="1547539" cy="439910"/>
          </a:xfrm>
          <a:prstGeom prst="rect">
            <a:avLst/>
          </a:prstGeom>
          <a:noFill/>
          <a:ln>
            <a:noFill/>
          </a:ln>
        </p:spPr>
      </p:pic>
    </p:spTree>
    <p:extLst>
      <p:ext uri="{BB962C8B-B14F-4D97-AF65-F5344CB8AC3E}">
        <p14:creationId xmlns:p14="http://schemas.microsoft.com/office/powerpoint/2010/main" val="215545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1D5074-4594-FE22-B6ED-B0EE62A09FE2}"/>
              </a:ext>
            </a:extLst>
          </p:cNvPr>
          <p:cNvPicPr>
            <a:picLocks noChangeAspect="1"/>
          </p:cNvPicPr>
          <p:nvPr/>
        </p:nvPicPr>
        <p:blipFill>
          <a:blip r:embed="rId3"/>
          <a:stretch>
            <a:fillRect/>
          </a:stretch>
        </p:blipFill>
        <p:spPr>
          <a:xfrm>
            <a:off x="201213" y="551005"/>
            <a:ext cx="8741573" cy="5982038"/>
          </a:xfrm>
          <a:prstGeom prst="rect">
            <a:avLst/>
          </a:prstGeom>
        </p:spPr>
      </p:pic>
      <p:sp>
        <p:nvSpPr>
          <p:cNvPr id="3" name="Rectangle 2">
            <a:extLst>
              <a:ext uri="{FF2B5EF4-FFF2-40B4-BE49-F238E27FC236}">
                <a16:creationId xmlns:a16="http://schemas.microsoft.com/office/drawing/2014/main" id="{4AD44656-FE18-5FFD-DC76-0CA88463BF26}"/>
              </a:ext>
            </a:extLst>
          </p:cNvPr>
          <p:cNvSpPr/>
          <p:nvPr/>
        </p:nvSpPr>
        <p:spPr>
          <a:xfrm>
            <a:off x="848062" y="-33770"/>
            <a:ext cx="7447873" cy="584775"/>
          </a:xfrm>
          <a:prstGeom prst="rect">
            <a:avLst/>
          </a:prstGeom>
        </p:spPr>
        <p:txBody>
          <a:bodyPr wrap="none">
            <a:spAutoFit/>
          </a:bodyPr>
          <a:lstStyle/>
          <a:p>
            <a:r>
              <a:rPr lang="en-GB" sz="3200" b="1" dirty="0">
                <a:solidFill>
                  <a:srgbClr val="0070C0"/>
                </a:solidFill>
                <a:latin typeface="Arial" panose="020B0604020202020204" pitchFamily="34" charset="0"/>
                <a:cs typeface="Arial" panose="020B0604020202020204" pitchFamily="34" charset="0"/>
              </a:rPr>
              <a:t>Cell Survival Based on the LQ model </a:t>
            </a:r>
            <a:endParaRPr lang="en-US" sz="3200" b="1" dirty="0">
              <a:solidFill>
                <a:srgbClr val="0070C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DD34B9E-CCB1-C4E2-56C8-22E3E9F83B61}"/>
              </a:ext>
            </a:extLst>
          </p:cNvPr>
          <p:cNvSpPr/>
          <p:nvPr/>
        </p:nvSpPr>
        <p:spPr>
          <a:xfrm>
            <a:off x="0" y="6574425"/>
            <a:ext cx="4365298" cy="369332"/>
          </a:xfrm>
          <a:prstGeom prst="rect">
            <a:avLst/>
          </a:prstGeom>
        </p:spPr>
        <p:txBody>
          <a:bodyPr wrap="none">
            <a:spAutoFit/>
          </a:bodyPr>
          <a:lstStyle/>
          <a:p>
            <a:r>
              <a:rPr lang="en-GB" dirty="0">
                <a:solidFill>
                  <a:srgbClr val="333333"/>
                </a:solidFill>
                <a:latin typeface="Arial" panose="020B0604020202020204" pitchFamily="34" charset="0"/>
                <a:cs typeface="Arial" panose="020B0604020202020204" pitchFamily="34" charset="0"/>
              </a:rPr>
              <a:t>Progress in Medical Physics 2020;31:1-7</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74537C3-71F6-B1ED-1F01-FA42FF5AD92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9583" y="6418090"/>
            <a:ext cx="1547539" cy="439910"/>
          </a:xfrm>
          <a:prstGeom prst="rect">
            <a:avLst/>
          </a:prstGeom>
          <a:noFill/>
          <a:ln>
            <a:noFill/>
          </a:ln>
        </p:spPr>
      </p:pic>
    </p:spTree>
    <p:extLst>
      <p:ext uri="{BB962C8B-B14F-4D97-AF65-F5344CB8AC3E}">
        <p14:creationId xmlns:p14="http://schemas.microsoft.com/office/powerpoint/2010/main" val="731163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431" y="-28210"/>
            <a:ext cx="8229600" cy="1143000"/>
          </a:xfrm>
        </p:spPr>
        <p:txBody>
          <a:bodyPr>
            <a:normAutofit fontScale="90000"/>
          </a:bodyPr>
          <a:lstStyle/>
          <a:p>
            <a:r>
              <a:rPr lang="en-US" b="1" dirty="0">
                <a:solidFill>
                  <a:srgbClr val="0070C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Carbon is More Effective In Killing Cancer Stem Cells</a:t>
            </a:r>
          </a:p>
        </p:txBody>
      </p:sp>
      <p:pic>
        <p:nvPicPr>
          <p:cNvPr id="5" name="Picture 4"/>
          <p:cNvPicPr>
            <a:picLocks noChangeAspect="1"/>
          </p:cNvPicPr>
          <p:nvPr/>
        </p:nvPicPr>
        <p:blipFill>
          <a:blip r:embed="rId2"/>
          <a:stretch>
            <a:fillRect/>
          </a:stretch>
        </p:blipFill>
        <p:spPr>
          <a:xfrm>
            <a:off x="3385535" y="1581764"/>
            <a:ext cx="5418496" cy="2276108"/>
          </a:xfrm>
          <a:prstGeom prst="rect">
            <a:avLst/>
          </a:prstGeom>
        </p:spPr>
      </p:pic>
      <p:pic>
        <p:nvPicPr>
          <p:cNvPr id="6" name="Picture 5"/>
          <p:cNvPicPr>
            <a:picLocks noChangeAspect="1"/>
          </p:cNvPicPr>
          <p:nvPr/>
        </p:nvPicPr>
        <p:blipFill>
          <a:blip r:embed="rId3"/>
          <a:stretch>
            <a:fillRect/>
          </a:stretch>
        </p:blipFill>
        <p:spPr>
          <a:xfrm>
            <a:off x="2884481" y="3612960"/>
            <a:ext cx="6420604" cy="2860995"/>
          </a:xfrm>
          <a:prstGeom prst="rect">
            <a:avLst/>
          </a:prstGeom>
        </p:spPr>
      </p:pic>
      <p:sp>
        <p:nvSpPr>
          <p:cNvPr id="7" name="TextBox 6"/>
          <p:cNvSpPr txBox="1"/>
          <p:nvPr/>
        </p:nvSpPr>
        <p:spPr>
          <a:xfrm>
            <a:off x="574431" y="1490106"/>
            <a:ext cx="3172663"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In vitro </a:t>
            </a:r>
            <a:r>
              <a:rPr lang="en-US" b="1" dirty="0" err="1">
                <a:solidFill>
                  <a:srgbClr val="FF0000"/>
                </a:solidFill>
                <a:latin typeface="Arial" panose="020B0604020202020204" pitchFamily="34" charset="0"/>
                <a:cs typeface="Arial" panose="020B0604020202020204" pitchFamily="34" charset="0"/>
              </a:rPr>
              <a:t>clonogenic</a:t>
            </a:r>
            <a:r>
              <a:rPr lang="en-US" b="1" dirty="0">
                <a:solidFill>
                  <a:srgbClr val="FF0000"/>
                </a:solidFill>
                <a:latin typeface="Arial" panose="020B0604020202020204" pitchFamily="34" charset="0"/>
                <a:cs typeface="Arial" panose="020B0604020202020204" pitchFamily="34" charset="0"/>
              </a:rPr>
              <a:t> survival</a:t>
            </a:r>
          </a:p>
        </p:txBody>
      </p:sp>
      <p:pic>
        <p:nvPicPr>
          <p:cNvPr id="8" name="Picture 7"/>
          <p:cNvPicPr>
            <a:picLocks noChangeAspect="1"/>
          </p:cNvPicPr>
          <p:nvPr/>
        </p:nvPicPr>
        <p:blipFill>
          <a:blip r:embed="rId4"/>
          <a:stretch>
            <a:fillRect/>
          </a:stretch>
        </p:blipFill>
        <p:spPr>
          <a:xfrm>
            <a:off x="0" y="1891533"/>
            <a:ext cx="2971941" cy="2897642"/>
          </a:xfrm>
          <a:prstGeom prst="rect">
            <a:avLst/>
          </a:prstGeom>
        </p:spPr>
      </p:pic>
      <p:sp>
        <p:nvSpPr>
          <p:cNvPr id="12" name="TextBox 11"/>
          <p:cNvSpPr txBox="1"/>
          <p:nvPr/>
        </p:nvSpPr>
        <p:spPr>
          <a:xfrm>
            <a:off x="4720273" y="1226876"/>
            <a:ext cx="4365298"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In vivo growth by beam type and dose</a:t>
            </a:r>
          </a:p>
        </p:txBody>
      </p:sp>
      <p:sp>
        <p:nvSpPr>
          <p:cNvPr id="13" name="TextBox 12"/>
          <p:cNvSpPr txBox="1"/>
          <p:nvPr/>
        </p:nvSpPr>
        <p:spPr>
          <a:xfrm>
            <a:off x="574431" y="5340862"/>
            <a:ext cx="2135264" cy="92333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 putative CSC- like </a:t>
            </a:r>
            <a:r>
              <a:rPr lang="en-US" b="1" i="1" dirty="0">
                <a:solidFill>
                  <a:srgbClr val="FF0000"/>
                </a:solidFill>
                <a:latin typeface="Arial" panose="020B0604020202020204" pitchFamily="34" charset="0"/>
                <a:cs typeface="Arial" panose="020B0604020202020204" pitchFamily="34" charset="0"/>
              </a:rPr>
              <a:t>in vivo </a:t>
            </a:r>
            <a:r>
              <a:rPr lang="en-US" b="1" dirty="0">
                <a:solidFill>
                  <a:srgbClr val="FF0000"/>
                </a:solidFill>
                <a:latin typeface="Arial" panose="020B0604020202020204" pitchFamily="34" charset="0"/>
                <a:cs typeface="Arial" panose="020B0604020202020204" pitchFamily="34" charset="0"/>
              </a:rPr>
              <a:t>after RT</a:t>
            </a:r>
          </a:p>
        </p:txBody>
      </p:sp>
      <p:sp>
        <p:nvSpPr>
          <p:cNvPr id="14" name="TextBox 13"/>
          <p:cNvSpPr txBox="1"/>
          <p:nvPr/>
        </p:nvSpPr>
        <p:spPr>
          <a:xfrm>
            <a:off x="5515359" y="6488668"/>
            <a:ext cx="3732625" cy="369332"/>
          </a:xfrm>
          <a:prstGeom prst="rect">
            <a:avLst/>
          </a:prstGeom>
          <a:noFill/>
        </p:spPr>
        <p:txBody>
          <a:bodyPr wrap="none" rtlCol="0">
            <a:spAutoFit/>
          </a:bodyPr>
          <a:lstStyle/>
          <a:p>
            <a:r>
              <a:rPr lang="en-US" dirty="0">
                <a:solidFill>
                  <a:schemeClr val="accent6">
                    <a:lumMod val="50000"/>
                  </a:schemeClr>
                </a:solidFill>
                <a:latin typeface="Arial" panose="020B0604020202020204" pitchFamily="34" charset="0"/>
                <a:cs typeface="Arial" panose="020B0604020202020204" pitchFamily="34" charset="0"/>
              </a:rPr>
              <a:t>Cui X et al, Cancer Research 2011</a:t>
            </a:r>
          </a:p>
        </p:txBody>
      </p:sp>
      <p:cxnSp>
        <p:nvCxnSpPr>
          <p:cNvPr id="10" name="Straight Connector 9"/>
          <p:cNvCxnSpPr/>
          <p:nvPr/>
        </p:nvCxnSpPr>
        <p:spPr>
          <a:xfrm flipV="1">
            <a:off x="117231" y="1117499"/>
            <a:ext cx="9144000" cy="3969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760817" y="384045"/>
            <a:ext cx="184666" cy="369332"/>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916E8C7-E455-A722-9ABC-DEAD8864D8E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6" y="6418090"/>
            <a:ext cx="1547539" cy="439910"/>
          </a:xfrm>
          <a:prstGeom prst="rect">
            <a:avLst/>
          </a:prstGeom>
          <a:noFill/>
          <a:ln>
            <a:noFill/>
          </a:ln>
        </p:spPr>
      </p:pic>
    </p:spTree>
    <p:extLst>
      <p:ext uri="{BB962C8B-B14F-4D97-AF65-F5344CB8AC3E}">
        <p14:creationId xmlns:p14="http://schemas.microsoft.com/office/powerpoint/2010/main" val="71310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a:extLst>
              <a:ext uri="{FF2B5EF4-FFF2-40B4-BE49-F238E27FC236}">
                <a16:creationId xmlns:a16="http://schemas.microsoft.com/office/drawing/2014/main" id="{073907AD-D7D1-8845-9566-B140DBE5E89A}"/>
              </a:ext>
            </a:extLst>
          </p:cNvPr>
          <p:cNvSpPr>
            <a:spLocks noChangeShapeType="1"/>
          </p:cNvSpPr>
          <p:nvPr/>
        </p:nvSpPr>
        <p:spPr bwMode="auto">
          <a:xfrm>
            <a:off x="2806366" y="1966619"/>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1" name="Line 3">
            <a:extLst>
              <a:ext uri="{FF2B5EF4-FFF2-40B4-BE49-F238E27FC236}">
                <a16:creationId xmlns:a16="http://schemas.microsoft.com/office/drawing/2014/main" id="{89FAC96B-3E55-EB46-ACB2-A130F694AB6B}"/>
              </a:ext>
            </a:extLst>
          </p:cNvPr>
          <p:cNvSpPr>
            <a:spLocks noChangeShapeType="1"/>
          </p:cNvSpPr>
          <p:nvPr/>
        </p:nvSpPr>
        <p:spPr bwMode="auto">
          <a:xfrm>
            <a:off x="2806366" y="2748860"/>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2" name="Line 4">
            <a:extLst>
              <a:ext uri="{FF2B5EF4-FFF2-40B4-BE49-F238E27FC236}">
                <a16:creationId xmlns:a16="http://schemas.microsoft.com/office/drawing/2014/main" id="{A44506DA-51DF-324B-8AD6-0F92FB071E12}"/>
              </a:ext>
            </a:extLst>
          </p:cNvPr>
          <p:cNvSpPr>
            <a:spLocks noChangeShapeType="1"/>
          </p:cNvSpPr>
          <p:nvPr/>
        </p:nvSpPr>
        <p:spPr bwMode="auto">
          <a:xfrm>
            <a:off x="2806366" y="359420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3" name="Line 5">
            <a:extLst>
              <a:ext uri="{FF2B5EF4-FFF2-40B4-BE49-F238E27FC236}">
                <a16:creationId xmlns:a16="http://schemas.microsoft.com/office/drawing/2014/main" id="{647C5A08-E9C3-4247-A9DF-91AC70DBB0BD}"/>
              </a:ext>
            </a:extLst>
          </p:cNvPr>
          <p:cNvSpPr>
            <a:spLocks noChangeShapeType="1"/>
          </p:cNvSpPr>
          <p:nvPr/>
        </p:nvSpPr>
        <p:spPr bwMode="auto">
          <a:xfrm>
            <a:off x="2806366" y="4493126"/>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4" name="Line 6">
            <a:extLst>
              <a:ext uri="{FF2B5EF4-FFF2-40B4-BE49-F238E27FC236}">
                <a16:creationId xmlns:a16="http://schemas.microsoft.com/office/drawing/2014/main" id="{FE362E6D-1384-1343-B2C5-7B0990EAC324}"/>
              </a:ext>
            </a:extLst>
          </p:cNvPr>
          <p:cNvSpPr>
            <a:spLocks noChangeShapeType="1"/>
          </p:cNvSpPr>
          <p:nvPr/>
        </p:nvSpPr>
        <p:spPr bwMode="auto">
          <a:xfrm>
            <a:off x="2806366" y="538609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5" name="Line 7">
            <a:extLst>
              <a:ext uri="{FF2B5EF4-FFF2-40B4-BE49-F238E27FC236}">
                <a16:creationId xmlns:a16="http://schemas.microsoft.com/office/drawing/2014/main" id="{380A8563-1774-DC49-8068-AF4D88DDC2E9}"/>
              </a:ext>
            </a:extLst>
          </p:cNvPr>
          <p:cNvSpPr>
            <a:spLocks noChangeShapeType="1"/>
          </p:cNvSpPr>
          <p:nvPr/>
        </p:nvSpPr>
        <p:spPr bwMode="auto">
          <a:xfrm flipV="1">
            <a:off x="4368465" y="4857457"/>
            <a:ext cx="0" cy="5286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6" name="Line 8">
            <a:extLst>
              <a:ext uri="{FF2B5EF4-FFF2-40B4-BE49-F238E27FC236}">
                <a16:creationId xmlns:a16="http://schemas.microsoft.com/office/drawing/2014/main" id="{C926F858-7387-FE4D-9F39-94E757DD1750}"/>
              </a:ext>
            </a:extLst>
          </p:cNvPr>
          <p:cNvSpPr>
            <a:spLocks noChangeShapeType="1"/>
          </p:cNvSpPr>
          <p:nvPr/>
        </p:nvSpPr>
        <p:spPr bwMode="auto">
          <a:xfrm flipV="1">
            <a:off x="4780421" y="3527531"/>
            <a:ext cx="0" cy="18585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7" name="Line 9">
            <a:extLst>
              <a:ext uri="{FF2B5EF4-FFF2-40B4-BE49-F238E27FC236}">
                <a16:creationId xmlns:a16="http://schemas.microsoft.com/office/drawing/2014/main" id="{49F351DB-0694-4B46-80DF-31A9E98C7244}"/>
              </a:ext>
            </a:extLst>
          </p:cNvPr>
          <p:cNvSpPr>
            <a:spLocks noChangeShapeType="1"/>
          </p:cNvSpPr>
          <p:nvPr/>
        </p:nvSpPr>
        <p:spPr bwMode="auto">
          <a:xfrm flipV="1">
            <a:off x="5766259" y="2079731"/>
            <a:ext cx="0" cy="33063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9" name="Freeform 11">
            <a:extLst>
              <a:ext uri="{FF2B5EF4-FFF2-40B4-BE49-F238E27FC236}">
                <a16:creationId xmlns:a16="http://schemas.microsoft.com/office/drawing/2014/main" id="{639C47CD-C947-914D-9DE3-11D836E93D95}"/>
              </a:ext>
            </a:extLst>
          </p:cNvPr>
          <p:cNvSpPr>
            <a:spLocks/>
          </p:cNvSpPr>
          <p:nvPr/>
        </p:nvSpPr>
        <p:spPr bwMode="auto">
          <a:xfrm>
            <a:off x="4335128" y="1979717"/>
            <a:ext cx="2621756" cy="3398044"/>
          </a:xfrm>
          <a:custGeom>
            <a:avLst/>
            <a:gdLst>
              <a:gd name="T0" fmla="*/ 0 w 1958"/>
              <a:gd name="T1" fmla="*/ 2854 h 2854"/>
              <a:gd name="T2" fmla="*/ 153 w 1958"/>
              <a:gd name="T3" fmla="*/ 2816 h 2854"/>
              <a:gd name="T4" fmla="*/ 281 w 1958"/>
              <a:gd name="T5" fmla="*/ 2713 h 2854"/>
              <a:gd name="T6" fmla="*/ 390 w 1958"/>
              <a:gd name="T7" fmla="*/ 2515 h 2854"/>
              <a:gd name="T8" fmla="*/ 608 w 1958"/>
              <a:gd name="T9" fmla="*/ 1741 h 2854"/>
              <a:gd name="T10" fmla="*/ 755 w 1958"/>
              <a:gd name="T11" fmla="*/ 1235 h 2854"/>
              <a:gd name="T12" fmla="*/ 889 w 1958"/>
              <a:gd name="T13" fmla="*/ 851 h 2854"/>
              <a:gd name="T14" fmla="*/ 1069 w 1958"/>
              <a:gd name="T15" fmla="*/ 550 h 2854"/>
              <a:gd name="T16" fmla="*/ 1280 w 1958"/>
              <a:gd name="T17" fmla="*/ 320 h 2854"/>
              <a:gd name="T18" fmla="*/ 1497 w 1958"/>
              <a:gd name="T19" fmla="*/ 141 h 2854"/>
              <a:gd name="T20" fmla="*/ 1741 w 1958"/>
              <a:gd name="T21" fmla="*/ 38 h 2854"/>
              <a:gd name="T22" fmla="*/ 1958 w 1958"/>
              <a:gd name="T23" fmla="*/ 0 h 28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58"/>
              <a:gd name="T37" fmla="*/ 0 h 2854"/>
              <a:gd name="T38" fmla="*/ 1958 w 1958"/>
              <a:gd name="T39" fmla="*/ 2854 h 28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58" h="2854">
                <a:moveTo>
                  <a:pt x="0" y="2854"/>
                </a:moveTo>
                <a:cubicBezTo>
                  <a:pt x="53" y="2848"/>
                  <a:pt x="106" y="2839"/>
                  <a:pt x="153" y="2816"/>
                </a:cubicBezTo>
                <a:cubicBezTo>
                  <a:pt x="200" y="2793"/>
                  <a:pt x="242" y="2763"/>
                  <a:pt x="281" y="2713"/>
                </a:cubicBezTo>
                <a:cubicBezTo>
                  <a:pt x="320" y="2663"/>
                  <a:pt x="336" y="2677"/>
                  <a:pt x="390" y="2515"/>
                </a:cubicBezTo>
                <a:cubicBezTo>
                  <a:pt x="444" y="2353"/>
                  <a:pt x="547" y="1954"/>
                  <a:pt x="608" y="1741"/>
                </a:cubicBezTo>
                <a:cubicBezTo>
                  <a:pt x="669" y="1528"/>
                  <a:pt x="708" y="1383"/>
                  <a:pt x="755" y="1235"/>
                </a:cubicBezTo>
                <a:cubicBezTo>
                  <a:pt x="802" y="1087"/>
                  <a:pt x="837" y="965"/>
                  <a:pt x="889" y="851"/>
                </a:cubicBezTo>
                <a:cubicBezTo>
                  <a:pt x="941" y="737"/>
                  <a:pt x="1004" y="639"/>
                  <a:pt x="1069" y="550"/>
                </a:cubicBezTo>
                <a:cubicBezTo>
                  <a:pt x="1134" y="461"/>
                  <a:pt x="1209" y="388"/>
                  <a:pt x="1280" y="320"/>
                </a:cubicBezTo>
                <a:cubicBezTo>
                  <a:pt x="1351" y="252"/>
                  <a:pt x="1420" y="188"/>
                  <a:pt x="1497" y="141"/>
                </a:cubicBezTo>
                <a:cubicBezTo>
                  <a:pt x="1574" y="94"/>
                  <a:pt x="1664" y="61"/>
                  <a:pt x="1741" y="38"/>
                </a:cubicBezTo>
                <a:cubicBezTo>
                  <a:pt x="1818" y="15"/>
                  <a:pt x="1888" y="7"/>
                  <a:pt x="1958" y="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09" name="Text Box 13">
            <a:extLst>
              <a:ext uri="{FF2B5EF4-FFF2-40B4-BE49-F238E27FC236}">
                <a16:creationId xmlns:a16="http://schemas.microsoft.com/office/drawing/2014/main" id="{8631C9D2-F718-794E-B944-3F171E95858E}"/>
              </a:ext>
            </a:extLst>
          </p:cNvPr>
          <p:cNvSpPr txBox="1">
            <a:spLocks noChangeArrowheads="1"/>
          </p:cNvSpPr>
          <p:nvPr/>
        </p:nvSpPr>
        <p:spPr bwMode="auto">
          <a:xfrm>
            <a:off x="2339976" y="1830889"/>
            <a:ext cx="506870"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100</a:t>
            </a:r>
          </a:p>
        </p:txBody>
      </p:sp>
      <p:sp>
        <p:nvSpPr>
          <p:cNvPr id="285710" name="Text Box 14">
            <a:extLst>
              <a:ext uri="{FF2B5EF4-FFF2-40B4-BE49-F238E27FC236}">
                <a16:creationId xmlns:a16="http://schemas.microsoft.com/office/drawing/2014/main" id="{533EDDA7-F39A-AE45-8C1C-1C9A559CB7F9}"/>
              </a:ext>
            </a:extLst>
          </p:cNvPr>
          <p:cNvSpPr txBox="1">
            <a:spLocks noChangeArrowheads="1"/>
          </p:cNvSpPr>
          <p:nvPr/>
        </p:nvSpPr>
        <p:spPr bwMode="auto">
          <a:xfrm>
            <a:off x="2447378" y="2591699"/>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75</a:t>
            </a:r>
          </a:p>
        </p:txBody>
      </p:sp>
      <p:sp>
        <p:nvSpPr>
          <p:cNvPr id="285711" name="Text Box 15">
            <a:extLst>
              <a:ext uri="{FF2B5EF4-FFF2-40B4-BE49-F238E27FC236}">
                <a16:creationId xmlns:a16="http://schemas.microsoft.com/office/drawing/2014/main" id="{72B3B20C-DAF8-EC4F-9C22-03575E5D13B4}"/>
              </a:ext>
            </a:extLst>
          </p:cNvPr>
          <p:cNvSpPr txBox="1">
            <a:spLocks noChangeArrowheads="1"/>
          </p:cNvSpPr>
          <p:nvPr/>
        </p:nvSpPr>
        <p:spPr bwMode="auto">
          <a:xfrm>
            <a:off x="2447378" y="3453712"/>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50</a:t>
            </a:r>
          </a:p>
        </p:txBody>
      </p:sp>
      <p:sp>
        <p:nvSpPr>
          <p:cNvPr id="285712" name="Text Box 16">
            <a:extLst>
              <a:ext uri="{FF2B5EF4-FFF2-40B4-BE49-F238E27FC236}">
                <a16:creationId xmlns:a16="http://schemas.microsoft.com/office/drawing/2014/main" id="{DABD3A79-87BE-9640-BE11-EB5F7D2E49A8}"/>
              </a:ext>
            </a:extLst>
          </p:cNvPr>
          <p:cNvSpPr txBox="1">
            <a:spLocks noChangeArrowheads="1"/>
          </p:cNvSpPr>
          <p:nvPr/>
        </p:nvSpPr>
        <p:spPr bwMode="auto">
          <a:xfrm>
            <a:off x="2447378" y="4338346"/>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25</a:t>
            </a:r>
          </a:p>
        </p:txBody>
      </p:sp>
      <p:sp>
        <p:nvSpPr>
          <p:cNvPr id="285713" name="Text Box 17">
            <a:extLst>
              <a:ext uri="{FF2B5EF4-FFF2-40B4-BE49-F238E27FC236}">
                <a16:creationId xmlns:a16="http://schemas.microsoft.com/office/drawing/2014/main" id="{650E04C0-B50A-EC47-8B29-3F36D19204E0}"/>
              </a:ext>
            </a:extLst>
          </p:cNvPr>
          <p:cNvSpPr txBox="1">
            <a:spLocks noChangeArrowheads="1"/>
          </p:cNvSpPr>
          <p:nvPr/>
        </p:nvSpPr>
        <p:spPr bwMode="auto">
          <a:xfrm>
            <a:off x="2554778" y="5238458"/>
            <a:ext cx="292068"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0</a:t>
            </a:r>
          </a:p>
        </p:txBody>
      </p:sp>
      <p:grpSp>
        <p:nvGrpSpPr>
          <p:cNvPr id="2" name="Group 1">
            <a:extLst>
              <a:ext uri="{FF2B5EF4-FFF2-40B4-BE49-F238E27FC236}">
                <a16:creationId xmlns:a16="http://schemas.microsoft.com/office/drawing/2014/main" id="{F003AF66-B0A4-5546-B2FC-54073B01B3B8}"/>
              </a:ext>
            </a:extLst>
          </p:cNvPr>
          <p:cNvGrpSpPr/>
          <p:nvPr/>
        </p:nvGrpSpPr>
        <p:grpSpPr>
          <a:xfrm>
            <a:off x="1696019" y="1966620"/>
            <a:ext cx="5293011" cy="4052114"/>
            <a:chOff x="1696019" y="1966620"/>
            <a:chExt cx="5293011" cy="4052114"/>
          </a:xfrm>
        </p:grpSpPr>
        <p:sp>
          <p:nvSpPr>
            <p:cNvPr id="48138" name="Freeform 10">
              <a:extLst>
                <a:ext uri="{FF2B5EF4-FFF2-40B4-BE49-F238E27FC236}">
                  <a16:creationId xmlns:a16="http://schemas.microsoft.com/office/drawing/2014/main" id="{09821F1B-5F63-CC46-A9D8-1139D5DDC368}"/>
                </a:ext>
              </a:extLst>
            </p:cNvPr>
            <p:cNvSpPr>
              <a:spLocks/>
            </p:cNvSpPr>
            <p:nvPr/>
          </p:nvSpPr>
          <p:spPr bwMode="auto">
            <a:xfrm>
              <a:off x="3870784" y="1986860"/>
              <a:ext cx="2546747" cy="3390900"/>
            </a:xfrm>
            <a:custGeom>
              <a:avLst/>
              <a:gdLst>
                <a:gd name="T0" fmla="*/ 0 w 1901"/>
                <a:gd name="T1" fmla="*/ 2848 h 2848"/>
                <a:gd name="T2" fmla="*/ 250 w 1901"/>
                <a:gd name="T3" fmla="*/ 2618 h 2848"/>
                <a:gd name="T4" fmla="*/ 442 w 1901"/>
                <a:gd name="T5" fmla="*/ 2234 h 2848"/>
                <a:gd name="T6" fmla="*/ 602 w 1901"/>
                <a:gd name="T7" fmla="*/ 1607 h 2848"/>
                <a:gd name="T8" fmla="*/ 762 w 1901"/>
                <a:gd name="T9" fmla="*/ 1011 h 2848"/>
                <a:gd name="T10" fmla="*/ 935 w 1901"/>
                <a:gd name="T11" fmla="*/ 583 h 2848"/>
                <a:gd name="T12" fmla="*/ 1146 w 1901"/>
                <a:gd name="T13" fmla="*/ 275 h 2848"/>
                <a:gd name="T14" fmla="*/ 1383 w 1901"/>
                <a:gd name="T15" fmla="*/ 109 h 2848"/>
                <a:gd name="T16" fmla="*/ 1651 w 1901"/>
                <a:gd name="T17" fmla="*/ 32 h 2848"/>
                <a:gd name="T18" fmla="*/ 1901 w 1901"/>
                <a:gd name="T19" fmla="*/ 0 h 28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1"/>
                <a:gd name="T31" fmla="*/ 0 h 2848"/>
                <a:gd name="T32" fmla="*/ 1901 w 1901"/>
                <a:gd name="T33" fmla="*/ 2848 h 28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1" h="2848">
                  <a:moveTo>
                    <a:pt x="0" y="2848"/>
                  </a:moveTo>
                  <a:cubicBezTo>
                    <a:pt x="88" y="2784"/>
                    <a:pt x="176" y="2720"/>
                    <a:pt x="250" y="2618"/>
                  </a:cubicBezTo>
                  <a:cubicBezTo>
                    <a:pt x="324" y="2516"/>
                    <a:pt x="383" y="2403"/>
                    <a:pt x="442" y="2234"/>
                  </a:cubicBezTo>
                  <a:cubicBezTo>
                    <a:pt x="501" y="2065"/>
                    <a:pt x="549" y="1811"/>
                    <a:pt x="602" y="1607"/>
                  </a:cubicBezTo>
                  <a:cubicBezTo>
                    <a:pt x="655" y="1403"/>
                    <a:pt x="707" y="1182"/>
                    <a:pt x="762" y="1011"/>
                  </a:cubicBezTo>
                  <a:cubicBezTo>
                    <a:pt x="817" y="840"/>
                    <a:pt x="871" y="706"/>
                    <a:pt x="935" y="583"/>
                  </a:cubicBezTo>
                  <a:cubicBezTo>
                    <a:pt x="999" y="460"/>
                    <a:pt x="1071" y="354"/>
                    <a:pt x="1146" y="275"/>
                  </a:cubicBezTo>
                  <a:cubicBezTo>
                    <a:pt x="1221" y="196"/>
                    <a:pt x="1299" y="149"/>
                    <a:pt x="1383" y="109"/>
                  </a:cubicBezTo>
                  <a:cubicBezTo>
                    <a:pt x="1467" y="69"/>
                    <a:pt x="1565" y="50"/>
                    <a:pt x="1651" y="32"/>
                  </a:cubicBezTo>
                  <a:cubicBezTo>
                    <a:pt x="1737" y="14"/>
                    <a:pt x="1819" y="7"/>
                    <a:pt x="1901" y="0"/>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48140" name="Freeform 12">
              <a:extLst>
                <a:ext uri="{FF2B5EF4-FFF2-40B4-BE49-F238E27FC236}">
                  <a16:creationId xmlns:a16="http://schemas.microsoft.com/office/drawing/2014/main" id="{883F41A9-628C-414D-B690-755E856C24A7}"/>
                </a:ext>
              </a:extLst>
            </p:cNvPr>
            <p:cNvSpPr>
              <a:spLocks/>
            </p:cNvSpPr>
            <p:nvPr/>
          </p:nvSpPr>
          <p:spPr bwMode="auto">
            <a:xfrm>
              <a:off x="2893280" y="1966620"/>
              <a:ext cx="4095750" cy="3419475"/>
            </a:xfrm>
            <a:custGeom>
              <a:avLst/>
              <a:gdLst>
                <a:gd name="T0" fmla="*/ 0 w 3058"/>
                <a:gd name="T1" fmla="*/ 0 h 2872"/>
                <a:gd name="T2" fmla="*/ 0 w 3058"/>
                <a:gd name="T3" fmla="*/ 2872 h 2872"/>
                <a:gd name="T4" fmla="*/ 3058 w 3058"/>
                <a:gd name="T5" fmla="*/ 2872 h 2872"/>
                <a:gd name="T6" fmla="*/ 0 60000 65536"/>
                <a:gd name="T7" fmla="*/ 0 60000 65536"/>
                <a:gd name="T8" fmla="*/ 0 60000 65536"/>
                <a:gd name="T9" fmla="*/ 0 w 3058"/>
                <a:gd name="T10" fmla="*/ 0 h 2872"/>
                <a:gd name="T11" fmla="*/ 3058 w 3058"/>
                <a:gd name="T12" fmla="*/ 2872 h 2872"/>
              </a:gdLst>
              <a:ahLst/>
              <a:cxnLst>
                <a:cxn ang="T6">
                  <a:pos x="T0" y="T1"/>
                </a:cxn>
                <a:cxn ang="T7">
                  <a:pos x="T2" y="T3"/>
                </a:cxn>
                <a:cxn ang="T8">
                  <a:pos x="T4" y="T5"/>
                </a:cxn>
              </a:cxnLst>
              <a:rect l="T9" t="T10" r="T11" b="T12"/>
              <a:pathLst>
                <a:path w="3058" h="2872">
                  <a:moveTo>
                    <a:pt x="0" y="0"/>
                  </a:moveTo>
                  <a:lnTo>
                    <a:pt x="0" y="2872"/>
                  </a:lnTo>
                  <a:lnTo>
                    <a:pt x="3058" y="287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14" name="Text Box 18">
              <a:extLst>
                <a:ext uri="{FF2B5EF4-FFF2-40B4-BE49-F238E27FC236}">
                  <a16:creationId xmlns:a16="http://schemas.microsoft.com/office/drawing/2014/main" id="{28D426C8-917D-2C47-ACE8-AA8023E42A1C}"/>
                </a:ext>
              </a:extLst>
            </p:cNvPr>
            <p:cNvSpPr txBox="1">
              <a:spLocks noChangeArrowheads="1"/>
            </p:cNvSpPr>
            <p:nvPr/>
          </p:nvSpPr>
          <p:spPr bwMode="auto">
            <a:xfrm>
              <a:off x="4200265"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A</a:t>
              </a:r>
            </a:p>
          </p:txBody>
        </p:sp>
        <p:sp>
          <p:nvSpPr>
            <p:cNvPr id="285715" name="Text Box 19">
              <a:extLst>
                <a:ext uri="{FF2B5EF4-FFF2-40B4-BE49-F238E27FC236}">
                  <a16:creationId xmlns:a16="http://schemas.microsoft.com/office/drawing/2014/main" id="{1F6A4BBF-6498-894B-AC6C-E11D35C00BB6}"/>
                </a:ext>
              </a:extLst>
            </p:cNvPr>
            <p:cNvSpPr txBox="1">
              <a:spLocks noChangeArrowheads="1"/>
            </p:cNvSpPr>
            <p:nvPr/>
          </p:nvSpPr>
          <p:spPr bwMode="auto">
            <a:xfrm>
              <a:off x="4628890"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B</a:t>
              </a:r>
            </a:p>
          </p:txBody>
        </p:sp>
        <p:sp>
          <p:nvSpPr>
            <p:cNvPr id="285716" name="Text Box 20">
              <a:extLst>
                <a:ext uri="{FF2B5EF4-FFF2-40B4-BE49-F238E27FC236}">
                  <a16:creationId xmlns:a16="http://schemas.microsoft.com/office/drawing/2014/main" id="{C69F1D47-7FB8-994F-860F-EEBB87CC661B}"/>
                </a:ext>
              </a:extLst>
            </p:cNvPr>
            <p:cNvSpPr txBox="1">
              <a:spLocks noChangeArrowheads="1"/>
            </p:cNvSpPr>
            <p:nvPr/>
          </p:nvSpPr>
          <p:spPr bwMode="auto">
            <a:xfrm>
              <a:off x="5610903" y="5420624"/>
              <a:ext cx="33214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C</a:t>
              </a:r>
            </a:p>
          </p:txBody>
        </p:sp>
        <p:sp>
          <p:nvSpPr>
            <p:cNvPr id="285717" name="Text Box 21">
              <a:extLst>
                <a:ext uri="{FF2B5EF4-FFF2-40B4-BE49-F238E27FC236}">
                  <a16:creationId xmlns:a16="http://schemas.microsoft.com/office/drawing/2014/main" id="{18878CE7-5737-CE44-B1D8-CDF6A84CA55B}"/>
                </a:ext>
              </a:extLst>
            </p:cNvPr>
            <p:cNvSpPr txBox="1">
              <a:spLocks noChangeArrowheads="1"/>
            </p:cNvSpPr>
            <p:nvPr/>
          </p:nvSpPr>
          <p:spPr bwMode="auto">
            <a:xfrm>
              <a:off x="3926643" y="5680180"/>
              <a:ext cx="1712328"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Cumulative</a:t>
              </a:r>
              <a:r>
                <a:rPr lang="en-US" sz="1500" dirty="0">
                  <a:effectLst>
                    <a:outerShdw blurRad="38100" dist="38100" dir="2700000" algn="tl">
                      <a:srgbClr val="000000"/>
                    </a:outerShdw>
                  </a:effectLst>
                  <a:latin typeface="Arial" panose="020B0604020202020204" pitchFamily="34" charset="0"/>
                  <a:cs typeface="Arial" panose="020B0604020202020204" pitchFamily="34" charset="0"/>
                </a:rPr>
                <a:t> Dose</a:t>
              </a:r>
            </a:p>
          </p:txBody>
        </p:sp>
        <p:sp>
          <p:nvSpPr>
            <p:cNvPr id="285718" name="Text Box 22">
              <a:extLst>
                <a:ext uri="{FF2B5EF4-FFF2-40B4-BE49-F238E27FC236}">
                  <a16:creationId xmlns:a16="http://schemas.microsoft.com/office/drawing/2014/main" id="{2CC06BDA-551D-3C4B-9689-CD3121CCDFC6}"/>
                </a:ext>
              </a:extLst>
            </p:cNvPr>
            <p:cNvSpPr txBox="1">
              <a:spLocks noChangeArrowheads="1"/>
            </p:cNvSpPr>
            <p:nvPr/>
          </p:nvSpPr>
          <p:spPr bwMode="auto">
            <a:xfrm rot="16200000">
              <a:off x="443208" y="3383969"/>
              <a:ext cx="3090398" cy="584775"/>
            </a:xfrm>
            <a:prstGeom prst="rect">
              <a:avLst/>
            </a:prstGeom>
            <a:noFill/>
            <a:ln w="9525">
              <a:noFill/>
              <a:miter lim="800000"/>
              <a:headEnd/>
              <a:tailEnd/>
            </a:ln>
            <a:effectLst/>
          </p:spPr>
          <p:txBody>
            <a:bodyPr wrap="none">
              <a:spAutoFit/>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Probability of Tumor Control</a:t>
              </a:r>
              <a:b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br>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or Normal Tissue Damage (%)</a:t>
              </a:r>
              <a:endParaRPr lang="en-US" altLang="en-US" sz="16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5719" name="Text Box 23">
              <a:extLst>
                <a:ext uri="{FF2B5EF4-FFF2-40B4-BE49-F238E27FC236}">
                  <a16:creationId xmlns:a16="http://schemas.microsoft.com/office/drawing/2014/main" id="{B3EEBC26-9DE9-C141-B5E4-A1D11F8AE3AC}"/>
                </a:ext>
              </a:extLst>
            </p:cNvPr>
            <p:cNvSpPr txBox="1">
              <a:spLocks noChangeArrowheads="1"/>
            </p:cNvSpPr>
            <p:nvPr/>
          </p:nvSpPr>
          <p:spPr bwMode="auto">
            <a:xfrm>
              <a:off x="3880310" y="2769102"/>
              <a:ext cx="770147" cy="338554"/>
            </a:xfrm>
            <a:prstGeom prst="rect">
              <a:avLst/>
            </a:prstGeom>
            <a:noFill/>
            <a:ln w="9525">
              <a:noFill/>
              <a:miter lim="800000"/>
              <a:headEnd/>
              <a:tailEnd/>
            </a:ln>
            <a:effectLst/>
          </p:spPr>
          <p:txBody>
            <a:bodyPr wrap="none">
              <a:spAutoFit/>
            </a:bodyPr>
            <a:lstStyle/>
            <a:p>
              <a:pP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Tumor</a:t>
              </a:r>
            </a:p>
          </p:txBody>
        </p:sp>
        <p:sp>
          <p:nvSpPr>
            <p:cNvPr id="285720" name="Text Box 24">
              <a:extLst>
                <a:ext uri="{FF2B5EF4-FFF2-40B4-BE49-F238E27FC236}">
                  <a16:creationId xmlns:a16="http://schemas.microsoft.com/office/drawing/2014/main" id="{38929798-C9E0-CF4F-9CD4-1CE725BC2AD3}"/>
                </a:ext>
              </a:extLst>
            </p:cNvPr>
            <p:cNvSpPr txBox="1">
              <a:spLocks noChangeArrowheads="1"/>
            </p:cNvSpPr>
            <p:nvPr/>
          </p:nvSpPr>
          <p:spPr bwMode="auto">
            <a:xfrm>
              <a:off x="3142122" y="3310837"/>
              <a:ext cx="1494192" cy="338554"/>
            </a:xfrm>
            <a:prstGeom prst="rect">
              <a:avLst/>
            </a:prstGeom>
            <a:noFill/>
            <a:ln w="9525">
              <a:noFill/>
              <a:miter lim="800000"/>
              <a:headEnd/>
              <a:tailEnd/>
            </a:ln>
            <a:effectLst/>
          </p:spPr>
          <p:txBody>
            <a:bodyPr wrap="none">
              <a:spAutoFit/>
            </a:bodyPr>
            <a:lstStyle/>
            <a:p>
              <a:pP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Normal Tissue</a:t>
              </a:r>
            </a:p>
          </p:txBody>
        </p:sp>
      </p:grpSp>
      <p:sp>
        <p:nvSpPr>
          <p:cNvPr id="48153" name="Line 25">
            <a:extLst>
              <a:ext uri="{FF2B5EF4-FFF2-40B4-BE49-F238E27FC236}">
                <a16:creationId xmlns:a16="http://schemas.microsoft.com/office/drawing/2014/main" id="{4CF60861-C3AF-4F4A-81C5-5FBF48B6529F}"/>
              </a:ext>
            </a:extLst>
          </p:cNvPr>
          <p:cNvSpPr>
            <a:spLocks noChangeShapeType="1"/>
          </p:cNvSpPr>
          <p:nvPr/>
        </p:nvSpPr>
        <p:spPr bwMode="auto">
          <a:xfrm>
            <a:off x="4625640" y="2947694"/>
            <a:ext cx="31670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54" name="Line 26">
            <a:extLst>
              <a:ext uri="{FF2B5EF4-FFF2-40B4-BE49-F238E27FC236}">
                <a16:creationId xmlns:a16="http://schemas.microsoft.com/office/drawing/2014/main" id="{17A4E954-25B2-3A4A-9052-B2A31C1E1196}"/>
              </a:ext>
            </a:extLst>
          </p:cNvPr>
          <p:cNvSpPr>
            <a:spLocks noChangeShapeType="1"/>
          </p:cNvSpPr>
          <p:nvPr/>
        </p:nvSpPr>
        <p:spPr bwMode="auto">
          <a:xfrm>
            <a:off x="4642309" y="3458473"/>
            <a:ext cx="65246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3AED7E5-8801-C842-B527-8D59B719F221}"/>
              </a:ext>
            </a:extLst>
          </p:cNvPr>
          <p:cNvSpPr/>
          <p:nvPr/>
        </p:nvSpPr>
        <p:spPr>
          <a:xfrm>
            <a:off x="105037" y="6485678"/>
            <a:ext cx="260840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Hall and </a:t>
            </a:r>
            <a:r>
              <a:rPr lang="en-US" b="1" dirty="0" err="1">
                <a:latin typeface="Arial" panose="020B0604020202020204" pitchFamily="34" charset="0"/>
                <a:cs typeface="Arial" panose="020B0604020202020204" pitchFamily="34" charset="0"/>
              </a:rPr>
              <a:t>Giaccia</a:t>
            </a:r>
            <a:r>
              <a:rPr lang="en-US" b="1" dirty="0">
                <a:latin typeface="Arial" panose="020B0604020202020204" pitchFamily="34" charset="0"/>
                <a:cs typeface="Arial" panose="020B0604020202020204" pitchFamily="34" charset="0"/>
              </a:rPr>
              <a:t>, 2019</a:t>
            </a:r>
          </a:p>
        </p:txBody>
      </p:sp>
      <p:sp>
        <p:nvSpPr>
          <p:cNvPr id="5" name="Rectangle 4">
            <a:extLst>
              <a:ext uri="{FF2B5EF4-FFF2-40B4-BE49-F238E27FC236}">
                <a16:creationId xmlns:a16="http://schemas.microsoft.com/office/drawing/2014/main" id="{B21FEF25-1A6F-8345-890D-044EC722ECEB}"/>
              </a:ext>
            </a:extLst>
          </p:cNvPr>
          <p:cNvSpPr/>
          <p:nvPr/>
        </p:nvSpPr>
        <p:spPr>
          <a:xfrm>
            <a:off x="96051" y="364309"/>
            <a:ext cx="8842255" cy="968598"/>
          </a:xfrm>
          <a:prstGeom prst="rect">
            <a:avLst/>
          </a:prstGeom>
        </p:spPr>
        <p:txBody>
          <a:bodyPr wrap="square">
            <a:spAutoFit/>
          </a:bodyPr>
          <a:lstStyle/>
          <a:p>
            <a:pPr lvl="1" algn="ctr">
              <a:lnSpc>
                <a:spcPts val="3360"/>
              </a:lnSpc>
              <a:spcAft>
                <a:spcPts val="1350"/>
              </a:spcAft>
            </a:pPr>
            <a:r>
              <a:rPr lang="en-US" sz="3200" b="1" dirty="0">
                <a:solidFill>
                  <a:srgbClr val="0070C0"/>
                </a:solidFill>
                <a:latin typeface="Arial" panose="020B0604020202020204" pitchFamily="34" charset="0"/>
                <a:cs typeface="Arial" panose="020B0604020202020204" pitchFamily="34" charset="0"/>
              </a:rPr>
              <a:t>Objective: To Increase the Therapeutic Index of Radiotherapy</a:t>
            </a:r>
            <a:endParaRPr lang="en-US" sz="3200"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A2C389-62A0-394D-86F3-C4CA00D5CA1B}"/>
              </a:ext>
            </a:extLst>
          </p:cNvPr>
          <p:cNvSpPr txBox="1"/>
          <p:nvPr/>
        </p:nvSpPr>
        <p:spPr>
          <a:xfrm>
            <a:off x="5219208" y="3812099"/>
            <a:ext cx="2946063"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(Decreasing Lymphopenia)</a:t>
            </a:r>
          </a:p>
          <a:p>
            <a:r>
              <a:rPr lang="en-US" dirty="0">
                <a:latin typeface="Arial" panose="020B0604020202020204" pitchFamily="34" charset="0"/>
                <a:cs typeface="Arial" panose="020B0604020202020204" pitchFamily="34" charset="0"/>
              </a:rPr>
              <a:t>(Hadron Therapy)</a:t>
            </a:r>
          </a:p>
        </p:txBody>
      </p:sp>
      <p:sp>
        <p:nvSpPr>
          <p:cNvPr id="6" name="TextBox 5">
            <a:extLst>
              <a:ext uri="{FF2B5EF4-FFF2-40B4-BE49-F238E27FC236}">
                <a16:creationId xmlns:a16="http://schemas.microsoft.com/office/drawing/2014/main" id="{2F295F24-6DB3-814E-90C3-0AF54DD742A8}"/>
              </a:ext>
            </a:extLst>
          </p:cNvPr>
          <p:cNvSpPr txBox="1"/>
          <p:nvPr/>
        </p:nvSpPr>
        <p:spPr>
          <a:xfrm>
            <a:off x="3212495" y="1532054"/>
            <a:ext cx="200151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(Hadron Therapy)</a:t>
            </a:r>
          </a:p>
        </p:txBody>
      </p:sp>
      <p:pic>
        <p:nvPicPr>
          <p:cNvPr id="7" name="Picture 6">
            <a:extLst>
              <a:ext uri="{FF2B5EF4-FFF2-40B4-BE49-F238E27FC236}">
                <a16:creationId xmlns:a16="http://schemas.microsoft.com/office/drawing/2014/main" id="{DFB59E7E-C146-9A6A-EBD6-CE14A8A86D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8130" y="6441536"/>
            <a:ext cx="1547539" cy="439910"/>
          </a:xfrm>
          <a:prstGeom prst="rect">
            <a:avLst/>
          </a:prstGeom>
          <a:noFill/>
          <a:ln>
            <a:noFill/>
          </a:ln>
        </p:spPr>
      </p:pic>
    </p:spTree>
    <p:extLst>
      <p:ext uri="{BB962C8B-B14F-4D97-AF65-F5344CB8AC3E}">
        <p14:creationId xmlns:p14="http://schemas.microsoft.com/office/powerpoint/2010/main" val="2043341248"/>
      </p:ext>
    </p:extLst>
  </p:cSld>
  <p:clrMapOvr>
    <a:masterClrMapping/>
  </p:clrMapOvr>
  <mc:AlternateContent xmlns:mc="http://schemas.openxmlformats.org/markup-compatibility/2006" xmlns:p14="http://schemas.microsoft.com/office/powerpoint/2010/main">
    <mc:Choice Requires="p14">
      <p:transition spd="slow" p14:dur="2000" advTm="13745"/>
    </mc:Choice>
    <mc:Fallback xmlns="">
      <p:transition spd="slow" advTm="1374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D851-4D6B-3CBF-53B5-70F0C05B640A}"/>
              </a:ext>
            </a:extLst>
          </p:cNvPr>
          <p:cNvSpPr>
            <a:spLocks noGrp="1"/>
          </p:cNvSpPr>
          <p:nvPr>
            <p:ph type="title"/>
          </p:nvPr>
        </p:nvSpPr>
        <p:spPr/>
        <p:txBody>
          <a:bodyPr>
            <a:normAutofit fontScale="90000"/>
          </a:bodyPr>
          <a:lstStyle/>
          <a:p>
            <a:r>
              <a:rPr lang="en-US" b="1" dirty="0">
                <a:solidFill>
                  <a:srgbClr val="0070C0"/>
                </a:solidFill>
                <a:latin typeface="Arial" panose="020B0604020202020204" pitchFamily="34" charset="0"/>
                <a:cs typeface="Arial" panose="020B0604020202020204" pitchFamily="34" charset="0"/>
              </a:rPr>
              <a:t>Effect of Different Therapies on Mean Body Dose and Survival</a:t>
            </a:r>
          </a:p>
        </p:txBody>
      </p:sp>
      <p:pic>
        <p:nvPicPr>
          <p:cNvPr id="4" name="Picture 3">
            <a:extLst>
              <a:ext uri="{FF2B5EF4-FFF2-40B4-BE49-F238E27FC236}">
                <a16:creationId xmlns:a16="http://schemas.microsoft.com/office/drawing/2014/main" id="{7F77B5D7-C574-0AE5-327D-9A323BAE073F}"/>
              </a:ext>
            </a:extLst>
          </p:cNvPr>
          <p:cNvPicPr>
            <a:picLocks noChangeAspect="1"/>
          </p:cNvPicPr>
          <p:nvPr/>
        </p:nvPicPr>
        <p:blipFill>
          <a:blip r:embed="rId2"/>
          <a:stretch>
            <a:fillRect/>
          </a:stretch>
        </p:blipFill>
        <p:spPr>
          <a:xfrm>
            <a:off x="375138" y="1506635"/>
            <a:ext cx="7772400" cy="4893036"/>
          </a:xfrm>
          <a:prstGeom prst="rect">
            <a:avLst/>
          </a:prstGeom>
        </p:spPr>
      </p:pic>
      <p:pic>
        <p:nvPicPr>
          <p:cNvPr id="5" name="Picture 4">
            <a:extLst>
              <a:ext uri="{FF2B5EF4-FFF2-40B4-BE49-F238E27FC236}">
                <a16:creationId xmlns:a16="http://schemas.microsoft.com/office/drawing/2014/main" id="{81CC41E5-5D97-3891-DE28-F122E340BAD0}"/>
              </a:ext>
            </a:extLst>
          </p:cNvPr>
          <p:cNvPicPr>
            <a:picLocks noChangeAspect="1"/>
          </p:cNvPicPr>
          <p:nvPr/>
        </p:nvPicPr>
        <p:blipFill>
          <a:blip r:embed="rId3"/>
          <a:stretch>
            <a:fillRect/>
          </a:stretch>
        </p:blipFill>
        <p:spPr>
          <a:xfrm>
            <a:off x="5842660" y="4310743"/>
            <a:ext cx="2719574" cy="1861692"/>
          </a:xfrm>
          <a:prstGeom prst="rect">
            <a:avLst/>
          </a:prstGeom>
        </p:spPr>
      </p:pic>
      <p:pic>
        <p:nvPicPr>
          <p:cNvPr id="6" name="Picture 5">
            <a:extLst>
              <a:ext uri="{FF2B5EF4-FFF2-40B4-BE49-F238E27FC236}">
                <a16:creationId xmlns:a16="http://schemas.microsoft.com/office/drawing/2014/main" id="{C46D7594-4957-5809-CCE0-DD715D5FFD22}"/>
              </a:ext>
            </a:extLst>
          </p:cNvPr>
          <p:cNvPicPr>
            <a:picLocks noChangeAspect="1"/>
          </p:cNvPicPr>
          <p:nvPr/>
        </p:nvPicPr>
        <p:blipFill>
          <a:blip r:embed="rId4"/>
          <a:stretch>
            <a:fillRect/>
          </a:stretch>
        </p:blipFill>
        <p:spPr>
          <a:xfrm>
            <a:off x="247859" y="4310743"/>
            <a:ext cx="2066307" cy="2205051"/>
          </a:xfrm>
          <a:prstGeom prst="rect">
            <a:avLst/>
          </a:prstGeom>
        </p:spPr>
      </p:pic>
      <p:sp>
        <p:nvSpPr>
          <p:cNvPr id="7" name="TextBox 6">
            <a:extLst>
              <a:ext uri="{FF2B5EF4-FFF2-40B4-BE49-F238E27FC236}">
                <a16:creationId xmlns:a16="http://schemas.microsoft.com/office/drawing/2014/main" id="{0D26DAA3-D826-3607-7AB2-B03A5ED09072}"/>
              </a:ext>
            </a:extLst>
          </p:cNvPr>
          <p:cNvSpPr txBox="1"/>
          <p:nvPr/>
        </p:nvSpPr>
        <p:spPr>
          <a:xfrm>
            <a:off x="6074229" y="6488668"/>
            <a:ext cx="45720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Davuluri et al, IJROBP, 2017</a:t>
            </a:r>
          </a:p>
        </p:txBody>
      </p:sp>
      <p:pic>
        <p:nvPicPr>
          <p:cNvPr id="3" name="Picture 2">
            <a:extLst>
              <a:ext uri="{FF2B5EF4-FFF2-40B4-BE49-F238E27FC236}">
                <a16:creationId xmlns:a16="http://schemas.microsoft.com/office/drawing/2014/main" id="{A82A4435-98A3-14F4-77D9-1A6F6281AF3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418090"/>
            <a:ext cx="1547539" cy="439910"/>
          </a:xfrm>
          <a:prstGeom prst="rect">
            <a:avLst/>
          </a:prstGeom>
          <a:noFill/>
          <a:ln>
            <a:noFill/>
          </a:ln>
        </p:spPr>
      </p:pic>
    </p:spTree>
    <p:extLst>
      <p:ext uri="{BB962C8B-B14F-4D97-AF65-F5344CB8AC3E}">
        <p14:creationId xmlns:p14="http://schemas.microsoft.com/office/powerpoint/2010/main" val="3852123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a:extLst>
              <a:ext uri="{FF2B5EF4-FFF2-40B4-BE49-F238E27FC236}">
                <a16:creationId xmlns:a16="http://schemas.microsoft.com/office/drawing/2014/main" id="{073907AD-D7D1-8845-9566-B140DBE5E89A}"/>
              </a:ext>
            </a:extLst>
          </p:cNvPr>
          <p:cNvSpPr>
            <a:spLocks noChangeShapeType="1"/>
          </p:cNvSpPr>
          <p:nvPr/>
        </p:nvSpPr>
        <p:spPr bwMode="auto">
          <a:xfrm>
            <a:off x="2806366" y="1966619"/>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1" name="Line 3">
            <a:extLst>
              <a:ext uri="{FF2B5EF4-FFF2-40B4-BE49-F238E27FC236}">
                <a16:creationId xmlns:a16="http://schemas.microsoft.com/office/drawing/2014/main" id="{89FAC96B-3E55-EB46-ACB2-A130F694AB6B}"/>
              </a:ext>
            </a:extLst>
          </p:cNvPr>
          <p:cNvSpPr>
            <a:spLocks noChangeShapeType="1"/>
          </p:cNvSpPr>
          <p:nvPr/>
        </p:nvSpPr>
        <p:spPr bwMode="auto">
          <a:xfrm>
            <a:off x="2806366" y="2748860"/>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2" name="Line 4">
            <a:extLst>
              <a:ext uri="{FF2B5EF4-FFF2-40B4-BE49-F238E27FC236}">
                <a16:creationId xmlns:a16="http://schemas.microsoft.com/office/drawing/2014/main" id="{A44506DA-51DF-324B-8AD6-0F92FB071E12}"/>
              </a:ext>
            </a:extLst>
          </p:cNvPr>
          <p:cNvSpPr>
            <a:spLocks noChangeShapeType="1"/>
          </p:cNvSpPr>
          <p:nvPr/>
        </p:nvSpPr>
        <p:spPr bwMode="auto">
          <a:xfrm>
            <a:off x="2806366" y="359420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3" name="Line 5">
            <a:extLst>
              <a:ext uri="{FF2B5EF4-FFF2-40B4-BE49-F238E27FC236}">
                <a16:creationId xmlns:a16="http://schemas.microsoft.com/office/drawing/2014/main" id="{647C5A08-E9C3-4247-A9DF-91AC70DBB0BD}"/>
              </a:ext>
            </a:extLst>
          </p:cNvPr>
          <p:cNvSpPr>
            <a:spLocks noChangeShapeType="1"/>
          </p:cNvSpPr>
          <p:nvPr/>
        </p:nvSpPr>
        <p:spPr bwMode="auto">
          <a:xfrm>
            <a:off x="2806366" y="4493126"/>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4" name="Line 6">
            <a:extLst>
              <a:ext uri="{FF2B5EF4-FFF2-40B4-BE49-F238E27FC236}">
                <a16:creationId xmlns:a16="http://schemas.microsoft.com/office/drawing/2014/main" id="{FE362E6D-1384-1343-B2C5-7B0990EAC324}"/>
              </a:ext>
            </a:extLst>
          </p:cNvPr>
          <p:cNvSpPr>
            <a:spLocks noChangeShapeType="1"/>
          </p:cNvSpPr>
          <p:nvPr/>
        </p:nvSpPr>
        <p:spPr bwMode="auto">
          <a:xfrm>
            <a:off x="2806366" y="538609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5" name="Line 7">
            <a:extLst>
              <a:ext uri="{FF2B5EF4-FFF2-40B4-BE49-F238E27FC236}">
                <a16:creationId xmlns:a16="http://schemas.microsoft.com/office/drawing/2014/main" id="{380A8563-1774-DC49-8068-AF4D88DDC2E9}"/>
              </a:ext>
            </a:extLst>
          </p:cNvPr>
          <p:cNvSpPr>
            <a:spLocks noChangeShapeType="1"/>
          </p:cNvSpPr>
          <p:nvPr/>
        </p:nvSpPr>
        <p:spPr bwMode="auto">
          <a:xfrm flipV="1">
            <a:off x="4368465" y="4857457"/>
            <a:ext cx="0" cy="5286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6" name="Line 8">
            <a:extLst>
              <a:ext uri="{FF2B5EF4-FFF2-40B4-BE49-F238E27FC236}">
                <a16:creationId xmlns:a16="http://schemas.microsoft.com/office/drawing/2014/main" id="{C926F858-7387-FE4D-9F39-94E757DD1750}"/>
              </a:ext>
            </a:extLst>
          </p:cNvPr>
          <p:cNvSpPr>
            <a:spLocks noChangeShapeType="1"/>
          </p:cNvSpPr>
          <p:nvPr/>
        </p:nvSpPr>
        <p:spPr bwMode="auto">
          <a:xfrm flipV="1">
            <a:off x="4780421" y="3527531"/>
            <a:ext cx="0" cy="18585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7" name="Line 9">
            <a:extLst>
              <a:ext uri="{FF2B5EF4-FFF2-40B4-BE49-F238E27FC236}">
                <a16:creationId xmlns:a16="http://schemas.microsoft.com/office/drawing/2014/main" id="{49F351DB-0694-4B46-80DF-31A9E98C7244}"/>
              </a:ext>
            </a:extLst>
          </p:cNvPr>
          <p:cNvSpPr>
            <a:spLocks noChangeShapeType="1"/>
          </p:cNvSpPr>
          <p:nvPr/>
        </p:nvSpPr>
        <p:spPr bwMode="auto">
          <a:xfrm flipV="1">
            <a:off x="5766259" y="2079731"/>
            <a:ext cx="0" cy="33063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9" name="Freeform 11">
            <a:extLst>
              <a:ext uri="{FF2B5EF4-FFF2-40B4-BE49-F238E27FC236}">
                <a16:creationId xmlns:a16="http://schemas.microsoft.com/office/drawing/2014/main" id="{639C47CD-C947-914D-9DE3-11D836E93D95}"/>
              </a:ext>
            </a:extLst>
          </p:cNvPr>
          <p:cNvSpPr>
            <a:spLocks/>
          </p:cNvSpPr>
          <p:nvPr/>
        </p:nvSpPr>
        <p:spPr bwMode="auto">
          <a:xfrm>
            <a:off x="4335128" y="1979717"/>
            <a:ext cx="2621756" cy="3398044"/>
          </a:xfrm>
          <a:custGeom>
            <a:avLst/>
            <a:gdLst>
              <a:gd name="T0" fmla="*/ 0 w 1958"/>
              <a:gd name="T1" fmla="*/ 2854 h 2854"/>
              <a:gd name="T2" fmla="*/ 153 w 1958"/>
              <a:gd name="T3" fmla="*/ 2816 h 2854"/>
              <a:gd name="T4" fmla="*/ 281 w 1958"/>
              <a:gd name="T5" fmla="*/ 2713 h 2854"/>
              <a:gd name="T6" fmla="*/ 390 w 1958"/>
              <a:gd name="T7" fmla="*/ 2515 h 2854"/>
              <a:gd name="T8" fmla="*/ 608 w 1958"/>
              <a:gd name="T9" fmla="*/ 1741 h 2854"/>
              <a:gd name="T10" fmla="*/ 755 w 1958"/>
              <a:gd name="T11" fmla="*/ 1235 h 2854"/>
              <a:gd name="T12" fmla="*/ 889 w 1958"/>
              <a:gd name="T13" fmla="*/ 851 h 2854"/>
              <a:gd name="T14" fmla="*/ 1069 w 1958"/>
              <a:gd name="T15" fmla="*/ 550 h 2854"/>
              <a:gd name="T16" fmla="*/ 1280 w 1958"/>
              <a:gd name="T17" fmla="*/ 320 h 2854"/>
              <a:gd name="T18" fmla="*/ 1497 w 1958"/>
              <a:gd name="T19" fmla="*/ 141 h 2854"/>
              <a:gd name="T20" fmla="*/ 1741 w 1958"/>
              <a:gd name="T21" fmla="*/ 38 h 2854"/>
              <a:gd name="T22" fmla="*/ 1958 w 1958"/>
              <a:gd name="T23" fmla="*/ 0 h 28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58"/>
              <a:gd name="T37" fmla="*/ 0 h 2854"/>
              <a:gd name="T38" fmla="*/ 1958 w 1958"/>
              <a:gd name="T39" fmla="*/ 2854 h 28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58" h="2854">
                <a:moveTo>
                  <a:pt x="0" y="2854"/>
                </a:moveTo>
                <a:cubicBezTo>
                  <a:pt x="53" y="2848"/>
                  <a:pt x="106" y="2839"/>
                  <a:pt x="153" y="2816"/>
                </a:cubicBezTo>
                <a:cubicBezTo>
                  <a:pt x="200" y="2793"/>
                  <a:pt x="242" y="2763"/>
                  <a:pt x="281" y="2713"/>
                </a:cubicBezTo>
                <a:cubicBezTo>
                  <a:pt x="320" y="2663"/>
                  <a:pt x="336" y="2677"/>
                  <a:pt x="390" y="2515"/>
                </a:cubicBezTo>
                <a:cubicBezTo>
                  <a:pt x="444" y="2353"/>
                  <a:pt x="547" y="1954"/>
                  <a:pt x="608" y="1741"/>
                </a:cubicBezTo>
                <a:cubicBezTo>
                  <a:pt x="669" y="1528"/>
                  <a:pt x="708" y="1383"/>
                  <a:pt x="755" y="1235"/>
                </a:cubicBezTo>
                <a:cubicBezTo>
                  <a:pt x="802" y="1087"/>
                  <a:pt x="837" y="965"/>
                  <a:pt x="889" y="851"/>
                </a:cubicBezTo>
                <a:cubicBezTo>
                  <a:pt x="941" y="737"/>
                  <a:pt x="1004" y="639"/>
                  <a:pt x="1069" y="550"/>
                </a:cubicBezTo>
                <a:cubicBezTo>
                  <a:pt x="1134" y="461"/>
                  <a:pt x="1209" y="388"/>
                  <a:pt x="1280" y="320"/>
                </a:cubicBezTo>
                <a:cubicBezTo>
                  <a:pt x="1351" y="252"/>
                  <a:pt x="1420" y="188"/>
                  <a:pt x="1497" y="141"/>
                </a:cubicBezTo>
                <a:cubicBezTo>
                  <a:pt x="1574" y="94"/>
                  <a:pt x="1664" y="61"/>
                  <a:pt x="1741" y="38"/>
                </a:cubicBezTo>
                <a:cubicBezTo>
                  <a:pt x="1818" y="15"/>
                  <a:pt x="1888" y="7"/>
                  <a:pt x="1958" y="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09" name="Text Box 13">
            <a:extLst>
              <a:ext uri="{FF2B5EF4-FFF2-40B4-BE49-F238E27FC236}">
                <a16:creationId xmlns:a16="http://schemas.microsoft.com/office/drawing/2014/main" id="{8631C9D2-F718-794E-B944-3F171E95858E}"/>
              </a:ext>
            </a:extLst>
          </p:cNvPr>
          <p:cNvSpPr txBox="1">
            <a:spLocks noChangeArrowheads="1"/>
          </p:cNvSpPr>
          <p:nvPr/>
        </p:nvSpPr>
        <p:spPr bwMode="auto">
          <a:xfrm>
            <a:off x="2339976" y="1830889"/>
            <a:ext cx="506870"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100</a:t>
            </a:r>
          </a:p>
        </p:txBody>
      </p:sp>
      <p:sp>
        <p:nvSpPr>
          <p:cNvPr id="285710" name="Text Box 14">
            <a:extLst>
              <a:ext uri="{FF2B5EF4-FFF2-40B4-BE49-F238E27FC236}">
                <a16:creationId xmlns:a16="http://schemas.microsoft.com/office/drawing/2014/main" id="{533EDDA7-F39A-AE45-8C1C-1C9A559CB7F9}"/>
              </a:ext>
            </a:extLst>
          </p:cNvPr>
          <p:cNvSpPr txBox="1">
            <a:spLocks noChangeArrowheads="1"/>
          </p:cNvSpPr>
          <p:nvPr/>
        </p:nvSpPr>
        <p:spPr bwMode="auto">
          <a:xfrm>
            <a:off x="2447378" y="2591699"/>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75</a:t>
            </a:r>
          </a:p>
        </p:txBody>
      </p:sp>
      <p:sp>
        <p:nvSpPr>
          <p:cNvPr id="285711" name="Text Box 15">
            <a:extLst>
              <a:ext uri="{FF2B5EF4-FFF2-40B4-BE49-F238E27FC236}">
                <a16:creationId xmlns:a16="http://schemas.microsoft.com/office/drawing/2014/main" id="{72B3B20C-DAF8-EC4F-9C22-03575E5D13B4}"/>
              </a:ext>
            </a:extLst>
          </p:cNvPr>
          <p:cNvSpPr txBox="1">
            <a:spLocks noChangeArrowheads="1"/>
          </p:cNvSpPr>
          <p:nvPr/>
        </p:nvSpPr>
        <p:spPr bwMode="auto">
          <a:xfrm>
            <a:off x="2447378" y="3453712"/>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50</a:t>
            </a:r>
          </a:p>
        </p:txBody>
      </p:sp>
      <p:sp>
        <p:nvSpPr>
          <p:cNvPr id="285712" name="Text Box 16">
            <a:extLst>
              <a:ext uri="{FF2B5EF4-FFF2-40B4-BE49-F238E27FC236}">
                <a16:creationId xmlns:a16="http://schemas.microsoft.com/office/drawing/2014/main" id="{DABD3A79-87BE-9640-BE11-EB5F7D2E49A8}"/>
              </a:ext>
            </a:extLst>
          </p:cNvPr>
          <p:cNvSpPr txBox="1">
            <a:spLocks noChangeArrowheads="1"/>
          </p:cNvSpPr>
          <p:nvPr/>
        </p:nvSpPr>
        <p:spPr bwMode="auto">
          <a:xfrm>
            <a:off x="2447378" y="4338346"/>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25</a:t>
            </a:r>
          </a:p>
        </p:txBody>
      </p:sp>
      <p:sp>
        <p:nvSpPr>
          <p:cNvPr id="285713" name="Text Box 17">
            <a:extLst>
              <a:ext uri="{FF2B5EF4-FFF2-40B4-BE49-F238E27FC236}">
                <a16:creationId xmlns:a16="http://schemas.microsoft.com/office/drawing/2014/main" id="{650E04C0-B50A-EC47-8B29-3F36D19204E0}"/>
              </a:ext>
            </a:extLst>
          </p:cNvPr>
          <p:cNvSpPr txBox="1">
            <a:spLocks noChangeArrowheads="1"/>
          </p:cNvSpPr>
          <p:nvPr/>
        </p:nvSpPr>
        <p:spPr bwMode="auto">
          <a:xfrm>
            <a:off x="2554778" y="5238458"/>
            <a:ext cx="292068"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0</a:t>
            </a:r>
          </a:p>
        </p:txBody>
      </p:sp>
      <p:grpSp>
        <p:nvGrpSpPr>
          <p:cNvPr id="2" name="Group 1">
            <a:extLst>
              <a:ext uri="{FF2B5EF4-FFF2-40B4-BE49-F238E27FC236}">
                <a16:creationId xmlns:a16="http://schemas.microsoft.com/office/drawing/2014/main" id="{F003AF66-B0A4-5546-B2FC-54073B01B3B8}"/>
              </a:ext>
            </a:extLst>
          </p:cNvPr>
          <p:cNvGrpSpPr/>
          <p:nvPr/>
        </p:nvGrpSpPr>
        <p:grpSpPr>
          <a:xfrm>
            <a:off x="1696019" y="1966620"/>
            <a:ext cx="5293011" cy="4052114"/>
            <a:chOff x="1696019" y="1966620"/>
            <a:chExt cx="5293011" cy="4052114"/>
          </a:xfrm>
        </p:grpSpPr>
        <p:sp>
          <p:nvSpPr>
            <p:cNvPr id="48138" name="Freeform 10">
              <a:extLst>
                <a:ext uri="{FF2B5EF4-FFF2-40B4-BE49-F238E27FC236}">
                  <a16:creationId xmlns:a16="http://schemas.microsoft.com/office/drawing/2014/main" id="{09821F1B-5F63-CC46-A9D8-1139D5DDC368}"/>
                </a:ext>
              </a:extLst>
            </p:cNvPr>
            <p:cNvSpPr>
              <a:spLocks/>
            </p:cNvSpPr>
            <p:nvPr/>
          </p:nvSpPr>
          <p:spPr bwMode="auto">
            <a:xfrm>
              <a:off x="3870784" y="1986860"/>
              <a:ext cx="2546747" cy="3390900"/>
            </a:xfrm>
            <a:custGeom>
              <a:avLst/>
              <a:gdLst>
                <a:gd name="T0" fmla="*/ 0 w 1901"/>
                <a:gd name="T1" fmla="*/ 2848 h 2848"/>
                <a:gd name="T2" fmla="*/ 250 w 1901"/>
                <a:gd name="T3" fmla="*/ 2618 h 2848"/>
                <a:gd name="T4" fmla="*/ 442 w 1901"/>
                <a:gd name="T5" fmla="*/ 2234 h 2848"/>
                <a:gd name="T6" fmla="*/ 602 w 1901"/>
                <a:gd name="T7" fmla="*/ 1607 h 2848"/>
                <a:gd name="T8" fmla="*/ 762 w 1901"/>
                <a:gd name="T9" fmla="*/ 1011 h 2848"/>
                <a:gd name="T10" fmla="*/ 935 w 1901"/>
                <a:gd name="T11" fmla="*/ 583 h 2848"/>
                <a:gd name="T12" fmla="*/ 1146 w 1901"/>
                <a:gd name="T13" fmla="*/ 275 h 2848"/>
                <a:gd name="T14" fmla="*/ 1383 w 1901"/>
                <a:gd name="T15" fmla="*/ 109 h 2848"/>
                <a:gd name="T16" fmla="*/ 1651 w 1901"/>
                <a:gd name="T17" fmla="*/ 32 h 2848"/>
                <a:gd name="T18" fmla="*/ 1901 w 1901"/>
                <a:gd name="T19" fmla="*/ 0 h 28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1"/>
                <a:gd name="T31" fmla="*/ 0 h 2848"/>
                <a:gd name="T32" fmla="*/ 1901 w 1901"/>
                <a:gd name="T33" fmla="*/ 2848 h 28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1" h="2848">
                  <a:moveTo>
                    <a:pt x="0" y="2848"/>
                  </a:moveTo>
                  <a:cubicBezTo>
                    <a:pt x="88" y="2784"/>
                    <a:pt x="176" y="2720"/>
                    <a:pt x="250" y="2618"/>
                  </a:cubicBezTo>
                  <a:cubicBezTo>
                    <a:pt x="324" y="2516"/>
                    <a:pt x="383" y="2403"/>
                    <a:pt x="442" y="2234"/>
                  </a:cubicBezTo>
                  <a:cubicBezTo>
                    <a:pt x="501" y="2065"/>
                    <a:pt x="549" y="1811"/>
                    <a:pt x="602" y="1607"/>
                  </a:cubicBezTo>
                  <a:cubicBezTo>
                    <a:pt x="655" y="1403"/>
                    <a:pt x="707" y="1182"/>
                    <a:pt x="762" y="1011"/>
                  </a:cubicBezTo>
                  <a:cubicBezTo>
                    <a:pt x="817" y="840"/>
                    <a:pt x="871" y="706"/>
                    <a:pt x="935" y="583"/>
                  </a:cubicBezTo>
                  <a:cubicBezTo>
                    <a:pt x="999" y="460"/>
                    <a:pt x="1071" y="354"/>
                    <a:pt x="1146" y="275"/>
                  </a:cubicBezTo>
                  <a:cubicBezTo>
                    <a:pt x="1221" y="196"/>
                    <a:pt x="1299" y="149"/>
                    <a:pt x="1383" y="109"/>
                  </a:cubicBezTo>
                  <a:cubicBezTo>
                    <a:pt x="1467" y="69"/>
                    <a:pt x="1565" y="50"/>
                    <a:pt x="1651" y="32"/>
                  </a:cubicBezTo>
                  <a:cubicBezTo>
                    <a:pt x="1737" y="14"/>
                    <a:pt x="1819" y="7"/>
                    <a:pt x="1901" y="0"/>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48140" name="Freeform 12">
              <a:extLst>
                <a:ext uri="{FF2B5EF4-FFF2-40B4-BE49-F238E27FC236}">
                  <a16:creationId xmlns:a16="http://schemas.microsoft.com/office/drawing/2014/main" id="{883F41A9-628C-414D-B690-755E856C24A7}"/>
                </a:ext>
              </a:extLst>
            </p:cNvPr>
            <p:cNvSpPr>
              <a:spLocks/>
            </p:cNvSpPr>
            <p:nvPr/>
          </p:nvSpPr>
          <p:spPr bwMode="auto">
            <a:xfrm>
              <a:off x="2893280" y="1966620"/>
              <a:ext cx="4095750" cy="3419475"/>
            </a:xfrm>
            <a:custGeom>
              <a:avLst/>
              <a:gdLst>
                <a:gd name="T0" fmla="*/ 0 w 3058"/>
                <a:gd name="T1" fmla="*/ 0 h 2872"/>
                <a:gd name="T2" fmla="*/ 0 w 3058"/>
                <a:gd name="T3" fmla="*/ 2872 h 2872"/>
                <a:gd name="T4" fmla="*/ 3058 w 3058"/>
                <a:gd name="T5" fmla="*/ 2872 h 2872"/>
                <a:gd name="T6" fmla="*/ 0 60000 65536"/>
                <a:gd name="T7" fmla="*/ 0 60000 65536"/>
                <a:gd name="T8" fmla="*/ 0 60000 65536"/>
                <a:gd name="T9" fmla="*/ 0 w 3058"/>
                <a:gd name="T10" fmla="*/ 0 h 2872"/>
                <a:gd name="T11" fmla="*/ 3058 w 3058"/>
                <a:gd name="T12" fmla="*/ 2872 h 2872"/>
              </a:gdLst>
              <a:ahLst/>
              <a:cxnLst>
                <a:cxn ang="T6">
                  <a:pos x="T0" y="T1"/>
                </a:cxn>
                <a:cxn ang="T7">
                  <a:pos x="T2" y="T3"/>
                </a:cxn>
                <a:cxn ang="T8">
                  <a:pos x="T4" y="T5"/>
                </a:cxn>
              </a:cxnLst>
              <a:rect l="T9" t="T10" r="T11" b="T12"/>
              <a:pathLst>
                <a:path w="3058" h="2872">
                  <a:moveTo>
                    <a:pt x="0" y="0"/>
                  </a:moveTo>
                  <a:lnTo>
                    <a:pt x="0" y="2872"/>
                  </a:lnTo>
                  <a:lnTo>
                    <a:pt x="3058" y="287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14" name="Text Box 18">
              <a:extLst>
                <a:ext uri="{FF2B5EF4-FFF2-40B4-BE49-F238E27FC236}">
                  <a16:creationId xmlns:a16="http://schemas.microsoft.com/office/drawing/2014/main" id="{28D426C8-917D-2C47-ACE8-AA8023E42A1C}"/>
                </a:ext>
              </a:extLst>
            </p:cNvPr>
            <p:cNvSpPr txBox="1">
              <a:spLocks noChangeArrowheads="1"/>
            </p:cNvSpPr>
            <p:nvPr/>
          </p:nvSpPr>
          <p:spPr bwMode="auto">
            <a:xfrm>
              <a:off x="4200265"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A</a:t>
              </a:r>
            </a:p>
          </p:txBody>
        </p:sp>
        <p:sp>
          <p:nvSpPr>
            <p:cNvPr id="285715" name="Text Box 19">
              <a:extLst>
                <a:ext uri="{FF2B5EF4-FFF2-40B4-BE49-F238E27FC236}">
                  <a16:creationId xmlns:a16="http://schemas.microsoft.com/office/drawing/2014/main" id="{1F6A4BBF-6498-894B-AC6C-E11D35C00BB6}"/>
                </a:ext>
              </a:extLst>
            </p:cNvPr>
            <p:cNvSpPr txBox="1">
              <a:spLocks noChangeArrowheads="1"/>
            </p:cNvSpPr>
            <p:nvPr/>
          </p:nvSpPr>
          <p:spPr bwMode="auto">
            <a:xfrm>
              <a:off x="4628890"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B</a:t>
              </a:r>
            </a:p>
          </p:txBody>
        </p:sp>
        <p:sp>
          <p:nvSpPr>
            <p:cNvPr id="285716" name="Text Box 20">
              <a:extLst>
                <a:ext uri="{FF2B5EF4-FFF2-40B4-BE49-F238E27FC236}">
                  <a16:creationId xmlns:a16="http://schemas.microsoft.com/office/drawing/2014/main" id="{C69F1D47-7FB8-994F-860F-EEBB87CC661B}"/>
                </a:ext>
              </a:extLst>
            </p:cNvPr>
            <p:cNvSpPr txBox="1">
              <a:spLocks noChangeArrowheads="1"/>
            </p:cNvSpPr>
            <p:nvPr/>
          </p:nvSpPr>
          <p:spPr bwMode="auto">
            <a:xfrm>
              <a:off x="5610903" y="5420624"/>
              <a:ext cx="33214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C</a:t>
              </a:r>
            </a:p>
          </p:txBody>
        </p:sp>
        <p:sp>
          <p:nvSpPr>
            <p:cNvPr id="285717" name="Text Box 21">
              <a:extLst>
                <a:ext uri="{FF2B5EF4-FFF2-40B4-BE49-F238E27FC236}">
                  <a16:creationId xmlns:a16="http://schemas.microsoft.com/office/drawing/2014/main" id="{18878CE7-5737-CE44-B1D8-CDF6A84CA55B}"/>
                </a:ext>
              </a:extLst>
            </p:cNvPr>
            <p:cNvSpPr txBox="1">
              <a:spLocks noChangeArrowheads="1"/>
            </p:cNvSpPr>
            <p:nvPr/>
          </p:nvSpPr>
          <p:spPr bwMode="auto">
            <a:xfrm>
              <a:off x="3926643" y="5680180"/>
              <a:ext cx="1712328"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Cumulative</a:t>
              </a:r>
              <a:r>
                <a:rPr lang="en-US" sz="1500" dirty="0">
                  <a:effectLst>
                    <a:outerShdw blurRad="38100" dist="38100" dir="2700000" algn="tl">
                      <a:srgbClr val="000000"/>
                    </a:outerShdw>
                  </a:effectLst>
                  <a:latin typeface="Arial" panose="020B0604020202020204" pitchFamily="34" charset="0"/>
                  <a:cs typeface="Arial" panose="020B0604020202020204" pitchFamily="34" charset="0"/>
                </a:rPr>
                <a:t> Dose</a:t>
              </a:r>
            </a:p>
          </p:txBody>
        </p:sp>
        <p:sp>
          <p:nvSpPr>
            <p:cNvPr id="285718" name="Text Box 22">
              <a:extLst>
                <a:ext uri="{FF2B5EF4-FFF2-40B4-BE49-F238E27FC236}">
                  <a16:creationId xmlns:a16="http://schemas.microsoft.com/office/drawing/2014/main" id="{2CC06BDA-551D-3C4B-9689-CD3121CCDFC6}"/>
                </a:ext>
              </a:extLst>
            </p:cNvPr>
            <p:cNvSpPr txBox="1">
              <a:spLocks noChangeArrowheads="1"/>
            </p:cNvSpPr>
            <p:nvPr/>
          </p:nvSpPr>
          <p:spPr bwMode="auto">
            <a:xfrm rot="16200000">
              <a:off x="443208" y="3383969"/>
              <a:ext cx="3090398" cy="584775"/>
            </a:xfrm>
            <a:prstGeom prst="rect">
              <a:avLst/>
            </a:prstGeom>
            <a:noFill/>
            <a:ln w="9525">
              <a:noFill/>
              <a:miter lim="800000"/>
              <a:headEnd/>
              <a:tailEnd/>
            </a:ln>
            <a:effectLst/>
          </p:spPr>
          <p:txBody>
            <a:bodyPr wrap="none">
              <a:spAutoFit/>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Probability of Tumor Control</a:t>
              </a:r>
              <a:b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br>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or Normal Tissue Damage (%)</a:t>
              </a:r>
              <a:endParaRPr lang="en-US" altLang="en-US" sz="16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5719" name="Text Box 23">
              <a:extLst>
                <a:ext uri="{FF2B5EF4-FFF2-40B4-BE49-F238E27FC236}">
                  <a16:creationId xmlns:a16="http://schemas.microsoft.com/office/drawing/2014/main" id="{B3EEBC26-9DE9-C141-B5E4-A1D11F8AE3AC}"/>
                </a:ext>
              </a:extLst>
            </p:cNvPr>
            <p:cNvSpPr txBox="1">
              <a:spLocks noChangeArrowheads="1"/>
            </p:cNvSpPr>
            <p:nvPr/>
          </p:nvSpPr>
          <p:spPr bwMode="auto">
            <a:xfrm>
              <a:off x="3880310" y="2769102"/>
              <a:ext cx="770147" cy="338554"/>
            </a:xfrm>
            <a:prstGeom prst="rect">
              <a:avLst/>
            </a:prstGeom>
            <a:noFill/>
            <a:ln w="9525">
              <a:noFill/>
              <a:miter lim="800000"/>
              <a:headEnd/>
              <a:tailEnd/>
            </a:ln>
            <a:effectLst/>
          </p:spPr>
          <p:txBody>
            <a:bodyPr wrap="none">
              <a:spAutoFit/>
            </a:bodyPr>
            <a:lstStyle/>
            <a:p>
              <a:pP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Tumor</a:t>
              </a:r>
            </a:p>
          </p:txBody>
        </p:sp>
        <p:sp>
          <p:nvSpPr>
            <p:cNvPr id="285720" name="Text Box 24">
              <a:extLst>
                <a:ext uri="{FF2B5EF4-FFF2-40B4-BE49-F238E27FC236}">
                  <a16:creationId xmlns:a16="http://schemas.microsoft.com/office/drawing/2014/main" id="{38929798-C9E0-CF4F-9CD4-1CE725BC2AD3}"/>
                </a:ext>
              </a:extLst>
            </p:cNvPr>
            <p:cNvSpPr txBox="1">
              <a:spLocks noChangeArrowheads="1"/>
            </p:cNvSpPr>
            <p:nvPr/>
          </p:nvSpPr>
          <p:spPr bwMode="auto">
            <a:xfrm>
              <a:off x="3142122" y="3310837"/>
              <a:ext cx="1494192" cy="338554"/>
            </a:xfrm>
            <a:prstGeom prst="rect">
              <a:avLst/>
            </a:prstGeom>
            <a:noFill/>
            <a:ln w="9525">
              <a:noFill/>
              <a:miter lim="800000"/>
              <a:headEnd/>
              <a:tailEnd/>
            </a:ln>
            <a:effectLst/>
          </p:spPr>
          <p:txBody>
            <a:bodyPr wrap="none">
              <a:spAutoFit/>
            </a:bodyPr>
            <a:lstStyle/>
            <a:p>
              <a:pP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Normal Tissue</a:t>
              </a:r>
            </a:p>
          </p:txBody>
        </p:sp>
      </p:grpSp>
      <p:sp>
        <p:nvSpPr>
          <p:cNvPr id="48153" name="Line 25">
            <a:extLst>
              <a:ext uri="{FF2B5EF4-FFF2-40B4-BE49-F238E27FC236}">
                <a16:creationId xmlns:a16="http://schemas.microsoft.com/office/drawing/2014/main" id="{4CF60861-C3AF-4F4A-81C5-5FBF48B6529F}"/>
              </a:ext>
            </a:extLst>
          </p:cNvPr>
          <p:cNvSpPr>
            <a:spLocks noChangeShapeType="1"/>
          </p:cNvSpPr>
          <p:nvPr/>
        </p:nvSpPr>
        <p:spPr bwMode="auto">
          <a:xfrm>
            <a:off x="4625640" y="2947694"/>
            <a:ext cx="31670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54" name="Line 26">
            <a:extLst>
              <a:ext uri="{FF2B5EF4-FFF2-40B4-BE49-F238E27FC236}">
                <a16:creationId xmlns:a16="http://schemas.microsoft.com/office/drawing/2014/main" id="{17A4E954-25B2-3A4A-9052-B2A31C1E1196}"/>
              </a:ext>
            </a:extLst>
          </p:cNvPr>
          <p:cNvSpPr>
            <a:spLocks noChangeShapeType="1"/>
          </p:cNvSpPr>
          <p:nvPr/>
        </p:nvSpPr>
        <p:spPr bwMode="auto">
          <a:xfrm>
            <a:off x="4642309" y="3458473"/>
            <a:ext cx="65246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3AED7E5-8801-C842-B527-8D59B719F221}"/>
              </a:ext>
            </a:extLst>
          </p:cNvPr>
          <p:cNvSpPr/>
          <p:nvPr/>
        </p:nvSpPr>
        <p:spPr>
          <a:xfrm>
            <a:off x="105037" y="6485678"/>
            <a:ext cx="260840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Hall and </a:t>
            </a:r>
            <a:r>
              <a:rPr lang="en-US" b="1" dirty="0" err="1">
                <a:latin typeface="Arial" panose="020B0604020202020204" pitchFamily="34" charset="0"/>
                <a:cs typeface="Arial" panose="020B0604020202020204" pitchFamily="34" charset="0"/>
              </a:rPr>
              <a:t>Giaccia</a:t>
            </a:r>
            <a:r>
              <a:rPr lang="en-US" b="1" dirty="0">
                <a:latin typeface="Arial" panose="020B0604020202020204" pitchFamily="34" charset="0"/>
                <a:cs typeface="Arial" panose="020B0604020202020204" pitchFamily="34" charset="0"/>
              </a:rPr>
              <a:t>, 2019</a:t>
            </a:r>
          </a:p>
        </p:txBody>
      </p:sp>
      <p:sp>
        <p:nvSpPr>
          <p:cNvPr id="5" name="Rectangle 4">
            <a:extLst>
              <a:ext uri="{FF2B5EF4-FFF2-40B4-BE49-F238E27FC236}">
                <a16:creationId xmlns:a16="http://schemas.microsoft.com/office/drawing/2014/main" id="{B21FEF25-1A6F-8345-890D-044EC722ECEB}"/>
              </a:ext>
            </a:extLst>
          </p:cNvPr>
          <p:cNvSpPr/>
          <p:nvPr/>
        </p:nvSpPr>
        <p:spPr>
          <a:xfrm>
            <a:off x="96051" y="364309"/>
            <a:ext cx="8842255" cy="968598"/>
          </a:xfrm>
          <a:prstGeom prst="rect">
            <a:avLst/>
          </a:prstGeom>
        </p:spPr>
        <p:txBody>
          <a:bodyPr wrap="square">
            <a:spAutoFit/>
          </a:bodyPr>
          <a:lstStyle/>
          <a:p>
            <a:pPr lvl="1" algn="ctr">
              <a:lnSpc>
                <a:spcPts val="3360"/>
              </a:lnSpc>
              <a:spcAft>
                <a:spcPts val="1350"/>
              </a:spcAft>
            </a:pPr>
            <a:r>
              <a:rPr lang="en-US" sz="3200" b="1" dirty="0">
                <a:solidFill>
                  <a:srgbClr val="0070C0"/>
                </a:solidFill>
                <a:latin typeface="Arial" panose="020B0604020202020204" pitchFamily="34" charset="0"/>
                <a:cs typeface="Arial" panose="020B0604020202020204" pitchFamily="34" charset="0"/>
              </a:rPr>
              <a:t>Objective: To Increase the Therapeutic Index of Radiotherapy</a:t>
            </a:r>
            <a:endParaRPr lang="en-US" sz="3200"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A2C389-62A0-394D-86F3-C4CA00D5CA1B}"/>
              </a:ext>
            </a:extLst>
          </p:cNvPr>
          <p:cNvSpPr txBox="1"/>
          <p:nvPr/>
        </p:nvSpPr>
        <p:spPr>
          <a:xfrm>
            <a:off x="5219208" y="3812099"/>
            <a:ext cx="2001510"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(Hadron Therapy)</a:t>
            </a:r>
          </a:p>
          <a:p>
            <a:r>
              <a:rPr lang="en-US" dirty="0">
                <a:latin typeface="Arial" panose="020B0604020202020204" pitchFamily="34" charset="0"/>
                <a:cs typeface="Arial" panose="020B0604020202020204" pitchFamily="34" charset="0"/>
              </a:rPr>
              <a:t>(FLASH)</a:t>
            </a:r>
          </a:p>
        </p:txBody>
      </p:sp>
      <p:sp>
        <p:nvSpPr>
          <p:cNvPr id="6" name="TextBox 5">
            <a:extLst>
              <a:ext uri="{FF2B5EF4-FFF2-40B4-BE49-F238E27FC236}">
                <a16:creationId xmlns:a16="http://schemas.microsoft.com/office/drawing/2014/main" id="{2F295F24-6DB3-814E-90C3-0AF54DD742A8}"/>
              </a:ext>
            </a:extLst>
          </p:cNvPr>
          <p:cNvSpPr txBox="1"/>
          <p:nvPr/>
        </p:nvSpPr>
        <p:spPr>
          <a:xfrm>
            <a:off x="3142122" y="2196589"/>
            <a:ext cx="200151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(Hadron Therapy)</a:t>
            </a:r>
          </a:p>
        </p:txBody>
      </p:sp>
      <p:sp>
        <p:nvSpPr>
          <p:cNvPr id="8" name="TextBox 7">
            <a:extLst>
              <a:ext uri="{FF2B5EF4-FFF2-40B4-BE49-F238E27FC236}">
                <a16:creationId xmlns:a16="http://schemas.microsoft.com/office/drawing/2014/main" id="{8BC435BB-0010-AC54-F029-159C07508DB5}"/>
              </a:ext>
            </a:extLst>
          </p:cNvPr>
          <p:cNvSpPr txBox="1"/>
          <p:nvPr/>
        </p:nvSpPr>
        <p:spPr>
          <a:xfrm>
            <a:off x="5245648" y="3537028"/>
            <a:ext cx="45720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(Decreasing Lymphopenia)</a:t>
            </a:r>
          </a:p>
        </p:txBody>
      </p:sp>
      <p:pic>
        <p:nvPicPr>
          <p:cNvPr id="9" name="Picture 8">
            <a:extLst>
              <a:ext uri="{FF2B5EF4-FFF2-40B4-BE49-F238E27FC236}">
                <a16:creationId xmlns:a16="http://schemas.microsoft.com/office/drawing/2014/main" id="{7987AE37-EB5F-67A9-FA91-5446B36D13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0767" y="6415100"/>
            <a:ext cx="1547539" cy="439910"/>
          </a:xfrm>
          <a:prstGeom prst="rect">
            <a:avLst/>
          </a:prstGeom>
          <a:noFill/>
          <a:ln>
            <a:noFill/>
          </a:ln>
        </p:spPr>
      </p:pic>
    </p:spTree>
    <p:extLst>
      <p:ext uri="{BB962C8B-B14F-4D97-AF65-F5344CB8AC3E}">
        <p14:creationId xmlns:p14="http://schemas.microsoft.com/office/powerpoint/2010/main" val="1936082206"/>
      </p:ext>
    </p:extLst>
  </p:cSld>
  <p:clrMapOvr>
    <a:masterClrMapping/>
  </p:clrMapOvr>
  <mc:AlternateContent xmlns:mc="http://schemas.openxmlformats.org/markup-compatibility/2006" xmlns:p14="http://schemas.microsoft.com/office/powerpoint/2010/main">
    <mc:Choice Requires="p14">
      <p:transition spd="slow" p14:dur="2000" advTm="13745"/>
    </mc:Choice>
    <mc:Fallback xmlns="">
      <p:transition spd="slow" advTm="1374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6F027-EEBE-C04E-9876-C7F86C9541C7}"/>
              </a:ext>
            </a:extLst>
          </p:cNvPr>
          <p:cNvSpPr>
            <a:spLocks noGrp="1"/>
          </p:cNvSpPr>
          <p:nvPr>
            <p:ph type="title"/>
          </p:nvPr>
        </p:nvSpPr>
        <p:spPr>
          <a:xfrm>
            <a:off x="199292" y="5793581"/>
            <a:ext cx="7886700" cy="1064419"/>
          </a:xfrm>
        </p:spPr>
        <p:txBody>
          <a:bodyPr>
            <a:normAutofit fontScale="90000"/>
          </a:bodyPr>
          <a:lstStyle/>
          <a:p>
            <a:r>
              <a:rPr lang="en-US" sz="2325" dirty="0" err="1">
                <a:latin typeface="Arial" panose="020B0604020202020204" pitchFamily="34" charset="0"/>
                <a:cs typeface="Arial" panose="020B0604020202020204" pitchFamily="34" charset="0"/>
              </a:rPr>
              <a:t>Hornsey</a:t>
            </a:r>
            <a:r>
              <a:rPr lang="en-US" sz="2325" dirty="0">
                <a:latin typeface="Arial" panose="020B0604020202020204" pitchFamily="34" charset="0"/>
                <a:cs typeface="Arial" panose="020B0604020202020204" pitchFamily="34" charset="0"/>
              </a:rPr>
              <a:t> S, Bewley DK. Hypoxia in mouse intestine induced by electron irradiation at high dose-rates. </a:t>
            </a:r>
            <a:r>
              <a:rPr lang="en-US" sz="2325" i="1" dirty="0" err="1">
                <a:latin typeface="Arial" panose="020B0604020202020204" pitchFamily="34" charset="0"/>
                <a:cs typeface="Arial" panose="020B0604020202020204" pitchFamily="34" charset="0"/>
              </a:rPr>
              <a:t>Int</a:t>
            </a:r>
            <a:r>
              <a:rPr lang="en-US" sz="2325" i="1" dirty="0">
                <a:latin typeface="Arial" panose="020B0604020202020204" pitchFamily="34" charset="0"/>
                <a:cs typeface="Arial" panose="020B0604020202020204" pitchFamily="34" charset="0"/>
              </a:rPr>
              <a:t> J </a:t>
            </a:r>
            <a:r>
              <a:rPr lang="en-US" sz="2325" i="1" dirty="0" err="1">
                <a:latin typeface="Arial" panose="020B0604020202020204" pitchFamily="34" charset="0"/>
                <a:cs typeface="Arial" panose="020B0604020202020204" pitchFamily="34" charset="0"/>
              </a:rPr>
              <a:t>Radiat</a:t>
            </a:r>
            <a:r>
              <a:rPr lang="en-US" sz="2325" i="1" dirty="0">
                <a:latin typeface="Arial" panose="020B0604020202020204" pitchFamily="34" charset="0"/>
                <a:cs typeface="Arial" panose="020B0604020202020204" pitchFamily="34" charset="0"/>
              </a:rPr>
              <a:t> </a:t>
            </a:r>
            <a:r>
              <a:rPr lang="en-US" sz="2325" i="1" dirty="0" err="1">
                <a:latin typeface="Arial" panose="020B0604020202020204" pitchFamily="34" charset="0"/>
                <a:cs typeface="Arial" panose="020B0604020202020204" pitchFamily="34" charset="0"/>
              </a:rPr>
              <a:t>Biol</a:t>
            </a:r>
            <a:r>
              <a:rPr lang="en-US" sz="2325" i="1" dirty="0">
                <a:latin typeface="Arial" panose="020B0604020202020204" pitchFamily="34" charset="0"/>
                <a:cs typeface="Arial" panose="020B0604020202020204" pitchFamily="34" charset="0"/>
              </a:rPr>
              <a:t> </a:t>
            </a:r>
            <a:r>
              <a:rPr lang="en-US" sz="2325" i="1" dirty="0" err="1">
                <a:latin typeface="Arial" panose="020B0604020202020204" pitchFamily="34" charset="0"/>
                <a:cs typeface="Arial" panose="020B0604020202020204" pitchFamily="34" charset="0"/>
              </a:rPr>
              <a:t>Relat</a:t>
            </a:r>
            <a:r>
              <a:rPr lang="en-US" sz="2325" i="1" dirty="0">
                <a:latin typeface="Arial" panose="020B0604020202020204" pitchFamily="34" charset="0"/>
                <a:cs typeface="Arial" panose="020B0604020202020204" pitchFamily="34" charset="0"/>
              </a:rPr>
              <a:t> Stud Phys </a:t>
            </a:r>
            <a:r>
              <a:rPr lang="en-US" sz="2325" i="1" dirty="0" err="1">
                <a:latin typeface="Arial" panose="020B0604020202020204" pitchFamily="34" charset="0"/>
                <a:cs typeface="Arial" panose="020B0604020202020204" pitchFamily="34" charset="0"/>
              </a:rPr>
              <a:t>Chem</a:t>
            </a:r>
            <a:r>
              <a:rPr lang="en-US" sz="2325" i="1" dirty="0">
                <a:latin typeface="Arial" panose="020B0604020202020204" pitchFamily="34" charset="0"/>
                <a:cs typeface="Arial" panose="020B0604020202020204" pitchFamily="34" charset="0"/>
              </a:rPr>
              <a:t> Med. </a:t>
            </a:r>
            <a:r>
              <a:rPr lang="en-US" sz="2325" dirty="0">
                <a:latin typeface="Arial" panose="020B0604020202020204" pitchFamily="34" charset="0"/>
                <a:cs typeface="Arial" panose="020B0604020202020204" pitchFamily="34" charset="0"/>
              </a:rPr>
              <a:t>1971;19(5):479-483.</a:t>
            </a:r>
            <a:br>
              <a:rPr lang="en-US" sz="2325" dirty="0">
                <a:latin typeface="Arial" panose="020B0604020202020204" pitchFamily="34" charset="0"/>
                <a:cs typeface="Arial" panose="020B0604020202020204" pitchFamily="34" charset="0"/>
              </a:rPr>
            </a:br>
            <a:endParaRPr lang="en-US" sz="2325"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24C2B5E-E492-F641-9C3A-F2A76A8267C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9653" y="1174664"/>
            <a:ext cx="7800577" cy="4561236"/>
          </a:xfrm>
          <a:prstGeom prst="rect">
            <a:avLst/>
          </a:prstGeom>
          <a:noFill/>
        </p:spPr>
      </p:pic>
      <p:sp>
        <p:nvSpPr>
          <p:cNvPr id="8" name="TextBox 7">
            <a:extLst>
              <a:ext uri="{FF2B5EF4-FFF2-40B4-BE49-F238E27FC236}">
                <a16:creationId xmlns:a16="http://schemas.microsoft.com/office/drawing/2014/main" id="{FA26E204-521D-0827-1818-35E91966EE17}"/>
              </a:ext>
            </a:extLst>
          </p:cNvPr>
          <p:cNvSpPr txBox="1"/>
          <p:nvPr/>
        </p:nvSpPr>
        <p:spPr>
          <a:xfrm>
            <a:off x="1184282" y="311811"/>
            <a:ext cx="7173759" cy="584775"/>
          </a:xfrm>
          <a:prstGeom prst="rect">
            <a:avLst/>
          </a:prstGeom>
          <a:noFill/>
        </p:spPr>
        <p:txBody>
          <a:bodyPr wrap="none" rtlCol="0">
            <a:spAutoFit/>
          </a:bodyPr>
          <a:lstStyle/>
          <a:p>
            <a:r>
              <a:rPr lang="en-US" sz="3200" b="1" dirty="0">
                <a:solidFill>
                  <a:srgbClr val="0070C0"/>
                </a:solidFill>
                <a:latin typeface="Arial" panose="020B0604020202020204" pitchFamily="34" charset="0"/>
                <a:cs typeface="Arial" panose="020B0604020202020204" pitchFamily="34" charset="0"/>
              </a:rPr>
              <a:t>The Origins of FLASH Radiotherapy</a:t>
            </a:r>
          </a:p>
        </p:txBody>
      </p:sp>
      <p:pic>
        <p:nvPicPr>
          <p:cNvPr id="3" name="Picture 2">
            <a:extLst>
              <a:ext uri="{FF2B5EF4-FFF2-40B4-BE49-F238E27FC236}">
                <a16:creationId xmlns:a16="http://schemas.microsoft.com/office/drawing/2014/main" id="{9AA06639-F4FF-3F79-4692-9B9CC3F339B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460" y="6475771"/>
            <a:ext cx="1547539" cy="439910"/>
          </a:xfrm>
          <a:prstGeom prst="rect">
            <a:avLst/>
          </a:prstGeom>
          <a:noFill/>
          <a:ln>
            <a:noFill/>
          </a:ln>
        </p:spPr>
      </p:pic>
    </p:spTree>
    <p:extLst>
      <p:ext uri="{BB962C8B-B14F-4D97-AF65-F5344CB8AC3E}">
        <p14:creationId xmlns:p14="http://schemas.microsoft.com/office/powerpoint/2010/main" val="2520995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51190-0038-2E4A-BC5A-B0F826B9D3FE}"/>
              </a:ext>
            </a:extLst>
          </p:cNvPr>
          <p:cNvSpPr>
            <a:spLocks noGrp="1"/>
          </p:cNvSpPr>
          <p:nvPr>
            <p:ph type="title"/>
          </p:nvPr>
        </p:nvSpPr>
        <p:spPr>
          <a:xfrm>
            <a:off x="0" y="0"/>
            <a:ext cx="9144000" cy="1579418"/>
          </a:xfrm>
        </p:spPr>
        <p:txBody>
          <a:bodyPr>
            <a:normAutofit/>
          </a:bodyPr>
          <a:lstStyle/>
          <a:p>
            <a:r>
              <a:rPr lang="en-US" sz="2800" b="1" dirty="0">
                <a:solidFill>
                  <a:srgbClr val="0070C0"/>
                </a:solidFill>
                <a:latin typeface="Arial" panose="020B0604020202020204" pitchFamily="34" charset="0"/>
                <a:cs typeface="Arial" panose="020B0604020202020204" pitchFamily="34" charset="0"/>
              </a:rPr>
              <a:t>Flash-Proton Radiotherapy Highly Effective in Controlling Pancreatic Tumor Growth and Reduces Normal Tissue Toxicity</a:t>
            </a:r>
          </a:p>
        </p:txBody>
      </p:sp>
      <p:pic>
        <p:nvPicPr>
          <p:cNvPr id="3" name="Picture 2">
            <a:extLst>
              <a:ext uri="{FF2B5EF4-FFF2-40B4-BE49-F238E27FC236}">
                <a16:creationId xmlns:a16="http://schemas.microsoft.com/office/drawing/2014/main" id="{320FE4F7-4282-6643-B6FE-3345E7ED9E27}"/>
              </a:ext>
            </a:extLst>
          </p:cNvPr>
          <p:cNvPicPr/>
          <p:nvPr/>
        </p:nvPicPr>
        <p:blipFill>
          <a:blip r:embed="rId2"/>
          <a:stretch>
            <a:fillRect/>
          </a:stretch>
        </p:blipFill>
        <p:spPr>
          <a:xfrm>
            <a:off x="716096" y="1420259"/>
            <a:ext cx="7711807" cy="5165724"/>
          </a:xfrm>
          <a:prstGeom prst="rect">
            <a:avLst/>
          </a:prstGeom>
        </p:spPr>
      </p:pic>
      <p:sp>
        <p:nvSpPr>
          <p:cNvPr id="5" name="Rectangle 4">
            <a:extLst>
              <a:ext uri="{FF2B5EF4-FFF2-40B4-BE49-F238E27FC236}">
                <a16:creationId xmlns:a16="http://schemas.microsoft.com/office/drawing/2014/main" id="{D57181D6-BFE5-59F5-E517-4A77804AEB64}"/>
              </a:ext>
            </a:extLst>
          </p:cNvPr>
          <p:cNvSpPr/>
          <p:nvPr/>
        </p:nvSpPr>
        <p:spPr>
          <a:xfrm>
            <a:off x="0" y="6585983"/>
            <a:ext cx="2351926" cy="369332"/>
          </a:xfrm>
          <a:prstGeom prst="rect">
            <a:avLst/>
          </a:prstGeom>
        </p:spPr>
        <p:txBody>
          <a:bodyPr wrap="none">
            <a:spAutoFit/>
          </a:bodyPr>
          <a:lstStyle/>
          <a:p>
            <a:r>
              <a:rPr lang="en-GB" u="sng" dirty="0" err="1">
                <a:solidFill>
                  <a:srgbClr val="4C2C92"/>
                </a:solidFill>
                <a:latin typeface="Arial" panose="020B0604020202020204" pitchFamily="34" charset="0"/>
                <a:cs typeface="Arial" panose="020B0604020202020204" pitchFamily="34" charset="0"/>
              </a:rPr>
              <a:t>Koumenis</a:t>
            </a:r>
            <a:r>
              <a:rPr lang="en-GB" u="sng" dirty="0">
                <a:solidFill>
                  <a:srgbClr val="4C2C92"/>
                </a:solidFill>
                <a:latin typeface="Arial" panose="020B0604020202020204" pitchFamily="34" charset="0"/>
                <a:cs typeface="Arial" panose="020B0604020202020204" pitchFamily="34" charset="0"/>
              </a:rPr>
              <a:t> et al, 2022</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CE0C0E1-45DA-0299-96E0-C8A7A62386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4743" y="6448209"/>
            <a:ext cx="1299256" cy="369332"/>
          </a:xfrm>
          <a:prstGeom prst="rect">
            <a:avLst/>
          </a:prstGeom>
          <a:noFill/>
          <a:ln>
            <a:noFill/>
          </a:ln>
        </p:spPr>
      </p:pic>
    </p:spTree>
    <p:extLst>
      <p:ext uri="{BB962C8B-B14F-4D97-AF65-F5344CB8AC3E}">
        <p14:creationId xmlns:p14="http://schemas.microsoft.com/office/powerpoint/2010/main" val="3912604055"/>
      </p:ext>
    </p:extLst>
  </p:cSld>
  <p:clrMapOvr>
    <a:masterClrMapping/>
  </p:clrMapOvr>
  <mc:AlternateContent xmlns:mc="http://schemas.openxmlformats.org/markup-compatibility/2006" xmlns:p14="http://schemas.microsoft.com/office/powerpoint/2010/main">
    <mc:Choice Requires="p14">
      <p:transition spd="slow" p14:dur="2000" advTm="113539"/>
    </mc:Choice>
    <mc:Fallback xmlns="">
      <p:transition spd="slow" advTm="11353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1A1A-F037-441B-82DA-D46F85F1A244}"/>
              </a:ext>
            </a:extLst>
          </p:cNvPr>
          <p:cNvSpPr>
            <a:spLocks noGrp="1"/>
          </p:cNvSpPr>
          <p:nvPr>
            <p:ph type="title"/>
          </p:nvPr>
        </p:nvSpPr>
        <p:spPr>
          <a:xfrm>
            <a:off x="457200" y="305237"/>
            <a:ext cx="7844009" cy="857250"/>
          </a:xfrm>
        </p:spPr>
        <p:txBody>
          <a:bodyPr>
            <a:noAutofit/>
          </a:bodyPr>
          <a:lstStyle/>
          <a:p>
            <a:r>
              <a:rPr lang="en-GB" sz="3200" b="1" dirty="0">
                <a:solidFill>
                  <a:srgbClr val="0070C0"/>
                </a:solidFill>
                <a:latin typeface="Arial" panose="020B0604020202020204" pitchFamily="34" charset="0"/>
                <a:cs typeface="Arial" panose="020B0604020202020204" pitchFamily="34" charset="0"/>
              </a:rPr>
              <a:t>Treating Deep-Seated Tumours with Proton-FLASH</a:t>
            </a:r>
          </a:p>
        </p:txBody>
      </p:sp>
      <p:sp>
        <p:nvSpPr>
          <p:cNvPr id="3" name="Content Placeholder 2">
            <a:extLst>
              <a:ext uri="{FF2B5EF4-FFF2-40B4-BE49-F238E27FC236}">
                <a16:creationId xmlns:a16="http://schemas.microsoft.com/office/drawing/2014/main" id="{95B02BC2-9911-4520-A891-454B56950A68}"/>
              </a:ext>
            </a:extLst>
          </p:cNvPr>
          <p:cNvSpPr>
            <a:spLocks noGrp="1"/>
          </p:cNvSpPr>
          <p:nvPr>
            <p:ph idx="1"/>
          </p:nvPr>
        </p:nvSpPr>
        <p:spPr>
          <a:xfrm>
            <a:off x="71609" y="1408672"/>
            <a:ext cx="8229600" cy="4255073"/>
          </a:xfrm>
        </p:spPr>
        <p:txBody>
          <a:bodyPr>
            <a:noAutofit/>
          </a:bodyPr>
          <a:lstStyle/>
          <a:p>
            <a:r>
              <a:rPr lang="en-GB" sz="2400" dirty="0">
                <a:latin typeface="Arial" panose="020B0604020202020204" pitchFamily="34" charset="0"/>
                <a:cs typeface="Arial" panose="020B0604020202020204" pitchFamily="34" charset="0"/>
              </a:rPr>
              <a:t>Problems/challenges: </a:t>
            </a:r>
          </a:p>
          <a:p>
            <a:pPr lvl="2"/>
            <a:r>
              <a:rPr lang="en-GB" dirty="0">
                <a:latin typeface="Arial" panose="020B0604020202020204" pitchFamily="34" charset="0"/>
                <a:cs typeface="Arial" panose="020B0604020202020204" pitchFamily="34" charset="0"/>
              </a:rPr>
              <a:t>Scanning/scattering needed to cover the target volume</a:t>
            </a:r>
          </a:p>
          <a:p>
            <a:pPr lvl="3"/>
            <a:r>
              <a:rPr lang="en-GB" sz="2400" dirty="0">
                <a:latin typeface="Arial" panose="020B0604020202020204" pitchFamily="34" charset="0"/>
                <a:cs typeface="Arial" panose="020B0604020202020204" pitchFamily="34" charset="0"/>
              </a:rPr>
              <a:t>Dose rate decreases!</a:t>
            </a:r>
          </a:p>
          <a:p>
            <a:pPr lvl="2"/>
            <a:r>
              <a:rPr lang="sv-SE" dirty="0">
                <a:latin typeface="Arial" panose="020B0604020202020204" pitchFamily="34" charset="0"/>
                <a:cs typeface="Arial" panose="020B0604020202020204" pitchFamily="34" charset="0"/>
              </a:rPr>
              <a:t>Several beam energies </a:t>
            </a:r>
            <a:r>
              <a:rPr lang="en-GB" dirty="0">
                <a:latin typeface="Arial" panose="020B0604020202020204" pitchFamily="34" charset="0"/>
                <a:cs typeface="Arial" panose="020B0604020202020204" pitchFamily="34" charset="0"/>
              </a:rPr>
              <a:t>needed to cover the target volume in depth</a:t>
            </a:r>
          </a:p>
          <a:p>
            <a:pPr lvl="3"/>
            <a:r>
              <a:rPr lang="en-GB" sz="2400" dirty="0">
                <a:latin typeface="Arial" panose="020B0604020202020204" pitchFamily="34" charset="0"/>
                <a:cs typeface="Arial" panose="020B0604020202020204" pitchFamily="34" charset="0"/>
              </a:rPr>
              <a:t>Dose rate decreases!</a:t>
            </a:r>
          </a:p>
          <a:p>
            <a:pPr lvl="2"/>
            <a:r>
              <a:rPr lang="en-GB" dirty="0">
                <a:latin typeface="Arial" panose="020B0604020202020204" pitchFamily="34" charset="0"/>
                <a:cs typeface="Arial" panose="020B0604020202020204" pitchFamily="34" charset="0"/>
              </a:rPr>
              <a:t>Several beams needed for dose conformity</a:t>
            </a:r>
          </a:p>
          <a:p>
            <a:pPr lvl="3"/>
            <a:r>
              <a:rPr lang="en-GB" sz="2400" dirty="0">
                <a:latin typeface="Arial" panose="020B0604020202020204" pitchFamily="34" charset="0"/>
                <a:cs typeface="Arial" panose="020B0604020202020204" pitchFamily="34" charset="0"/>
              </a:rPr>
              <a:t>Dose rate decreases!</a:t>
            </a:r>
          </a:p>
          <a:p>
            <a:pPr lvl="3"/>
            <a:r>
              <a:rPr lang="en-GB" sz="2400" dirty="0">
                <a:latin typeface="Arial" panose="020B0604020202020204" pitchFamily="34" charset="0"/>
                <a:cs typeface="Arial" panose="020B0604020202020204" pitchFamily="34" charset="0"/>
              </a:rPr>
              <a:t>Takes time to change beam angle.</a:t>
            </a:r>
          </a:p>
          <a:p>
            <a:pPr lvl="2"/>
            <a:endParaRPr lang="en-GB"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02137BA-6C82-4AFE-88BA-ECDD5E97A9A2}"/>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7145402" y="4102146"/>
            <a:ext cx="2020773" cy="2694364"/>
          </a:xfrm>
          <a:prstGeom prst="rect">
            <a:avLst/>
          </a:prstGeom>
        </p:spPr>
      </p:pic>
      <p:pic>
        <p:nvPicPr>
          <p:cNvPr id="4" name="Picture 3">
            <a:extLst>
              <a:ext uri="{FF2B5EF4-FFF2-40B4-BE49-F238E27FC236}">
                <a16:creationId xmlns:a16="http://schemas.microsoft.com/office/drawing/2014/main" id="{33AC3E0B-AAAE-F05E-A869-0549581D0FF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09" y="6416146"/>
            <a:ext cx="1547539" cy="439910"/>
          </a:xfrm>
          <a:prstGeom prst="rect">
            <a:avLst/>
          </a:prstGeom>
          <a:noFill/>
          <a:ln>
            <a:noFill/>
          </a:ln>
        </p:spPr>
      </p:pic>
    </p:spTree>
    <p:custDataLst>
      <p:tags r:id="rId1"/>
    </p:custDataLst>
    <p:extLst>
      <p:ext uri="{BB962C8B-B14F-4D97-AF65-F5344CB8AC3E}">
        <p14:creationId xmlns:p14="http://schemas.microsoft.com/office/powerpoint/2010/main" val="2838707313"/>
      </p:ext>
    </p:extLst>
  </p:cSld>
  <p:clrMapOvr>
    <a:masterClrMapping/>
  </p:clrMapOvr>
  <mc:AlternateContent xmlns:mc="http://schemas.openxmlformats.org/markup-compatibility/2006" xmlns:p14="http://schemas.microsoft.com/office/powerpoint/2010/main">
    <mc:Choice Requires="p14">
      <p:transition spd="slow" p14:dur="2000" advTm="78608"/>
    </mc:Choice>
    <mc:Fallback xmlns="">
      <p:transition spd="slow" advTm="786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3385E-A737-FCB6-BFC0-C14293D13ADA}"/>
              </a:ext>
            </a:extLst>
          </p:cNvPr>
          <p:cNvSpPr>
            <a:spLocks noGrp="1"/>
          </p:cNvSpPr>
          <p:nvPr>
            <p:ph type="title"/>
          </p:nvPr>
        </p:nvSpPr>
        <p:spPr/>
        <p:txBody>
          <a:bodyPr>
            <a:normAutofit fontScale="90000"/>
          </a:bodyPr>
          <a:lstStyle/>
          <a:p>
            <a:r>
              <a:rPr lang="en-US" dirty="0">
                <a:solidFill>
                  <a:srgbClr val="0070C0"/>
                </a:solidFill>
                <a:latin typeface="Arial" panose="020B0604020202020204" pitchFamily="34" charset="0"/>
                <a:cs typeface="Arial" panose="020B0604020202020204" pitchFamily="34" charset="0"/>
              </a:rPr>
              <a:t>Current Status of Proton, carbon and Helium Facilities Worldwide</a:t>
            </a:r>
          </a:p>
        </p:txBody>
      </p:sp>
      <p:pic>
        <p:nvPicPr>
          <p:cNvPr id="3" name="Picture 9">
            <a:extLst>
              <a:ext uri="{FF2B5EF4-FFF2-40B4-BE49-F238E27FC236}">
                <a16:creationId xmlns:a16="http://schemas.microsoft.com/office/drawing/2014/main" id="{FB9307AB-7255-0F4A-FB44-F4534E208043}"/>
              </a:ext>
            </a:extLst>
          </p:cNvPr>
          <p:cNvPicPr>
            <a:picLocks noChangeAspect="1"/>
          </p:cNvPicPr>
          <p:nvPr/>
        </p:nvPicPr>
        <p:blipFill>
          <a:blip r:embed="rId2">
            <a:lum/>
          </a:blip>
          <a:srcRect/>
          <a:stretch>
            <a:fillRect/>
          </a:stretch>
        </p:blipFill>
        <p:spPr bwMode="white">
          <a:xfrm>
            <a:off x="782315" y="2719754"/>
            <a:ext cx="7579370" cy="3980914"/>
          </a:xfrm>
          <a:prstGeom prst="rect">
            <a:avLst/>
          </a:prstGeom>
          <a:ln>
            <a:headEnd type="none"/>
            <a:tailEnd type="none"/>
          </a:ln>
        </p:spPr>
      </p:pic>
      <p:pic>
        <p:nvPicPr>
          <p:cNvPr id="4" name="Picture 9">
            <a:extLst>
              <a:ext uri="{FF2B5EF4-FFF2-40B4-BE49-F238E27FC236}">
                <a16:creationId xmlns:a16="http://schemas.microsoft.com/office/drawing/2014/main" id="{0B064653-9EAE-0028-58DE-6D7F29C5C71E}"/>
              </a:ext>
            </a:extLst>
          </p:cNvPr>
          <p:cNvPicPr>
            <a:picLocks noChangeAspect="1"/>
          </p:cNvPicPr>
          <p:nvPr/>
        </p:nvPicPr>
        <p:blipFill>
          <a:blip r:embed="rId3">
            <a:lum/>
          </a:blip>
          <a:srcRect/>
          <a:stretch>
            <a:fillRect/>
          </a:stretch>
        </p:blipFill>
        <p:spPr bwMode="white">
          <a:xfrm>
            <a:off x="607679" y="1497196"/>
            <a:ext cx="7928641" cy="1143000"/>
          </a:xfrm>
          <a:prstGeom prst="rect">
            <a:avLst/>
          </a:prstGeom>
          <a:ln>
            <a:headEnd type="none"/>
            <a:tailEnd type="none"/>
          </a:ln>
        </p:spPr>
      </p:pic>
    </p:spTree>
    <p:extLst>
      <p:ext uri="{BB962C8B-B14F-4D97-AF65-F5344CB8AC3E}">
        <p14:creationId xmlns:p14="http://schemas.microsoft.com/office/powerpoint/2010/main" val="17943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a:extLst>
              <a:ext uri="{FF2B5EF4-FFF2-40B4-BE49-F238E27FC236}">
                <a16:creationId xmlns:a16="http://schemas.microsoft.com/office/drawing/2014/main" id="{073907AD-D7D1-8845-9566-B140DBE5E89A}"/>
              </a:ext>
            </a:extLst>
          </p:cNvPr>
          <p:cNvSpPr>
            <a:spLocks noChangeShapeType="1"/>
          </p:cNvSpPr>
          <p:nvPr/>
        </p:nvSpPr>
        <p:spPr bwMode="auto">
          <a:xfrm>
            <a:off x="2806366" y="1966619"/>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1" name="Line 3">
            <a:extLst>
              <a:ext uri="{FF2B5EF4-FFF2-40B4-BE49-F238E27FC236}">
                <a16:creationId xmlns:a16="http://schemas.microsoft.com/office/drawing/2014/main" id="{89FAC96B-3E55-EB46-ACB2-A130F694AB6B}"/>
              </a:ext>
            </a:extLst>
          </p:cNvPr>
          <p:cNvSpPr>
            <a:spLocks noChangeShapeType="1"/>
          </p:cNvSpPr>
          <p:nvPr/>
        </p:nvSpPr>
        <p:spPr bwMode="auto">
          <a:xfrm>
            <a:off x="2806366" y="2748860"/>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2" name="Line 4">
            <a:extLst>
              <a:ext uri="{FF2B5EF4-FFF2-40B4-BE49-F238E27FC236}">
                <a16:creationId xmlns:a16="http://schemas.microsoft.com/office/drawing/2014/main" id="{A44506DA-51DF-324B-8AD6-0F92FB071E12}"/>
              </a:ext>
            </a:extLst>
          </p:cNvPr>
          <p:cNvSpPr>
            <a:spLocks noChangeShapeType="1"/>
          </p:cNvSpPr>
          <p:nvPr/>
        </p:nvSpPr>
        <p:spPr bwMode="auto">
          <a:xfrm>
            <a:off x="2806366" y="359420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3" name="Line 5">
            <a:extLst>
              <a:ext uri="{FF2B5EF4-FFF2-40B4-BE49-F238E27FC236}">
                <a16:creationId xmlns:a16="http://schemas.microsoft.com/office/drawing/2014/main" id="{647C5A08-E9C3-4247-A9DF-91AC70DBB0BD}"/>
              </a:ext>
            </a:extLst>
          </p:cNvPr>
          <p:cNvSpPr>
            <a:spLocks noChangeShapeType="1"/>
          </p:cNvSpPr>
          <p:nvPr/>
        </p:nvSpPr>
        <p:spPr bwMode="auto">
          <a:xfrm>
            <a:off x="2806366" y="4493126"/>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4" name="Line 6">
            <a:extLst>
              <a:ext uri="{FF2B5EF4-FFF2-40B4-BE49-F238E27FC236}">
                <a16:creationId xmlns:a16="http://schemas.microsoft.com/office/drawing/2014/main" id="{FE362E6D-1384-1343-B2C5-7B0990EAC324}"/>
              </a:ext>
            </a:extLst>
          </p:cNvPr>
          <p:cNvSpPr>
            <a:spLocks noChangeShapeType="1"/>
          </p:cNvSpPr>
          <p:nvPr/>
        </p:nvSpPr>
        <p:spPr bwMode="auto">
          <a:xfrm>
            <a:off x="2806366" y="538609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5" name="Line 7">
            <a:extLst>
              <a:ext uri="{FF2B5EF4-FFF2-40B4-BE49-F238E27FC236}">
                <a16:creationId xmlns:a16="http://schemas.microsoft.com/office/drawing/2014/main" id="{380A8563-1774-DC49-8068-AF4D88DDC2E9}"/>
              </a:ext>
            </a:extLst>
          </p:cNvPr>
          <p:cNvSpPr>
            <a:spLocks noChangeShapeType="1"/>
          </p:cNvSpPr>
          <p:nvPr/>
        </p:nvSpPr>
        <p:spPr bwMode="auto">
          <a:xfrm flipV="1">
            <a:off x="4368465" y="4857457"/>
            <a:ext cx="0" cy="5286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6" name="Line 8">
            <a:extLst>
              <a:ext uri="{FF2B5EF4-FFF2-40B4-BE49-F238E27FC236}">
                <a16:creationId xmlns:a16="http://schemas.microsoft.com/office/drawing/2014/main" id="{C926F858-7387-FE4D-9F39-94E757DD1750}"/>
              </a:ext>
            </a:extLst>
          </p:cNvPr>
          <p:cNvSpPr>
            <a:spLocks noChangeShapeType="1"/>
          </p:cNvSpPr>
          <p:nvPr/>
        </p:nvSpPr>
        <p:spPr bwMode="auto">
          <a:xfrm flipV="1">
            <a:off x="4780421" y="3527531"/>
            <a:ext cx="0" cy="18585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7" name="Line 9">
            <a:extLst>
              <a:ext uri="{FF2B5EF4-FFF2-40B4-BE49-F238E27FC236}">
                <a16:creationId xmlns:a16="http://schemas.microsoft.com/office/drawing/2014/main" id="{49F351DB-0694-4B46-80DF-31A9E98C7244}"/>
              </a:ext>
            </a:extLst>
          </p:cNvPr>
          <p:cNvSpPr>
            <a:spLocks noChangeShapeType="1"/>
          </p:cNvSpPr>
          <p:nvPr/>
        </p:nvSpPr>
        <p:spPr bwMode="auto">
          <a:xfrm flipV="1">
            <a:off x="5766259" y="2079731"/>
            <a:ext cx="0" cy="33063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9" name="Freeform 11">
            <a:extLst>
              <a:ext uri="{FF2B5EF4-FFF2-40B4-BE49-F238E27FC236}">
                <a16:creationId xmlns:a16="http://schemas.microsoft.com/office/drawing/2014/main" id="{639C47CD-C947-914D-9DE3-11D836E93D95}"/>
              </a:ext>
            </a:extLst>
          </p:cNvPr>
          <p:cNvSpPr>
            <a:spLocks/>
          </p:cNvSpPr>
          <p:nvPr/>
        </p:nvSpPr>
        <p:spPr bwMode="auto">
          <a:xfrm>
            <a:off x="4335128" y="1979717"/>
            <a:ext cx="2621756" cy="3398044"/>
          </a:xfrm>
          <a:custGeom>
            <a:avLst/>
            <a:gdLst>
              <a:gd name="T0" fmla="*/ 0 w 1958"/>
              <a:gd name="T1" fmla="*/ 2854 h 2854"/>
              <a:gd name="T2" fmla="*/ 153 w 1958"/>
              <a:gd name="T3" fmla="*/ 2816 h 2854"/>
              <a:gd name="T4" fmla="*/ 281 w 1958"/>
              <a:gd name="T5" fmla="*/ 2713 h 2854"/>
              <a:gd name="T6" fmla="*/ 390 w 1958"/>
              <a:gd name="T7" fmla="*/ 2515 h 2854"/>
              <a:gd name="T8" fmla="*/ 608 w 1958"/>
              <a:gd name="T9" fmla="*/ 1741 h 2854"/>
              <a:gd name="T10" fmla="*/ 755 w 1958"/>
              <a:gd name="T11" fmla="*/ 1235 h 2854"/>
              <a:gd name="T12" fmla="*/ 889 w 1958"/>
              <a:gd name="T13" fmla="*/ 851 h 2854"/>
              <a:gd name="T14" fmla="*/ 1069 w 1958"/>
              <a:gd name="T15" fmla="*/ 550 h 2854"/>
              <a:gd name="T16" fmla="*/ 1280 w 1958"/>
              <a:gd name="T17" fmla="*/ 320 h 2854"/>
              <a:gd name="T18" fmla="*/ 1497 w 1958"/>
              <a:gd name="T19" fmla="*/ 141 h 2854"/>
              <a:gd name="T20" fmla="*/ 1741 w 1958"/>
              <a:gd name="T21" fmla="*/ 38 h 2854"/>
              <a:gd name="T22" fmla="*/ 1958 w 1958"/>
              <a:gd name="T23" fmla="*/ 0 h 28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58"/>
              <a:gd name="T37" fmla="*/ 0 h 2854"/>
              <a:gd name="T38" fmla="*/ 1958 w 1958"/>
              <a:gd name="T39" fmla="*/ 2854 h 28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58" h="2854">
                <a:moveTo>
                  <a:pt x="0" y="2854"/>
                </a:moveTo>
                <a:cubicBezTo>
                  <a:pt x="53" y="2848"/>
                  <a:pt x="106" y="2839"/>
                  <a:pt x="153" y="2816"/>
                </a:cubicBezTo>
                <a:cubicBezTo>
                  <a:pt x="200" y="2793"/>
                  <a:pt x="242" y="2763"/>
                  <a:pt x="281" y="2713"/>
                </a:cubicBezTo>
                <a:cubicBezTo>
                  <a:pt x="320" y="2663"/>
                  <a:pt x="336" y="2677"/>
                  <a:pt x="390" y="2515"/>
                </a:cubicBezTo>
                <a:cubicBezTo>
                  <a:pt x="444" y="2353"/>
                  <a:pt x="547" y="1954"/>
                  <a:pt x="608" y="1741"/>
                </a:cubicBezTo>
                <a:cubicBezTo>
                  <a:pt x="669" y="1528"/>
                  <a:pt x="708" y="1383"/>
                  <a:pt x="755" y="1235"/>
                </a:cubicBezTo>
                <a:cubicBezTo>
                  <a:pt x="802" y="1087"/>
                  <a:pt x="837" y="965"/>
                  <a:pt x="889" y="851"/>
                </a:cubicBezTo>
                <a:cubicBezTo>
                  <a:pt x="941" y="737"/>
                  <a:pt x="1004" y="639"/>
                  <a:pt x="1069" y="550"/>
                </a:cubicBezTo>
                <a:cubicBezTo>
                  <a:pt x="1134" y="461"/>
                  <a:pt x="1209" y="388"/>
                  <a:pt x="1280" y="320"/>
                </a:cubicBezTo>
                <a:cubicBezTo>
                  <a:pt x="1351" y="252"/>
                  <a:pt x="1420" y="188"/>
                  <a:pt x="1497" y="141"/>
                </a:cubicBezTo>
                <a:cubicBezTo>
                  <a:pt x="1574" y="94"/>
                  <a:pt x="1664" y="61"/>
                  <a:pt x="1741" y="38"/>
                </a:cubicBezTo>
                <a:cubicBezTo>
                  <a:pt x="1818" y="15"/>
                  <a:pt x="1888" y="7"/>
                  <a:pt x="1958" y="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09" name="Text Box 13">
            <a:extLst>
              <a:ext uri="{FF2B5EF4-FFF2-40B4-BE49-F238E27FC236}">
                <a16:creationId xmlns:a16="http://schemas.microsoft.com/office/drawing/2014/main" id="{8631C9D2-F718-794E-B944-3F171E95858E}"/>
              </a:ext>
            </a:extLst>
          </p:cNvPr>
          <p:cNvSpPr txBox="1">
            <a:spLocks noChangeArrowheads="1"/>
          </p:cNvSpPr>
          <p:nvPr/>
        </p:nvSpPr>
        <p:spPr bwMode="auto">
          <a:xfrm>
            <a:off x="2339976" y="1830889"/>
            <a:ext cx="506870"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100</a:t>
            </a:r>
          </a:p>
        </p:txBody>
      </p:sp>
      <p:sp>
        <p:nvSpPr>
          <p:cNvPr id="285710" name="Text Box 14">
            <a:extLst>
              <a:ext uri="{FF2B5EF4-FFF2-40B4-BE49-F238E27FC236}">
                <a16:creationId xmlns:a16="http://schemas.microsoft.com/office/drawing/2014/main" id="{533EDDA7-F39A-AE45-8C1C-1C9A559CB7F9}"/>
              </a:ext>
            </a:extLst>
          </p:cNvPr>
          <p:cNvSpPr txBox="1">
            <a:spLocks noChangeArrowheads="1"/>
          </p:cNvSpPr>
          <p:nvPr/>
        </p:nvSpPr>
        <p:spPr bwMode="auto">
          <a:xfrm>
            <a:off x="2447378" y="2591699"/>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75</a:t>
            </a:r>
          </a:p>
        </p:txBody>
      </p:sp>
      <p:sp>
        <p:nvSpPr>
          <p:cNvPr id="285711" name="Text Box 15">
            <a:extLst>
              <a:ext uri="{FF2B5EF4-FFF2-40B4-BE49-F238E27FC236}">
                <a16:creationId xmlns:a16="http://schemas.microsoft.com/office/drawing/2014/main" id="{72B3B20C-DAF8-EC4F-9C22-03575E5D13B4}"/>
              </a:ext>
            </a:extLst>
          </p:cNvPr>
          <p:cNvSpPr txBox="1">
            <a:spLocks noChangeArrowheads="1"/>
          </p:cNvSpPr>
          <p:nvPr/>
        </p:nvSpPr>
        <p:spPr bwMode="auto">
          <a:xfrm>
            <a:off x="2447378" y="3453712"/>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50</a:t>
            </a:r>
          </a:p>
        </p:txBody>
      </p:sp>
      <p:sp>
        <p:nvSpPr>
          <p:cNvPr id="285712" name="Text Box 16">
            <a:extLst>
              <a:ext uri="{FF2B5EF4-FFF2-40B4-BE49-F238E27FC236}">
                <a16:creationId xmlns:a16="http://schemas.microsoft.com/office/drawing/2014/main" id="{DABD3A79-87BE-9640-BE11-EB5F7D2E49A8}"/>
              </a:ext>
            </a:extLst>
          </p:cNvPr>
          <p:cNvSpPr txBox="1">
            <a:spLocks noChangeArrowheads="1"/>
          </p:cNvSpPr>
          <p:nvPr/>
        </p:nvSpPr>
        <p:spPr bwMode="auto">
          <a:xfrm>
            <a:off x="2447378" y="4338346"/>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25</a:t>
            </a:r>
          </a:p>
        </p:txBody>
      </p:sp>
      <p:sp>
        <p:nvSpPr>
          <p:cNvPr id="285713" name="Text Box 17">
            <a:extLst>
              <a:ext uri="{FF2B5EF4-FFF2-40B4-BE49-F238E27FC236}">
                <a16:creationId xmlns:a16="http://schemas.microsoft.com/office/drawing/2014/main" id="{650E04C0-B50A-EC47-8B29-3F36D19204E0}"/>
              </a:ext>
            </a:extLst>
          </p:cNvPr>
          <p:cNvSpPr txBox="1">
            <a:spLocks noChangeArrowheads="1"/>
          </p:cNvSpPr>
          <p:nvPr/>
        </p:nvSpPr>
        <p:spPr bwMode="auto">
          <a:xfrm>
            <a:off x="2554778" y="5238458"/>
            <a:ext cx="292068"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0</a:t>
            </a:r>
          </a:p>
        </p:txBody>
      </p:sp>
      <p:grpSp>
        <p:nvGrpSpPr>
          <p:cNvPr id="2" name="Group 1">
            <a:extLst>
              <a:ext uri="{FF2B5EF4-FFF2-40B4-BE49-F238E27FC236}">
                <a16:creationId xmlns:a16="http://schemas.microsoft.com/office/drawing/2014/main" id="{F003AF66-B0A4-5546-B2FC-54073B01B3B8}"/>
              </a:ext>
            </a:extLst>
          </p:cNvPr>
          <p:cNvGrpSpPr/>
          <p:nvPr/>
        </p:nvGrpSpPr>
        <p:grpSpPr>
          <a:xfrm>
            <a:off x="1696019" y="1966620"/>
            <a:ext cx="5293011" cy="4052114"/>
            <a:chOff x="1696019" y="1966620"/>
            <a:chExt cx="5293011" cy="4052114"/>
          </a:xfrm>
        </p:grpSpPr>
        <p:sp>
          <p:nvSpPr>
            <p:cNvPr id="48138" name="Freeform 10">
              <a:extLst>
                <a:ext uri="{FF2B5EF4-FFF2-40B4-BE49-F238E27FC236}">
                  <a16:creationId xmlns:a16="http://schemas.microsoft.com/office/drawing/2014/main" id="{09821F1B-5F63-CC46-A9D8-1139D5DDC368}"/>
                </a:ext>
              </a:extLst>
            </p:cNvPr>
            <p:cNvSpPr>
              <a:spLocks/>
            </p:cNvSpPr>
            <p:nvPr/>
          </p:nvSpPr>
          <p:spPr bwMode="auto">
            <a:xfrm>
              <a:off x="3870784" y="1986860"/>
              <a:ext cx="2546747" cy="3390900"/>
            </a:xfrm>
            <a:custGeom>
              <a:avLst/>
              <a:gdLst>
                <a:gd name="T0" fmla="*/ 0 w 1901"/>
                <a:gd name="T1" fmla="*/ 2848 h 2848"/>
                <a:gd name="T2" fmla="*/ 250 w 1901"/>
                <a:gd name="T3" fmla="*/ 2618 h 2848"/>
                <a:gd name="T4" fmla="*/ 442 w 1901"/>
                <a:gd name="T5" fmla="*/ 2234 h 2848"/>
                <a:gd name="T6" fmla="*/ 602 w 1901"/>
                <a:gd name="T7" fmla="*/ 1607 h 2848"/>
                <a:gd name="T8" fmla="*/ 762 w 1901"/>
                <a:gd name="T9" fmla="*/ 1011 h 2848"/>
                <a:gd name="T10" fmla="*/ 935 w 1901"/>
                <a:gd name="T11" fmla="*/ 583 h 2848"/>
                <a:gd name="T12" fmla="*/ 1146 w 1901"/>
                <a:gd name="T13" fmla="*/ 275 h 2848"/>
                <a:gd name="T14" fmla="*/ 1383 w 1901"/>
                <a:gd name="T15" fmla="*/ 109 h 2848"/>
                <a:gd name="T16" fmla="*/ 1651 w 1901"/>
                <a:gd name="T17" fmla="*/ 32 h 2848"/>
                <a:gd name="T18" fmla="*/ 1901 w 1901"/>
                <a:gd name="T19" fmla="*/ 0 h 28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1"/>
                <a:gd name="T31" fmla="*/ 0 h 2848"/>
                <a:gd name="T32" fmla="*/ 1901 w 1901"/>
                <a:gd name="T33" fmla="*/ 2848 h 28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1" h="2848">
                  <a:moveTo>
                    <a:pt x="0" y="2848"/>
                  </a:moveTo>
                  <a:cubicBezTo>
                    <a:pt x="88" y="2784"/>
                    <a:pt x="176" y="2720"/>
                    <a:pt x="250" y="2618"/>
                  </a:cubicBezTo>
                  <a:cubicBezTo>
                    <a:pt x="324" y="2516"/>
                    <a:pt x="383" y="2403"/>
                    <a:pt x="442" y="2234"/>
                  </a:cubicBezTo>
                  <a:cubicBezTo>
                    <a:pt x="501" y="2065"/>
                    <a:pt x="549" y="1811"/>
                    <a:pt x="602" y="1607"/>
                  </a:cubicBezTo>
                  <a:cubicBezTo>
                    <a:pt x="655" y="1403"/>
                    <a:pt x="707" y="1182"/>
                    <a:pt x="762" y="1011"/>
                  </a:cubicBezTo>
                  <a:cubicBezTo>
                    <a:pt x="817" y="840"/>
                    <a:pt x="871" y="706"/>
                    <a:pt x="935" y="583"/>
                  </a:cubicBezTo>
                  <a:cubicBezTo>
                    <a:pt x="999" y="460"/>
                    <a:pt x="1071" y="354"/>
                    <a:pt x="1146" y="275"/>
                  </a:cubicBezTo>
                  <a:cubicBezTo>
                    <a:pt x="1221" y="196"/>
                    <a:pt x="1299" y="149"/>
                    <a:pt x="1383" y="109"/>
                  </a:cubicBezTo>
                  <a:cubicBezTo>
                    <a:pt x="1467" y="69"/>
                    <a:pt x="1565" y="50"/>
                    <a:pt x="1651" y="32"/>
                  </a:cubicBezTo>
                  <a:cubicBezTo>
                    <a:pt x="1737" y="14"/>
                    <a:pt x="1819" y="7"/>
                    <a:pt x="1901" y="0"/>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48140" name="Freeform 12">
              <a:extLst>
                <a:ext uri="{FF2B5EF4-FFF2-40B4-BE49-F238E27FC236}">
                  <a16:creationId xmlns:a16="http://schemas.microsoft.com/office/drawing/2014/main" id="{883F41A9-628C-414D-B690-755E856C24A7}"/>
                </a:ext>
              </a:extLst>
            </p:cNvPr>
            <p:cNvSpPr>
              <a:spLocks/>
            </p:cNvSpPr>
            <p:nvPr/>
          </p:nvSpPr>
          <p:spPr bwMode="auto">
            <a:xfrm>
              <a:off x="2893280" y="1966620"/>
              <a:ext cx="4095750" cy="3419475"/>
            </a:xfrm>
            <a:custGeom>
              <a:avLst/>
              <a:gdLst>
                <a:gd name="T0" fmla="*/ 0 w 3058"/>
                <a:gd name="T1" fmla="*/ 0 h 2872"/>
                <a:gd name="T2" fmla="*/ 0 w 3058"/>
                <a:gd name="T3" fmla="*/ 2872 h 2872"/>
                <a:gd name="T4" fmla="*/ 3058 w 3058"/>
                <a:gd name="T5" fmla="*/ 2872 h 2872"/>
                <a:gd name="T6" fmla="*/ 0 60000 65536"/>
                <a:gd name="T7" fmla="*/ 0 60000 65536"/>
                <a:gd name="T8" fmla="*/ 0 60000 65536"/>
                <a:gd name="T9" fmla="*/ 0 w 3058"/>
                <a:gd name="T10" fmla="*/ 0 h 2872"/>
                <a:gd name="T11" fmla="*/ 3058 w 3058"/>
                <a:gd name="T12" fmla="*/ 2872 h 2872"/>
              </a:gdLst>
              <a:ahLst/>
              <a:cxnLst>
                <a:cxn ang="T6">
                  <a:pos x="T0" y="T1"/>
                </a:cxn>
                <a:cxn ang="T7">
                  <a:pos x="T2" y="T3"/>
                </a:cxn>
                <a:cxn ang="T8">
                  <a:pos x="T4" y="T5"/>
                </a:cxn>
              </a:cxnLst>
              <a:rect l="T9" t="T10" r="T11" b="T12"/>
              <a:pathLst>
                <a:path w="3058" h="2872">
                  <a:moveTo>
                    <a:pt x="0" y="0"/>
                  </a:moveTo>
                  <a:lnTo>
                    <a:pt x="0" y="2872"/>
                  </a:lnTo>
                  <a:lnTo>
                    <a:pt x="3058" y="287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14" name="Text Box 18">
              <a:extLst>
                <a:ext uri="{FF2B5EF4-FFF2-40B4-BE49-F238E27FC236}">
                  <a16:creationId xmlns:a16="http://schemas.microsoft.com/office/drawing/2014/main" id="{28D426C8-917D-2C47-ACE8-AA8023E42A1C}"/>
                </a:ext>
              </a:extLst>
            </p:cNvPr>
            <p:cNvSpPr txBox="1">
              <a:spLocks noChangeArrowheads="1"/>
            </p:cNvSpPr>
            <p:nvPr/>
          </p:nvSpPr>
          <p:spPr bwMode="auto">
            <a:xfrm>
              <a:off x="4200265"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A</a:t>
              </a:r>
            </a:p>
          </p:txBody>
        </p:sp>
        <p:sp>
          <p:nvSpPr>
            <p:cNvPr id="285715" name="Text Box 19">
              <a:extLst>
                <a:ext uri="{FF2B5EF4-FFF2-40B4-BE49-F238E27FC236}">
                  <a16:creationId xmlns:a16="http://schemas.microsoft.com/office/drawing/2014/main" id="{1F6A4BBF-6498-894B-AC6C-E11D35C00BB6}"/>
                </a:ext>
              </a:extLst>
            </p:cNvPr>
            <p:cNvSpPr txBox="1">
              <a:spLocks noChangeArrowheads="1"/>
            </p:cNvSpPr>
            <p:nvPr/>
          </p:nvSpPr>
          <p:spPr bwMode="auto">
            <a:xfrm>
              <a:off x="4628890"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B</a:t>
              </a:r>
            </a:p>
          </p:txBody>
        </p:sp>
        <p:sp>
          <p:nvSpPr>
            <p:cNvPr id="285716" name="Text Box 20">
              <a:extLst>
                <a:ext uri="{FF2B5EF4-FFF2-40B4-BE49-F238E27FC236}">
                  <a16:creationId xmlns:a16="http://schemas.microsoft.com/office/drawing/2014/main" id="{C69F1D47-7FB8-994F-860F-EEBB87CC661B}"/>
                </a:ext>
              </a:extLst>
            </p:cNvPr>
            <p:cNvSpPr txBox="1">
              <a:spLocks noChangeArrowheads="1"/>
            </p:cNvSpPr>
            <p:nvPr/>
          </p:nvSpPr>
          <p:spPr bwMode="auto">
            <a:xfrm>
              <a:off x="5610903" y="5420624"/>
              <a:ext cx="33214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C</a:t>
              </a:r>
            </a:p>
          </p:txBody>
        </p:sp>
        <p:sp>
          <p:nvSpPr>
            <p:cNvPr id="285717" name="Text Box 21">
              <a:extLst>
                <a:ext uri="{FF2B5EF4-FFF2-40B4-BE49-F238E27FC236}">
                  <a16:creationId xmlns:a16="http://schemas.microsoft.com/office/drawing/2014/main" id="{18878CE7-5737-CE44-B1D8-CDF6A84CA55B}"/>
                </a:ext>
              </a:extLst>
            </p:cNvPr>
            <p:cNvSpPr txBox="1">
              <a:spLocks noChangeArrowheads="1"/>
            </p:cNvSpPr>
            <p:nvPr/>
          </p:nvSpPr>
          <p:spPr bwMode="auto">
            <a:xfrm>
              <a:off x="3926643" y="5680180"/>
              <a:ext cx="1712328"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Cumulative</a:t>
              </a:r>
              <a:r>
                <a:rPr lang="en-US" sz="1500" dirty="0">
                  <a:effectLst>
                    <a:outerShdw blurRad="38100" dist="38100" dir="2700000" algn="tl">
                      <a:srgbClr val="000000"/>
                    </a:outerShdw>
                  </a:effectLst>
                  <a:latin typeface="Arial" panose="020B0604020202020204" pitchFamily="34" charset="0"/>
                  <a:cs typeface="Arial" panose="020B0604020202020204" pitchFamily="34" charset="0"/>
                </a:rPr>
                <a:t> Dose</a:t>
              </a:r>
            </a:p>
          </p:txBody>
        </p:sp>
        <p:sp>
          <p:nvSpPr>
            <p:cNvPr id="285718" name="Text Box 22">
              <a:extLst>
                <a:ext uri="{FF2B5EF4-FFF2-40B4-BE49-F238E27FC236}">
                  <a16:creationId xmlns:a16="http://schemas.microsoft.com/office/drawing/2014/main" id="{2CC06BDA-551D-3C4B-9689-CD3121CCDFC6}"/>
                </a:ext>
              </a:extLst>
            </p:cNvPr>
            <p:cNvSpPr txBox="1">
              <a:spLocks noChangeArrowheads="1"/>
            </p:cNvSpPr>
            <p:nvPr/>
          </p:nvSpPr>
          <p:spPr bwMode="auto">
            <a:xfrm rot="16200000">
              <a:off x="443208" y="3383969"/>
              <a:ext cx="3090398" cy="584775"/>
            </a:xfrm>
            <a:prstGeom prst="rect">
              <a:avLst/>
            </a:prstGeom>
            <a:noFill/>
            <a:ln w="9525">
              <a:noFill/>
              <a:miter lim="800000"/>
              <a:headEnd/>
              <a:tailEnd/>
            </a:ln>
            <a:effectLst/>
          </p:spPr>
          <p:txBody>
            <a:bodyPr wrap="none">
              <a:spAutoFit/>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Probability of Tumor Control</a:t>
              </a:r>
              <a:b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br>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or Normal Tissue Damage (%)</a:t>
              </a:r>
              <a:endParaRPr lang="en-US" altLang="en-US" sz="16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5719" name="Text Box 23">
              <a:extLst>
                <a:ext uri="{FF2B5EF4-FFF2-40B4-BE49-F238E27FC236}">
                  <a16:creationId xmlns:a16="http://schemas.microsoft.com/office/drawing/2014/main" id="{B3EEBC26-9DE9-C141-B5E4-A1D11F8AE3AC}"/>
                </a:ext>
              </a:extLst>
            </p:cNvPr>
            <p:cNvSpPr txBox="1">
              <a:spLocks noChangeArrowheads="1"/>
            </p:cNvSpPr>
            <p:nvPr/>
          </p:nvSpPr>
          <p:spPr bwMode="auto">
            <a:xfrm>
              <a:off x="3880310" y="2769102"/>
              <a:ext cx="770147" cy="338554"/>
            </a:xfrm>
            <a:prstGeom prst="rect">
              <a:avLst/>
            </a:prstGeom>
            <a:noFill/>
            <a:ln w="9525">
              <a:noFill/>
              <a:miter lim="800000"/>
              <a:headEnd/>
              <a:tailEnd/>
            </a:ln>
            <a:effectLst/>
          </p:spPr>
          <p:txBody>
            <a:bodyPr wrap="none">
              <a:spAutoFit/>
            </a:bodyPr>
            <a:lstStyle/>
            <a:p>
              <a:pP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Tumor</a:t>
              </a:r>
            </a:p>
          </p:txBody>
        </p:sp>
        <p:sp>
          <p:nvSpPr>
            <p:cNvPr id="285720" name="Text Box 24">
              <a:extLst>
                <a:ext uri="{FF2B5EF4-FFF2-40B4-BE49-F238E27FC236}">
                  <a16:creationId xmlns:a16="http://schemas.microsoft.com/office/drawing/2014/main" id="{38929798-C9E0-CF4F-9CD4-1CE725BC2AD3}"/>
                </a:ext>
              </a:extLst>
            </p:cNvPr>
            <p:cNvSpPr txBox="1">
              <a:spLocks noChangeArrowheads="1"/>
            </p:cNvSpPr>
            <p:nvPr/>
          </p:nvSpPr>
          <p:spPr bwMode="auto">
            <a:xfrm>
              <a:off x="3142122" y="3310837"/>
              <a:ext cx="1494192" cy="338554"/>
            </a:xfrm>
            <a:prstGeom prst="rect">
              <a:avLst/>
            </a:prstGeom>
            <a:noFill/>
            <a:ln w="9525">
              <a:noFill/>
              <a:miter lim="800000"/>
              <a:headEnd/>
              <a:tailEnd/>
            </a:ln>
            <a:effectLst/>
          </p:spPr>
          <p:txBody>
            <a:bodyPr wrap="none">
              <a:spAutoFit/>
            </a:bodyPr>
            <a:lstStyle/>
            <a:p>
              <a:pP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Normal Tissue</a:t>
              </a:r>
            </a:p>
          </p:txBody>
        </p:sp>
      </p:grpSp>
      <p:sp>
        <p:nvSpPr>
          <p:cNvPr id="48153" name="Line 25">
            <a:extLst>
              <a:ext uri="{FF2B5EF4-FFF2-40B4-BE49-F238E27FC236}">
                <a16:creationId xmlns:a16="http://schemas.microsoft.com/office/drawing/2014/main" id="{4CF60861-C3AF-4F4A-81C5-5FBF48B6529F}"/>
              </a:ext>
            </a:extLst>
          </p:cNvPr>
          <p:cNvSpPr>
            <a:spLocks noChangeShapeType="1"/>
          </p:cNvSpPr>
          <p:nvPr/>
        </p:nvSpPr>
        <p:spPr bwMode="auto">
          <a:xfrm>
            <a:off x="4625640" y="2947694"/>
            <a:ext cx="31670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54" name="Line 26">
            <a:extLst>
              <a:ext uri="{FF2B5EF4-FFF2-40B4-BE49-F238E27FC236}">
                <a16:creationId xmlns:a16="http://schemas.microsoft.com/office/drawing/2014/main" id="{17A4E954-25B2-3A4A-9052-B2A31C1E1196}"/>
              </a:ext>
            </a:extLst>
          </p:cNvPr>
          <p:cNvSpPr>
            <a:spLocks noChangeShapeType="1"/>
          </p:cNvSpPr>
          <p:nvPr/>
        </p:nvSpPr>
        <p:spPr bwMode="auto">
          <a:xfrm>
            <a:off x="4642309" y="3458473"/>
            <a:ext cx="65246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3AED7E5-8801-C842-B527-8D59B719F221}"/>
              </a:ext>
            </a:extLst>
          </p:cNvPr>
          <p:cNvSpPr/>
          <p:nvPr/>
        </p:nvSpPr>
        <p:spPr>
          <a:xfrm>
            <a:off x="105037" y="6485678"/>
            <a:ext cx="260840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Hall and </a:t>
            </a:r>
            <a:r>
              <a:rPr lang="en-US" b="1" dirty="0" err="1">
                <a:latin typeface="Arial" panose="020B0604020202020204" pitchFamily="34" charset="0"/>
                <a:cs typeface="Arial" panose="020B0604020202020204" pitchFamily="34" charset="0"/>
              </a:rPr>
              <a:t>Giaccia</a:t>
            </a:r>
            <a:r>
              <a:rPr lang="en-US" b="1" dirty="0">
                <a:latin typeface="Arial" panose="020B0604020202020204" pitchFamily="34" charset="0"/>
                <a:cs typeface="Arial" panose="020B0604020202020204" pitchFamily="34" charset="0"/>
              </a:rPr>
              <a:t>, 2019</a:t>
            </a:r>
          </a:p>
        </p:txBody>
      </p:sp>
      <p:sp>
        <p:nvSpPr>
          <p:cNvPr id="5" name="Rectangle 4">
            <a:extLst>
              <a:ext uri="{FF2B5EF4-FFF2-40B4-BE49-F238E27FC236}">
                <a16:creationId xmlns:a16="http://schemas.microsoft.com/office/drawing/2014/main" id="{B21FEF25-1A6F-8345-890D-044EC722ECEB}"/>
              </a:ext>
            </a:extLst>
          </p:cNvPr>
          <p:cNvSpPr/>
          <p:nvPr/>
        </p:nvSpPr>
        <p:spPr>
          <a:xfrm>
            <a:off x="96051" y="364309"/>
            <a:ext cx="8842255" cy="968598"/>
          </a:xfrm>
          <a:prstGeom prst="rect">
            <a:avLst/>
          </a:prstGeom>
        </p:spPr>
        <p:txBody>
          <a:bodyPr wrap="square">
            <a:spAutoFit/>
          </a:bodyPr>
          <a:lstStyle/>
          <a:p>
            <a:pPr lvl="1" algn="ctr">
              <a:lnSpc>
                <a:spcPts val="3360"/>
              </a:lnSpc>
              <a:spcAft>
                <a:spcPts val="1350"/>
              </a:spcAft>
            </a:pPr>
            <a:r>
              <a:rPr lang="en-US" sz="3200" b="1" dirty="0">
                <a:solidFill>
                  <a:srgbClr val="0070C0"/>
                </a:solidFill>
                <a:latin typeface="Arial" panose="020B0604020202020204" pitchFamily="34" charset="0"/>
                <a:cs typeface="Arial" panose="020B0604020202020204" pitchFamily="34" charset="0"/>
              </a:rPr>
              <a:t>Objective: To Increase the Therapeutic Index of Radiotherapy</a:t>
            </a:r>
            <a:endParaRPr lang="en-US" sz="3200"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A2C389-62A0-394D-86F3-C4CA00D5CA1B}"/>
              </a:ext>
            </a:extLst>
          </p:cNvPr>
          <p:cNvSpPr txBox="1"/>
          <p:nvPr/>
        </p:nvSpPr>
        <p:spPr>
          <a:xfrm>
            <a:off x="5219208" y="3812099"/>
            <a:ext cx="2001510"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(Hadron Therapy)</a:t>
            </a:r>
          </a:p>
          <a:p>
            <a:r>
              <a:rPr lang="en-US" dirty="0">
                <a:latin typeface="Arial" panose="020B0604020202020204" pitchFamily="34" charset="0"/>
                <a:cs typeface="Arial" panose="020B0604020202020204" pitchFamily="34" charset="0"/>
              </a:rPr>
              <a:t>(FLASH)</a:t>
            </a:r>
          </a:p>
        </p:txBody>
      </p:sp>
      <p:sp>
        <p:nvSpPr>
          <p:cNvPr id="6" name="TextBox 5">
            <a:extLst>
              <a:ext uri="{FF2B5EF4-FFF2-40B4-BE49-F238E27FC236}">
                <a16:creationId xmlns:a16="http://schemas.microsoft.com/office/drawing/2014/main" id="{2F295F24-6DB3-814E-90C3-0AF54DD742A8}"/>
              </a:ext>
            </a:extLst>
          </p:cNvPr>
          <p:cNvSpPr txBox="1"/>
          <p:nvPr/>
        </p:nvSpPr>
        <p:spPr>
          <a:xfrm>
            <a:off x="3212495" y="1532054"/>
            <a:ext cx="2480166"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(Overcoming Hypoxia)</a:t>
            </a:r>
          </a:p>
          <a:p>
            <a:r>
              <a:rPr lang="en-US" dirty="0">
                <a:latin typeface="Arial" panose="020B0604020202020204" pitchFamily="34" charset="0"/>
                <a:cs typeface="Arial" panose="020B0604020202020204" pitchFamily="34" charset="0"/>
              </a:rPr>
              <a:t>(Hadron Therapy)</a:t>
            </a:r>
          </a:p>
        </p:txBody>
      </p:sp>
      <p:sp>
        <p:nvSpPr>
          <p:cNvPr id="8" name="TextBox 7">
            <a:extLst>
              <a:ext uri="{FF2B5EF4-FFF2-40B4-BE49-F238E27FC236}">
                <a16:creationId xmlns:a16="http://schemas.microsoft.com/office/drawing/2014/main" id="{6E70A0E4-B238-05AD-EAD3-B0FE97A882E0}"/>
              </a:ext>
            </a:extLst>
          </p:cNvPr>
          <p:cNvSpPr txBox="1"/>
          <p:nvPr/>
        </p:nvSpPr>
        <p:spPr>
          <a:xfrm>
            <a:off x="5241953" y="3550000"/>
            <a:ext cx="45720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(Decreasing Lymphopenia)</a:t>
            </a:r>
          </a:p>
        </p:txBody>
      </p:sp>
      <p:pic>
        <p:nvPicPr>
          <p:cNvPr id="9" name="Picture 8">
            <a:extLst>
              <a:ext uri="{FF2B5EF4-FFF2-40B4-BE49-F238E27FC236}">
                <a16:creationId xmlns:a16="http://schemas.microsoft.com/office/drawing/2014/main" id="{57601E81-4203-D7D9-284B-A17A93DC81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1424" y="6426823"/>
            <a:ext cx="1547539" cy="439910"/>
          </a:xfrm>
          <a:prstGeom prst="rect">
            <a:avLst/>
          </a:prstGeom>
          <a:noFill/>
          <a:ln>
            <a:noFill/>
          </a:ln>
        </p:spPr>
      </p:pic>
    </p:spTree>
    <p:extLst>
      <p:ext uri="{BB962C8B-B14F-4D97-AF65-F5344CB8AC3E}">
        <p14:creationId xmlns:p14="http://schemas.microsoft.com/office/powerpoint/2010/main" val="2107523373"/>
      </p:ext>
    </p:extLst>
  </p:cSld>
  <p:clrMapOvr>
    <a:masterClrMapping/>
  </p:clrMapOvr>
  <mc:AlternateContent xmlns:mc="http://schemas.openxmlformats.org/markup-compatibility/2006" xmlns:p14="http://schemas.microsoft.com/office/powerpoint/2010/main">
    <mc:Choice Requires="p14">
      <p:transition spd="slow" p14:dur="2000" advTm="13745"/>
    </mc:Choice>
    <mc:Fallback xmlns="">
      <p:transition spd="slow" advTm="1374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5CE623-DA7D-F4EF-EA6E-AE5BAE1D75A0}"/>
              </a:ext>
            </a:extLst>
          </p:cNvPr>
          <p:cNvPicPr>
            <a:picLocks noChangeAspect="1"/>
          </p:cNvPicPr>
          <p:nvPr/>
        </p:nvPicPr>
        <p:blipFill>
          <a:blip r:embed="rId2"/>
          <a:stretch>
            <a:fillRect/>
          </a:stretch>
        </p:blipFill>
        <p:spPr>
          <a:xfrm>
            <a:off x="930156" y="1457029"/>
            <a:ext cx="6812556" cy="4860643"/>
          </a:xfrm>
          <a:prstGeom prst="rect">
            <a:avLst/>
          </a:prstGeom>
        </p:spPr>
      </p:pic>
      <p:sp>
        <p:nvSpPr>
          <p:cNvPr id="5" name="TextBox 4">
            <a:extLst>
              <a:ext uri="{FF2B5EF4-FFF2-40B4-BE49-F238E27FC236}">
                <a16:creationId xmlns:a16="http://schemas.microsoft.com/office/drawing/2014/main" id="{F95BEAC7-76BF-3A6F-7850-66BB551010E7}"/>
              </a:ext>
            </a:extLst>
          </p:cNvPr>
          <p:cNvSpPr txBox="1"/>
          <p:nvPr/>
        </p:nvSpPr>
        <p:spPr>
          <a:xfrm>
            <a:off x="1091527" y="171594"/>
            <a:ext cx="6960945" cy="1077218"/>
          </a:xfrm>
          <a:prstGeom prst="rect">
            <a:avLst/>
          </a:prstGeom>
          <a:noFill/>
          <a:ln>
            <a:solidFill>
              <a:schemeClr val="accent1"/>
            </a:solidFill>
          </a:ln>
        </p:spPr>
        <p:txBody>
          <a:bodyPr wrap="none" rtlCol="0">
            <a:spAutoFit/>
          </a:bodyPr>
          <a:lstStyle/>
          <a:p>
            <a:r>
              <a:rPr lang="en-US" sz="3200" b="1" dirty="0">
                <a:solidFill>
                  <a:srgbClr val="0070C0"/>
                </a:solidFill>
                <a:latin typeface="Arial" panose="020B0604020202020204" pitchFamily="34" charset="0"/>
                <a:cs typeface="Arial" panose="020B0604020202020204" pitchFamily="34" charset="0"/>
              </a:rPr>
              <a:t>TCP for Individual Patients Treated</a:t>
            </a:r>
          </a:p>
          <a:p>
            <a:pPr algn="ctr"/>
            <a:r>
              <a:rPr lang="en-US" sz="3200" b="1" dirty="0">
                <a:solidFill>
                  <a:srgbClr val="0070C0"/>
                </a:solidFill>
                <a:latin typeface="Arial" panose="020B0604020202020204" pitchFamily="34" charset="0"/>
                <a:cs typeface="Arial" panose="020B0604020202020204" pitchFamily="34" charset="0"/>
              </a:rPr>
              <a:t> with Protons</a:t>
            </a:r>
          </a:p>
        </p:txBody>
      </p:sp>
      <p:sp>
        <p:nvSpPr>
          <p:cNvPr id="6" name="TextBox 5">
            <a:extLst>
              <a:ext uri="{FF2B5EF4-FFF2-40B4-BE49-F238E27FC236}">
                <a16:creationId xmlns:a16="http://schemas.microsoft.com/office/drawing/2014/main" id="{B9F260E8-B42E-FD7A-9A81-9A3BA508C329}"/>
              </a:ext>
            </a:extLst>
          </p:cNvPr>
          <p:cNvSpPr txBox="1"/>
          <p:nvPr/>
        </p:nvSpPr>
        <p:spPr>
          <a:xfrm>
            <a:off x="5747657" y="6412077"/>
            <a:ext cx="3390672"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Kothe</a:t>
            </a:r>
            <a:r>
              <a:rPr lang="en-US" dirty="0">
                <a:latin typeface="Arial" panose="020B0604020202020204" pitchFamily="34" charset="0"/>
                <a:cs typeface="Arial" panose="020B0604020202020204" pitchFamily="34" charset="0"/>
              </a:rPr>
              <a:t> et al, </a:t>
            </a:r>
            <a:r>
              <a:rPr lang="en-US" dirty="0" err="1">
                <a:latin typeface="Arial" panose="020B0604020202020204" pitchFamily="34" charset="0"/>
                <a:cs typeface="Arial" panose="020B0604020202020204" pitchFamily="34" charset="0"/>
              </a:rPr>
              <a:t>Radiat</a:t>
            </a:r>
            <a:r>
              <a:rPr lang="en-US" dirty="0">
                <a:latin typeface="Arial" panose="020B0604020202020204" pitchFamily="34" charset="0"/>
                <a:cs typeface="Arial" panose="020B0604020202020204" pitchFamily="34" charset="0"/>
              </a:rPr>
              <a:t> Oncol, 2021</a:t>
            </a:r>
          </a:p>
        </p:txBody>
      </p:sp>
      <p:pic>
        <p:nvPicPr>
          <p:cNvPr id="2" name="Picture 1">
            <a:extLst>
              <a:ext uri="{FF2B5EF4-FFF2-40B4-BE49-F238E27FC236}">
                <a16:creationId xmlns:a16="http://schemas.microsoft.com/office/drawing/2014/main" id="{9CBDF9BC-88BE-A6F3-77EB-1D36487B45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76788"/>
            <a:ext cx="1547539" cy="439910"/>
          </a:xfrm>
          <a:prstGeom prst="rect">
            <a:avLst/>
          </a:prstGeom>
          <a:noFill/>
          <a:ln>
            <a:noFill/>
          </a:ln>
        </p:spPr>
      </p:pic>
    </p:spTree>
    <p:extLst>
      <p:ext uri="{BB962C8B-B14F-4D97-AF65-F5344CB8AC3E}">
        <p14:creationId xmlns:p14="http://schemas.microsoft.com/office/powerpoint/2010/main" val="1711761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F31E0-876B-6A2A-5FD1-8810432B91A6}"/>
              </a:ext>
            </a:extLst>
          </p:cNvPr>
          <p:cNvPicPr>
            <a:picLocks noChangeAspect="1"/>
          </p:cNvPicPr>
          <p:nvPr/>
        </p:nvPicPr>
        <p:blipFill>
          <a:blip r:embed="rId2"/>
          <a:stretch>
            <a:fillRect/>
          </a:stretch>
        </p:blipFill>
        <p:spPr>
          <a:xfrm>
            <a:off x="126849" y="1603169"/>
            <a:ext cx="8779645" cy="3954483"/>
          </a:xfrm>
          <a:prstGeom prst="rect">
            <a:avLst/>
          </a:prstGeom>
        </p:spPr>
      </p:pic>
      <p:sp>
        <p:nvSpPr>
          <p:cNvPr id="3" name="TextBox 2">
            <a:extLst>
              <a:ext uri="{FF2B5EF4-FFF2-40B4-BE49-F238E27FC236}">
                <a16:creationId xmlns:a16="http://schemas.microsoft.com/office/drawing/2014/main" id="{E4ED42F7-1CEF-19E5-4B57-817DD896E76E}"/>
              </a:ext>
            </a:extLst>
          </p:cNvPr>
          <p:cNvSpPr txBox="1"/>
          <p:nvPr/>
        </p:nvSpPr>
        <p:spPr>
          <a:xfrm>
            <a:off x="284108" y="223130"/>
            <a:ext cx="8980920" cy="1077218"/>
          </a:xfrm>
          <a:prstGeom prst="rect">
            <a:avLst/>
          </a:prstGeom>
          <a:noFill/>
        </p:spPr>
        <p:txBody>
          <a:bodyPr wrap="none" rtlCol="0">
            <a:spAutoFit/>
          </a:bodyPr>
          <a:lstStyle/>
          <a:p>
            <a:r>
              <a:rPr lang="en-US" sz="3200" b="1" dirty="0">
                <a:solidFill>
                  <a:srgbClr val="0070C0"/>
                </a:solidFill>
                <a:latin typeface="Arial" panose="020B0604020202020204" pitchFamily="34" charset="0"/>
                <a:cs typeface="Arial" panose="020B0604020202020204" pitchFamily="34" charset="0"/>
              </a:rPr>
              <a:t>Voxel-wise TCP Calculation and Overcoming </a:t>
            </a:r>
          </a:p>
          <a:p>
            <a:pPr algn="ctr"/>
            <a:r>
              <a:rPr lang="en-US" sz="3200" b="1" dirty="0">
                <a:solidFill>
                  <a:srgbClr val="0070C0"/>
                </a:solidFill>
                <a:latin typeface="Arial" panose="020B0604020202020204" pitchFamily="34" charset="0"/>
                <a:cs typeface="Arial" panose="020B0604020202020204" pitchFamily="34" charset="0"/>
              </a:rPr>
              <a:t>Hypoxia with Proton Escalation</a:t>
            </a:r>
          </a:p>
        </p:txBody>
      </p:sp>
      <p:sp>
        <p:nvSpPr>
          <p:cNvPr id="5" name="TextBox 4">
            <a:extLst>
              <a:ext uri="{FF2B5EF4-FFF2-40B4-BE49-F238E27FC236}">
                <a16:creationId xmlns:a16="http://schemas.microsoft.com/office/drawing/2014/main" id="{7903379A-6EF4-7523-F63E-F60443EF97CB}"/>
              </a:ext>
            </a:extLst>
          </p:cNvPr>
          <p:cNvSpPr txBox="1"/>
          <p:nvPr/>
        </p:nvSpPr>
        <p:spPr>
          <a:xfrm>
            <a:off x="5113969" y="6447144"/>
            <a:ext cx="3985243" cy="369332"/>
          </a:xfrm>
          <a:prstGeom prst="rect">
            <a:avLst/>
          </a:prstGeom>
          <a:noFill/>
        </p:spPr>
        <p:txBody>
          <a:bodyPr wrap="square">
            <a:spAutoFit/>
          </a:bodyPr>
          <a:lstStyle/>
          <a:p>
            <a:r>
              <a:rPr lang="en-US" dirty="0" err="1">
                <a:latin typeface="Arial" panose="020B0604020202020204" pitchFamily="34" charset="0"/>
                <a:cs typeface="Arial" panose="020B0604020202020204" pitchFamily="34" charset="0"/>
              </a:rPr>
              <a:t>Kothe</a:t>
            </a:r>
            <a:r>
              <a:rPr lang="en-US" dirty="0">
                <a:latin typeface="Arial" panose="020B0604020202020204" pitchFamily="34" charset="0"/>
                <a:cs typeface="Arial" panose="020B0604020202020204" pitchFamily="34" charset="0"/>
              </a:rPr>
              <a:t> et al, </a:t>
            </a:r>
            <a:r>
              <a:rPr lang="en-US" dirty="0" err="1">
                <a:latin typeface="Arial" panose="020B0604020202020204" pitchFamily="34" charset="0"/>
                <a:cs typeface="Arial" panose="020B0604020202020204" pitchFamily="34" charset="0"/>
              </a:rPr>
              <a:t>Radiat</a:t>
            </a:r>
            <a:r>
              <a:rPr lang="en-US" dirty="0">
                <a:latin typeface="Arial" panose="020B0604020202020204" pitchFamily="34" charset="0"/>
                <a:cs typeface="Arial" panose="020B0604020202020204" pitchFamily="34" charset="0"/>
              </a:rPr>
              <a:t> Oncol, 2021</a:t>
            </a:r>
          </a:p>
        </p:txBody>
      </p:sp>
      <p:pic>
        <p:nvPicPr>
          <p:cNvPr id="4" name="Picture 3">
            <a:extLst>
              <a:ext uri="{FF2B5EF4-FFF2-40B4-BE49-F238E27FC236}">
                <a16:creationId xmlns:a16="http://schemas.microsoft.com/office/drawing/2014/main" id="{2DC6ADDB-0999-E666-81D8-614997D13DC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849" y="6318071"/>
            <a:ext cx="1547539" cy="439910"/>
          </a:xfrm>
          <a:prstGeom prst="rect">
            <a:avLst/>
          </a:prstGeom>
          <a:noFill/>
          <a:ln>
            <a:noFill/>
          </a:ln>
        </p:spPr>
      </p:pic>
    </p:spTree>
    <p:extLst>
      <p:ext uri="{BB962C8B-B14F-4D97-AF65-F5344CB8AC3E}">
        <p14:creationId xmlns:p14="http://schemas.microsoft.com/office/powerpoint/2010/main" val="2641860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145157"/>
            <a:ext cx="8755962" cy="11336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b="1" dirty="0">
                <a:solidFill>
                  <a:srgbClr val="0070C0"/>
                </a:solidFill>
                <a:latin typeface="Arial" charset="0"/>
              </a:rPr>
              <a:t>Survival of Cells Irradiated with Carbon Ions</a:t>
            </a:r>
            <a:br>
              <a:rPr lang="en-GB" b="1" dirty="0">
                <a:solidFill>
                  <a:srgbClr val="0070C0"/>
                </a:solidFill>
                <a:latin typeface="Arial" charset="0"/>
              </a:rPr>
            </a:br>
            <a:r>
              <a:rPr lang="en-GB" b="1" dirty="0">
                <a:solidFill>
                  <a:srgbClr val="0070C0"/>
                </a:solidFill>
                <a:latin typeface="Arial" charset="0"/>
              </a:rPr>
              <a:t>in </a:t>
            </a:r>
            <a:r>
              <a:rPr lang="en-GB" b="1" dirty="0" err="1">
                <a:solidFill>
                  <a:srgbClr val="0070C0"/>
                </a:solidFill>
                <a:latin typeface="Arial" charset="0"/>
              </a:rPr>
              <a:t>Oxic</a:t>
            </a:r>
            <a:r>
              <a:rPr lang="en-GB" b="1" dirty="0">
                <a:solidFill>
                  <a:srgbClr val="0070C0"/>
                </a:solidFill>
                <a:latin typeface="Arial" charset="0"/>
              </a:rPr>
              <a:t> (red curves) and Hypoxic conditions (blue curves) </a:t>
            </a:r>
          </a:p>
          <a:p>
            <a:pPr algn="ctr"/>
            <a:r>
              <a:rPr lang="en-GB" b="1" dirty="0">
                <a:solidFill>
                  <a:srgbClr val="0070C0"/>
                </a:solidFill>
                <a:latin typeface="Arial" charset="0"/>
              </a:rPr>
              <a:t>for Two Different LETs</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80" y="1513578"/>
            <a:ext cx="743904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5819654" y="6626136"/>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Antonovic</a:t>
            </a:r>
            <a:r>
              <a:rPr lang="en-GB" sz="1100" b="1" dirty="0">
                <a:latin typeface="Arial" charset="0"/>
              </a:rPr>
              <a:t> L et al. J </a:t>
            </a:r>
            <a:r>
              <a:rPr lang="en-GB" sz="1100" b="1" dirty="0" err="1">
                <a:latin typeface="Arial" charset="0"/>
              </a:rPr>
              <a:t>Radiat</a:t>
            </a:r>
            <a:r>
              <a:rPr lang="en-GB" sz="1100" b="1" dirty="0">
                <a:latin typeface="Arial" charset="0"/>
              </a:rPr>
              <a:t> Res 2013;54:18-26</a:t>
            </a:r>
          </a:p>
        </p:txBody>
      </p:sp>
      <p:pic>
        <p:nvPicPr>
          <p:cNvPr id="2" name="Picture 1">
            <a:extLst>
              <a:ext uri="{FF2B5EF4-FFF2-40B4-BE49-F238E27FC236}">
                <a16:creationId xmlns:a16="http://schemas.microsoft.com/office/drawing/2014/main" id="{98C33BE0-5BA7-7962-D5E9-0109FD31E0F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07212"/>
            <a:ext cx="1547539" cy="439910"/>
          </a:xfrm>
          <a:prstGeom prst="rect">
            <a:avLst/>
          </a:prstGeom>
          <a:noFill/>
          <a:ln>
            <a:noFill/>
          </a:ln>
        </p:spPr>
      </p:pic>
    </p:spTree>
    <p:extLst>
      <p:ext uri="{BB962C8B-B14F-4D97-AF65-F5344CB8AC3E}">
        <p14:creationId xmlns:p14="http://schemas.microsoft.com/office/powerpoint/2010/main" val="30192906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a:extLst>
              <a:ext uri="{FF2B5EF4-FFF2-40B4-BE49-F238E27FC236}">
                <a16:creationId xmlns:a16="http://schemas.microsoft.com/office/drawing/2014/main" id="{073907AD-D7D1-8845-9566-B140DBE5E89A}"/>
              </a:ext>
            </a:extLst>
          </p:cNvPr>
          <p:cNvSpPr>
            <a:spLocks noChangeShapeType="1"/>
          </p:cNvSpPr>
          <p:nvPr/>
        </p:nvSpPr>
        <p:spPr bwMode="auto">
          <a:xfrm>
            <a:off x="2806366" y="1966619"/>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1" name="Line 3">
            <a:extLst>
              <a:ext uri="{FF2B5EF4-FFF2-40B4-BE49-F238E27FC236}">
                <a16:creationId xmlns:a16="http://schemas.microsoft.com/office/drawing/2014/main" id="{89FAC96B-3E55-EB46-ACB2-A130F694AB6B}"/>
              </a:ext>
            </a:extLst>
          </p:cNvPr>
          <p:cNvSpPr>
            <a:spLocks noChangeShapeType="1"/>
          </p:cNvSpPr>
          <p:nvPr/>
        </p:nvSpPr>
        <p:spPr bwMode="auto">
          <a:xfrm>
            <a:off x="2806366" y="2748860"/>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2" name="Line 4">
            <a:extLst>
              <a:ext uri="{FF2B5EF4-FFF2-40B4-BE49-F238E27FC236}">
                <a16:creationId xmlns:a16="http://schemas.microsoft.com/office/drawing/2014/main" id="{A44506DA-51DF-324B-8AD6-0F92FB071E12}"/>
              </a:ext>
            </a:extLst>
          </p:cNvPr>
          <p:cNvSpPr>
            <a:spLocks noChangeShapeType="1"/>
          </p:cNvSpPr>
          <p:nvPr/>
        </p:nvSpPr>
        <p:spPr bwMode="auto">
          <a:xfrm>
            <a:off x="2806366" y="359420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3" name="Line 5">
            <a:extLst>
              <a:ext uri="{FF2B5EF4-FFF2-40B4-BE49-F238E27FC236}">
                <a16:creationId xmlns:a16="http://schemas.microsoft.com/office/drawing/2014/main" id="{647C5A08-E9C3-4247-A9DF-91AC70DBB0BD}"/>
              </a:ext>
            </a:extLst>
          </p:cNvPr>
          <p:cNvSpPr>
            <a:spLocks noChangeShapeType="1"/>
          </p:cNvSpPr>
          <p:nvPr/>
        </p:nvSpPr>
        <p:spPr bwMode="auto">
          <a:xfrm>
            <a:off x="2806366" y="4493126"/>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4" name="Line 6">
            <a:extLst>
              <a:ext uri="{FF2B5EF4-FFF2-40B4-BE49-F238E27FC236}">
                <a16:creationId xmlns:a16="http://schemas.microsoft.com/office/drawing/2014/main" id="{FE362E6D-1384-1343-B2C5-7B0990EAC324}"/>
              </a:ext>
            </a:extLst>
          </p:cNvPr>
          <p:cNvSpPr>
            <a:spLocks noChangeShapeType="1"/>
          </p:cNvSpPr>
          <p:nvPr/>
        </p:nvSpPr>
        <p:spPr bwMode="auto">
          <a:xfrm>
            <a:off x="2806366" y="538609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5" name="Line 7">
            <a:extLst>
              <a:ext uri="{FF2B5EF4-FFF2-40B4-BE49-F238E27FC236}">
                <a16:creationId xmlns:a16="http://schemas.microsoft.com/office/drawing/2014/main" id="{380A8563-1774-DC49-8068-AF4D88DDC2E9}"/>
              </a:ext>
            </a:extLst>
          </p:cNvPr>
          <p:cNvSpPr>
            <a:spLocks noChangeShapeType="1"/>
          </p:cNvSpPr>
          <p:nvPr/>
        </p:nvSpPr>
        <p:spPr bwMode="auto">
          <a:xfrm flipV="1">
            <a:off x="4368465" y="4857457"/>
            <a:ext cx="0" cy="5286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6" name="Line 8">
            <a:extLst>
              <a:ext uri="{FF2B5EF4-FFF2-40B4-BE49-F238E27FC236}">
                <a16:creationId xmlns:a16="http://schemas.microsoft.com/office/drawing/2014/main" id="{C926F858-7387-FE4D-9F39-94E757DD1750}"/>
              </a:ext>
            </a:extLst>
          </p:cNvPr>
          <p:cNvSpPr>
            <a:spLocks noChangeShapeType="1"/>
          </p:cNvSpPr>
          <p:nvPr/>
        </p:nvSpPr>
        <p:spPr bwMode="auto">
          <a:xfrm flipV="1">
            <a:off x="4780421" y="3527531"/>
            <a:ext cx="0" cy="18585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7" name="Line 9">
            <a:extLst>
              <a:ext uri="{FF2B5EF4-FFF2-40B4-BE49-F238E27FC236}">
                <a16:creationId xmlns:a16="http://schemas.microsoft.com/office/drawing/2014/main" id="{49F351DB-0694-4B46-80DF-31A9E98C7244}"/>
              </a:ext>
            </a:extLst>
          </p:cNvPr>
          <p:cNvSpPr>
            <a:spLocks noChangeShapeType="1"/>
          </p:cNvSpPr>
          <p:nvPr/>
        </p:nvSpPr>
        <p:spPr bwMode="auto">
          <a:xfrm flipV="1">
            <a:off x="5766259" y="2079731"/>
            <a:ext cx="0" cy="33063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9" name="Freeform 11">
            <a:extLst>
              <a:ext uri="{FF2B5EF4-FFF2-40B4-BE49-F238E27FC236}">
                <a16:creationId xmlns:a16="http://schemas.microsoft.com/office/drawing/2014/main" id="{639C47CD-C947-914D-9DE3-11D836E93D95}"/>
              </a:ext>
            </a:extLst>
          </p:cNvPr>
          <p:cNvSpPr>
            <a:spLocks/>
          </p:cNvSpPr>
          <p:nvPr/>
        </p:nvSpPr>
        <p:spPr bwMode="auto">
          <a:xfrm>
            <a:off x="4335128" y="1979717"/>
            <a:ext cx="2621756" cy="3398044"/>
          </a:xfrm>
          <a:custGeom>
            <a:avLst/>
            <a:gdLst>
              <a:gd name="T0" fmla="*/ 0 w 1958"/>
              <a:gd name="T1" fmla="*/ 2854 h 2854"/>
              <a:gd name="T2" fmla="*/ 153 w 1958"/>
              <a:gd name="T3" fmla="*/ 2816 h 2854"/>
              <a:gd name="T4" fmla="*/ 281 w 1958"/>
              <a:gd name="T5" fmla="*/ 2713 h 2854"/>
              <a:gd name="T6" fmla="*/ 390 w 1958"/>
              <a:gd name="T7" fmla="*/ 2515 h 2854"/>
              <a:gd name="T8" fmla="*/ 608 w 1958"/>
              <a:gd name="T9" fmla="*/ 1741 h 2854"/>
              <a:gd name="T10" fmla="*/ 755 w 1958"/>
              <a:gd name="T11" fmla="*/ 1235 h 2854"/>
              <a:gd name="T12" fmla="*/ 889 w 1958"/>
              <a:gd name="T13" fmla="*/ 851 h 2854"/>
              <a:gd name="T14" fmla="*/ 1069 w 1958"/>
              <a:gd name="T15" fmla="*/ 550 h 2854"/>
              <a:gd name="T16" fmla="*/ 1280 w 1958"/>
              <a:gd name="T17" fmla="*/ 320 h 2854"/>
              <a:gd name="T18" fmla="*/ 1497 w 1958"/>
              <a:gd name="T19" fmla="*/ 141 h 2854"/>
              <a:gd name="T20" fmla="*/ 1741 w 1958"/>
              <a:gd name="T21" fmla="*/ 38 h 2854"/>
              <a:gd name="T22" fmla="*/ 1958 w 1958"/>
              <a:gd name="T23" fmla="*/ 0 h 28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58"/>
              <a:gd name="T37" fmla="*/ 0 h 2854"/>
              <a:gd name="T38" fmla="*/ 1958 w 1958"/>
              <a:gd name="T39" fmla="*/ 2854 h 28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58" h="2854">
                <a:moveTo>
                  <a:pt x="0" y="2854"/>
                </a:moveTo>
                <a:cubicBezTo>
                  <a:pt x="53" y="2848"/>
                  <a:pt x="106" y="2839"/>
                  <a:pt x="153" y="2816"/>
                </a:cubicBezTo>
                <a:cubicBezTo>
                  <a:pt x="200" y="2793"/>
                  <a:pt x="242" y="2763"/>
                  <a:pt x="281" y="2713"/>
                </a:cubicBezTo>
                <a:cubicBezTo>
                  <a:pt x="320" y="2663"/>
                  <a:pt x="336" y="2677"/>
                  <a:pt x="390" y="2515"/>
                </a:cubicBezTo>
                <a:cubicBezTo>
                  <a:pt x="444" y="2353"/>
                  <a:pt x="547" y="1954"/>
                  <a:pt x="608" y="1741"/>
                </a:cubicBezTo>
                <a:cubicBezTo>
                  <a:pt x="669" y="1528"/>
                  <a:pt x="708" y="1383"/>
                  <a:pt x="755" y="1235"/>
                </a:cubicBezTo>
                <a:cubicBezTo>
                  <a:pt x="802" y="1087"/>
                  <a:pt x="837" y="965"/>
                  <a:pt x="889" y="851"/>
                </a:cubicBezTo>
                <a:cubicBezTo>
                  <a:pt x="941" y="737"/>
                  <a:pt x="1004" y="639"/>
                  <a:pt x="1069" y="550"/>
                </a:cubicBezTo>
                <a:cubicBezTo>
                  <a:pt x="1134" y="461"/>
                  <a:pt x="1209" y="388"/>
                  <a:pt x="1280" y="320"/>
                </a:cubicBezTo>
                <a:cubicBezTo>
                  <a:pt x="1351" y="252"/>
                  <a:pt x="1420" y="188"/>
                  <a:pt x="1497" y="141"/>
                </a:cubicBezTo>
                <a:cubicBezTo>
                  <a:pt x="1574" y="94"/>
                  <a:pt x="1664" y="61"/>
                  <a:pt x="1741" y="38"/>
                </a:cubicBezTo>
                <a:cubicBezTo>
                  <a:pt x="1818" y="15"/>
                  <a:pt x="1888" y="7"/>
                  <a:pt x="1958" y="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09" name="Text Box 13">
            <a:extLst>
              <a:ext uri="{FF2B5EF4-FFF2-40B4-BE49-F238E27FC236}">
                <a16:creationId xmlns:a16="http://schemas.microsoft.com/office/drawing/2014/main" id="{8631C9D2-F718-794E-B944-3F171E95858E}"/>
              </a:ext>
            </a:extLst>
          </p:cNvPr>
          <p:cNvSpPr txBox="1">
            <a:spLocks noChangeArrowheads="1"/>
          </p:cNvSpPr>
          <p:nvPr/>
        </p:nvSpPr>
        <p:spPr bwMode="auto">
          <a:xfrm>
            <a:off x="2339976" y="1830889"/>
            <a:ext cx="506870"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100</a:t>
            </a:r>
          </a:p>
        </p:txBody>
      </p:sp>
      <p:sp>
        <p:nvSpPr>
          <p:cNvPr id="285710" name="Text Box 14">
            <a:extLst>
              <a:ext uri="{FF2B5EF4-FFF2-40B4-BE49-F238E27FC236}">
                <a16:creationId xmlns:a16="http://schemas.microsoft.com/office/drawing/2014/main" id="{533EDDA7-F39A-AE45-8C1C-1C9A559CB7F9}"/>
              </a:ext>
            </a:extLst>
          </p:cNvPr>
          <p:cNvSpPr txBox="1">
            <a:spLocks noChangeArrowheads="1"/>
          </p:cNvSpPr>
          <p:nvPr/>
        </p:nvSpPr>
        <p:spPr bwMode="auto">
          <a:xfrm>
            <a:off x="2447378" y="2591699"/>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75</a:t>
            </a:r>
          </a:p>
        </p:txBody>
      </p:sp>
      <p:sp>
        <p:nvSpPr>
          <p:cNvPr id="285711" name="Text Box 15">
            <a:extLst>
              <a:ext uri="{FF2B5EF4-FFF2-40B4-BE49-F238E27FC236}">
                <a16:creationId xmlns:a16="http://schemas.microsoft.com/office/drawing/2014/main" id="{72B3B20C-DAF8-EC4F-9C22-03575E5D13B4}"/>
              </a:ext>
            </a:extLst>
          </p:cNvPr>
          <p:cNvSpPr txBox="1">
            <a:spLocks noChangeArrowheads="1"/>
          </p:cNvSpPr>
          <p:nvPr/>
        </p:nvSpPr>
        <p:spPr bwMode="auto">
          <a:xfrm>
            <a:off x="2447378" y="3453712"/>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50</a:t>
            </a:r>
          </a:p>
        </p:txBody>
      </p:sp>
      <p:sp>
        <p:nvSpPr>
          <p:cNvPr id="285712" name="Text Box 16">
            <a:extLst>
              <a:ext uri="{FF2B5EF4-FFF2-40B4-BE49-F238E27FC236}">
                <a16:creationId xmlns:a16="http://schemas.microsoft.com/office/drawing/2014/main" id="{DABD3A79-87BE-9640-BE11-EB5F7D2E49A8}"/>
              </a:ext>
            </a:extLst>
          </p:cNvPr>
          <p:cNvSpPr txBox="1">
            <a:spLocks noChangeArrowheads="1"/>
          </p:cNvSpPr>
          <p:nvPr/>
        </p:nvSpPr>
        <p:spPr bwMode="auto">
          <a:xfrm>
            <a:off x="2447378" y="4338346"/>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25</a:t>
            </a:r>
          </a:p>
        </p:txBody>
      </p:sp>
      <p:sp>
        <p:nvSpPr>
          <p:cNvPr id="285713" name="Text Box 17">
            <a:extLst>
              <a:ext uri="{FF2B5EF4-FFF2-40B4-BE49-F238E27FC236}">
                <a16:creationId xmlns:a16="http://schemas.microsoft.com/office/drawing/2014/main" id="{650E04C0-B50A-EC47-8B29-3F36D19204E0}"/>
              </a:ext>
            </a:extLst>
          </p:cNvPr>
          <p:cNvSpPr txBox="1">
            <a:spLocks noChangeArrowheads="1"/>
          </p:cNvSpPr>
          <p:nvPr/>
        </p:nvSpPr>
        <p:spPr bwMode="auto">
          <a:xfrm>
            <a:off x="2554778" y="5238458"/>
            <a:ext cx="292068"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0</a:t>
            </a:r>
          </a:p>
        </p:txBody>
      </p:sp>
      <p:grpSp>
        <p:nvGrpSpPr>
          <p:cNvPr id="2" name="Group 1">
            <a:extLst>
              <a:ext uri="{FF2B5EF4-FFF2-40B4-BE49-F238E27FC236}">
                <a16:creationId xmlns:a16="http://schemas.microsoft.com/office/drawing/2014/main" id="{F003AF66-B0A4-5546-B2FC-54073B01B3B8}"/>
              </a:ext>
            </a:extLst>
          </p:cNvPr>
          <p:cNvGrpSpPr/>
          <p:nvPr/>
        </p:nvGrpSpPr>
        <p:grpSpPr>
          <a:xfrm>
            <a:off x="1696019" y="1966620"/>
            <a:ext cx="5293011" cy="4052114"/>
            <a:chOff x="1696019" y="1966620"/>
            <a:chExt cx="5293011" cy="4052114"/>
          </a:xfrm>
        </p:grpSpPr>
        <p:sp>
          <p:nvSpPr>
            <p:cNvPr id="48138" name="Freeform 10">
              <a:extLst>
                <a:ext uri="{FF2B5EF4-FFF2-40B4-BE49-F238E27FC236}">
                  <a16:creationId xmlns:a16="http://schemas.microsoft.com/office/drawing/2014/main" id="{09821F1B-5F63-CC46-A9D8-1139D5DDC368}"/>
                </a:ext>
              </a:extLst>
            </p:cNvPr>
            <p:cNvSpPr>
              <a:spLocks/>
            </p:cNvSpPr>
            <p:nvPr/>
          </p:nvSpPr>
          <p:spPr bwMode="auto">
            <a:xfrm>
              <a:off x="3870784" y="1986860"/>
              <a:ext cx="2546747" cy="3390900"/>
            </a:xfrm>
            <a:custGeom>
              <a:avLst/>
              <a:gdLst>
                <a:gd name="T0" fmla="*/ 0 w 1901"/>
                <a:gd name="T1" fmla="*/ 2848 h 2848"/>
                <a:gd name="T2" fmla="*/ 250 w 1901"/>
                <a:gd name="T3" fmla="*/ 2618 h 2848"/>
                <a:gd name="T4" fmla="*/ 442 w 1901"/>
                <a:gd name="T5" fmla="*/ 2234 h 2848"/>
                <a:gd name="T6" fmla="*/ 602 w 1901"/>
                <a:gd name="T7" fmla="*/ 1607 h 2848"/>
                <a:gd name="T8" fmla="*/ 762 w 1901"/>
                <a:gd name="T9" fmla="*/ 1011 h 2848"/>
                <a:gd name="T10" fmla="*/ 935 w 1901"/>
                <a:gd name="T11" fmla="*/ 583 h 2848"/>
                <a:gd name="T12" fmla="*/ 1146 w 1901"/>
                <a:gd name="T13" fmla="*/ 275 h 2848"/>
                <a:gd name="T14" fmla="*/ 1383 w 1901"/>
                <a:gd name="T15" fmla="*/ 109 h 2848"/>
                <a:gd name="T16" fmla="*/ 1651 w 1901"/>
                <a:gd name="T17" fmla="*/ 32 h 2848"/>
                <a:gd name="T18" fmla="*/ 1901 w 1901"/>
                <a:gd name="T19" fmla="*/ 0 h 28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1"/>
                <a:gd name="T31" fmla="*/ 0 h 2848"/>
                <a:gd name="T32" fmla="*/ 1901 w 1901"/>
                <a:gd name="T33" fmla="*/ 2848 h 28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1" h="2848">
                  <a:moveTo>
                    <a:pt x="0" y="2848"/>
                  </a:moveTo>
                  <a:cubicBezTo>
                    <a:pt x="88" y="2784"/>
                    <a:pt x="176" y="2720"/>
                    <a:pt x="250" y="2618"/>
                  </a:cubicBezTo>
                  <a:cubicBezTo>
                    <a:pt x="324" y="2516"/>
                    <a:pt x="383" y="2403"/>
                    <a:pt x="442" y="2234"/>
                  </a:cubicBezTo>
                  <a:cubicBezTo>
                    <a:pt x="501" y="2065"/>
                    <a:pt x="549" y="1811"/>
                    <a:pt x="602" y="1607"/>
                  </a:cubicBezTo>
                  <a:cubicBezTo>
                    <a:pt x="655" y="1403"/>
                    <a:pt x="707" y="1182"/>
                    <a:pt x="762" y="1011"/>
                  </a:cubicBezTo>
                  <a:cubicBezTo>
                    <a:pt x="817" y="840"/>
                    <a:pt x="871" y="706"/>
                    <a:pt x="935" y="583"/>
                  </a:cubicBezTo>
                  <a:cubicBezTo>
                    <a:pt x="999" y="460"/>
                    <a:pt x="1071" y="354"/>
                    <a:pt x="1146" y="275"/>
                  </a:cubicBezTo>
                  <a:cubicBezTo>
                    <a:pt x="1221" y="196"/>
                    <a:pt x="1299" y="149"/>
                    <a:pt x="1383" y="109"/>
                  </a:cubicBezTo>
                  <a:cubicBezTo>
                    <a:pt x="1467" y="69"/>
                    <a:pt x="1565" y="50"/>
                    <a:pt x="1651" y="32"/>
                  </a:cubicBezTo>
                  <a:cubicBezTo>
                    <a:pt x="1737" y="14"/>
                    <a:pt x="1819" y="7"/>
                    <a:pt x="1901" y="0"/>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48140" name="Freeform 12">
              <a:extLst>
                <a:ext uri="{FF2B5EF4-FFF2-40B4-BE49-F238E27FC236}">
                  <a16:creationId xmlns:a16="http://schemas.microsoft.com/office/drawing/2014/main" id="{883F41A9-628C-414D-B690-755E856C24A7}"/>
                </a:ext>
              </a:extLst>
            </p:cNvPr>
            <p:cNvSpPr>
              <a:spLocks/>
            </p:cNvSpPr>
            <p:nvPr/>
          </p:nvSpPr>
          <p:spPr bwMode="auto">
            <a:xfrm>
              <a:off x="2893280" y="1966620"/>
              <a:ext cx="4095750" cy="3419475"/>
            </a:xfrm>
            <a:custGeom>
              <a:avLst/>
              <a:gdLst>
                <a:gd name="T0" fmla="*/ 0 w 3058"/>
                <a:gd name="T1" fmla="*/ 0 h 2872"/>
                <a:gd name="T2" fmla="*/ 0 w 3058"/>
                <a:gd name="T3" fmla="*/ 2872 h 2872"/>
                <a:gd name="T4" fmla="*/ 3058 w 3058"/>
                <a:gd name="T5" fmla="*/ 2872 h 2872"/>
                <a:gd name="T6" fmla="*/ 0 60000 65536"/>
                <a:gd name="T7" fmla="*/ 0 60000 65536"/>
                <a:gd name="T8" fmla="*/ 0 60000 65536"/>
                <a:gd name="T9" fmla="*/ 0 w 3058"/>
                <a:gd name="T10" fmla="*/ 0 h 2872"/>
                <a:gd name="T11" fmla="*/ 3058 w 3058"/>
                <a:gd name="T12" fmla="*/ 2872 h 2872"/>
              </a:gdLst>
              <a:ahLst/>
              <a:cxnLst>
                <a:cxn ang="T6">
                  <a:pos x="T0" y="T1"/>
                </a:cxn>
                <a:cxn ang="T7">
                  <a:pos x="T2" y="T3"/>
                </a:cxn>
                <a:cxn ang="T8">
                  <a:pos x="T4" y="T5"/>
                </a:cxn>
              </a:cxnLst>
              <a:rect l="T9" t="T10" r="T11" b="T12"/>
              <a:pathLst>
                <a:path w="3058" h="2872">
                  <a:moveTo>
                    <a:pt x="0" y="0"/>
                  </a:moveTo>
                  <a:lnTo>
                    <a:pt x="0" y="2872"/>
                  </a:lnTo>
                  <a:lnTo>
                    <a:pt x="3058" y="287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14" name="Text Box 18">
              <a:extLst>
                <a:ext uri="{FF2B5EF4-FFF2-40B4-BE49-F238E27FC236}">
                  <a16:creationId xmlns:a16="http://schemas.microsoft.com/office/drawing/2014/main" id="{28D426C8-917D-2C47-ACE8-AA8023E42A1C}"/>
                </a:ext>
              </a:extLst>
            </p:cNvPr>
            <p:cNvSpPr txBox="1">
              <a:spLocks noChangeArrowheads="1"/>
            </p:cNvSpPr>
            <p:nvPr/>
          </p:nvSpPr>
          <p:spPr bwMode="auto">
            <a:xfrm>
              <a:off x="4200265"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A</a:t>
              </a:r>
            </a:p>
          </p:txBody>
        </p:sp>
        <p:sp>
          <p:nvSpPr>
            <p:cNvPr id="285715" name="Text Box 19">
              <a:extLst>
                <a:ext uri="{FF2B5EF4-FFF2-40B4-BE49-F238E27FC236}">
                  <a16:creationId xmlns:a16="http://schemas.microsoft.com/office/drawing/2014/main" id="{1F6A4BBF-6498-894B-AC6C-E11D35C00BB6}"/>
                </a:ext>
              </a:extLst>
            </p:cNvPr>
            <p:cNvSpPr txBox="1">
              <a:spLocks noChangeArrowheads="1"/>
            </p:cNvSpPr>
            <p:nvPr/>
          </p:nvSpPr>
          <p:spPr bwMode="auto">
            <a:xfrm>
              <a:off x="4628890"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B</a:t>
              </a:r>
            </a:p>
          </p:txBody>
        </p:sp>
        <p:sp>
          <p:nvSpPr>
            <p:cNvPr id="285716" name="Text Box 20">
              <a:extLst>
                <a:ext uri="{FF2B5EF4-FFF2-40B4-BE49-F238E27FC236}">
                  <a16:creationId xmlns:a16="http://schemas.microsoft.com/office/drawing/2014/main" id="{C69F1D47-7FB8-994F-860F-EEBB87CC661B}"/>
                </a:ext>
              </a:extLst>
            </p:cNvPr>
            <p:cNvSpPr txBox="1">
              <a:spLocks noChangeArrowheads="1"/>
            </p:cNvSpPr>
            <p:nvPr/>
          </p:nvSpPr>
          <p:spPr bwMode="auto">
            <a:xfrm>
              <a:off x="5610903" y="5420624"/>
              <a:ext cx="33214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C</a:t>
              </a:r>
            </a:p>
          </p:txBody>
        </p:sp>
        <p:sp>
          <p:nvSpPr>
            <p:cNvPr id="285717" name="Text Box 21">
              <a:extLst>
                <a:ext uri="{FF2B5EF4-FFF2-40B4-BE49-F238E27FC236}">
                  <a16:creationId xmlns:a16="http://schemas.microsoft.com/office/drawing/2014/main" id="{18878CE7-5737-CE44-B1D8-CDF6A84CA55B}"/>
                </a:ext>
              </a:extLst>
            </p:cNvPr>
            <p:cNvSpPr txBox="1">
              <a:spLocks noChangeArrowheads="1"/>
            </p:cNvSpPr>
            <p:nvPr/>
          </p:nvSpPr>
          <p:spPr bwMode="auto">
            <a:xfrm>
              <a:off x="3926643" y="5680180"/>
              <a:ext cx="1712328"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Cumulative</a:t>
              </a:r>
              <a:r>
                <a:rPr lang="en-US" sz="1500" dirty="0">
                  <a:effectLst>
                    <a:outerShdw blurRad="38100" dist="38100" dir="2700000" algn="tl">
                      <a:srgbClr val="000000"/>
                    </a:outerShdw>
                  </a:effectLst>
                  <a:latin typeface="Arial" panose="020B0604020202020204" pitchFamily="34" charset="0"/>
                  <a:cs typeface="Arial" panose="020B0604020202020204" pitchFamily="34" charset="0"/>
                </a:rPr>
                <a:t> Dose</a:t>
              </a:r>
            </a:p>
          </p:txBody>
        </p:sp>
        <p:sp>
          <p:nvSpPr>
            <p:cNvPr id="285718" name="Text Box 22">
              <a:extLst>
                <a:ext uri="{FF2B5EF4-FFF2-40B4-BE49-F238E27FC236}">
                  <a16:creationId xmlns:a16="http://schemas.microsoft.com/office/drawing/2014/main" id="{2CC06BDA-551D-3C4B-9689-CD3121CCDFC6}"/>
                </a:ext>
              </a:extLst>
            </p:cNvPr>
            <p:cNvSpPr txBox="1">
              <a:spLocks noChangeArrowheads="1"/>
            </p:cNvSpPr>
            <p:nvPr/>
          </p:nvSpPr>
          <p:spPr bwMode="auto">
            <a:xfrm rot="16200000">
              <a:off x="443208" y="3383969"/>
              <a:ext cx="3090398" cy="584775"/>
            </a:xfrm>
            <a:prstGeom prst="rect">
              <a:avLst/>
            </a:prstGeom>
            <a:noFill/>
            <a:ln w="9525">
              <a:noFill/>
              <a:miter lim="800000"/>
              <a:headEnd/>
              <a:tailEnd/>
            </a:ln>
            <a:effectLst/>
          </p:spPr>
          <p:txBody>
            <a:bodyPr wrap="none">
              <a:spAutoFit/>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Probability of Tumor Control</a:t>
              </a:r>
              <a:b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br>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or Normal Tissue Damage (%)</a:t>
              </a:r>
              <a:endParaRPr lang="en-US" altLang="en-US" sz="16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5719" name="Text Box 23">
              <a:extLst>
                <a:ext uri="{FF2B5EF4-FFF2-40B4-BE49-F238E27FC236}">
                  <a16:creationId xmlns:a16="http://schemas.microsoft.com/office/drawing/2014/main" id="{B3EEBC26-9DE9-C141-B5E4-A1D11F8AE3AC}"/>
                </a:ext>
              </a:extLst>
            </p:cNvPr>
            <p:cNvSpPr txBox="1">
              <a:spLocks noChangeArrowheads="1"/>
            </p:cNvSpPr>
            <p:nvPr/>
          </p:nvSpPr>
          <p:spPr bwMode="auto">
            <a:xfrm>
              <a:off x="3880310" y="2769102"/>
              <a:ext cx="770147" cy="338554"/>
            </a:xfrm>
            <a:prstGeom prst="rect">
              <a:avLst/>
            </a:prstGeom>
            <a:noFill/>
            <a:ln w="9525">
              <a:noFill/>
              <a:miter lim="800000"/>
              <a:headEnd/>
              <a:tailEnd/>
            </a:ln>
            <a:effectLst/>
          </p:spPr>
          <p:txBody>
            <a:bodyPr wrap="none">
              <a:spAutoFit/>
            </a:bodyPr>
            <a:lstStyle/>
            <a:p>
              <a:pP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Tumor</a:t>
              </a:r>
            </a:p>
          </p:txBody>
        </p:sp>
        <p:sp>
          <p:nvSpPr>
            <p:cNvPr id="285720" name="Text Box 24">
              <a:extLst>
                <a:ext uri="{FF2B5EF4-FFF2-40B4-BE49-F238E27FC236}">
                  <a16:creationId xmlns:a16="http://schemas.microsoft.com/office/drawing/2014/main" id="{38929798-C9E0-CF4F-9CD4-1CE725BC2AD3}"/>
                </a:ext>
              </a:extLst>
            </p:cNvPr>
            <p:cNvSpPr txBox="1">
              <a:spLocks noChangeArrowheads="1"/>
            </p:cNvSpPr>
            <p:nvPr/>
          </p:nvSpPr>
          <p:spPr bwMode="auto">
            <a:xfrm>
              <a:off x="3142122" y="3310837"/>
              <a:ext cx="1494192" cy="338554"/>
            </a:xfrm>
            <a:prstGeom prst="rect">
              <a:avLst/>
            </a:prstGeom>
            <a:noFill/>
            <a:ln w="9525">
              <a:noFill/>
              <a:miter lim="800000"/>
              <a:headEnd/>
              <a:tailEnd/>
            </a:ln>
            <a:effectLst/>
          </p:spPr>
          <p:txBody>
            <a:bodyPr wrap="none">
              <a:spAutoFit/>
            </a:bodyPr>
            <a:lstStyle/>
            <a:p>
              <a:pP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Normal Tissue</a:t>
              </a:r>
            </a:p>
          </p:txBody>
        </p:sp>
      </p:grpSp>
      <p:sp>
        <p:nvSpPr>
          <p:cNvPr id="48153" name="Line 25">
            <a:extLst>
              <a:ext uri="{FF2B5EF4-FFF2-40B4-BE49-F238E27FC236}">
                <a16:creationId xmlns:a16="http://schemas.microsoft.com/office/drawing/2014/main" id="{4CF60861-C3AF-4F4A-81C5-5FBF48B6529F}"/>
              </a:ext>
            </a:extLst>
          </p:cNvPr>
          <p:cNvSpPr>
            <a:spLocks noChangeShapeType="1"/>
          </p:cNvSpPr>
          <p:nvPr/>
        </p:nvSpPr>
        <p:spPr bwMode="auto">
          <a:xfrm>
            <a:off x="4625640" y="2947694"/>
            <a:ext cx="31670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54" name="Line 26">
            <a:extLst>
              <a:ext uri="{FF2B5EF4-FFF2-40B4-BE49-F238E27FC236}">
                <a16:creationId xmlns:a16="http://schemas.microsoft.com/office/drawing/2014/main" id="{17A4E954-25B2-3A4A-9052-B2A31C1E1196}"/>
              </a:ext>
            </a:extLst>
          </p:cNvPr>
          <p:cNvSpPr>
            <a:spLocks noChangeShapeType="1"/>
          </p:cNvSpPr>
          <p:nvPr/>
        </p:nvSpPr>
        <p:spPr bwMode="auto">
          <a:xfrm>
            <a:off x="4642309" y="3458473"/>
            <a:ext cx="65246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3AED7E5-8801-C842-B527-8D59B719F221}"/>
              </a:ext>
            </a:extLst>
          </p:cNvPr>
          <p:cNvSpPr/>
          <p:nvPr/>
        </p:nvSpPr>
        <p:spPr>
          <a:xfrm>
            <a:off x="105037" y="6485678"/>
            <a:ext cx="260840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Hall and </a:t>
            </a:r>
            <a:r>
              <a:rPr lang="en-US" b="1" dirty="0" err="1">
                <a:latin typeface="Arial" panose="020B0604020202020204" pitchFamily="34" charset="0"/>
                <a:cs typeface="Arial" panose="020B0604020202020204" pitchFamily="34" charset="0"/>
              </a:rPr>
              <a:t>Giaccia</a:t>
            </a:r>
            <a:r>
              <a:rPr lang="en-US" b="1" dirty="0">
                <a:latin typeface="Arial" panose="020B0604020202020204" pitchFamily="34" charset="0"/>
                <a:cs typeface="Arial" panose="020B0604020202020204" pitchFamily="34" charset="0"/>
              </a:rPr>
              <a:t>, 2019</a:t>
            </a:r>
          </a:p>
        </p:txBody>
      </p:sp>
      <p:sp>
        <p:nvSpPr>
          <p:cNvPr id="5" name="Rectangle 4">
            <a:extLst>
              <a:ext uri="{FF2B5EF4-FFF2-40B4-BE49-F238E27FC236}">
                <a16:creationId xmlns:a16="http://schemas.microsoft.com/office/drawing/2014/main" id="{B21FEF25-1A6F-8345-890D-044EC722ECEB}"/>
              </a:ext>
            </a:extLst>
          </p:cNvPr>
          <p:cNvSpPr/>
          <p:nvPr/>
        </p:nvSpPr>
        <p:spPr>
          <a:xfrm>
            <a:off x="100059" y="127920"/>
            <a:ext cx="8842255" cy="968598"/>
          </a:xfrm>
          <a:prstGeom prst="rect">
            <a:avLst/>
          </a:prstGeom>
        </p:spPr>
        <p:txBody>
          <a:bodyPr wrap="square">
            <a:spAutoFit/>
          </a:bodyPr>
          <a:lstStyle/>
          <a:p>
            <a:pPr lvl="1" algn="ctr">
              <a:lnSpc>
                <a:spcPts val="3360"/>
              </a:lnSpc>
              <a:spcAft>
                <a:spcPts val="1350"/>
              </a:spcAft>
            </a:pPr>
            <a:r>
              <a:rPr lang="en-US" sz="3200" b="1" dirty="0">
                <a:solidFill>
                  <a:srgbClr val="0070C0"/>
                </a:solidFill>
                <a:latin typeface="Arial" panose="020B0604020202020204" pitchFamily="34" charset="0"/>
                <a:cs typeface="Arial" panose="020B0604020202020204" pitchFamily="34" charset="0"/>
              </a:rPr>
              <a:t>Objective: To Increase the Therapeutic Index of Radiotherapy</a:t>
            </a:r>
            <a:endParaRPr lang="en-US" sz="3200"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A2C389-62A0-394D-86F3-C4CA00D5CA1B}"/>
              </a:ext>
            </a:extLst>
          </p:cNvPr>
          <p:cNvSpPr txBox="1"/>
          <p:nvPr/>
        </p:nvSpPr>
        <p:spPr>
          <a:xfrm>
            <a:off x="5219208" y="3812099"/>
            <a:ext cx="2001510"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(Hadron Therapy)</a:t>
            </a:r>
          </a:p>
          <a:p>
            <a:r>
              <a:rPr lang="en-US" dirty="0">
                <a:latin typeface="Arial" panose="020B0604020202020204" pitchFamily="34" charset="0"/>
                <a:cs typeface="Arial" panose="020B0604020202020204" pitchFamily="34" charset="0"/>
              </a:rPr>
              <a:t>(FLASH)</a:t>
            </a:r>
          </a:p>
        </p:txBody>
      </p:sp>
      <p:sp>
        <p:nvSpPr>
          <p:cNvPr id="6" name="TextBox 5">
            <a:extLst>
              <a:ext uri="{FF2B5EF4-FFF2-40B4-BE49-F238E27FC236}">
                <a16:creationId xmlns:a16="http://schemas.microsoft.com/office/drawing/2014/main" id="{2F295F24-6DB3-814E-90C3-0AF54DD742A8}"/>
              </a:ext>
            </a:extLst>
          </p:cNvPr>
          <p:cNvSpPr txBox="1"/>
          <p:nvPr/>
        </p:nvSpPr>
        <p:spPr>
          <a:xfrm>
            <a:off x="2846846" y="1186465"/>
            <a:ext cx="3771289"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(Overcoming Hypoxia)</a:t>
            </a:r>
          </a:p>
          <a:p>
            <a:r>
              <a:rPr lang="en-US" dirty="0">
                <a:latin typeface="Arial" panose="020B0604020202020204" pitchFamily="34" charset="0"/>
                <a:cs typeface="Arial" panose="020B0604020202020204" pitchFamily="34" charset="0"/>
              </a:rPr>
              <a:t>(Hadron Therapy)</a:t>
            </a:r>
          </a:p>
          <a:p>
            <a:r>
              <a:rPr lang="en-US" dirty="0">
                <a:latin typeface="Arial" panose="020B0604020202020204" pitchFamily="34" charset="0"/>
                <a:cs typeface="Arial" panose="020B0604020202020204" pitchFamily="34" charset="0"/>
              </a:rPr>
              <a:t>(Targeting Therapeutic Resistance)</a:t>
            </a:r>
          </a:p>
        </p:txBody>
      </p:sp>
      <p:sp>
        <p:nvSpPr>
          <p:cNvPr id="8" name="TextBox 7">
            <a:extLst>
              <a:ext uri="{FF2B5EF4-FFF2-40B4-BE49-F238E27FC236}">
                <a16:creationId xmlns:a16="http://schemas.microsoft.com/office/drawing/2014/main" id="{8BC435BB-0010-AC54-F029-159C07508DB5}"/>
              </a:ext>
            </a:extLst>
          </p:cNvPr>
          <p:cNvSpPr txBox="1"/>
          <p:nvPr/>
        </p:nvSpPr>
        <p:spPr>
          <a:xfrm>
            <a:off x="5245648" y="3537028"/>
            <a:ext cx="45720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(Decreasing Lymphopenia)</a:t>
            </a:r>
          </a:p>
        </p:txBody>
      </p:sp>
      <p:pic>
        <p:nvPicPr>
          <p:cNvPr id="7" name="Picture 6">
            <a:extLst>
              <a:ext uri="{FF2B5EF4-FFF2-40B4-BE49-F238E27FC236}">
                <a16:creationId xmlns:a16="http://schemas.microsoft.com/office/drawing/2014/main" id="{86CDBCE7-E5D0-9EEB-60B9-3BE4C85DF51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9274" y="6399103"/>
            <a:ext cx="1547539" cy="439910"/>
          </a:xfrm>
          <a:prstGeom prst="rect">
            <a:avLst/>
          </a:prstGeom>
          <a:noFill/>
          <a:ln>
            <a:noFill/>
          </a:ln>
        </p:spPr>
      </p:pic>
    </p:spTree>
    <p:extLst>
      <p:ext uri="{BB962C8B-B14F-4D97-AF65-F5344CB8AC3E}">
        <p14:creationId xmlns:p14="http://schemas.microsoft.com/office/powerpoint/2010/main" val="4089701807"/>
      </p:ext>
    </p:extLst>
  </p:cSld>
  <p:clrMapOvr>
    <a:masterClrMapping/>
  </p:clrMapOvr>
  <mc:AlternateContent xmlns:mc="http://schemas.openxmlformats.org/markup-compatibility/2006" xmlns:p14="http://schemas.microsoft.com/office/powerpoint/2010/main">
    <mc:Choice Requires="p14">
      <p:transition spd="slow" p14:dur="2000" advTm="13745"/>
    </mc:Choice>
    <mc:Fallback xmlns="">
      <p:transition spd="slow" advTm="1374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2C4D7F-FA35-91A1-0D87-9D81FBCD9F81}"/>
              </a:ext>
            </a:extLst>
          </p:cNvPr>
          <p:cNvPicPr>
            <a:picLocks noChangeAspect="1"/>
          </p:cNvPicPr>
          <p:nvPr/>
        </p:nvPicPr>
        <p:blipFill>
          <a:blip r:embed="rId2"/>
          <a:stretch>
            <a:fillRect/>
          </a:stretch>
        </p:blipFill>
        <p:spPr>
          <a:xfrm>
            <a:off x="1781844" y="89971"/>
            <a:ext cx="6967728" cy="6464610"/>
          </a:xfrm>
          <a:prstGeom prst="rect">
            <a:avLst/>
          </a:prstGeom>
        </p:spPr>
      </p:pic>
      <p:sp>
        <p:nvSpPr>
          <p:cNvPr id="5" name="TextBox 4">
            <a:extLst>
              <a:ext uri="{FF2B5EF4-FFF2-40B4-BE49-F238E27FC236}">
                <a16:creationId xmlns:a16="http://schemas.microsoft.com/office/drawing/2014/main" id="{C2733310-FE9E-8976-8BB0-4D7293DEF338}"/>
              </a:ext>
            </a:extLst>
          </p:cNvPr>
          <p:cNvSpPr txBox="1"/>
          <p:nvPr/>
        </p:nvSpPr>
        <p:spPr>
          <a:xfrm>
            <a:off x="3211873" y="6525218"/>
            <a:ext cx="591283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Modified from </a:t>
            </a:r>
            <a:r>
              <a:rPr lang="en-US" dirty="0" err="1">
                <a:latin typeface="Arial" panose="020B0604020202020204" pitchFamily="34" charset="0"/>
                <a:cs typeface="Arial" panose="020B0604020202020204" pitchFamily="34" charset="0"/>
              </a:rPr>
              <a:t>Viktorsson</a:t>
            </a:r>
            <a:r>
              <a:rPr lang="en-US" dirty="0">
                <a:latin typeface="Arial" panose="020B0604020202020204" pitchFamily="34" charset="0"/>
                <a:cs typeface="Arial" panose="020B0604020202020204" pitchFamily="34" charset="0"/>
              </a:rPr>
              <a:t> et al, </a:t>
            </a:r>
            <a:r>
              <a:rPr lang="en-US" dirty="0" err="1">
                <a:latin typeface="Arial" panose="020B0604020202020204" pitchFamily="34" charset="0"/>
                <a:cs typeface="Arial" panose="020B0604020202020204" pitchFamily="34" charset="0"/>
              </a:rPr>
              <a:t>Strahlenther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Onkol</a:t>
            </a:r>
            <a:r>
              <a:rPr lang="en-US" dirty="0">
                <a:latin typeface="Arial" panose="020B0604020202020204" pitchFamily="34" charset="0"/>
                <a:cs typeface="Arial" panose="020B0604020202020204" pitchFamily="34" charset="0"/>
              </a:rPr>
              <a:t>, 2023</a:t>
            </a:r>
          </a:p>
        </p:txBody>
      </p:sp>
      <p:sp>
        <p:nvSpPr>
          <p:cNvPr id="7" name="TextBox 6">
            <a:extLst>
              <a:ext uri="{FF2B5EF4-FFF2-40B4-BE49-F238E27FC236}">
                <a16:creationId xmlns:a16="http://schemas.microsoft.com/office/drawing/2014/main" id="{04C856AF-7513-7A11-9535-03C7189D7F60}"/>
              </a:ext>
            </a:extLst>
          </p:cNvPr>
          <p:cNvSpPr txBox="1"/>
          <p:nvPr/>
        </p:nvSpPr>
        <p:spPr>
          <a:xfrm>
            <a:off x="85670" y="303419"/>
            <a:ext cx="1850008" cy="4247317"/>
          </a:xfrm>
          <a:prstGeom prst="rect">
            <a:avLst/>
          </a:prstGeom>
          <a:noFill/>
        </p:spPr>
        <p:txBody>
          <a:bodyPr wrap="square">
            <a:spAutoFit/>
          </a:bodyPr>
          <a:lstStyle/>
          <a:p>
            <a:r>
              <a:rPr lang="en-GB" i="1" dirty="0">
                <a:effectLst/>
                <a:latin typeface="Arial" panose="020B0604020202020204" pitchFamily="34" charset="0"/>
                <a:cs typeface="Arial" panose="020B0604020202020204" pitchFamily="34" charset="0"/>
              </a:rPr>
              <a:t>Schematic representation</a:t>
            </a:r>
            <a:endParaRPr lang="en-GB" dirty="0">
              <a:effectLst/>
              <a:latin typeface="Arial" panose="020B0604020202020204" pitchFamily="34" charset="0"/>
              <a:cs typeface="Arial" panose="020B0604020202020204" pitchFamily="34" charset="0"/>
            </a:endParaRPr>
          </a:p>
          <a:p>
            <a:r>
              <a:rPr lang="en-GB" i="1" dirty="0">
                <a:effectLst/>
                <a:latin typeface="Arial" panose="020B0604020202020204" pitchFamily="34" charset="0"/>
                <a:cs typeface="Arial" panose="020B0604020202020204" pitchFamily="34" charset="0"/>
              </a:rPr>
              <a:t>of molecular mechanisms associated</a:t>
            </a:r>
            <a:endParaRPr lang="en-GB" dirty="0">
              <a:effectLst/>
              <a:latin typeface="Arial" panose="020B0604020202020204" pitchFamily="34" charset="0"/>
              <a:cs typeface="Arial" panose="020B0604020202020204" pitchFamily="34" charset="0"/>
            </a:endParaRPr>
          </a:p>
          <a:p>
            <a:r>
              <a:rPr lang="en-GB" i="1" dirty="0">
                <a:effectLst/>
                <a:latin typeface="Arial" panose="020B0604020202020204" pitchFamily="34" charset="0"/>
                <a:cs typeface="Arial" panose="020B0604020202020204" pitchFamily="34" charset="0"/>
              </a:rPr>
              <a:t>with treatment resistance</a:t>
            </a:r>
            <a:endParaRPr lang="en-GB" dirty="0">
              <a:effectLst/>
              <a:latin typeface="Arial" panose="020B0604020202020204" pitchFamily="34" charset="0"/>
              <a:cs typeface="Arial" panose="020B0604020202020204" pitchFamily="34" charset="0"/>
            </a:endParaRPr>
          </a:p>
          <a:p>
            <a:r>
              <a:rPr lang="en-GB" i="1" dirty="0">
                <a:effectLst/>
                <a:latin typeface="Arial" panose="020B0604020202020204" pitchFamily="34" charset="0"/>
                <a:cs typeface="Arial" panose="020B0604020202020204" pitchFamily="34" charset="0"/>
              </a:rPr>
              <a:t>in solid </a:t>
            </a:r>
            <a:r>
              <a:rPr lang="en-GB" i="1" dirty="0" err="1">
                <a:effectLst/>
                <a:latin typeface="Arial" panose="020B0604020202020204" pitchFamily="34" charset="0"/>
                <a:cs typeface="Arial" panose="020B0604020202020204" pitchFamily="34" charset="0"/>
              </a:rPr>
              <a:t>tumors</a:t>
            </a:r>
            <a:r>
              <a:rPr lang="en-GB" i="1" dirty="0">
                <a:effectLst/>
                <a:latin typeface="Arial" panose="020B0604020202020204" pitchFamily="34" charset="0"/>
                <a:cs typeface="Arial" panose="020B0604020202020204" pitchFamily="34" charset="0"/>
              </a:rPr>
              <a:t> and molecular</a:t>
            </a:r>
            <a:endParaRPr lang="en-GB" dirty="0">
              <a:effectLst/>
              <a:latin typeface="Arial" panose="020B0604020202020204" pitchFamily="34" charset="0"/>
              <a:cs typeface="Arial" panose="020B0604020202020204" pitchFamily="34" charset="0"/>
            </a:endParaRPr>
          </a:p>
          <a:p>
            <a:r>
              <a:rPr lang="en-GB" i="1" dirty="0">
                <a:effectLst/>
                <a:latin typeface="Arial" panose="020B0604020202020204" pitchFamily="34" charset="0"/>
                <a:cs typeface="Arial" panose="020B0604020202020204" pitchFamily="34" charset="0"/>
              </a:rPr>
              <a:t>targeting approaches for cancer</a:t>
            </a:r>
            <a:endParaRPr lang="en-GB" dirty="0">
              <a:effectLst/>
              <a:latin typeface="Arial" panose="020B0604020202020204" pitchFamily="34" charset="0"/>
              <a:cs typeface="Arial" panose="020B0604020202020204" pitchFamily="34" charset="0"/>
            </a:endParaRPr>
          </a:p>
          <a:p>
            <a:r>
              <a:rPr lang="en-GB" i="1" dirty="0">
                <a:effectLst/>
                <a:latin typeface="Arial" panose="020B0604020202020204" pitchFamily="34" charset="0"/>
                <a:cs typeface="Arial" panose="020B0604020202020204" pitchFamily="34" charset="0"/>
              </a:rPr>
              <a:t>chemo- and radiation sensitization.</a:t>
            </a:r>
            <a:endParaRPr lang="en-GB" dirty="0">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8A4E14C-2DD0-3F49-AA27-CD77D2DE66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72" y="6418090"/>
            <a:ext cx="1547539" cy="439910"/>
          </a:xfrm>
          <a:prstGeom prst="rect">
            <a:avLst/>
          </a:prstGeom>
          <a:noFill/>
          <a:ln>
            <a:noFill/>
          </a:ln>
        </p:spPr>
      </p:pic>
    </p:spTree>
    <p:extLst>
      <p:ext uri="{BB962C8B-B14F-4D97-AF65-F5344CB8AC3E}">
        <p14:creationId xmlns:p14="http://schemas.microsoft.com/office/powerpoint/2010/main" val="3276947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08675B-0291-1E48-8A87-C3C7ED5D610B}"/>
              </a:ext>
            </a:extLst>
          </p:cNvPr>
          <p:cNvSpPr/>
          <p:nvPr/>
        </p:nvSpPr>
        <p:spPr>
          <a:xfrm>
            <a:off x="2462036" y="102283"/>
            <a:ext cx="4390946" cy="646331"/>
          </a:xfrm>
          <a:prstGeom prst="rect">
            <a:avLst/>
          </a:prstGeom>
        </p:spPr>
        <p:txBody>
          <a:bodyPr wrap="none">
            <a:spAutoFit/>
          </a:bodyPr>
          <a:lstStyle/>
          <a:p>
            <a:r>
              <a:rPr lang="en-US" sz="3600" b="1" dirty="0">
                <a:solidFill>
                  <a:srgbClr val="0070C0"/>
                </a:solidFill>
                <a:latin typeface="Arial" panose="020B0604020202020204" pitchFamily="34" charset="0"/>
                <a:cs typeface="Arial" panose="020B0604020202020204" pitchFamily="34" charset="0"/>
              </a:rPr>
              <a:t>Keap-Nrf2 Pathway</a:t>
            </a:r>
          </a:p>
        </p:txBody>
      </p:sp>
      <p:pic>
        <p:nvPicPr>
          <p:cNvPr id="6" name="Picture 5">
            <a:extLst>
              <a:ext uri="{FF2B5EF4-FFF2-40B4-BE49-F238E27FC236}">
                <a16:creationId xmlns:a16="http://schemas.microsoft.com/office/drawing/2014/main" id="{A19A0427-F54F-4942-B181-14AD2CCE6F03}"/>
              </a:ext>
            </a:extLst>
          </p:cNvPr>
          <p:cNvPicPr>
            <a:picLocks noChangeAspect="1"/>
          </p:cNvPicPr>
          <p:nvPr/>
        </p:nvPicPr>
        <p:blipFill>
          <a:blip r:embed="rId3"/>
          <a:stretch>
            <a:fillRect/>
          </a:stretch>
        </p:blipFill>
        <p:spPr>
          <a:xfrm>
            <a:off x="0" y="838336"/>
            <a:ext cx="9144000" cy="5689218"/>
          </a:xfrm>
          <a:prstGeom prst="rect">
            <a:avLst/>
          </a:prstGeom>
        </p:spPr>
      </p:pic>
      <p:pic>
        <p:nvPicPr>
          <p:cNvPr id="3" name="Picture 2">
            <a:extLst>
              <a:ext uri="{FF2B5EF4-FFF2-40B4-BE49-F238E27FC236}">
                <a16:creationId xmlns:a16="http://schemas.microsoft.com/office/drawing/2014/main" id="{5BD135FB-A7B9-0A2F-82D7-555327A5BF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461" y="6418090"/>
            <a:ext cx="1547539" cy="439910"/>
          </a:xfrm>
          <a:prstGeom prst="rect">
            <a:avLst/>
          </a:prstGeom>
          <a:noFill/>
          <a:ln>
            <a:noFill/>
          </a:ln>
        </p:spPr>
      </p:pic>
    </p:spTree>
    <p:extLst>
      <p:ext uri="{BB962C8B-B14F-4D97-AF65-F5344CB8AC3E}">
        <p14:creationId xmlns:p14="http://schemas.microsoft.com/office/powerpoint/2010/main" val="3261082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0BD3BDC9-3A4D-394D-BBB7-DA6C5C19108A}"/>
              </a:ext>
            </a:extLst>
          </p:cNvPr>
          <p:cNvSpPr txBox="1">
            <a:spLocks noChangeArrowheads="1"/>
          </p:cNvSpPr>
          <p:nvPr/>
        </p:nvSpPr>
        <p:spPr bwMode="auto">
          <a:xfrm>
            <a:off x="199437" y="207648"/>
            <a:ext cx="8493120" cy="614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b="1" dirty="0">
                <a:solidFill>
                  <a:srgbClr val="0070C0"/>
                </a:solidFill>
                <a:latin typeface="Arial" panose="020B0604020202020204" pitchFamily="34" charset="0"/>
              </a:rPr>
              <a:t>KEAP1/NRF2 Mutation Status Predicts Local Failure after Radiotherapy in Human NSCLC </a:t>
            </a:r>
          </a:p>
        </p:txBody>
      </p:sp>
      <p:pic>
        <p:nvPicPr>
          <p:cNvPr id="3075" name="Picture 3">
            <a:extLst>
              <a:ext uri="{FF2B5EF4-FFF2-40B4-BE49-F238E27FC236}">
                <a16:creationId xmlns:a16="http://schemas.microsoft.com/office/drawing/2014/main" id="{8FB93DB0-3DB7-C640-AC96-4815037FD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14" y="1144986"/>
            <a:ext cx="8460571" cy="55053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41737036-112C-2349-8CE3-48BF587B5F5A}"/>
              </a:ext>
            </a:extLst>
          </p:cNvPr>
          <p:cNvSpPr txBox="1">
            <a:spLocks noChangeArrowheads="1"/>
          </p:cNvSpPr>
          <p:nvPr/>
        </p:nvSpPr>
        <p:spPr bwMode="auto">
          <a:xfrm>
            <a:off x="5714785" y="6626160"/>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err="1">
                <a:latin typeface="Arial" panose="020B0604020202020204" pitchFamily="34" charset="0"/>
              </a:rPr>
              <a:t>Youngtae</a:t>
            </a:r>
            <a:r>
              <a:rPr lang="en-GB" altLang="en-US" sz="1089" b="1" dirty="0">
                <a:latin typeface="Arial" panose="020B0604020202020204" pitchFamily="34" charset="0"/>
              </a:rPr>
              <a:t> </a:t>
            </a:r>
            <a:r>
              <a:rPr lang="en-GB" altLang="en-US" sz="1089" b="1" dirty="0" err="1">
                <a:latin typeface="Arial" panose="020B0604020202020204" pitchFamily="34" charset="0"/>
              </a:rPr>
              <a:t>Jeong</a:t>
            </a:r>
            <a:r>
              <a:rPr lang="en-GB" altLang="en-US" sz="1089" b="1" dirty="0">
                <a:latin typeface="Arial" panose="020B0604020202020204" pitchFamily="34" charset="0"/>
              </a:rPr>
              <a:t> et al. Cancer </a:t>
            </a:r>
            <a:r>
              <a:rPr lang="en-GB" altLang="en-US" sz="1089" b="1" dirty="0" err="1">
                <a:latin typeface="Arial" panose="020B0604020202020204" pitchFamily="34" charset="0"/>
              </a:rPr>
              <a:t>Discov</a:t>
            </a:r>
            <a:r>
              <a:rPr lang="en-GB" altLang="en-US" sz="1089" b="1" dirty="0">
                <a:latin typeface="Arial" panose="020B0604020202020204" pitchFamily="34" charset="0"/>
              </a:rPr>
              <a:t> 2017;7:86-101</a:t>
            </a:r>
          </a:p>
        </p:txBody>
      </p:sp>
      <p:pic>
        <p:nvPicPr>
          <p:cNvPr id="2" name="Picture 1">
            <a:extLst>
              <a:ext uri="{FF2B5EF4-FFF2-40B4-BE49-F238E27FC236}">
                <a16:creationId xmlns:a16="http://schemas.microsoft.com/office/drawing/2014/main" id="{DD8EE2CA-7157-3432-1C52-C71FB8FBE95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06205"/>
            <a:ext cx="1547539" cy="439910"/>
          </a:xfrm>
          <a:prstGeom prst="rect">
            <a:avLst/>
          </a:prstGeom>
          <a:noFill/>
          <a:ln>
            <a:noFill/>
          </a:ln>
        </p:spPr>
      </p:pic>
    </p:spTree>
    <p:extLst>
      <p:ext uri="{BB962C8B-B14F-4D97-AF65-F5344CB8AC3E}">
        <p14:creationId xmlns:p14="http://schemas.microsoft.com/office/powerpoint/2010/main" val="3273388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70C0"/>
                </a:solidFill>
                <a:latin typeface="Arial" panose="020B0604020202020204" pitchFamily="34" charset="0"/>
                <a:cs typeface="Arial" panose="020B0604020202020204" pitchFamily="34" charset="0"/>
              </a:rPr>
              <a:t>Combining Ion Therapy with Immune Checkpoint Inhibitors</a:t>
            </a:r>
          </a:p>
        </p:txBody>
      </p:sp>
      <p:pic>
        <p:nvPicPr>
          <p:cNvPr id="5" name="Picture 4"/>
          <p:cNvPicPr>
            <a:picLocks noChangeAspect="1"/>
          </p:cNvPicPr>
          <p:nvPr/>
        </p:nvPicPr>
        <p:blipFill>
          <a:blip r:embed="rId3"/>
          <a:stretch>
            <a:fillRect/>
          </a:stretch>
        </p:blipFill>
        <p:spPr>
          <a:xfrm>
            <a:off x="901109" y="1706985"/>
            <a:ext cx="7230955" cy="4515421"/>
          </a:xfrm>
          <a:prstGeom prst="rect">
            <a:avLst/>
          </a:prstGeom>
        </p:spPr>
      </p:pic>
      <p:pic>
        <p:nvPicPr>
          <p:cNvPr id="3" name="Picture 2">
            <a:extLst>
              <a:ext uri="{FF2B5EF4-FFF2-40B4-BE49-F238E27FC236}">
                <a16:creationId xmlns:a16="http://schemas.microsoft.com/office/drawing/2014/main" id="{B024030F-CCA9-9B0A-63CF-40FB09F0BB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461" y="6418090"/>
            <a:ext cx="1547539" cy="439910"/>
          </a:xfrm>
          <a:prstGeom prst="rect">
            <a:avLst/>
          </a:prstGeom>
          <a:noFill/>
          <a:ln>
            <a:noFill/>
          </a:ln>
        </p:spPr>
      </p:pic>
    </p:spTree>
    <p:extLst>
      <p:ext uri="{BB962C8B-B14F-4D97-AF65-F5344CB8AC3E}">
        <p14:creationId xmlns:p14="http://schemas.microsoft.com/office/powerpoint/2010/main" val="2826336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a:extLst>
              <a:ext uri="{FF2B5EF4-FFF2-40B4-BE49-F238E27FC236}">
                <a16:creationId xmlns:a16="http://schemas.microsoft.com/office/drawing/2014/main" id="{073907AD-D7D1-8845-9566-B140DBE5E89A}"/>
              </a:ext>
            </a:extLst>
          </p:cNvPr>
          <p:cNvSpPr>
            <a:spLocks noChangeShapeType="1"/>
          </p:cNvSpPr>
          <p:nvPr/>
        </p:nvSpPr>
        <p:spPr bwMode="auto">
          <a:xfrm>
            <a:off x="2806366" y="1966619"/>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1" name="Line 3">
            <a:extLst>
              <a:ext uri="{FF2B5EF4-FFF2-40B4-BE49-F238E27FC236}">
                <a16:creationId xmlns:a16="http://schemas.microsoft.com/office/drawing/2014/main" id="{89FAC96B-3E55-EB46-ACB2-A130F694AB6B}"/>
              </a:ext>
            </a:extLst>
          </p:cNvPr>
          <p:cNvSpPr>
            <a:spLocks noChangeShapeType="1"/>
          </p:cNvSpPr>
          <p:nvPr/>
        </p:nvSpPr>
        <p:spPr bwMode="auto">
          <a:xfrm>
            <a:off x="2806366" y="2748860"/>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2" name="Line 4">
            <a:extLst>
              <a:ext uri="{FF2B5EF4-FFF2-40B4-BE49-F238E27FC236}">
                <a16:creationId xmlns:a16="http://schemas.microsoft.com/office/drawing/2014/main" id="{A44506DA-51DF-324B-8AD6-0F92FB071E12}"/>
              </a:ext>
            </a:extLst>
          </p:cNvPr>
          <p:cNvSpPr>
            <a:spLocks noChangeShapeType="1"/>
          </p:cNvSpPr>
          <p:nvPr/>
        </p:nvSpPr>
        <p:spPr bwMode="auto">
          <a:xfrm>
            <a:off x="2806366" y="359420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3" name="Line 5">
            <a:extLst>
              <a:ext uri="{FF2B5EF4-FFF2-40B4-BE49-F238E27FC236}">
                <a16:creationId xmlns:a16="http://schemas.microsoft.com/office/drawing/2014/main" id="{647C5A08-E9C3-4247-A9DF-91AC70DBB0BD}"/>
              </a:ext>
            </a:extLst>
          </p:cNvPr>
          <p:cNvSpPr>
            <a:spLocks noChangeShapeType="1"/>
          </p:cNvSpPr>
          <p:nvPr/>
        </p:nvSpPr>
        <p:spPr bwMode="auto">
          <a:xfrm>
            <a:off x="2806366" y="4493126"/>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4" name="Line 6">
            <a:extLst>
              <a:ext uri="{FF2B5EF4-FFF2-40B4-BE49-F238E27FC236}">
                <a16:creationId xmlns:a16="http://schemas.microsoft.com/office/drawing/2014/main" id="{FE362E6D-1384-1343-B2C5-7B0990EAC324}"/>
              </a:ext>
            </a:extLst>
          </p:cNvPr>
          <p:cNvSpPr>
            <a:spLocks noChangeShapeType="1"/>
          </p:cNvSpPr>
          <p:nvPr/>
        </p:nvSpPr>
        <p:spPr bwMode="auto">
          <a:xfrm>
            <a:off x="2806366" y="538609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5" name="Line 7">
            <a:extLst>
              <a:ext uri="{FF2B5EF4-FFF2-40B4-BE49-F238E27FC236}">
                <a16:creationId xmlns:a16="http://schemas.microsoft.com/office/drawing/2014/main" id="{380A8563-1774-DC49-8068-AF4D88DDC2E9}"/>
              </a:ext>
            </a:extLst>
          </p:cNvPr>
          <p:cNvSpPr>
            <a:spLocks noChangeShapeType="1"/>
          </p:cNvSpPr>
          <p:nvPr/>
        </p:nvSpPr>
        <p:spPr bwMode="auto">
          <a:xfrm flipV="1">
            <a:off x="4368465" y="4857457"/>
            <a:ext cx="0" cy="5286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6" name="Line 8">
            <a:extLst>
              <a:ext uri="{FF2B5EF4-FFF2-40B4-BE49-F238E27FC236}">
                <a16:creationId xmlns:a16="http://schemas.microsoft.com/office/drawing/2014/main" id="{C926F858-7387-FE4D-9F39-94E757DD1750}"/>
              </a:ext>
            </a:extLst>
          </p:cNvPr>
          <p:cNvSpPr>
            <a:spLocks noChangeShapeType="1"/>
          </p:cNvSpPr>
          <p:nvPr/>
        </p:nvSpPr>
        <p:spPr bwMode="auto">
          <a:xfrm flipV="1">
            <a:off x="4780421" y="3527531"/>
            <a:ext cx="0" cy="18585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7" name="Line 9">
            <a:extLst>
              <a:ext uri="{FF2B5EF4-FFF2-40B4-BE49-F238E27FC236}">
                <a16:creationId xmlns:a16="http://schemas.microsoft.com/office/drawing/2014/main" id="{49F351DB-0694-4B46-80DF-31A9E98C7244}"/>
              </a:ext>
            </a:extLst>
          </p:cNvPr>
          <p:cNvSpPr>
            <a:spLocks noChangeShapeType="1"/>
          </p:cNvSpPr>
          <p:nvPr/>
        </p:nvSpPr>
        <p:spPr bwMode="auto">
          <a:xfrm flipV="1">
            <a:off x="5766259" y="2079731"/>
            <a:ext cx="0" cy="33063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9" name="Freeform 11">
            <a:extLst>
              <a:ext uri="{FF2B5EF4-FFF2-40B4-BE49-F238E27FC236}">
                <a16:creationId xmlns:a16="http://schemas.microsoft.com/office/drawing/2014/main" id="{639C47CD-C947-914D-9DE3-11D836E93D95}"/>
              </a:ext>
            </a:extLst>
          </p:cNvPr>
          <p:cNvSpPr>
            <a:spLocks/>
          </p:cNvSpPr>
          <p:nvPr/>
        </p:nvSpPr>
        <p:spPr bwMode="auto">
          <a:xfrm>
            <a:off x="4335128" y="1979717"/>
            <a:ext cx="2621756" cy="3398044"/>
          </a:xfrm>
          <a:custGeom>
            <a:avLst/>
            <a:gdLst>
              <a:gd name="T0" fmla="*/ 0 w 1958"/>
              <a:gd name="T1" fmla="*/ 2854 h 2854"/>
              <a:gd name="T2" fmla="*/ 153 w 1958"/>
              <a:gd name="T3" fmla="*/ 2816 h 2854"/>
              <a:gd name="T4" fmla="*/ 281 w 1958"/>
              <a:gd name="T5" fmla="*/ 2713 h 2854"/>
              <a:gd name="T6" fmla="*/ 390 w 1958"/>
              <a:gd name="T7" fmla="*/ 2515 h 2854"/>
              <a:gd name="T8" fmla="*/ 608 w 1958"/>
              <a:gd name="T9" fmla="*/ 1741 h 2854"/>
              <a:gd name="T10" fmla="*/ 755 w 1958"/>
              <a:gd name="T11" fmla="*/ 1235 h 2854"/>
              <a:gd name="T12" fmla="*/ 889 w 1958"/>
              <a:gd name="T13" fmla="*/ 851 h 2854"/>
              <a:gd name="T14" fmla="*/ 1069 w 1958"/>
              <a:gd name="T15" fmla="*/ 550 h 2854"/>
              <a:gd name="T16" fmla="*/ 1280 w 1958"/>
              <a:gd name="T17" fmla="*/ 320 h 2854"/>
              <a:gd name="T18" fmla="*/ 1497 w 1958"/>
              <a:gd name="T19" fmla="*/ 141 h 2854"/>
              <a:gd name="T20" fmla="*/ 1741 w 1958"/>
              <a:gd name="T21" fmla="*/ 38 h 2854"/>
              <a:gd name="T22" fmla="*/ 1958 w 1958"/>
              <a:gd name="T23" fmla="*/ 0 h 28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58"/>
              <a:gd name="T37" fmla="*/ 0 h 2854"/>
              <a:gd name="T38" fmla="*/ 1958 w 1958"/>
              <a:gd name="T39" fmla="*/ 2854 h 28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58" h="2854">
                <a:moveTo>
                  <a:pt x="0" y="2854"/>
                </a:moveTo>
                <a:cubicBezTo>
                  <a:pt x="53" y="2848"/>
                  <a:pt x="106" y="2839"/>
                  <a:pt x="153" y="2816"/>
                </a:cubicBezTo>
                <a:cubicBezTo>
                  <a:pt x="200" y="2793"/>
                  <a:pt x="242" y="2763"/>
                  <a:pt x="281" y="2713"/>
                </a:cubicBezTo>
                <a:cubicBezTo>
                  <a:pt x="320" y="2663"/>
                  <a:pt x="336" y="2677"/>
                  <a:pt x="390" y="2515"/>
                </a:cubicBezTo>
                <a:cubicBezTo>
                  <a:pt x="444" y="2353"/>
                  <a:pt x="547" y="1954"/>
                  <a:pt x="608" y="1741"/>
                </a:cubicBezTo>
                <a:cubicBezTo>
                  <a:pt x="669" y="1528"/>
                  <a:pt x="708" y="1383"/>
                  <a:pt x="755" y="1235"/>
                </a:cubicBezTo>
                <a:cubicBezTo>
                  <a:pt x="802" y="1087"/>
                  <a:pt x="837" y="965"/>
                  <a:pt x="889" y="851"/>
                </a:cubicBezTo>
                <a:cubicBezTo>
                  <a:pt x="941" y="737"/>
                  <a:pt x="1004" y="639"/>
                  <a:pt x="1069" y="550"/>
                </a:cubicBezTo>
                <a:cubicBezTo>
                  <a:pt x="1134" y="461"/>
                  <a:pt x="1209" y="388"/>
                  <a:pt x="1280" y="320"/>
                </a:cubicBezTo>
                <a:cubicBezTo>
                  <a:pt x="1351" y="252"/>
                  <a:pt x="1420" y="188"/>
                  <a:pt x="1497" y="141"/>
                </a:cubicBezTo>
                <a:cubicBezTo>
                  <a:pt x="1574" y="94"/>
                  <a:pt x="1664" y="61"/>
                  <a:pt x="1741" y="38"/>
                </a:cubicBezTo>
                <a:cubicBezTo>
                  <a:pt x="1818" y="15"/>
                  <a:pt x="1888" y="7"/>
                  <a:pt x="1958" y="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09" name="Text Box 13">
            <a:extLst>
              <a:ext uri="{FF2B5EF4-FFF2-40B4-BE49-F238E27FC236}">
                <a16:creationId xmlns:a16="http://schemas.microsoft.com/office/drawing/2014/main" id="{8631C9D2-F718-794E-B944-3F171E95858E}"/>
              </a:ext>
            </a:extLst>
          </p:cNvPr>
          <p:cNvSpPr txBox="1">
            <a:spLocks noChangeArrowheads="1"/>
          </p:cNvSpPr>
          <p:nvPr/>
        </p:nvSpPr>
        <p:spPr bwMode="auto">
          <a:xfrm>
            <a:off x="2339976" y="1830889"/>
            <a:ext cx="506870"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100</a:t>
            </a:r>
          </a:p>
        </p:txBody>
      </p:sp>
      <p:sp>
        <p:nvSpPr>
          <p:cNvPr id="285710" name="Text Box 14">
            <a:extLst>
              <a:ext uri="{FF2B5EF4-FFF2-40B4-BE49-F238E27FC236}">
                <a16:creationId xmlns:a16="http://schemas.microsoft.com/office/drawing/2014/main" id="{533EDDA7-F39A-AE45-8C1C-1C9A559CB7F9}"/>
              </a:ext>
            </a:extLst>
          </p:cNvPr>
          <p:cNvSpPr txBox="1">
            <a:spLocks noChangeArrowheads="1"/>
          </p:cNvSpPr>
          <p:nvPr/>
        </p:nvSpPr>
        <p:spPr bwMode="auto">
          <a:xfrm>
            <a:off x="2447378" y="2591699"/>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75</a:t>
            </a:r>
          </a:p>
        </p:txBody>
      </p:sp>
      <p:sp>
        <p:nvSpPr>
          <p:cNvPr id="285711" name="Text Box 15">
            <a:extLst>
              <a:ext uri="{FF2B5EF4-FFF2-40B4-BE49-F238E27FC236}">
                <a16:creationId xmlns:a16="http://schemas.microsoft.com/office/drawing/2014/main" id="{72B3B20C-DAF8-EC4F-9C22-03575E5D13B4}"/>
              </a:ext>
            </a:extLst>
          </p:cNvPr>
          <p:cNvSpPr txBox="1">
            <a:spLocks noChangeArrowheads="1"/>
          </p:cNvSpPr>
          <p:nvPr/>
        </p:nvSpPr>
        <p:spPr bwMode="auto">
          <a:xfrm>
            <a:off x="2447378" y="3453712"/>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50</a:t>
            </a:r>
          </a:p>
        </p:txBody>
      </p:sp>
      <p:sp>
        <p:nvSpPr>
          <p:cNvPr id="285712" name="Text Box 16">
            <a:extLst>
              <a:ext uri="{FF2B5EF4-FFF2-40B4-BE49-F238E27FC236}">
                <a16:creationId xmlns:a16="http://schemas.microsoft.com/office/drawing/2014/main" id="{DABD3A79-87BE-9640-BE11-EB5F7D2E49A8}"/>
              </a:ext>
            </a:extLst>
          </p:cNvPr>
          <p:cNvSpPr txBox="1">
            <a:spLocks noChangeArrowheads="1"/>
          </p:cNvSpPr>
          <p:nvPr/>
        </p:nvSpPr>
        <p:spPr bwMode="auto">
          <a:xfrm>
            <a:off x="2447378" y="4338346"/>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25</a:t>
            </a:r>
          </a:p>
        </p:txBody>
      </p:sp>
      <p:sp>
        <p:nvSpPr>
          <p:cNvPr id="285713" name="Text Box 17">
            <a:extLst>
              <a:ext uri="{FF2B5EF4-FFF2-40B4-BE49-F238E27FC236}">
                <a16:creationId xmlns:a16="http://schemas.microsoft.com/office/drawing/2014/main" id="{650E04C0-B50A-EC47-8B29-3F36D19204E0}"/>
              </a:ext>
            </a:extLst>
          </p:cNvPr>
          <p:cNvSpPr txBox="1">
            <a:spLocks noChangeArrowheads="1"/>
          </p:cNvSpPr>
          <p:nvPr/>
        </p:nvSpPr>
        <p:spPr bwMode="auto">
          <a:xfrm>
            <a:off x="2554778" y="5238458"/>
            <a:ext cx="292068"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0</a:t>
            </a:r>
          </a:p>
        </p:txBody>
      </p:sp>
      <p:grpSp>
        <p:nvGrpSpPr>
          <p:cNvPr id="2" name="Group 1">
            <a:extLst>
              <a:ext uri="{FF2B5EF4-FFF2-40B4-BE49-F238E27FC236}">
                <a16:creationId xmlns:a16="http://schemas.microsoft.com/office/drawing/2014/main" id="{F003AF66-B0A4-5546-B2FC-54073B01B3B8}"/>
              </a:ext>
            </a:extLst>
          </p:cNvPr>
          <p:cNvGrpSpPr/>
          <p:nvPr/>
        </p:nvGrpSpPr>
        <p:grpSpPr>
          <a:xfrm>
            <a:off x="1696019" y="1966620"/>
            <a:ext cx="5293011" cy="4052114"/>
            <a:chOff x="1696019" y="1966620"/>
            <a:chExt cx="5293011" cy="4052114"/>
          </a:xfrm>
        </p:grpSpPr>
        <p:sp>
          <p:nvSpPr>
            <p:cNvPr id="48138" name="Freeform 10">
              <a:extLst>
                <a:ext uri="{FF2B5EF4-FFF2-40B4-BE49-F238E27FC236}">
                  <a16:creationId xmlns:a16="http://schemas.microsoft.com/office/drawing/2014/main" id="{09821F1B-5F63-CC46-A9D8-1139D5DDC368}"/>
                </a:ext>
              </a:extLst>
            </p:cNvPr>
            <p:cNvSpPr>
              <a:spLocks/>
            </p:cNvSpPr>
            <p:nvPr/>
          </p:nvSpPr>
          <p:spPr bwMode="auto">
            <a:xfrm>
              <a:off x="3870784" y="1986860"/>
              <a:ext cx="2546747" cy="3390900"/>
            </a:xfrm>
            <a:custGeom>
              <a:avLst/>
              <a:gdLst>
                <a:gd name="T0" fmla="*/ 0 w 1901"/>
                <a:gd name="T1" fmla="*/ 2848 h 2848"/>
                <a:gd name="T2" fmla="*/ 250 w 1901"/>
                <a:gd name="T3" fmla="*/ 2618 h 2848"/>
                <a:gd name="T4" fmla="*/ 442 w 1901"/>
                <a:gd name="T5" fmla="*/ 2234 h 2848"/>
                <a:gd name="T6" fmla="*/ 602 w 1901"/>
                <a:gd name="T7" fmla="*/ 1607 h 2848"/>
                <a:gd name="T8" fmla="*/ 762 w 1901"/>
                <a:gd name="T9" fmla="*/ 1011 h 2848"/>
                <a:gd name="T10" fmla="*/ 935 w 1901"/>
                <a:gd name="T11" fmla="*/ 583 h 2848"/>
                <a:gd name="T12" fmla="*/ 1146 w 1901"/>
                <a:gd name="T13" fmla="*/ 275 h 2848"/>
                <a:gd name="T14" fmla="*/ 1383 w 1901"/>
                <a:gd name="T15" fmla="*/ 109 h 2848"/>
                <a:gd name="T16" fmla="*/ 1651 w 1901"/>
                <a:gd name="T17" fmla="*/ 32 h 2848"/>
                <a:gd name="T18" fmla="*/ 1901 w 1901"/>
                <a:gd name="T19" fmla="*/ 0 h 28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1"/>
                <a:gd name="T31" fmla="*/ 0 h 2848"/>
                <a:gd name="T32" fmla="*/ 1901 w 1901"/>
                <a:gd name="T33" fmla="*/ 2848 h 28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1" h="2848">
                  <a:moveTo>
                    <a:pt x="0" y="2848"/>
                  </a:moveTo>
                  <a:cubicBezTo>
                    <a:pt x="88" y="2784"/>
                    <a:pt x="176" y="2720"/>
                    <a:pt x="250" y="2618"/>
                  </a:cubicBezTo>
                  <a:cubicBezTo>
                    <a:pt x="324" y="2516"/>
                    <a:pt x="383" y="2403"/>
                    <a:pt x="442" y="2234"/>
                  </a:cubicBezTo>
                  <a:cubicBezTo>
                    <a:pt x="501" y="2065"/>
                    <a:pt x="549" y="1811"/>
                    <a:pt x="602" y="1607"/>
                  </a:cubicBezTo>
                  <a:cubicBezTo>
                    <a:pt x="655" y="1403"/>
                    <a:pt x="707" y="1182"/>
                    <a:pt x="762" y="1011"/>
                  </a:cubicBezTo>
                  <a:cubicBezTo>
                    <a:pt x="817" y="840"/>
                    <a:pt x="871" y="706"/>
                    <a:pt x="935" y="583"/>
                  </a:cubicBezTo>
                  <a:cubicBezTo>
                    <a:pt x="999" y="460"/>
                    <a:pt x="1071" y="354"/>
                    <a:pt x="1146" y="275"/>
                  </a:cubicBezTo>
                  <a:cubicBezTo>
                    <a:pt x="1221" y="196"/>
                    <a:pt x="1299" y="149"/>
                    <a:pt x="1383" y="109"/>
                  </a:cubicBezTo>
                  <a:cubicBezTo>
                    <a:pt x="1467" y="69"/>
                    <a:pt x="1565" y="50"/>
                    <a:pt x="1651" y="32"/>
                  </a:cubicBezTo>
                  <a:cubicBezTo>
                    <a:pt x="1737" y="14"/>
                    <a:pt x="1819" y="7"/>
                    <a:pt x="1901" y="0"/>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48140" name="Freeform 12">
              <a:extLst>
                <a:ext uri="{FF2B5EF4-FFF2-40B4-BE49-F238E27FC236}">
                  <a16:creationId xmlns:a16="http://schemas.microsoft.com/office/drawing/2014/main" id="{883F41A9-628C-414D-B690-755E856C24A7}"/>
                </a:ext>
              </a:extLst>
            </p:cNvPr>
            <p:cNvSpPr>
              <a:spLocks/>
            </p:cNvSpPr>
            <p:nvPr/>
          </p:nvSpPr>
          <p:spPr bwMode="auto">
            <a:xfrm>
              <a:off x="2893280" y="1966620"/>
              <a:ext cx="4095750" cy="3419475"/>
            </a:xfrm>
            <a:custGeom>
              <a:avLst/>
              <a:gdLst>
                <a:gd name="T0" fmla="*/ 0 w 3058"/>
                <a:gd name="T1" fmla="*/ 0 h 2872"/>
                <a:gd name="T2" fmla="*/ 0 w 3058"/>
                <a:gd name="T3" fmla="*/ 2872 h 2872"/>
                <a:gd name="T4" fmla="*/ 3058 w 3058"/>
                <a:gd name="T5" fmla="*/ 2872 h 2872"/>
                <a:gd name="T6" fmla="*/ 0 60000 65536"/>
                <a:gd name="T7" fmla="*/ 0 60000 65536"/>
                <a:gd name="T8" fmla="*/ 0 60000 65536"/>
                <a:gd name="T9" fmla="*/ 0 w 3058"/>
                <a:gd name="T10" fmla="*/ 0 h 2872"/>
                <a:gd name="T11" fmla="*/ 3058 w 3058"/>
                <a:gd name="T12" fmla="*/ 2872 h 2872"/>
              </a:gdLst>
              <a:ahLst/>
              <a:cxnLst>
                <a:cxn ang="T6">
                  <a:pos x="T0" y="T1"/>
                </a:cxn>
                <a:cxn ang="T7">
                  <a:pos x="T2" y="T3"/>
                </a:cxn>
                <a:cxn ang="T8">
                  <a:pos x="T4" y="T5"/>
                </a:cxn>
              </a:cxnLst>
              <a:rect l="T9" t="T10" r="T11" b="T12"/>
              <a:pathLst>
                <a:path w="3058" h="2872">
                  <a:moveTo>
                    <a:pt x="0" y="0"/>
                  </a:moveTo>
                  <a:lnTo>
                    <a:pt x="0" y="2872"/>
                  </a:lnTo>
                  <a:lnTo>
                    <a:pt x="3058" y="287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14" name="Text Box 18">
              <a:extLst>
                <a:ext uri="{FF2B5EF4-FFF2-40B4-BE49-F238E27FC236}">
                  <a16:creationId xmlns:a16="http://schemas.microsoft.com/office/drawing/2014/main" id="{28D426C8-917D-2C47-ACE8-AA8023E42A1C}"/>
                </a:ext>
              </a:extLst>
            </p:cNvPr>
            <p:cNvSpPr txBox="1">
              <a:spLocks noChangeArrowheads="1"/>
            </p:cNvSpPr>
            <p:nvPr/>
          </p:nvSpPr>
          <p:spPr bwMode="auto">
            <a:xfrm>
              <a:off x="4200265"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A</a:t>
              </a:r>
            </a:p>
          </p:txBody>
        </p:sp>
        <p:sp>
          <p:nvSpPr>
            <p:cNvPr id="285715" name="Text Box 19">
              <a:extLst>
                <a:ext uri="{FF2B5EF4-FFF2-40B4-BE49-F238E27FC236}">
                  <a16:creationId xmlns:a16="http://schemas.microsoft.com/office/drawing/2014/main" id="{1F6A4BBF-6498-894B-AC6C-E11D35C00BB6}"/>
                </a:ext>
              </a:extLst>
            </p:cNvPr>
            <p:cNvSpPr txBox="1">
              <a:spLocks noChangeArrowheads="1"/>
            </p:cNvSpPr>
            <p:nvPr/>
          </p:nvSpPr>
          <p:spPr bwMode="auto">
            <a:xfrm>
              <a:off x="4628890"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B</a:t>
              </a:r>
            </a:p>
          </p:txBody>
        </p:sp>
        <p:sp>
          <p:nvSpPr>
            <p:cNvPr id="285716" name="Text Box 20">
              <a:extLst>
                <a:ext uri="{FF2B5EF4-FFF2-40B4-BE49-F238E27FC236}">
                  <a16:creationId xmlns:a16="http://schemas.microsoft.com/office/drawing/2014/main" id="{C69F1D47-7FB8-994F-860F-EEBB87CC661B}"/>
                </a:ext>
              </a:extLst>
            </p:cNvPr>
            <p:cNvSpPr txBox="1">
              <a:spLocks noChangeArrowheads="1"/>
            </p:cNvSpPr>
            <p:nvPr/>
          </p:nvSpPr>
          <p:spPr bwMode="auto">
            <a:xfrm>
              <a:off x="5610903" y="5420624"/>
              <a:ext cx="33214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C</a:t>
              </a:r>
            </a:p>
          </p:txBody>
        </p:sp>
        <p:sp>
          <p:nvSpPr>
            <p:cNvPr id="285717" name="Text Box 21">
              <a:extLst>
                <a:ext uri="{FF2B5EF4-FFF2-40B4-BE49-F238E27FC236}">
                  <a16:creationId xmlns:a16="http://schemas.microsoft.com/office/drawing/2014/main" id="{18878CE7-5737-CE44-B1D8-CDF6A84CA55B}"/>
                </a:ext>
              </a:extLst>
            </p:cNvPr>
            <p:cNvSpPr txBox="1">
              <a:spLocks noChangeArrowheads="1"/>
            </p:cNvSpPr>
            <p:nvPr/>
          </p:nvSpPr>
          <p:spPr bwMode="auto">
            <a:xfrm>
              <a:off x="3926643" y="5680180"/>
              <a:ext cx="1712328"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Cumulative</a:t>
              </a:r>
              <a:r>
                <a:rPr lang="en-US" sz="1500" dirty="0">
                  <a:effectLst>
                    <a:outerShdw blurRad="38100" dist="38100" dir="2700000" algn="tl">
                      <a:srgbClr val="000000"/>
                    </a:outerShdw>
                  </a:effectLst>
                  <a:latin typeface="Arial" panose="020B0604020202020204" pitchFamily="34" charset="0"/>
                  <a:cs typeface="Arial" panose="020B0604020202020204" pitchFamily="34" charset="0"/>
                </a:rPr>
                <a:t> Dose</a:t>
              </a:r>
            </a:p>
          </p:txBody>
        </p:sp>
        <p:sp>
          <p:nvSpPr>
            <p:cNvPr id="285718" name="Text Box 22">
              <a:extLst>
                <a:ext uri="{FF2B5EF4-FFF2-40B4-BE49-F238E27FC236}">
                  <a16:creationId xmlns:a16="http://schemas.microsoft.com/office/drawing/2014/main" id="{2CC06BDA-551D-3C4B-9689-CD3121CCDFC6}"/>
                </a:ext>
              </a:extLst>
            </p:cNvPr>
            <p:cNvSpPr txBox="1">
              <a:spLocks noChangeArrowheads="1"/>
            </p:cNvSpPr>
            <p:nvPr/>
          </p:nvSpPr>
          <p:spPr bwMode="auto">
            <a:xfrm rot="16200000">
              <a:off x="443208" y="3383969"/>
              <a:ext cx="3090398" cy="584775"/>
            </a:xfrm>
            <a:prstGeom prst="rect">
              <a:avLst/>
            </a:prstGeom>
            <a:noFill/>
            <a:ln w="9525">
              <a:noFill/>
              <a:miter lim="800000"/>
              <a:headEnd/>
              <a:tailEnd/>
            </a:ln>
            <a:effectLst/>
          </p:spPr>
          <p:txBody>
            <a:bodyPr wrap="none">
              <a:spAutoFit/>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Probability of Tumor Control</a:t>
              </a:r>
              <a:b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br>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or Normal Tissue Damage (%)</a:t>
              </a:r>
              <a:endParaRPr lang="en-US" altLang="en-US" sz="16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5719" name="Text Box 23">
              <a:extLst>
                <a:ext uri="{FF2B5EF4-FFF2-40B4-BE49-F238E27FC236}">
                  <a16:creationId xmlns:a16="http://schemas.microsoft.com/office/drawing/2014/main" id="{B3EEBC26-9DE9-C141-B5E4-A1D11F8AE3AC}"/>
                </a:ext>
              </a:extLst>
            </p:cNvPr>
            <p:cNvSpPr txBox="1">
              <a:spLocks noChangeArrowheads="1"/>
            </p:cNvSpPr>
            <p:nvPr/>
          </p:nvSpPr>
          <p:spPr bwMode="auto">
            <a:xfrm>
              <a:off x="3880310" y="2769102"/>
              <a:ext cx="770147" cy="338554"/>
            </a:xfrm>
            <a:prstGeom prst="rect">
              <a:avLst/>
            </a:prstGeom>
            <a:noFill/>
            <a:ln w="9525">
              <a:noFill/>
              <a:miter lim="800000"/>
              <a:headEnd/>
              <a:tailEnd/>
            </a:ln>
            <a:effectLst/>
          </p:spPr>
          <p:txBody>
            <a:bodyPr wrap="none">
              <a:spAutoFit/>
            </a:bodyPr>
            <a:lstStyle/>
            <a:p>
              <a:pP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Tumor</a:t>
              </a:r>
            </a:p>
          </p:txBody>
        </p:sp>
        <p:sp>
          <p:nvSpPr>
            <p:cNvPr id="285720" name="Text Box 24">
              <a:extLst>
                <a:ext uri="{FF2B5EF4-FFF2-40B4-BE49-F238E27FC236}">
                  <a16:creationId xmlns:a16="http://schemas.microsoft.com/office/drawing/2014/main" id="{38929798-C9E0-CF4F-9CD4-1CE725BC2AD3}"/>
                </a:ext>
              </a:extLst>
            </p:cNvPr>
            <p:cNvSpPr txBox="1">
              <a:spLocks noChangeArrowheads="1"/>
            </p:cNvSpPr>
            <p:nvPr/>
          </p:nvSpPr>
          <p:spPr bwMode="auto">
            <a:xfrm>
              <a:off x="3142122" y="3310837"/>
              <a:ext cx="1494192" cy="338554"/>
            </a:xfrm>
            <a:prstGeom prst="rect">
              <a:avLst/>
            </a:prstGeom>
            <a:noFill/>
            <a:ln w="9525">
              <a:noFill/>
              <a:miter lim="800000"/>
              <a:headEnd/>
              <a:tailEnd/>
            </a:ln>
            <a:effectLst/>
          </p:spPr>
          <p:txBody>
            <a:bodyPr wrap="none">
              <a:spAutoFit/>
            </a:bodyPr>
            <a:lstStyle/>
            <a:p>
              <a:pP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Normal Tissue</a:t>
              </a:r>
            </a:p>
          </p:txBody>
        </p:sp>
      </p:grpSp>
      <p:sp>
        <p:nvSpPr>
          <p:cNvPr id="48153" name="Line 25">
            <a:extLst>
              <a:ext uri="{FF2B5EF4-FFF2-40B4-BE49-F238E27FC236}">
                <a16:creationId xmlns:a16="http://schemas.microsoft.com/office/drawing/2014/main" id="{4CF60861-C3AF-4F4A-81C5-5FBF48B6529F}"/>
              </a:ext>
            </a:extLst>
          </p:cNvPr>
          <p:cNvSpPr>
            <a:spLocks noChangeShapeType="1"/>
          </p:cNvSpPr>
          <p:nvPr/>
        </p:nvSpPr>
        <p:spPr bwMode="auto">
          <a:xfrm>
            <a:off x="4625640" y="2947694"/>
            <a:ext cx="31670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54" name="Line 26">
            <a:extLst>
              <a:ext uri="{FF2B5EF4-FFF2-40B4-BE49-F238E27FC236}">
                <a16:creationId xmlns:a16="http://schemas.microsoft.com/office/drawing/2014/main" id="{17A4E954-25B2-3A4A-9052-B2A31C1E1196}"/>
              </a:ext>
            </a:extLst>
          </p:cNvPr>
          <p:cNvSpPr>
            <a:spLocks noChangeShapeType="1"/>
          </p:cNvSpPr>
          <p:nvPr/>
        </p:nvSpPr>
        <p:spPr bwMode="auto">
          <a:xfrm>
            <a:off x="4642309" y="3458473"/>
            <a:ext cx="65246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3AED7E5-8801-C842-B527-8D59B719F221}"/>
              </a:ext>
            </a:extLst>
          </p:cNvPr>
          <p:cNvSpPr/>
          <p:nvPr/>
        </p:nvSpPr>
        <p:spPr>
          <a:xfrm>
            <a:off x="105037" y="6485678"/>
            <a:ext cx="260840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Hall and </a:t>
            </a:r>
            <a:r>
              <a:rPr lang="en-US" b="1" dirty="0" err="1">
                <a:latin typeface="Arial" panose="020B0604020202020204" pitchFamily="34" charset="0"/>
                <a:cs typeface="Arial" panose="020B0604020202020204" pitchFamily="34" charset="0"/>
              </a:rPr>
              <a:t>Giaccia</a:t>
            </a:r>
            <a:r>
              <a:rPr lang="en-US" b="1" dirty="0">
                <a:latin typeface="Arial" panose="020B0604020202020204" pitchFamily="34" charset="0"/>
                <a:cs typeface="Arial" panose="020B0604020202020204" pitchFamily="34" charset="0"/>
              </a:rPr>
              <a:t>, 2019</a:t>
            </a:r>
          </a:p>
        </p:txBody>
      </p:sp>
      <p:sp>
        <p:nvSpPr>
          <p:cNvPr id="5" name="Rectangle 4">
            <a:extLst>
              <a:ext uri="{FF2B5EF4-FFF2-40B4-BE49-F238E27FC236}">
                <a16:creationId xmlns:a16="http://schemas.microsoft.com/office/drawing/2014/main" id="{B21FEF25-1A6F-8345-890D-044EC722ECEB}"/>
              </a:ext>
            </a:extLst>
          </p:cNvPr>
          <p:cNvSpPr/>
          <p:nvPr/>
        </p:nvSpPr>
        <p:spPr>
          <a:xfrm>
            <a:off x="100059" y="127920"/>
            <a:ext cx="8842255" cy="968598"/>
          </a:xfrm>
          <a:prstGeom prst="rect">
            <a:avLst/>
          </a:prstGeom>
        </p:spPr>
        <p:txBody>
          <a:bodyPr wrap="square">
            <a:spAutoFit/>
          </a:bodyPr>
          <a:lstStyle/>
          <a:p>
            <a:pPr lvl="1" algn="ctr">
              <a:lnSpc>
                <a:spcPts val="3360"/>
              </a:lnSpc>
              <a:spcAft>
                <a:spcPts val="1350"/>
              </a:spcAft>
            </a:pPr>
            <a:r>
              <a:rPr lang="en-US" sz="3200" b="1" dirty="0">
                <a:solidFill>
                  <a:srgbClr val="0070C0"/>
                </a:solidFill>
                <a:latin typeface="Arial" panose="020B0604020202020204" pitchFamily="34" charset="0"/>
                <a:cs typeface="Arial" panose="020B0604020202020204" pitchFamily="34" charset="0"/>
              </a:rPr>
              <a:t>Objective: To Increase the Therapeutic Index of Radiotherapy</a:t>
            </a:r>
            <a:endParaRPr lang="en-US" sz="3200"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A2C389-62A0-394D-86F3-C4CA00D5CA1B}"/>
              </a:ext>
            </a:extLst>
          </p:cNvPr>
          <p:cNvSpPr txBox="1"/>
          <p:nvPr/>
        </p:nvSpPr>
        <p:spPr>
          <a:xfrm>
            <a:off x="5219208" y="3812099"/>
            <a:ext cx="2001510"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(Hadron Therapy)</a:t>
            </a:r>
          </a:p>
          <a:p>
            <a:r>
              <a:rPr lang="en-US" dirty="0">
                <a:latin typeface="Arial" panose="020B0604020202020204" pitchFamily="34" charset="0"/>
                <a:cs typeface="Arial" panose="020B0604020202020204" pitchFamily="34" charset="0"/>
              </a:rPr>
              <a:t>(FLASH)</a:t>
            </a:r>
          </a:p>
        </p:txBody>
      </p:sp>
      <p:sp>
        <p:nvSpPr>
          <p:cNvPr id="6" name="TextBox 5">
            <a:extLst>
              <a:ext uri="{FF2B5EF4-FFF2-40B4-BE49-F238E27FC236}">
                <a16:creationId xmlns:a16="http://schemas.microsoft.com/office/drawing/2014/main" id="{2F295F24-6DB3-814E-90C3-0AF54DD742A8}"/>
              </a:ext>
            </a:extLst>
          </p:cNvPr>
          <p:cNvSpPr txBox="1"/>
          <p:nvPr/>
        </p:nvSpPr>
        <p:spPr>
          <a:xfrm>
            <a:off x="2846846" y="1186465"/>
            <a:ext cx="3771289"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(Overcoming Hypoxia)</a:t>
            </a:r>
          </a:p>
          <a:p>
            <a:r>
              <a:rPr lang="en-US" dirty="0">
                <a:latin typeface="Arial" panose="020B0604020202020204" pitchFamily="34" charset="0"/>
                <a:cs typeface="Arial" panose="020B0604020202020204" pitchFamily="34" charset="0"/>
              </a:rPr>
              <a:t>(Hadron Therapy)</a:t>
            </a:r>
          </a:p>
          <a:p>
            <a:r>
              <a:rPr lang="en-US" dirty="0">
                <a:latin typeface="Arial" panose="020B0604020202020204" pitchFamily="34" charset="0"/>
                <a:cs typeface="Arial" panose="020B0604020202020204" pitchFamily="34" charset="0"/>
              </a:rPr>
              <a:t>(Targeting Therapeutic Resistance)</a:t>
            </a:r>
          </a:p>
        </p:txBody>
      </p:sp>
      <p:sp>
        <p:nvSpPr>
          <p:cNvPr id="8" name="TextBox 7">
            <a:extLst>
              <a:ext uri="{FF2B5EF4-FFF2-40B4-BE49-F238E27FC236}">
                <a16:creationId xmlns:a16="http://schemas.microsoft.com/office/drawing/2014/main" id="{8BC435BB-0010-AC54-F029-159C07508DB5}"/>
              </a:ext>
            </a:extLst>
          </p:cNvPr>
          <p:cNvSpPr txBox="1"/>
          <p:nvPr/>
        </p:nvSpPr>
        <p:spPr>
          <a:xfrm>
            <a:off x="5245648" y="3537028"/>
            <a:ext cx="45720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(Decreasing Lymphopenia)</a:t>
            </a:r>
          </a:p>
        </p:txBody>
      </p:sp>
      <p:pic>
        <p:nvPicPr>
          <p:cNvPr id="7" name="Picture 6">
            <a:extLst>
              <a:ext uri="{FF2B5EF4-FFF2-40B4-BE49-F238E27FC236}">
                <a16:creationId xmlns:a16="http://schemas.microsoft.com/office/drawing/2014/main" id="{4FC48B5F-FD43-DAB7-3B39-A278C6E278A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461" y="6355201"/>
            <a:ext cx="1547539" cy="439910"/>
          </a:xfrm>
          <a:prstGeom prst="rect">
            <a:avLst/>
          </a:prstGeom>
          <a:noFill/>
          <a:ln>
            <a:noFill/>
          </a:ln>
        </p:spPr>
      </p:pic>
    </p:spTree>
    <p:extLst>
      <p:ext uri="{BB962C8B-B14F-4D97-AF65-F5344CB8AC3E}">
        <p14:creationId xmlns:p14="http://schemas.microsoft.com/office/powerpoint/2010/main" val="1440095531"/>
      </p:ext>
    </p:extLst>
  </p:cSld>
  <p:clrMapOvr>
    <a:masterClrMapping/>
  </p:clrMapOvr>
  <mc:AlternateContent xmlns:mc="http://schemas.openxmlformats.org/markup-compatibility/2006" xmlns:p14="http://schemas.microsoft.com/office/powerpoint/2010/main">
    <mc:Choice Requires="p14">
      <p:transition spd="slow" p14:dur="2000" advTm="13745"/>
    </mc:Choice>
    <mc:Fallback xmlns="">
      <p:transition spd="slow" advTm="1374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70C0"/>
                </a:solidFill>
                <a:latin typeface="Arial"/>
                <a:cs typeface="Arial"/>
              </a:rPr>
              <a:t>Potential Advantages of </a:t>
            </a:r>
            <a:r>
              <a:rPr lang="en-US" b="1" dirty="0" err="1">
                <a:solidFill>
                  <a:srgbClr val="0070C0"/>
                </a:solidFill>
                <a:latin typeface="Arial"/>
                <a:cs typeface="Arial"/>
              </a:rPr>
              <a:t>LhARA</a:t>
            </a:r>
            <a:r>
              <a:rPr lang="en-US" b="1" dirty="0">
                <a:solidFill>
                  <a:srgbClr val="0070C0"/>
                </a:solidFill>
                <a:latin typeface="Arial"/>
                <a:cs typeface="Arial"/>
              </a:rPr>
              <a:t> based Ion Therapy over Conventional Ion Therapy</a:t>
            </a:r>
          </a:p>
        </p:txBody>
      </p:sp>
      <p:sp>
        <p:nvSpPr>
          <p:cNvPr id="3" name="Content Placeholder 2"/>
          <p:cNvSpPr txBox="1">
            <a:spLocks/>
          </p:cNvSpPr>
          <p:nvPr/>
        </p:nvSpPr>
        <p:spPr>
          <a:xfrm>
            <a:off x="304800" y="1637444"/>
            <a:ext cx="8839200" cy="497331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3624"/>
              </a:spcBef>
            </a:pPr>
            <a:r>
              <a:rPr lang="en-GB" sz="2400" b="0" i="0" u="none" strike="noStrike" dirty="0">
                <a:solidFill>
                  <a:srgbClr val="1F1F1F"/>
                </a:solidFill>
                <a:effectLst/>
                <a:latin typeface="Arial" panose="020B0604020202020204" pitchFamily="34" charset="0"/>
                <a:cs typeface="Arial" panose="020B0604020202020204" pitchFamily="34" charset="0"/>
              </a:rPr>
              <a:t> </a:t>
            </a:r>
            <a:r>
              <a:rPr lang="en-GB" sz="2400" dirty="0">
                <a:solidFill>
                  <a:srgbClr val="1F1F1F"/>
                </a:solidFill>
                <a:latin typeface="Arial" panose="020B0604020202020204" pitchFamily="34" charset="0"/>
                <a:cs typeface="Arial" panose="020B0604020202020204" pitchFamily="34" charset="0"/>
              </a:rPr>
              <a:t>L</a:t>
            </a:r>
            <a:r>
              <a:rPr lang="en-GB" sz="2400" b="0" i="0" u="none" strike="noStrike" dirty="0">
                <a:solidFill>
                  <a:srgbClr val="1F1F1F"/>
                </a:solidFill>
                <a:effectLst/>
                <a:latin typeface="Arial" panose="020B0604020202020204" pitchFamily="34" charset="0"/>
                <a:cs typeface="Arial" panose="020B0604020202020204" pitchFamily="34" charset="0"/>
              </a:rPr>
              <a:t>ow-emittance and well-collimated beams are advantageous in proximal normal tissue-sparing. </a:t>
            </a:r>
          </a:p>
          <a:p>
            <a:pPr>
              <a:spcBef>
                <a:spcPts val="3624"/>
              </a:spcBef>
            </a:pPr>
            <a:r>
              <a:rPr lang="en-GB" sz="2400" dirty="0">
                <a:solidFill>
                  <a:srgbClr val="1F1F1F"/>
                </a:solidFill>
                <a:latin typeface="Arial" panose="020B0604020202020204" pitchFamily="34" charset="0"/>
                <a:cs typeface="Arial" panose="020B0604020202020204" pitchFamily="34" charset="0"/>
              </a:rPr>
              <a:t>H</a:t>
            </a:r>
            <a:r>
              <a:rPr lang="en-GB" sz="2400" b="0" i="0" u="none" strike="noStrike" dirty="0">
                <a:solidFill>
                  <a:srgbClr val="1F1F1F"/>
                </a:solidFill>
                <a:effectLst/>
                <a:latin typeface="Arial" panose="020B0604020202020204" pitchFamily="34" charset="0"/>
                <a:cs typeface="Arial" panose="020B0604020202020204" pitchFamily="34" charset="0"/>
              </a:rPr>
              <a:t>ighly-peaked quasi-monoenergetic beams are ideal for fast energy selection. </a:t>
            </a:r>
          </a:p>
          <a:p>
            <a:pPr>
              <a:spcBef>
                <a:spcPts val="3624"/>
              </a:spcBef>
            </a:pPr>
            <a:r>
              <a:rPr lang="en-GB" sz="2400" dirty="0">
                <a:solidFill>
                  <a:srgbClr val="1F1F1F"/>
                </a:solidFill>
                <a:latin typeface="Arial" panose="020B0604020202020204" pitchFamily="34" charset="0"/>
                <a:cs typeface="Arial" panose="020B0604020202020204" pitchFamily="34" charset="0"/>
              </a:rPr>
              <a:t>H</a:t>
            </a:r>
            <a:r>
              <a:rPr lang="en-GB" sz="2400" b="0" i="0" u="none" strike="noStrike" dirty="0">
                <a:solidFill>
                  <a:srgbClr val="1F1F1F"/>
                </a:solidFill>
                <a:effectLst/>
                <a:latin typeface="Arial" panose="020B0604020202020204" pitchFamily="34" charset="0"/>
                <a:cs typeface="Arial" panose="020B0604020202020204" pitchFamily="34" charset="0"/>
              </a:rPr>
              <a:t>igh </a:t>
            </a:r>
            <a:r>
              <a:rPr lang="en-GB" sz="2400" b="0" i="0" u="sng" dirty="0">
                <a:solidFill>
                  <a:srgbClr val="1F1F1F"/>
                </a:solidFill>
                <a:effectLst/>
                <a:latin typeface="Arial" panose="020B0604020202020204" pitchFamily="34" charset="0"/>
                <a:cs typeface="Arial" panose="020B0604020202020204" pitchFamily="34" charset="0"/>
                <a:hlinkClick r:id="rId2" tooltip="Learn more about fluence from ScienceDirect's AI-generated Topic Pages"/>
              </a:rPr>
              <a:t>fluence</a:t>
            </a:r>
            <a:r>
              <a:rPr lang="en-GB" sz="2400" b="0" i="0" u="none" strike="noStrike" dirty="0">
                <a:solidFill>
                  <a:srgbClr val="1F1F1F"/>
                </a:solidFill>
                <a:effectLst/>
                <a:latin typeface="Arial" panose="020B0604020202020204" pitchFamily="34" charset="0"/>
                <a:cs typeface="Arial" panose="020B0604020202020204" pitchFamily="34" charset="0"/>
              </a:rPr>
              <a:t> and ultra-short pulse delivery should produce denser ionization track signatures (spurs, blobs, etc.) in target </a:t>
            </a:r>
            <a:r>
              <a:rPr lang="en-GB" sz="2400" b="0" i="0" u="none" strike="noStrike" dirty="0" err="1">
                <a:solidFill>
                  <a:srgbClr val="1F1F1F"/>
                </a:solidFill>
                <a:effectLst/>
                <a:latin typeface="Arial" panose="020B0604020202020204" pitchFamily="34" charset="0"/>
                <a:cs typeface="Arial" panose="020B0604020202020204" pitchFamily="34" charset="0"/>
              </a:rPr>
              <a:t>tumors</a:t>
            </a:r>
            <a:r>
              <a:rPr lang="en-GB" sz="2400" b="0" i="0" u="none" strike="noStrike" dirty="0">
                <a:solidFill>
                  <a:srgbClr val="1F1F1F"/>
                </a:solidFill>
                <a:effectLst/>
                <a:latin typeface="Arial" panose="020B0604020202020204" pitchFamily="34" charset="0"/>
                <a:cs typeface="Arial" panose="020B0604020202020204" pitchFamily="34" charset="0"/>
              </a:rPr>
              <a:t>, higher linear energy transfer, higher Bragg peak, and higher radiobiological effectiveness at the micro-level.</a:t>
            </a:r>
          </a:p>
          <a:p>
            <a:pPr>
              <a:spcBef>
                <a:spcPts val="3624"/>
              </a:spcBef>
            </a:pPr>
            <a:r>
              <a:rPr lang="en-GB" sz="2400" dirty="0">
                <a:solidFill>
                  <a:srgbClr val="1F1F1F"/>
                </a:solidFill>
                <a:latin typeface="Arial" panose="020B0604020202020204" pitchFamily="34" charset="0"/>
                <a:cs typeface="Arial" panose="020B0604020202020204" pitchFamily="34" charset="0"/>
              </a:rPr>
              <a:t>Ease of generating mixed ion beams.</a:t>
            </a:r>
            <a:endParaRPr lang="en-US" sz="2400" dirty="0">
              <a:latin typeface="Arial" panose="020B0604020202020204" pitchFamily="34" charset="0"/>
              <a:cs typeface="Arial" panose="020B0604020202020204" pitchFamily="34" charset="0"/>
            </a:endParaRPr>
          </a:p>
        </p:txBody>
      </p:sp>
      <p:cxnSp>
        <p:nvCxnSpPr>
          <p:cNvPr id="4" name="Straight Connector 3"/>
          <p:cNvCxnSpPr/>
          <p:nvPr/>
        </p:nvCxnSpPr>
        <p:spPr>
          <a:xfrm flipV="1">
            <a:off x="0" y="1541132"/>
            <a:ext cx="9144000" cy="3969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5111D4B9-1079-134D-EB6C-5A6CDAACF8E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4061" y="6390806"/>
            <a:ext cx="1547539" cy="439910"/>
          </a:xfrm>
          <a:prstGeom prst="rect">
            <a:avLst/>
          </a:prstGeom>
          <a:noFill/>
          <a:ln>
            <a:noFill/>
          </a:ln>
        </p:spPr>
      </p:pic>
    </p:spTree>
    <p:extLst>
      <p:ext uri="{BB962C8B-B14F-4D97-AF65-F5344CB8AC3E}">
        <p14:creationId xmlns:p14="http://schemas.microsoft.com/office/powerpoint/2010/main" val="1450810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415"/>
            <a:ext cx="8229600" cy="877638"/>
          </a:xfrm>
        </p:spPr>
        <p:txBody>
          <a:bodyPr/>
          <a:lstStyle/>
          <a:p>
            <a:r>
              <a:rPr lang="en-US" b="1" dirty="0">
                <a:solidFill>
                  <a:srgbClr val="0070C0"/>
                </a:solidFill>
                <a:latin typeface="Arial" panose="020B0604020202020204" pitchFamily="34" charset="0"/>
                <a:cs typeface="Arial" panose="020B0604020202020204" pitchFamily="34" charset="0"/>
              </a:rPr>
              <a:t>Clinical Data for Carbon</a:t>
            </a:r>
          </a:p>
        </p:txBody>
      </p:sp>
      <p:graphicFrame>
        <p:nvGraphicFramePr>
          <p:cNvPr id="3" name="Table 2"/>
          <p:cNvGraphicFramePr>
            <a:graphicFrameLocks noGrp="1"/>
          </p:cNvGraphicFramePr>
          <p:nvPr/>
        </p:nvGraphicFramePr>
        <p:xfrm>
          <a:off x="457200" y="1063346"/>
          <a:ext cx="8377032" cy="5486400"/>
        </p:xfrm>
        <a:graphic>
          <a:graphicData uri="http://schemas.openxmlformats.org/drawingml/2006/table">
            <a:tbl>
              <a:tblPr firstRow="1" bandRow="1">
                <a:tableStyleId>{5C22544A-7EE6-4342-B048-85BDC9FD1C3A}</a:tableStyleId>
              </a:tblPr>
              <a:tblGrid>
                <a:gridCol w="2174544">
                  <a:extLst>
                    <a:ext uri="{9D8B030D-6E8A-4147-A177-3AD203B41FA5}">
                      <a16:colId xmlns:a16="http://schemas.microsoft.com/office/drawing/2014/main" val="20000"/>
                    </a:ext>
                  </a:extLst>
                </a:gridCol>
                <a:gridCol w="1872335">
                  <a:extLst>
                    <a:ext uri="{9D8B030D-6E8A-4147-A177-3AD203B41FA5}">
                      <a16:colId xmlns:a16="http://schemas.microsoft.com/office/drawing/2014/main" val="20001"/>
                    </a:ext>
                  </a:extLst>
                </a:gridCol>
                <a:gridCol w="955807">
                  <a:extLst>
                    <a:ext uri="{9D8B030D-6E8A-4147-A177-3AD203B41FA5}">
                      <a16:colId xmlns:a16="http://schemas.microsoft.com/office/drawing/2014/main" val="20002"/>
                    </a:ext>
                  </a:extLst>
                </a:gridCol>
                <a:gridCol w="3374346">
                  <a:extLst>
                    <a:ext uri="{9D8B030D-6E8A-4147-A177-3AD203B41FA5}">
                      <a16:colId xmlns:a16="http://schemas.microsoft.com/office/drawing/2014/main" val="20003"/>
                    </a:ext>
                  </a:extLst>
                </a:gridCol>
              </a:tblGrid>
              <a:tr h="465828">
                <a:tc>
                  <a:txBody>
                    <a:bodyPr/>
                    <a:lstStyle/>
                    <a:p>
                      <a:r>
                        <a:rPr lang="en-US" sz="2600" dirty="0"/>
                        <a:t>Tumor Site</a:t>
                      </a:r>
                    </a:p>
                  </a:txBody>
                  <a:tcPr/>
                </a:tc>
                <a:tc>
                  <a:txBody>
                    <a:bodyPr/>
                    <a:lstStyle/>
                    <a:p>
                      <a:r>
                        <a:rPr lang="en-US" sz="2600" dirty="0"/>
                        <a:t># Studies</a:t>
                      </a:r>
                    </a:p>
                  </a:txBody>
                  <a:tcPr/>
                </a:tc>
                <a:tc>
                  <a:txBody>
                    <a:bodyPr/>
                    <a:lstStyle/>
                    <a:p>
                      <a:r>
                        <a:rPr lang="en-US" sz="2600" dirty="0"/>
                        <a:t># </a:t>
                      </a:r>
                      <a:r>
                        <a:rPr lang="en-US" sz="2600" dirty="0" err="1"/>
                        <a:t>Pts</a:t>
                      </a:r>
                      <a:endParaRPr lang="en-US" sz="2600" dirty="0"/>
                    </a:p>
                  </a:txBody>
                  <a:tcPr/>
                </a:tc>
                <a:tc>
                  <a:txBody>
                    <a:bodyPr/>
                    <a:lstStyle/>
                    <a:p>
                      <a:r>
                        <a:rPr lang="en-US" sz="2600" dirty="0"/>
                        <a:t>Results</a:t>
                      </a:r>
                    </a:p>
                  </a:txBody>
                  <a:tcPr/>
                </a:tc>
                <a:extLst>
                  <a:ext uri="{0D108BD9-81ED-4DB2-BD59-A6C34878D82A}">
                    <a16:rowId xmlns:a16="http://schemas.microsoft.com/office/drawing/2014/main" val="10000"/>
                  </a:ext>
                </a:extLst>
              </a:tr>
              <a:tr h="465828">
                <a:tc>
                  <a:txBody>
                    <a:bodyPr/>
                    <a:lstStyle/>
                    <a:p>
                      <a:r>
                        <a:rPr lang="en-US" sz="2600" dirty="0" err="1"/>
                        <a:t>Occular</a:t>
                      </a:r>
                      <a:endParaRPr lang="en-US" sz="2600" dirty="0"/>
                    </a:p>
                  </a:txBody>
                  <a:tcPr/>
                </a:tc>
                <a:tc>
                  <a:txBody>
                    <a:bodyPr/>
                    <a:lstStyle/>
                    <a:p>
                      <a:r>
                        <a:rPr lang="en-US" sz="2600" dirty="0"/>
                        <a:t>2</a:t>
                      </a:r>
                    </a:p>
                  </a:txBody>
                  <a:tcPr/>
                </a:tc>
                <a:tc>
                  <a:txBody>
                    <a:bodyPr/>
                    <a:lstStyle/>
                    <a:p>
                      <a:r>
                        <a:rPr lang="en-US" sz="2600" dirty="0"/>
                        <a:t>114</a:t>
                      </a:r>
                    </a:p>
                  </a:txBody>
                  <a:tcPr/>
                </a:tc>
                <a:tc>
                  <a:txBody>
                    <a:bodyPr/>
                    <a:lstStyle/>
                    <a:p>
                      <a:r>
                        <a:rPr lang="en-US" sz="2600" dirty="0"/>
                        <a:t>Similar to proton</a:t>
                      </a:r>
                    </a:p>
                  </a:txBody>
                  <a:tcPr/>
                </a:tc>
                <a:extLst>
                  <a:ext uri="{0D108BD9-81ED-4DB2-BD59-A6C34878D82A}">
                    <a16:rowId xmlns:a16="http://schemas.microsoft.com/office/drawing/2014/main" val="10001"/>
                  </a:ext>
                </a:extLst>
              </a:tr>
              <a:tr h="465828">
                <a:tc>
                  <a:txBody>
                    <a:bodyPr/>
                    <a:lstStyle/>
                    <a:p>
                      <a:r>
                        <a:rPr lang="en-US" sz="2600" dirty="0"/>
                        <a:t>CNS</a:t>
                      </a:r>
                    </a:p>
                  </a:txBody>
                  <a:tcPr/>
                </a:tc>
                <a:tc>
                  <a:txBody>
                    <a:bodyPr/>
                    <a:lstStyle/>
                    <a:p>
                      <a:r>
                        <a:rPr lang="en-US" sz="2600" dirty="0"/>
                        <a:t>4</a:t>
                      </a:r>
                    </a:p>
                  </a:txBody>
                  <a:tcPr/>
                </a:tc>
                <a:tc>
                  <a:txBody>
                    <a:bodyPr/>
                    <a:lstStyle/>
                    <a:p>
                      <a:r>
                        <a:rPr lang="en-US" sz="2600" dirty="0"/>
                        <a:t>218</a:t>
                      </a:r>
                    </a:p>
                  </a:txBody>
                  <a:tcPr/>
                </a:tc>
                <a:tc>
                  <a:txBody>
                    <a:bodyPr/>
                    <a:lstStyle/>
                    <a:p>
                      <a:r>
                        <a:rPr lang="en-US" sz="2600" dirty="0"/>
                        <a:t>Similar to proton</a:t>
                      </a:r>
                    </a:p>
                  </a:txBody>
                  <a:tcPr/>
                </a:tc>
                <a:extLst>
                  <a:ext uri="{0D108BD9-81ED-4DB2-BD59-A6C34878D82A}">
                    <a16:rowId xmlns:a16="http://schemas.microsoft.com/office/drawing/2014/main" val="10002"/>
                  </a:ext>
                </a:extLst>
              </a:tr>
              <a:tr h="465828">
                <a:tc>
                  <a:txBody>
                    <a:bodyPr/>
                    <a:lstStyle/>
                    <a:p>
                      <a:r>
                        <a:rPr lang="en-US" sz="2600" dirty="0"/>
                        <a:t>Prostate</a:t>
                      </a:r>
                    </a:p>
                  </a:txBody>
                  <a:tcPr/>
                </a:tc>
                <a:tc>
                  <a:txBody>
                    <a:bodyPr/>
                    <a:lstStyle/>
                    <a:p>
                      <a:r>
                        <a:rPr lang="en-US" sz="2600" dirty="0"/>
                        <a:t>3</a:t>
                      </a:r>
                    </a:p>
                  </a:txBody>
                  <a:tcPr/>
                </a:tc>
                <a:tc>
                  <a:txBody>
                    <a:bodyPr/>
                    <a:lstStyle/>
                    <a:p>
                      <a:r>
                        <a:rPr lang="en-US" sz="2600" dirty="0"/>
                        <a:t>1384</a:t>
                      </a:r>
                    </a:p>
                  </a:txBody>
                  <a:tcPr/>
                </a:tc>
                <a:tc>
                  <a:txBody>
                    <a:bodyPr/>
                    <a:lstStyle/>
                    <a:p>
                      <a:r>
                        <a:rPr lang="en-US" sz="2600" dirty="0"/>
                        <a:t>Excellent results</a:t>
                      </a:r>
                      <a:r>
                        <a:rPr lang="en-US" sz="2600" baseline="0" dirty="0"/>
                        <a:t> for high risk, less toxicity than proton/photon</a:t>
                      </a:r>
                      <a:endParaRPr lang="en-US" sz="2600" dirty="0"/>
                    </a:p>
                  </a:txBody>
                  <a:tcPr/>
                </a:tc>
                <a:extLst>
                  <a:ext uri="{0D108BD9-81ED-4DB2-BD59-A6C34878D82A}">
                    <a16:rowId xmlns:a16="http://schemas.microsoft.com/office/drawing/2014/main" val="10003"/>
                  </a:ext>
                </a:extLst>
              </a:tr>
              <a:tr h="465828">
                <a:tc>
                  <a:txBody>
                    <a:bodyPr/>
                    <a:lstStyle/>
                    <a:p>
                      <a:r>
                        <a:rPr lang="en-US" sz="2600" dirty="0"/>
                        <a:t>HCC</a:t>
                      </a:r>
                    </a:p>
                  </a:txBody>
                  <a:tcPr/>
                </a:tc>
                <a:tc>
                  <a:txBody>
                    <a:bodyPr/>
                    <a:lstStyle/>
                    <a:p>
                      <a:r>
                        <a:rPr lang="en-US" sz="2600" dirty="0"/>
                        <a:t>1</a:t>
                      </a:r>
                    </a:p>
                  </a:txBody>
                  <a:tcPr/>
                </a:tc>
                <a:tc>
                  <a:txBody>
                    <a:bodyPr/>
                    <a:lstStyle/>
                    <a:p>
                      <a:r>
                        <a:rPr lang="en-US" sz="2600" dirty="0"/>
                        <a:t>64</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t>High</a:t>
                      </a:r>
                      <a:r>
                        <a:rPr lang="en-US" sz="2600" baseline="0" dirty="0"/>
                        <a:t> local control </a:t>
                      </a:r>
                      <a:endParaRPr lang="en-US" sz="2600" dirty="0"/>
                    </a:p>
                  </a:txBody>
                  <a:tcPr/>
                </a:tc>
                <a:extLst>
                  <a:ext uri="{0D108BD9-81ED-4DB2-BD59-A6C34878D82A}">
                    <a16:rowId xmlns:a16="http://schemas.microsoft.com/office/drawing/2014/main" val="10004"/>
                  </a:ext>
                </a:extLst>
              </a:tr>
              <a:tr h="465828">
                <a:tc>
                  <a:txBody>
                    <a:bodyPr/>
                    <a:lstStyle/>
                    <a:p>
                      <a:r>
                        <a:rPr lang="en-US" sz="2600" dirty="0"/>
                        <a:t>Lung (NSCLC)</a:t>
                      </a:r>
                    </a:p>
                  </a:txBody>
                  <a:tcPr/>
                </a:tc>
                <a:tc>
                  <a:txBody>
                    <a:bodyPr/>
                    <a:lstStyle/>
                    <a:p>
                      <a:r>
                        <a:rPr lang="en-US" sz="2600" dirty="0"/>
                        <a:t>2</a:t>
                      </a:r>
                    </a:p>
                  </a:txBody>
                  <a:tcPr/>
                </a:tc>
                <a:tc>
                  <a:txBody>
                    <a:bodyPr/>
                    <a:lstStyle/>
                    <a:p>
                      <a:r>
                        <a:rPr lang="en-US" sz="2600" dirty="0"/>
                        <a:t>129</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t>Maybe</a:t>
                      </a:r>
                      <a:r>
                        <a:rPr lang="en-US" sz="2600" baseline="0" dirty="0"/>
                        <a:t> better than proton</a:t>
                      </a:r>
                      <a:endParaRPr lang="en-US" sz="2600" dirty="0"/>
                    </a:p>
                  </a:txBody>
                  <a:tcPr/>
                </a:tc>
                <a:extLst>
                  <a:ext uri="{0D108BD9-81ED-4DB2-BD59-A6C34878D82A}">
                    <a16:rowId xmlns:a16="http://schemas.microsoft.com/office/drawing/2014/main" val="10005"/>
                  </a:ext>
                </a:extLst>
              </a:tr>
              <a:tr h="465828">
                <a:tc>
                  <a:txBody>
                    <a:bodyPr/>
                    <a:lstStyle/>
                    <a:p>
                      <a:r>
                        <a:rPr lang="en-US" sz="2600" dirty="0"/>
                        <a:t>HNC</a:t>
                      </a:r>
                    </a:p>
                  </a:txBody>
                  <a:tcPr/>
                </a:tc>
                <a:tc>
                  <a:txBody>
                    <a:bodyPr/>
                    <a:lstStyle/>
                    <a:p>
                      <a:r>
                        <a:rPr lang="en-US" sz="2600" dirty="0"/>
                        <a:t>1</a:t>
                      </a:r>
                    </a:p>
                  </a:txBody>
                  <a:tcPr/>
                </a:tc>
                <a:tc>
                  <a:txBody>
                    <a:bodyPr/>
                    <a:lstStyle/>
                    <a:p>
                      <a:r>
                        <a:rPr lang="en-US" sz="2600" dirty="0"/>
                        <a:t>236</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t>High LC</a:t>
                      </a:r>
                      <a:r>
                        <a:rPr lang="en-US" sz="2600" baseline="0" dirty="0"/>
                        <a:t> – ACC, melanoma</a:t>
                      </a:r>
                      <a:endParaRPr lang="en-US" sz="2600" dirty="0"/>
                    </a:p>
                  </a:txBody>
                  <a:tcPr/>
                </a:tc>
                <a:extLst>
                  <a:ext uri="{0D108BD9-81ED-4DB2-BD59-A6C34878D82A}">
                    <a16:rowId xmlns:a16="http://schemas.microsoft.com/office/drawing/2014/main" val="10006"/>
                  </a:ext>
                </a:extLst>
              </a:tr>
              <a:tr h="465828">
                <a:tc>
                  <a:txBody>
                    <a:bodyPr/>
                    <a:lstStyle/>
                    <a:p>
                      <a:r>
                        <a:rPr lang="en-US" sz="2600" dirty="0" err="1"/>
                        <a:t>Chordomas</a:t>
                      </a:r>
                      <a:endParaRPr lang="en-US" sz="2600" dirty="0"/>
                    </a:p>
                  </a:txBody>
                  <a:tcPr/>
                </a:tc>
                <a:tc>
                  <a:txBody>
                    <a:bodyPr/>
                    <a:lstStyle/>
                    <a:p>
                      <a:r>
                        <a:rPr lang="en-US" sz="2600" dirty="0"/>
                        <a:t>3</a:t>
                      </a:r>
                    </a:p>
                  </a:txBody>
                  <a:tcPr/>
                </a:tc>
                <a:tc>
                  <a:txBody>
                    <a:bodyPr/>
                    <a:lstStyle/>
                    <a:p>
                      <a:r>
                        <a:rPr lang="en-US" sz="2600" dirty="0"/>
                        <a:t>38</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t>Similar</a:t>
                      </a:r>
                      <a:r>
                        <a:rPr lang="en-US" sz="2600" baseline="0" dirty="0"/>
                        <a:t> to proton</a:t>
                      </a:r>
                      <a:endParaRPr lang="en-US" sz="26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38476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7468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70C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Ongoing Trials for Carbon</a:t>
            </a:r>
          </a:p>
        </p:txBody>
      </p:sp>
      <p:graphicFrame>
        <p:nvGraphicFramePr>
          <p:cNvPr id="4" name="Table 3"/>
          <p:cNvGraphicFramePr>
            <a:graphicFrameLocks noGrp="1"/>
          </p:cNvGraphicFramePr>
          <p:nvPr>
            <p:extLst>
              <p:ext uri="{D42A27DB-BD31-4B8C-83A1-F6EECF244321}">
                <p14:modId xmlns:p14="http://schemas.microsoft.com/office/powerpoint/2010/main" val="2568671540"/>
              </p:ext>
            </p:extLst>
          </p:nvPr>
        </p:nvGraphicFramePr>
        <p:xfrm>
          <a:off x="277368" y="775280"/>
          <a:ext cx="8758970" cy="5846028"/>
        </p:xfrm>
        <a:graphic>
          <a:graphicData uri="http://schemas.openxmlformats.org/drawingml/2006/table">
            <a:tbl>
              <a:tblPr firstRow="1" bandRow="1">
                <a:tableStyleId>{5C22544A-7EE6-4342-B048-85BDC9FD1C3A}</a:tableStyleId>
              </a:tblPr>
              <a:tblGrid>
                <a:gridCol w="1664204">
                  <a:extLst>
                    <a:ext uri="{9D8B030D-6E8A-4147-A177-3AD203B41FA5}">
                      <a16:colId xmlns:a16="http://schemas.microsoft.com/office/drawing/2014/main" val="20000"/>
                    </a:ext>
                  </a:extLst>
                </a:gridCol>
                <a:gridCol w="948888">
                  <a:extLst>
                    <a:ext uri="{9D8B030D-6E8A-4147-A177-3AD203B41FA5}">
                      <a16:colId xmlns:a16="http://schemas.microsoft.com/office/drawing/2014/main" val="20001"/>
                    </a:ext>
                  </a:extLst>
                </a:gridCol>
                <a:gridCol w="759111">
                  <a:extLst>
                    <a:ext uri="{9D8B030D-6E8A-4147-A177-3AD203B41FA5}">
                      <a16:colId xmlns:a16="http://schemas.microsoft.com/office/drawing/2014/main" val="20002"/>
                    </a:ext>
                  </a:extLst>
                </a:gridCol>
                <a:gridCol w="2583896">
                  <a:extLst>
                    <a:ext uri="{9D8B030D-6E8A-4147-A177-3AD203B41FA5}">
                      <a16:colId xmlns:a16="http://schemas.microsoft.com/office/drawing/2014/main" val="20003"/>
                    </a:ext>
                  </a:extLst>
                </a:gridCol>
                <a:gridCol w="1255453">
                  <a:extLst>
                    <a:ext uri="{9D8B030D-6E8A-4147-A177-3AD203B41FA5}">
                      <a16:colId xmlns:a16="http://schemas.microsoft.com/office/drawing/2014/main" val="20004"/>
                    </a:ext>
                  </a:extLst>
                </a:gridCol>
                <a:gridCol w="1547418">
                  <a:extLst>
                    <a:ext uri="{9D8B030D-6E8A-4147-A177-3AD203B41FA5}">
                      <a16:colId xmlns:a16="http://schemas.microsoft.com/office/drawing/2014/main" val="20005"/>
                    </a:ext>
                  </a:extLst>
                </a:gridCol>
              </a:tblGrid>
              <a:tr h="678676">
                <a:tc>
                  <a:txBody>
                    <a:bodyPr/>
                    <a:lstStyle/>
                    <a:p>
                      <a:r>
                        <a:rPr lang="en-US" sz="2200" dirty="0"/>
                        <a:t>Tumor</a:t>
                      </a:r>
                    </a:p>
                  </a:txBody>
                  <a:tcPr/>
                </a:tc>
                <a:tc>
                  <a:txBody>
                    <a:bodyPr/>
                    <a:lstStyle/>
                    <a:p>
                      <a:pPr algn="ctr"/>
                      <a:r>
                        <a:rPr lang="en-US" sz="2200" dirty="0"/>
                        <a:t>Phase</a:t>
                      </a:r>
                    </a:p>
                  </a:txBody>
                  <a:tcPr/>
                </a:tc>
                <a:tc>
                  <a:txBody>
                    <a:bodyPr/>
                    <a:lstStyle/>
                    <a:p>
                      <a:pPr algn="ctr"/>
                      <a:r>
                        <a:rPr lang="en-US" sz="2200" dirty="0"/>
                        <a:t>N</a:t>
                      </a:r>
                    </a:p>
                  </a:txBody>
                  <a:tcPr/>
                </a:tc>
                <a:tc>
                  <a:txBody>
                    <a:bodyPr/>
                    <a:lstStyle/>
                    <a:p>
                      <a:pPr algn="ctr"/>
                      <a:r>
                        <a:rPr lang="en-US" sz="2200" dirty="0"/>
                        <a:t>Design</a:t>
                      </a:r>
                    </a:p>
                  </a:txBody>
                  <a:tcPr/>
                </a:tc>
                <a:tc>
                  <a:txBody>
                    <a:bodyPr/>
                    <a:lstStyle/>
                    <a:p>
                      <a:pPr algn="ctr"/>
                      <a:r>
                        <a:rPr lang="en-US" sz="2200" dirty="0"/>
                        <a:t>Endpoint</a:t>
                      </a:r>
                    </a:p>
                  </a:txBody>
                  <a:tcPr/>
                </a:tc>
                <a:tc>
                  <a:txBody>
                    <a:bodyPr/>
                    <a:lstStyle/>
                    <a:p>
                      <a:pPr algn="ctr"/>
                      <a:r>
                        <a:rPr lang="en-US" sz="2200" dirty="0"/>
                        <a:t>Site</a:t>
                      </a:r>
                    </a:p>
                  </a:txBody>
                  <a:tcPr/>
                </a:tc>
                <a:extLst>
                  <a:ext uri="{0D108BD9-81ED-4DB2-BD59-A6C34878D82A}">
                    <a16:rowId xmlns:a16="http://schemas.microsoft.com/office/drawing/2014/main" val="10000"/>
                  </a:ext>
                </a:extLst>
              </a:tr>
              <a:tr h="678676">
                <a:tc>
                  <a:txBody>
                    <a:bodyPr/>
                    <a:lstStyle/>
                    <a:p>
                      <a:r>
                        <a:rPr lang="en-US" sz="2200" dirty="0"/>
                        <a:t>Prostate</a:t>
                      </a:r>
                    </a:p>
                  </a:txBody>
                  <a:tcPr/>
                </a:tc>
                <a:tc>
                  <a:txBody>
                    <a:bodyPr/>
                    <a:lstStyle/>
                    <a:p>
                      <a:pPr algn="ctr"/>
                      <a:r>
                        <a:rPr lang="en-US" sz="2200" dirty="0"/>
                        <a:t>II</a:t>
                      </a:r>
                    </a:p>
                  </a:txBody>
                  <a:tcPr/>
                </a:tc>
                <a:tc>
                  <a:txBody>
                    <a:bodyPr/>
                    <a:lstStyle/>
                    <a:p>
                      <a:pPr algn="ctr"/>
                      <a:r>
                        <a:rPr lang="en-US" sz="2200" dirty="0"/>
                        <a:t>90</a:t>
                      </a:r>
                    </a:p>
                  </a:txBody>
                  <a:tcPr/>
                </a:tc>
                <a:tc>
                  <a:txBody>
                    <a:bodyPr/>
                    <a:lstStyle/>
                    <a:p>
                      <a:pPr algn="ctr"/>
                      <a:r>
                        <a:rPr lang="en-US" sz="2200" dirty="0"/>
                        <a:t>Carbon vs. Proton</a:t>
                      </a:r>
                    </a:p>
                  </a:txBody>
                  <a:tcPr/>
                </a:tc>
                <a:tc>
                  <a:txBody>
                    <a:bodyPr/>
                    <a:lstStyle/>
                    <a:p>
                      <a:pPr algn="ctr"/>
                      <a:r>
                        <a:rPr lang="en-US" sz="2200" dirty="0"/>
                        <a:t>Toxicity</a:t>
                      </a:r>
                    </a:p>
                  </a:txBody>
                  <a:tcPr/>
                </a:tc>
                <a:tc>
                  <a:txBody>
                    <a:bodyPr/>
                    <a:lstStyle/>
                    <a:p>
                      <a:pPr algn="ctr"/>
                      <a:r>
                        <a:rPr lang="en-US" sz="2200" dirty="0"/>
                        <a:t>Heidelberg</a:t>
                      </a:r>
                    </a:p>
                  </a:txBody>
                  <a:tcPr/>
                </a:tc>
                <a:extLst>
                  <a:ext uri="{0D108BD9-81ED-4DB2-BD59-A6C34878D82A}">
                    <a16:rowId xmlns:a16="http://schemas.microsoft.com/office/drawing/2014/main" val="10001"/>
                  </a:ext>
                </a:extLst>
              </a:tr>
              <a:tr h="678676">
                <a:tc>
                  <a:txBody>
                    <a:bodyPr/>
                    <a:lstStyle/>
                    <a:p>
                      <a:r>
                        <a:rPr lang="en-US" sz="2200" dirty="0" err="1"/>
                        <a:t>Skullbase</a:t>
                      </a:r>
                      <a:r>
                        <a:rPr lang="en-US" sz="2200" dirty="0"/>
                        <a:t> </a:t>
                      </a:r>
                      <a:r>
                        <a:rPr lang="en-US" sz="2200" dirty="0" err="1"/>
                        <a:t>Chondrosarc</a:t>
                      </a:r>
                      <a:endParaRPr lang="en-US" sz="2200" dirty="0"/>
                    </a:p>
                  </a:txBody>
                  <a:tcPr/>
                </a:tc>
                <a:tc>
                  <a:txBody>
                    <a:bodyPr/>
                    <a:lstStyle/>
                    <a:p>
                      <a:pPr algn="ctr"/>
                      <a:r>
                        <a:rPr lang="en-US" sz="2200" dirty="0"/>
                        <a:t>III</a:t>
                      </a:r>
                    </a:p>
                  </a:txBody>
                  <a:tcPr/>
                </a:tc>
                <a:tc>
                  <a:txBody>
                    <a:bodyPr/>
                    <a:lstStyle/>
                    <a:p>
                      <a:pPr algn="ctr"/>
                      <a:r>
                        <a:rPr lang="en-US" sz="2200" dirty="0"/>
                        <a:t>154</a:t>
                      </a:r>
                    </a:p>
                  </a:txBody>
                  <a:tcPr/>
                </a:tc>
                <a:tc>
                  <a:txBody>
                    <a:bodyPr/>
                    <a:lstStyle/>
                    <a:p>
                      <a:pPr algn="ctr"/>
                      <a:r>
                        <a:rPr lang="en-US" sz="2200" dirty="0"/>
                        <a:t>Carbon vs.</a:t>
                      </a:r>
                      <a:r>
                        <a:rPr lang="en-US" sz="2200" baseline="0" dirty="0"/>
                        <a:t> Proton</a:t>
                      </a:r>
                      <a:endParaRPr lang="en-US" sz="2200" dirty="0"/>
                    </a:p>
                  </a:txBody>
                  <a:tcPr/>
                </a:tc>
                <a:tc>
                  <a:txBody>
                    <a:bodyPr/>
                    <a:lstStyle/>
                    <a:p>
                      <a:pPr algn="ctr"/>
                      <a:r>
                        <a:rPr lang="en-US" sz="2200" dirty="0"/>
                        <a:t>LPFS</a:t>
                      </a:r>
                    </a:p>
                  </a:txBody>
                  <a:tcPr/>
                </a:tc>
                <a:tc>
                  <a:txBody>
                    <a:bodyPr/>
                    <a:lstStyle/>
                    <a:p>
                      <a:pPr algn="ctr"/>
                      <a:r>
                        <a:rPr lang="en-US" sz="2200" dirty="0"/>
                        <a:t>Heidelberg</a:t>
                      </a:r>
                    </a:p>
                  </a:txBody>
                  <a:tcPr/>
                </a:tc>
                <a:extLst>
                  <a:ext uri="{0D108BD9-81ED-4DB2-BD59-A6C34878D82A}">
                    <a16:rowId xmlns:a16="http://schemas.microsoft.com/office/drawing/2014/main" val="10002"/>
                  </a:ext>
                </a:extLst>
              </a:tr>
              <a:tr h="678676">
                <a:tc>
                  <a:txBody>
                    <a:bodyPr/>
                    <a:lstStyle/>
                    <a:p>
                      <a:r>
                        <a:rPr lang="en-US" sz="2200" dirty="0" err="1"/>
                        <a:t>Skullbase</a:t>
                      </a:r>
                      <a:r>
                        <a:rPr lang="en-US" sz="2200" dirty="0"/>
                        <a:t> </a:t>
                      </a:r>
                      <a:r>
                        <a:rPr lang="en-US" sz="2200" dirty="0" err="1"/>
                        <a:t>Chrodoma</a:t>
                      </a:r>
                      <a:endParaRPr lang="en-US" sz="2200" dirty="0"/>
                    </a:p>
                  </a:txBody>
                  <a:tcPr/>
                </a:tc>
                <a:tc>
                  <a:txBody>
                    <a:bodyPr/>
                    <a:lstStyle/>
                    <a:p>
                      <a:pPr algn="ctr"/>
                      <a:r>
                        <a:rPr lang="en-US" sz="2200" dirty="0"/>
                        <a:t>III</a:t>
                      </a:r>
                    </a:p>
                  </a:txBody>
                  <a:tcPr/>
                </a:tc>
                <a:tc>
                  <a:txBody>
                    <a:bodyPr/>
                    <a:lstStyle/>
                    <a:p>
                      <a:pPr algn="ctr"/>
                      <a:r>
                        <a:rPr lang="en-US" sz="2200" dirty="0"/>
                        <a:t>319</a:t>
                      </a:r>
                    </a:p>
                  </a:txBody>
                  <a:tcPr/>
                </a:tc>
                <a:tc>
                  <a:txBody>
                    <a:bodyPr/>
                    <a:lstStyle/>
                    <a:p>
                      <a:pPr algn="ctr"/>
                      <a:r>
                        <a:rPr lang="en-US" sz="2200" dirty="0"/>
                        <a:t>Carbon vs.</a:t>
                      </a:r>
                      <a:r>
                        <a:rPr lang="en-US" sz="2200" baseline="0" dirty="0"/>
                        <a:t> Proton</a:t>
                      </a:r>
                      <a:endParaRPr lang="en-US" sz="2200" dirty="0"/>
                    </a:p>
                  </a:txBody>
                  <a:tcPr/>
                </a:tc>
                <a:tc>
                  <a:txBody>
                    <a:bodyPr/>
                    <a:lstStyle/>
                    <a:p>
                      <a:pPr algn="ctr"/>
                      <a:r>
                        <a:rPr lang="en-US" sz="2200" dirty="0"/>
                        <a:t>LPFS</a:t>
                      </a:r>
                    </a:p>
                  </a:txBody>
                  <a:tcPr/>
                </a:tc>
                <a:tc>
                  <a:txBody>
                    <a:bodyPr/>
                    <a:lstStyle/>
                    <a:p>
                      <a:pPr algn="ctr"/>
                      <a:r>
                        <a:rPr lang="en-US" sz="2200" dirty="0"/>
                        <a:t>Heidelberg</a:t>
                      </a:r>
                    </a:p>
                  </a:txBody>
                  <a:tcPr/>
                </a:tc>
                <a:extLst>
                  <a:ext uri="{0D108BD9-81ED-4DB2-BD59-A6C34878D82A}">
                    <a16:rowId xmlns:a16="http://schemas.microsoft.com/office/drawing/2014/main" val="10003"/>
                  </a:ext>
                </a:extLst>
              </a:tr>
              <a:tr h="678676">
                <a:tc>
                  <a:txBody>
                    <a:bodyPr/>
                    <a:lstStyle/>
                    <a:p>
                      <a:r>
                        <a:rPr lang="en-US" sz="2200" dirty="0"/>
                        <a:t>Salivary Gland CA</a:t>
                      </a:r>
                    </a:p>
                  </a:txBody>
                  <a:tcPr/>
                </a:tc>
                <a:tc>
                  <a:txBody>
                    <a:bodyPr/>
                    <a:lstStyle/>
                    <a:p>
                      <a:pPr algn="ctr"/>
                      <a:r>
                        <a:rPr lang="en-US" sz="2200" dirty="0"/>
                        <a:t>I</a:t>
                      </a:r>
                    </a:p>
                  </a:txBody>
                  <a:tcPr/>
                </a:tc>
                <a:tc>
                  <a:txBody>
                    <a:bodyPr/>
                    <a:lstStyle/>
                    <a:p>
                      <a:pPr algn="ctr"/>
                      <a:r>
                        <a:rPr lang="en-US" sz="2200" dirty="0"/>
                        <a:t>54</a:t>
                      </a:r>
                    </a:p>
                  </a:txBody>
                  <a:tcPr/>
                </a:tc>
                <a:tc>
                  <a:txBody>
                    <a:bodyPr/>
                    <a:lstStyle/>
                    <a:p>
                      <a:pPr algn="ctr"/>
                      <a:r>
                        <a:rPr lang="en-US" sz="2200" dirty="0"/>
                        <a:t>IMRT + Carbon</a:t>
                      </a:r>
                      <a:r>
                        <a:rPr lang="en-US" sz="2200" baseline="0" dirty="0"/>
                        <a:t> boost</a:t>
                      </a:r>
                      <a:endParaRPr lang="en-US" sz="2200" dirty="0"/>
                    </a:p>
                  </a:txBody>
                  <a:tcPr/>
                </a:tc>
                <a:tc>
                  <a:txBody>
                    <a:bodyPr/>
                    <a:lstStyle/>
                    <a:p>
                      <a:pPr algn="ctr"/>
                      <a:r>
                        <a:rPr lang="en-US" sz="2200" dirty="0"/>
                        <a:t>Safety</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dirty="0"/>
                        <a:t>Heidelberg</a:t>
                      </a:r>
                    </a:p>
                    <a:p>
                      <a:pPr algn="ctr"/>
                      <a:endParaRPr lang="en-US" sz="2200" dirty="0"/>
                    </a:p>
                  </a:txBody>
                  <a:tcPr/>
                </a:tc>
                <a:extLst>
                  <a:ext uri="{0D108BD9-81ED-4DB2-BD59-A6C34878D82A}">
                    <a16:rowId xmlns:a16="http://schemas.microsoft.com/office/drawing/2014/main" val="10004"/>
                  </a:ext>
                </a:extLst>
              </a:tr>
              <a:tr h="678676">
                <a:tc>
                  <a:txBody>
                    <a:bodyPr/>
                    <a:lstStyle/>
                    <a:p>
                      <a:r>
                        <a:rPr lang="en-US" sz="2200" dirty="0"/>
                        <a:t>HCC</a:t>
                      </a:r>
                    </a:p>
                  </a:txBody>
                  <a:tcPr/>
                </a:tc>
                <a:tc>
                  <a:txBody>
                    <a:bodyPr/>
                    <a:lstStyle/>
                    <a:p>
                      <a:pPr algn="ctr"/>
                      <a:r>
                        <a:rPr lang="en-US" sz="2200" dirty="0"/>
                        <a:t>I</a:t>
                      </a:r>
                    </a:p>
                  </a:txBody>
                  <a:tcPr/>
                </a:tc>
                <a:tc>
                  <a:txBody>
                    <a:bodyPr/>
                    <a:lstStyle/>
                    <a:p>
                      <a:pPr algn="ctr"/>
                      <a:r>
                        <a:rPr lang="en-US" sz="2200" dirty="0"/>
                        <a:t>33</a:t>
                      </a:r>
                    </a:p>
                  </a:txBody>
                  <a:tcPr/>
                </a:tc>
                <a:tc>
                  <a:txBody>
                    <a:bodyPr/>
                    <a:lstStyle/>
                    <a:p>
                      <a:pPr algn="ctr"/>
                      <a:r>
                        <a:rPr lang="en-US" sz="2200" dirty="0"/>
                        <a:t>Carbon</a:t>
                      </a:r>
                    </a:p>
                  </a:txBody>
                  <a:tcPr/>
                </a:tc>
                <a:tc>
                  <a:txBody>
                    <a:bodyPr/>
                    <a:lstStyle/>
                    <a:p>
                      <a:pPr algn="ctr"/>
                      <a:r>
                        <a:rPr lang="en-US" sz="2200" dirty="0"/>
                        <a:t>MTD</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dirty="0"/>
                        <a:t>Heidelberg</a:t>
                      </a:r>
                    </a:p>
                  </a:txBody>
                  <a:tcPr/>
                </a:tc>
                <a:extLst>
                  <a:ext uri="{0D108BD9-81ED-4DB2-BD59-A6C34878D82A}">
                    <a16:rowId xmlns:a16="http://schemas.microsoft.com/office/drawing/2014/main" val="10005"/>
                  </a:ext>
                </a:extLst>
              </a:tr>
              <a:tr h="678676">
                <a:tc>
                  <a:txBody>
                    <a:bodyPr/>
                    <a:lstStyle/>
                    <a:p>
                      <a:r>
                        <a:rPr lang="en-US" sz="2200" dirty="0">
                          <a:solidFill>
                            <a:srgbClr val="FF0000"/>
                          </a:solidFill>
                        </a:rPr>
                        <a:t>GBM</a:t>
                      </a:r>
                    </a:p>
                  </a:txBody>
                  <a:tcPr/>
                </a:tc>
                <a:tc>
                  <a:txBody>
                    <a:bodyPr/>
                    <a:lstStyle/>
                    <a:p>
                      <a:pPr algn="ctr"/>
                      <a:r>
                        <a:rPr lang="en-US" sz="2200" dirty="0">
                          <a:solidFill>
                            <a:srgbClr val="FF0000"/>
                          </a:solidFill>
                        </a:rPr>
                        <a:t>II</a:t>
                      </a:r>
                    </a:p>
                  </a:txBody>
                  <a:tcPr/>
                </a:tc>
                <a:tc>
                  <a:txBody>
                    <a:bodyPr/>
                    <a:lstStyle/>
                    <a:p>
                      <a:pPr algn="ctr"/>
                      <a:r>
                        <a:rPr lang="en-US" sz="2200" dirty="0">
                          <a:solidFill>
                            <a:srgbClr val="FF0000"/>
                          </a:solidFill>
                        </a:rPr>
                        <a:t>150</a:t>
                      </a:r>
                    </a:p>
                  </a:txBody>
                  <a:tcPr/>
                </a:tc>
                <a:tc>
                  <a:txBody>
                    <a:bodyPr/>
                    <a:lstStyle/>
                    <a:p>
                      <a:pPr algn="ctr"/>
                      <a:r>
                        <a:rPr lang="en-US" sz="2200" dirty="0">
                          <a:solidFill>
                            <a:srgbClr val="FF0000"/>
                          </a:solidFill>
                        </a:rPr>
                        <a:t>CRT + Carbon vs. Proton boost</a:t>
                      </a:r>
                    </a:p>
                  </a:txBody>
                  <a:tcPr/>
                </a:tc>
                <a:tc>
                  <a:txBody>
                    <a:bodyPr/>
                    <a:lstStyle/>
                    <a:p>
                      <a:pPr algn="ctr"/>
                      <a:r>
                        <a:rPr lang="en-US" sz="2200" dirty="0">
                          <a:solidFill>
                            <a:srgbClr val="FF0000"/>
                          </a:solidFill>
                        </a:rPr>
                        <a:t>1</a:t>
                      </a:r>
                      <a:r>
                        <a:rPr lang="en-US" sz="2200" baseline="0" dirty="0">
                          <a:solidFill>
                            <a:srgbClr val="FF0000"/>
                          </a:solidFill>
                        </a:rPr>
                        <a:t> </a:t>
                      </a:r>
                      <a:r>
                        <a:rPr lang="en-US" sz="2200" baseline="0" dirty="0" err="1">
                          <a:solidFill>
                            <a:srgbClr val="FF0000"/>
                          </a:solidFill>
                        </a:rPr>
                        <a:t>yr</a:t>
                      </a:r>
                      <a:r>
                        <a:rPr lang="en-US" sz="2200" baseline="0" dirty="0">
                          <a:solidFill>
                            <a:srgbClr val="FF0000"/>
                          </a:solidFill>
                        </a:rPr>
                        <a:t> OS</a:t>
                      </a:r>
                      <a:endParaRPr lang="en-US" sz="2200" dirty="0">
                        <a:solidFill>
                          <a:srgbClr val="FF0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dirty="0">
                          <a:solidFill>
                            <a:srgbClr val="FF0000"/>
                          </a:solidFill>
                        </a:rPr>
                        <a:t>Heidelberg,</a:t>
                      </a:r>
                      <a:r>
                        <a:rPr lang="en-US" sz="2200" baseline="0" dirty="0">
                          <a:solidFill>
                            <a:srgbClr val="FF0000"/>
                          </a:solidFill>
                        </a:rPr>
                        <a:t> RTOG</a:t>
                      </a:r>
                      <a:endParaRPr lang="en-US" sz="2200" dirty="0">
                        <a:solidFill>
                          <a:srgbClr val="FF0000"/>
                        </a:solidFill>
                      </a:endParaRPr>
                    </a:p>
                  </a:txBody>
                  <a:tcPr/>
                </a:tc>
                <a:extLst>
                  <a:ext uri="{0D108BD9-81ED-4DB2-BD59-A6C34878D82A}">
                    <a16:rowId xmlns:a16="http://schemas.microsoft.com/office/drawing/2014/main" val="10006"/>
                  </a:ext>
                </a:extLst>
              </a:tr>
              <a:tr h="678676">
                <a:tc>
                  <a:txBody>
                    <a:bodyPr/>
                    <a:lstStyle/>
                    <a:p>
                      <a:r>
                        <a:rPr lang="en-US" sz="2200" dirty="0"/>
                        <a:t>HNC</a:t>
                      </a:r>
                    </a:p>
                  </a:txBody>
                  <a:tcPr/>
                </a:tc>
                <a:tc>
                  <a:txBody>
                    <a:bodyPr/>
                    <a:lstStyle/>
                    <a:p>
                      <a:pPr algn="ctr"/>
                      <a:r>
                        <a:rPr lang="en-US" sz="2200" dirty="0"/>
                        <a:t>II</a:t>
                      </a:r>
                    </a:p>
                  </a:txBody>
                  <a:tcPr/>
                </a:tc>
                <a:tc>
                  <a:txBody>
                    <a:bodyPr/>
                    <a:lstStyle/>
                    <a:p>
                      <a:pPr algn="ctr"/>
                      <a:r>
                        <a:rPr lang="en-US" sz="2200" dirty="0"/>
                        <a:t>50</a:t>
                      </a:r>
                    </a:p>
                  </a:txBody>
                  <a:tcPr/>
                </a:tc>
                <a:tc>
                  <a:txBody>
                    <a:bodyPr/>
                    <a:lstStyle/>
                    <a:p>
                      <a:pPr algn="ctr"/>
                      <a:r>
                        <a:rPr lang="en-US" sz="2200" dirty="0"/>
                        <a:t>TPF</a:t>
                      </a:r>
                      <a:r>
                        <a:rPr lang="en-US" sz="2200" baseline="0" dirty="0"/>
                        <a:t> + RT + </a:t>
                      </a:r>
                      <a:r>
                        <a:rPr lang="en-US" sz="2200" baseline="0" dirty="0" err="1"/>
                        <a:t>Cetux</a:t>
                      </a:r>
                      <a:r>
                        <a:rPr lang="en-US" sz="2200" baseline="0" dirty="0"/>
                        <a:t> + Carbon Boost</a:t>
                      </a:r>
                      <a:endParaRPr lang="en-US" sz="2200" dirty="0"/>
                    </a:p>
                  </a:txBody>
                  <a:tcPr/>
                </a:tc>
                <a:tc>
                  <a:txBody>
                    <a:bodyPr/>
                    <a:lstStyle/>
                    <a:p>
                      <a:pPr algn="ctr"/>
                      <a:r>
                        <a:rPr lang="en-US" sz="2200" dirty="0"/>
                        <a:t>LRC</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dirty="0"/>
                        <a:t>Heidelberg</a:t>
                      </a:r>
                    </a:p>
                    <a:p>
                      <a:pPr algn="ctr"/>
                      <a:endParaRPr lang="en-US" sz="22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98685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5728" y="87205"/>
            <a:ext cx="9686590" cy="94887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70C0"/>
                </a:solidFill>
                <a:effectLst>
                  <a:outerShdw blurRad="50800" dist="38100" dir="2700000" algn="tl" rotWithShape="0">
                    <a:prstClr val="black">
                      <a:alpha val="40000"/>
                    </a:prstClr>
                  </a:outerShdw>
                </a:effectLst>
                <a:latin typeface="Arial"/>
                <a:cs typeface="Arial"/>
              </a:rPr>
              <a:t>What </a:t>
            </a:r>
            <a:r>
              <a:rPr lang="en-US" sz="2400" b="1" dirty="0" err="1">
                <a:solidFill>
                  <a:srgbClr val="0070C0"/>
                </a:solidFill>
                <a:effectLst>
                  <a:outerShdw blurRad="50800" dist="38100" dir="2700000" algn="tl" rotWithShape="0">
                    <a:prstClr val="black">
                      <a:alpha val="40000"/>
                    </a:prstClr>
                  </a:outerShdw>
                </a:effectLst>
                <a:latin typeface="Arial"/>
                <a:cs typeface="Arial"/>
              </a:rPr>
              <a:t>LhARA</a:t>
            </a:r>
            <a:r>
              <a:rPr lang="en-US" sz="2400" b="1" dirty="0">
                <a:solidFill>
                  <a:srgbClr val="0070C0"/>
                </a:solidFill>
                <a:effectLst>
                  <a:outerShdw blurRad="50800" dist="38100" dir="2700000" algn="tl" rotWithShape="0">
                    <a:prstClr val="black">
                      <a:alpha val="40000"/>
                    </a:prstClr>
                  </a:outerShdw>
                </a:effectLst>
                <a:latin typeface="Arial"/>
                <a:cs typeface="Arial"/>
              </a:rPr>
              <a:t> Needs to Achieve for Clinical Acceptance</a:t>
            </a:r>
          </a:p>
        </p:txBody>
      </p:sp>
      <p:sp>
        <p:nvSpPr>
          <p:cNvPr id="4" name="Rectangle 3"/>
          <p:cNvSpPr txBox="1">
            <a:spLocks noChangeArrowheads="1"/>
          </p:cNvSpPr>
          <p:nvPr/>
        </p:nvSpPr>
        <p:spPr>
          <a:xfrm>
            <a:off x="280537" y="643468"/>
            <a:ext cx="8582925" cy="56109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GB" sz="2000" b="0" i="0" u="none" strike="noStrike" dirty="0" err="1">
                <a:solidFill>
                  <a:srgbClr val="333333"/>
                </a:solidFill>
                <a:effectLst/>
                <a:latin typeface="Arial" panose="020B0604020202020204" pitchFamily="34" charset="0"/>
                <a:cs typeface="Arial" panose="020B0604020202020204" pitchFamily="34" charset="0"/>
              </a:rPr>
              <a:t>LhARA</a:t>
            </a:r>
            <a:r>
              <a:rPr lang="en-GB" sz="2000" b="0" i="0" u="none" strike="noStrike" dirty="0">
                <a:solidFill>
                  <a:srgbClr val="333333"/>
                </a:solidFill>
                <a:effectLst/>
                <a:latin typeface="Arial" panose="020B0604020202020204" pitchFamily="34" charset="0"/>
                <a:cs typeface="Arial" panose="020B0604020202020204" pitchFamily="34" charset="0"/>
              </a:rPr>
              <a:t> has to deliver a defined number of ions within the therapeutic energy range with sufficiently stable and reproducible ion beam parameters</a:t>
            </a:r>
            <a:r>
              <a:rPr lang="en-US" sz="2000" b="0" i="0" u="none" strike="noStrike" dirty="0">
                <a:solidFill>
                  <a:srgbClr val="333333"/>
                </a:solidFill>
                <a:effectLst/>
                <a:latin typeface="Arial"/>
                <a:cs typeface="Arial"/>
              </a:rPr>
              <a:t>.</a:t>
            </a:r>
            <a:endParaRPr lang="en-US" sz="2000" dirty="0">
              <a:latin typeface="Arial"/>
              <a:cs typeface="Arial"/>
            </a:endParaRPr>
          </a:p>
          <a:p>
            <a:pPr>
              <a:lnSpc>
                <a:spcPct val="90000"/>
              </a:lnSpc>
            </a:pPr>
            <a:r>
              <a:rPr lang="en-GB" sz="2000" b="0" i="0" u="none" strike="noStrike" dirty="0" err="1">
                <a:solidFill>
                  <a:srgbClr val="333333"/>
                </a:solidFill>
                <a:effectLst/>
                <a:latin typeface="Arial" panose="020B0604020202020204" pitchFamily="34" charset="0"/>
                <a:cs typeface="Arial" panose="020B0604020202020204" pitchFamily="34" charset="0"/>
              </a:rPr>
              <a:t>LhARA’s</a:t>
            </a:r>
            <a:r>
              <a:rPr lang="en-GB" sz="2000" b="0" i="0" u="none" strike="noStrike" dirty="0">
                <a:solidFill>
                  <a:srgbClr val="333333"/>
                </a:solidFill>
                <a:effectLst/>
                <a:latin typeface="Arial" panose="020B0604020202020204" pitchFamily="34" charset="0"/>
                <a:cs typeface="Arial" panose="020B0604020202020204" pitchFamily="34" charset="0"/>
              </a:rPr>
              <a:t> beam transport and delivery system is required for cleaning the beam from undesired particles and for ensuring beam energy, beam intensity, beam direction and field size to deliver a prescribed dose to the patient</a:t>
            </a:r>
          </a:p>
          <a:p>
            <a:pPr>
              <a:lnSpc>
                <a:spcPct val="90000"/>
              </a:lnSpc>
            </a:pPr>
            <a:r>
              <a:rPr lang="en-GB" sz="2000" dirty="0">
                <a:solidFill>
                  <a:srgbClr val="333333"/>
                </a:solidFill>
                <a:latin typeface="Arial" panose="020B0604020202020204" pitchFamily="34" charset="0"/>
                <a:cs typeface="Arial" panose="020B0604020202020204" pitchFamily="34" charset="0"/>
              </a:rPr>
              <a:t>C</a:t>
            </a:r>
            <a:r>
              <a:rPr lang="en-GB" sz="2000" b="0" i="0" u="none" strike="noStrike" dirty="0">
                <a:solidFill>
                  <a:srgbClr val="333333"/>
                </a:solidFill>
                <a:effectLst/>
                <a:latin typeface="Arial" panose="020B0604020202020204" pitchFamily="34" charset="0"/>
                <a:cs typeface="Arial" panose="020B0604020202020204" pitchFamily="34" charset="0"/>
              </a:rPr>
              <a:t>linical application of </a:t>
            </a:r>
            <a:r>
              <a:rPr lang="en-GB" sz="2000" b="0" i="0" u="none" strike="noStrike" dirty="0" err="1">
                <a:solidFill>
                  <a:srgbClr val="333333"/>
                </a:solidFill>
                <a:effectLst/>
                <a:latin typeface="Arial" panose="020B0604020202020204" pitchFamily="34" charset="0"/>
                <a:cs typeface="Arial" panose="020B0604020202020204" pitchFamily="34" charset="0"/>
              </a:rPr>
              <a:t>LhARA</a:t>
            </a:r>
            <a:r>
              <a:rPr lang="en-GB" sz="2000" b="0" i="0" u="none" strike="noStrike" dirty="0">
                <a:solidFill>
                  <a:srgbClr val="333333"/>
                </a:solidFill>
                <a:effectLst/>
                <a:latin typeface="Arial" panose="020B0604020202020204" pitchFamily="34" charset="0"/>
                <a:cs typeface="Arial" panose="020B0604020202020204" pitchFamily="34" charset="0"/>
              </a:rPr>
              <a:t> in radiation therapy demands precise </a:t>
            </a:r>
            <a:r>
              <a:rPr lang="en-GB" sz="2000" b="0" i="0" u="none" strike="noStrike" dirty="0" err="1">
                <a:solidFill>
                  <a:srgbClr val="333333"/>
                </a:solidFill>
                <a:effectLst/>
                <a:latin typeface="Arial" panose="020B0604020202020204" pitchFamily="34" charset="0"/>
                <a:cs typeface="Arial" panose="020B0604020202020204" pitchFamily="34" charset="0"/>
              </a:rPr>
              <a:t>dosimetric</a:t>
            </a:r>
            <a:r>
              <a:rPr lang="en-GB" sz="2000" b="0" i="0" u="none" strike="noStrike" dirty="0">
                <a:solidFill>
                  <a:srgbClr val="333333"/>
                </a:solidFill>
                <a:effectLst/>
                <a:latin typeface="Arial" panose="020B0604020202020204" pitchFamily="34" charset="0"/>
                <a:cs typeface="Arial" panose="020B0604020202020204" pitchFamily="34" charset="0"/>
              </a:rPr>
              <a:t> control.</a:t>
            </a:r>
            <a:endParaRPr lang="en-GB" sz="1200" dirty="0">
              <a:solidFill>
                <a:srgbClr val="333333"/>
              </a:solidFill>
              <a:latin typeface="Open Sans" panose="020B0606030504020204" pitchFamily="34" charset="0"/>
              <a:cs typeface="Arial" panose="020B0604020202020204" pitchFamily="34" charset="0"/>
            </a:endParaRPr>
          </a:p>
          <a:p>
            <a:pPr>
              <a:lnSpc>
                <a:spcPct val="90000"/>
              </a:lnSpc>
            </a:pPr>
            <a:r>
              <a:rPr lang="en-GB" sz="2000" b="0" i="0" u="none" strike="noStrike" dirty="0">
                <a:solidFill>
                  <a:srgbClr val="333333"/>
                </a:solidFill>
                <a:effectLst/>
                <a:latin typeface="Arial" panose="020B0604020202020204" pitchFamily="34" charset="0"/>
                <a:cs typeface="Arial" panose="020B0604020202020204" pitchFamily="34" charset="0"/>
              </a:rPr>
              <a:t>Current dose delivery in clinical irradiation uses one of the two procedures, pencil beam scanning or a scattering technique. The new time structure of </a:t>
            </a:r>
            <a:r>
              <a:rPr lang="en-GB" sz="2000" b="0" i="0" u="none" strike="noStrike" dirty="0" err="1">
                <a:solidFill>
                  <a:srgbClr val="333333"/>
                </a:solidFill>
                <a:effectLst/>
                <a:latin typeface="Arial" panose="020B0604020202020204" pitchFamily="34" charset="0"/>
                <a:cs typeface="Arial" panose="020B0604020202020204" pitchFamily="34" charset="0"/>
              </a:rPr>
              <a:t>LhARA’s</a:t>
            </a:r>
            <a:r>
              <a:rPr lang="en-GB" sz="2000" b="0" i="0" u="none" strike="noStrike" dirty="0">
                <a:solidFill>
                  <a:srgbClr val="333333"/>
                </a:solidFill>
                <a:effectLst/>
                <a:latin typeface="Arial" panose="020B0604020202020204" pitchFamily="34" charset="0"/>
                <a:cs typeface="Arial" panose="020B0604020202020204" pitchFamily="34" charset="0"/>
              </a:rPr>
              <a:t> beams with low pulse repetition frequency requires a new strategy for dose delivery, because the dose has to be delivered within at least the same (or possibly shorter) treatment time by a much lower number of pulses compared to conventional ion beams.</a:t>
            </a:r>
          </a:p>
          <a:p>
            <a:pPr>
              <a:lnSpc>
                <a:spcPct val="90000"/>
              </a:lnSpc>
            </a:pPr>
            <a:r>
              <a:rPr lang="en-GB" sz="2000" b="0" i="0" u="none" strike="noStrike" dirty="0">
                <a:solidFill>
                  <a:srgbClr val="333333"/>
                </a:solidFill>
                <a:effectLst/>
                <a:latin typeface="Arial" panose="020B0604020202020204" pitchFamily="34" charset="0"/>
                <a:cs typeface="Arial" panose="020B0604020202020204" pitchFamily="34" charset="0"/>
              </a:rPr>
              <a:t>the laser based acceleration leads to pulses with an outstandingly high pulse dose rate close to the source which may result in an altered radiobiological response. A different radiobiological effectiveness also needs more effort to implement in the treatment planning system</a:t>
            </a:r>
            <a:endParaRPr lang="en-US" sz="2000" dirty="0">
              <a:latin typeface="Arial" panose="020B0604020202020204" pitchFamily="34" charset="0"/>
              <a:cs typeface="Arial" panose="020B0604020202020204" pitchFamily="34" charset="0"/>
            </a:endParaRPr>
          </a:p>
        </p:txBody>
      </p:sp>
      <p:cxnSp>
        <p:nvCxnSpPr>
          <p:cNvPr id="5" name="Straight Connector 4"/>
          <p:cNvCxnSpPr/>
          <p:nvPr/>
        </p:nvCxnSpPr>
        <p:spPr>
          <a:xfrm flipV="1">
            <a:off x="0" y="603778"/>
            <a:ext cx="9144000" cy="3969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93145583-1407-1BC5-8FF3-86BA30D51F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461" y="6418090"/>
            <a:ext cx="1547539" cy="439910"/>
          </a:xfrm>
          <a:prstGeom prst="rect">
            <a:avLst/>
          </a:prstGeom>
          <a:noFill/>
          <a:ln>
            <a:noFill/>
          </a:ln>
        </p:spPr>
      </p:pic>
    </p:spTree>
    <p:extLst>
      <p:ext uri="{BB962C8B-B14F-4D97-AF65-F5344CB8AC3E}">
        <p14:creationId xmlns:p14="http://schemas.microsoft.com/office/powerpoint/2010/main" val="2856255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B0BEF0-E3B8-38F6-DBE8-E8291F3EEE21}"/>
              </a:ext>
            </a:extLst>
          </p:cNvPr>
          <p:cNvGrpSpPr/>
          <p:nvPr/>
        </p:nvGrpSpPr>
        <p:grpSpPr>
          <a:xfrm>
            <a:off x="-18613" y="180529"/>
            <a:ext cx="9259784" cy="6472847"/>
            <a:chOff x="790127" y="850720"/>
            <a:chExt cx="8056362" cy="4800948"/>
          </a:xfrm>
        </p:grpSpPr>
        <p:sp>
          <p:nvSpPr>
            <p:cNvPr id="2" name="Oval 1"/>
            <p:cNvSpPr/>
            <p:nvPr/>
          </p:nvSpPr>
          <p:spPr>
            <a:xfrm>
              <a:off x="3720769" y="2457442"/>
              <a:ext cx="1658668" cy="14689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7" name="Straight Arrow Connector 6"/>
            <p:cNvCxnSpPr/>
            <p:nvPr/>
          </p:nvCxnSpPr>
          <p:spPr>
            <a:xfrm flipH="1">
              <a:off x="4753435" y="1752549"/>
              <a:ext cx="336788" cy="6473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5404471" y="3621876"/>
              <a:ext cx="638178" cy="2546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cxnSpLocks/>
            </p:cNvCxnSpPr>
            <p:nvPr/>
          </p:nvCxnSpPr>
          <p:spPr>
            <a:xfrm>
              <a:off x="3369734" y="3489580"/>
              <a:ext cx="39198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100178" y="2664894"/>
              <a:ext cx="571988" cy="2520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4732929" y="4140034"/>
              <a:ext cx="377800" cy="5078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flipV="1">
              <a:off x="3489764" y="3903208"/>
              <a:ext cx="428273" cy="2334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5778698" y="2196340"/>
              <a:ext cx="2353094" cy="251107"/>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Clinical Biology Research</a:t>
              </a:r>
            </a:p>
          </p:txBody>
        </p:sp>
        <p:sp>
          <p:nvSpPr>
            <p:cNvPr id="42" name="TextBox 41"/>
            <p:cNvSpPr txBox="1"/>
            <p:nvPr/>
          </p:nvSpPr>
          <p:spPr>
            <a:xfrm>
              <a:off x="5677345" y="2399866"/>
              <a:ext cx="3145267" cy="867463"/>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Dose limitations</a:t>
              </a:r>
            </a:p>
            <a:p>
              <a:r>
                <a:rPr lang="en-US" sz="1400" dirty="0">
                  <a:latin typeface="Arial" panose="020B0604020202020204" pitchFamily="34" charset="0"/>
                  <a:cs typeface="Arial" panose="020B0604020202020204" pitchFamily="34" charset="0"/>
                </a:rPr>
                <a:t>-Toxicity</a:t>
              </a:r>
            </a:p>
            <a:p>
              <a:r>
                <a:rPr lang="en-US" sz="1400" dirty="0">
                  <a:latin typeface="Arial" panose="020B0604020202020204" pitchFamily="34" charset="0"/>
                  <a:cs typeface="Arial" panose="020B0604020202020204" pitchFamily="34" charset="0"/>
                </a:rPr>
                <a:t>-Which tumor histologies benefit most</a:t>
              </a:r>
            </a:p>
            <a:p>
              <a:r>
                <a:rPr lang="en-US" sz="1400" dirty="0">
                  <a:latin typeface="Arial" panose="020B0604020202020204" pitchFamily="34" charset="0"/>
                  <a:cs typeface="Arial" panose="020B0604020202020204" pitchFamily="34" charset="0"/>
                </a:rPr>
                <a:t>-Does it overcome tumor microenvironment</a:t>
              </a:r>
            </a:p>
            <a:p>
              <a:r>
                <a:rPr lang="en-US" sz="1400" dirty="0">
                  <a:latin typeface="Arial" panose="020B0604020202020204" pitchFamily="34" charset="0"/>
                  <a:cs typeface="Arial" panose="020B0604020202020204" pitchFamily="34" charset="0"/>
                </a:rPr>
                <a:t>-Development of new clinical trial design</a:t>
              </a:r>
            </a:p>
          </p:txBody>
        </p:sp>
        <p:sp>
          <p:nvSpPr>
            <p:cNvPr id="40" name="TextBox 39"/>
            <p:cNvSpPr txBox="1"/>
            <p:nvPr/>
          </p:nvSpPr>
          <p:spPr>
            <a:xfrm>
              <a:off x="2157104" y="1278430"/>
              <a:ext cx="1457713" cy="707667"/>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Higher LET</a:t>
              </a:r>
            </a:p>
            <a:p>
              <a:r>
                <a:rPr lang="en-US" sz="1400" dirty="0">
                  <a:latin typeface="Arial" panose="020B0604020202020204" pitchFamily="34" charset="0"/>
                  <a:cs typeface="Arial" panose="020B0604020202020204" pitchFamily="34" charset="0"/>
                </a:rPr>
                <a:t>-Superior RBE</a:t>
              </a:r>
            </a:p>
            <a:p>
              <a:r>
                <a:rPr lang="en-US" sz="1400" dirty="0">
                  <a:latin typeface="Arial" panose="020B0604020202020204" pitchFamily="34" charset="0"/>
                  <a:cs typeface="Arial" panose="020B0604020202020204" pitchFamily="34" charset="0"/>
                </a:rPr>
                <a:t>-Low OER</a:t>
              </a:r>
            </a:p>
            <a:p>
              <a:r>
                <a:rPr lang="en-US" sz="1400" dirty="0">
                  <a:latin typeface="Arial" panose="020B0604020202020204" pitchFamily="34" charset="0"/>
                  <a:cs typeface="Arial" panose="020B0604020202020204" pitchFamily="34" charset="0"/>
                </a:rPr>
                <a:t>-Narrow penumbra</a:t>
              </a:r>
            </a:p>
          </p:txBody>
        </p:sp>
        <p:sp>
          <p:nvSpPr>
            <p:cNvPr id="45" name="TextBox 44"/>
            <p:cNvSpPr txBox="1"/>
            <p:nvPr/>
          </p:nvSpPr>
          <p:spPr>
            <a:xfrm>
              <a:off x="1610250" y="855087"/>
              <a:ext cx="3037877" cy="433731"/>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Superior Dose Depth Distribution </a:t>
              </a:r>
            </a:p>
            <a:p>
              <a:pPr algn="ctr"/>
              <a:r>
                <a:rPr lang="en-US" sz="1600" b="1" dirty="0">
                  <a:latin typeface="Arial" panose="020B0604020202020204" pitchFamily="34" charset="0"/>
                  <a:cs typeface="Arial" panose="020B0604020202020204" pitchFamily="34" charset="0"/>
                </a:rPr>
                <a:t>&amp; Physical Beam Characteristics</a:t>
              </a:r>
            </a:p>
          </p:txBody>
        </p:sp>
        <p:sp>
          <p:nvSpPr>
            <p:cNvPr id="46" name="TextBox 45"/>
            <p:cNvSpPr txBox="1"/>
            <p:nvPr/>
          </p:nvSpPr>
          <p:spPr>
            <a:xfrm>
              <a:off x="3731997" y="2833598"/>
              <a:ext cx="1745015" cy="1095743"/>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Multidisciplinary</a:t>
              </a:r>
            </a:p>
            <a:p>
              <a:pPr algn="ctr"/>
              <a:r>
                <a:rPr lang="en-US" b="1" dirty="0">
                  <a:latin typeface="Arial" panose="020B0604020202020204" pitchFamily="34" charset="0"/>
                  <a:cs typeface="Arial" panose="020B0604020202020204" pitchFamily="34" charset="0"/>
                </a:rPr>
                <a:t>UK</a:t>
              </a:r>
              <a:br>
                <a:rPr lang="en-US" b="1" dirty="0">
                  <a:latin typeface="Arial" panose="020B0604020202020204" pitchFamily="34" charset="0"/>
                  <a:cs typeface="Arial" panose="020B0604020202020204" pitchFamily="34" charset="0"/>
                </a:rPr>
              </a:br>
              <a:r>
                <a:rPr lang="en-US" b="1" dirty="0" err="1">
                  <a:latin typeface="Arial" panose="020B0604020202020204" pitchFamily="34" charset="0"/>
                  <a:cs typeface="Arial" panose="020B0604020202020204" pitchFamily="34" charset="0"/>
                </a:rPr>
                <a:t>Lhara</a:t>
              </a:r>
              <a:r>
                <a:rPr lang="en-US" b="1" dirty="0">
                  <a:latin typeface="Arial" panose="020B0604020202020204" pitchFamily="34" charset="0"/>
                  <a:cs typeface="Arial" panose="020B0604020202020204" pitchFamily="34" charset="0"/>
                </a:rPr>
                <a:t>- Ion</a:t>
              </a:r>
            </a:p>
            <a:p>
              <a:pPr algn="ctr"/>
              <a:r>
                <a:rPr lang="en-US" b="1" dirty="0">
                  <a:latin typeface="Arial" panose="020B0604020202020204" pitchFamily="34" charset="0"/>
                  <a:cs typeface="Arial" panose="020B0604020202020204" pitchFamily="34" charset="0"/>
                </a:rPr>
                <a:t>Therapy </a:t>
              </a:r>
            </a:p>
            <a:p>
              <a:pPr algn="ctr"/>
              <a:r>
                <a:rPr lang="en-US" b="1" dirty="0">
                  <a:latin typeface="Arial" panose="020B0604020202020204" pitchFamily="34" charset="0"/>
                  <a:cs typeface="Arial" panose="020B0604020202020204" pitchFamily="34" charset="0"/>
                </a:rPr>
                <a:t>Program</a:t>
              </a:r>
            </a:p>
          </p:txBody>
        </p:sp>
        <p:sp>
          <p:nvSpPr>
            <p:cNvPr id="48" name="TextBox 47"/>
            <p:cNvSpPr txBox="1"/>
            <p:nvPr/>
          </p:nvSpPr>
          <p:spPr>
            <a:xfrm>
              <a:off x="790127" y="3180876"/>
              <a:ext cx="2341936" cy="214583"/>
            </a:xfrm>
            <a:prstGeom prst="rect">
              <a:avLst/>
            </a:prstGeom>
            <a:noFill/>
          </p:spPr>
          <p:txBody>
            <a:bodyPr wrap="none" rtlCol="0">
              <a:spAutoFit/>
            </a:bodyPr>
            <a:lstStyle/>
            <a:p>
              <a:pPr algn="ctr">
                <a:lnSpc>
                  <a:spcPct val="80000"/>
                </a:lnSpc>
              </a:pPr>
              <a:r>
                <a:rPr lang="en-US" sz="1600" b="1" dirty="0">
                  <a:latin typeface="Arial" panose="020B0604020202020204" pitchFamily="34" charset="0"/>
                  <a:cs typeface="Arial" panose="020B0604020202020204" pitchFamily="34" charset="0"/>
                </a:rPr>
                <a:t>Radiobiological Research</a:t>
              </a:r>
            </a:p>
          </p:txBody>
        </p:sp>
        <p:sp>
          <p:nvSpPr>
            <p:cNvPr id="52" name="TextBox 51"/>
            <p:cNvSpPr txBox="1"/>
            <p:nvPr/>
          </p:nvSpPr>
          <p:spPr>
            <a:xfrm>
              <a:off x="891041" y="3315485"/>
              <a:ext cx="2832805" cy="867463"/>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Development of radioprotectors</a:t>
              </a:r>
            </a:p>
            <a:p>
              <a:r>
                <a:rPr lang="en-US" sz="1400" dirty="0">
                  <a:latin typeface="Arial" panose="020B0604020202020204" pitchFamily="34" charset="0"/>
                  <a:cs typeface="Arial" panose="020B0604020202020204" pitchFamily="34" charset="0"/>
                </a:rPr>
                <a:t>-Carbon ion interaction with diff tissues</a:t>
              </a:r>
            </a:p>
            <a:p>
              <a:r>
                <a:rPr lang="en-US" sz="1400" dirty="0">
                  <a:latin typeface="Arial" panose="020B0604020202020204" pitchFamily="34" charset="0"/>
                  <a:cs typeface="Arial" panose="020B0604020202020204" pitchFamily="34" charset="0"/>
                </a:rPr>
                <a:t>-Metabolism</a:t>
              </a:r>
            </a:p>
            <a:p>
              <a:r>
                <a:rPr lang="en-US" sz="1400" dirty="0">
                  <a:latin typeface="Arial" panose="020B0604020202020204" pitchFamily="34" charset="0"/>
                  <a:cs typeface="Arial" panose="020B0604020202020204" pitchFamily="34" charset="0"/>
                </a:rPr>
                <a:t>-Microenvironment</a:t>
              </a:r>
            </a:p>
            <a:p>
              <a:r>
                <a:rPr lang="en-US" sz="1400" dirty="0">
                  <a:latin typeface="Arial" panose="020B0604020202020204" pitchFamily="34" charset="0"/>
                  <a:cs typeface="Arial" panose="020B0604020202020204" pitchFamily="34" charset="0"/>
                </a:rPr>
                <a:t>-CSCs</a:t>
              </a:r>
            </a:p>
          </p:txBody>
        </p:sp>
        <p:sp>
          <p:nvSpPr>
            <p:cNvPr id="49" name="TextBox 48"/>
            <p:cNvSpPr txBox="1"/>
            <p:nvPr/>
          </p:nvSpPr>
          <p:spPr>
            <a:xfrm>
              <a:off x="2233865" y="4080728"/>
              <a:ext cx="1191331" cy="251107"/>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Engineering</a:t>
              </a:r>
            </a:p>
          </p:txBody>
        </p:sp>
        <p:sp>
          <p:nvSpPr>
            <p:cNvPr id="53" name="TextBox 52"/>
            <p:cNvSpPr txBox="1"/>
            <p:nvPr/>
          </p:nvSpPr>
          <p:spPr>
            <a:xfrm>
              <a:off x="2103359" y="4261760"/>
              <a:ext cx="1216435" cy="388075"/>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Gantry design </a:t>
              </a:r>
            </a:p>
            <a:p>
              <a:r>
                <a:rPr lang="en-US" sz="1400" dirty="0">
                  <a:latin typeface="Arial" panose="020B0604020202020204" pitchFamily="34" charset="0"/>
                  <a:cs typeface="Arial" panose="020B0604020202020204" pitchFamily="34" charset="0"/>
                </a:rPr>
                <a:t>-Miniaturization</a:t>
              </a:r>
            </a:p>
          </p:txBody>
        </p:sp>
        <p:sp>
          <p:nvSpPr>
            <p:cNvPr id="43" name="TextBox 42"/>
            <p:cNvSpPr txBox="1"/>
            <p:nvPr/>
          </p:nvSpPr>
          <p:spPr>
            <a:xfrm>
              <a:off x="4920954" y="850720"/>
              <a:ext cx="1757568" cy="433731"/>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Increasing the </a:t>
              </a:r>
            </a:p>
            <a:p>
              <a:pPr algn="ctr"/>
              <a:r>
                <a:rPr lang="en-US" sz="1600" b="1" dirty="0">
                  <a:latin typeface="Arial" panose="020B0604020202020204" pitchFamily="34" charset="0"/>
                  <a:cs typeface="Arial" panose="020B0604020202020204" pitchFamily="34" charset="0"/>
                </a:rPr>
                <a:t>Patient Experience</a:t>
              </a:r>
            </a:p>
          </p:txBody>
        </p:sp>
        <p:sp>
          <p:nvSpPr>
            <p:cNvPr id="28" name="TextBox 27"/>
            <p:cNvSpPr txBox="1"/>
            <p:nvPr/>
          </p:nvSpPr>
          <p:spPr>
            <a:xfrm>
              <a:off x="5107659" y="1272787"/>
              <a:ext cx="2159234" cy="82180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-New </a:t>
              </a:r>
              <a:r>
                <a:rPr lang="en-US" sz="1400" dirty="0" err="1">
                  <a:latin typeface="Arial" panose="020B0604020202020204" pitchFamily="34" charset="0"/>
                  <a:cs typeface="Arial" panose="020B0604020202020204" pitchFamily="34" charset="0"/>
                </a:rPr>
                <a:t>Lhara</a:t>
              </a:r>
              <a:r>
                <a:rPr lang="en-US" sz="1400" dirty="0">
                  <a:latin typeface="Arial" panose="020B0604020202020204" pitchFamily="34" charset="0"/>
                  <a:cs typeface="Arial" panose="020B0604020202020204" pitchFamily="34" charset="0"/>
                </a:rPr>
                <a:t> Ion therapy </a:t>
              </a:r>
            </a:p>
            <a:p>
              <a:r>
                <a:rPr lang="en-US" sz="1400" dirty="0">
                  <a:latin typeface="Arial" panose="020B0604020202020204" pitchFamily="34" charset="0"/>
                  <a:cs typeface="Arial" panose="020B0604020202020204" pitchFamily="34" charset="0"/>
                </a:rPr>
                <a:t>-Less toxicity</a:t>
              </a:r>
            </a:p>
            <a:p>
              <a:r>
                <a:rPr lang="en-US" sz="1400" dirty="0">
                  <a:latin typeface="Arial" panose="020B0604020202020204" pitchFamily="34" charset="0"/>
                  <a:cs typeface="Arial" panose="020B0604020202020204" pitchFamily="34" charset="0"/>
                </a:rPr>
                <a:t>-Given in short period of time</a:t>
              </a:r>
            </a:p>
            <a:p>
              <a:r>
                <a:rPr lang="en-US" sz="1400" dirty="0">
                  <a:latin typeface="Arial" panose="020B0604020202020204" pitchFamily="34" charset="0"/>
                  <a:cs typeface="Arial" panose="020B0604020202020204" pitchFamily="34" charset="0"/>
                </a:rPr>
                <a:t>-Cost effectiveness research</a:t>
              </a:r>
            </a:p>
            <a:p>
              <a:endParaRPr lang="en-US" sz="1000" dirty="0">
                <a:latin typeface="Arial" panose="020B0604020202020204" pitchFamily="34" charset="0"/>
                <a:cs typeface="Arial" panose="020B0604020202020204" pitchFamily="34" charset="0"/>
              </a:endParaRPr>
            </a:p>
          </p:txBody>
        </p:sp>
        <p:sp>
          <p:nvSpPr>
            <p:cNvPr id="44" name="TextBox 43"/>
            <p:cNvSpPr txBox="1"/>
            <p:nvPr/>
          </p:nvSpPr>
          <p:spPr>
            <a:xfrm>
              <a:off x="5939547" y="3538004"/>
              <a:ext cx="2372619" cy="251107"/>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Clinical Physics Research</a:t>
              </a:r>
            </a:p>
          </p:txBody>
        </p:sp>
        <p:sp>
          <p:nvSpPr>
            <p:cNvPr id="30" name="TextBox 29"/>
            <p:cNvSpPr txBox="1"/>
            <p:nvPr/>
          </p:nvSpPr>
          <p:spPr>
            <a:xfrm>
              <a:off x="6011119" y="3751876"/>
              <a:ext cx="2835370" cy="70766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-Dose and treatment planning </a:t>
              </a:r>
            </a:p>
            <a:p>
              <a:r>
                <a:rPr lang="en-US" sz="1400" dirty="0">
                  <a:latin typeface="Arial" panose="020B0604020202020204" pitchFamily="34" charset="0"/>
                  <a:cs typeface="Arial" panose="020B0604020202020204" pitchFamily="34" charset="0"/>
                </a:rPr>
                <a:t>-Development of New Treatment Plans</a:t>
              </a:r>
            </a:p>
            <a:p>
              <a:r>
                <a:rPr lang="en-US" sz="1400" dirty="0">
                  <a:latin typeface="Arial" panose="020B0604020202020204" pitchFamily="34" charset="0"/>
                  <a:cs typeface="Arial" panose="020B0604020202020204" pitchFamily="34" charset="0"/>
                </a:rPr>
                <a:t>-Absorbed Dose Calculations</a:t>
              </a:r>
            </a:p>
            <a:p>
              <a:r>
                <a:rPr lang="en-US" sz="1400" dirty="0">
                  <a:latin typeface="Arial" panose="020B0604020202020204" pitchFamily="34" charset="0"/>
                  <a:cs typeface="Arial" panose="020B0604020202020204" pitchFamily="34" charset="0"/>
                </a:rPr>
                <a:t>-Modeling RBE</a:t>
              </a:r>
            </a:p>
          </p:txBody>
        </p:sp>
        <p:grpSp>
          <p:nvGrpSpPr>
            <p:cNvPr id="5" name="Group 4"/>
            <p:cNvGrpSpPr/>
            <p:nvPr/>
          </p:nvGrpSpPr>
          <p:grpSpPr>
            <a:xfrm>
              <a:off x="4642758" y="4744727"/>
              <a:ext cx="1583233" cy="728501"/>
              <a:chOff x="4718958" y="4744727"/>
              <a:chExt cx="1583233" cy="728501"/>
            </a:xfrm>
          </p:grpSpPr>
          <p:sp>
            <p:nvSpPr>
              <p:cNvPr id="31" name="TextBox 30"/>
              <p:cNvSpPr txBox="1"/>
              <p:nvPr/>
            </p:nvSpPr>
            <p:spPr>
              <a:xfrm>
                <a:off x="4875518" y="4744727"/>
                <a:ext cx="1022575" cy="433731"/>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Radiology</a:t>
                </a:r>
              </a:p>
              <a:p>
                <a:pPr algn="ctr"/>
                <a:endParaRPr lang="en-US" sz="1600" b="1" dirty="0">
                  <a:latin typeface="Arial" panose="020B0604020202020204" pitchFamily="34" charset="0"/>
                  <a:cs typeface="Arial" panose="020B0604020202020204" pitchFamily="34" charset="0"/>
                </a:endParaRPr>
              </a:p>
            </p:txBody>
          </p:sp>
          <p:sp>
            <p:nvSpPr>
              <p:cNvPr id="32" name="TextBox 31"/>
              <p:cNvSpPr txBox="1"/>
              <p:nvPr/>
            </p:nvSpPr>
            <p:spPr>
              <a:xfrm>
                <a:off x="4718958" y="4925357"/>
                <a:ext cx="1583233" cy="54787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Ionacoustic</a:t>
                </a:r>
                <a:r>
                  <a:rPr lang="en-US" sz="1400" dirty="0">
                    <a:latin typeface="Arial" panose="020B0604020202020204" pitchFamily="34" charset="0"/>
                    <a:cs typeface="Arial" panose="020B0604020202020204" pitchFamily="34" charset="0"/>
                  </a:rPr>
                  <a:t> Imaging</a:t>
                </a:r>
              </a:p>
              <a:p>
                <a:r>
                  <a:rPr lang="en-US" sz="1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Positron imaging</a:t>
                </a:r>
              </a:p>
              <a:p>
                <a:r>
                  <a:rPr lang="en-US" sz="1400" dirty="0">
                    <a:latin typeface="Arial" panose="020B0604020202020204" pitchFamily="34" charset="0"/>
                    <a:cs typeface="Arial" panose="020B0604020202020204" pitchFamily="34" charset="0"/>
                  </a:rPr>
                  <a:t>-Dose distribution</a:t>
                </a:r>
              </a:p>
            </p:txBody>
          </p:sp>
        </p:grpSp>
        <p:cxnSp>
          <p:nvCxnSpPr>
            <p:cNvPr id="33" name="Straight Arrow Connector 32"/>
            <p:cNvCxnSpPr/>
            <p:nvPr/>
          </p:nvCxnSpPr>
          <p:spPr>
            <a:xfrm flipV="1">
              <a:off x="3880328" y="4087822"/>
              <a:ext cx="367355" cy="5450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747369" y="4731319"/>
              <a:ext cx="1560918" cy="251107"/>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Material Science</a:t>
              </a:r>
            </a:p>
          </p:txBody>
        </p:sp>
        <p:sp>
          <p:nvSpPr>
            <p:cNvPr id="36" name="TextBox 35"/>
            <p:cNvSpPr txBox="1"/>
            <p:nvPr/>
          </p:nvSpPr>
          <p:spPr>
            <a:xfrm>
              <a:off x="2620474" y="4944001"/>
              <a:ext cx="1945222" cy="70766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-Target Production</a:t>
              </a:r>
            </a:p>
            <a:p>
              <a:r>
                <a:rPr lang="en-US" sz="1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Substance lighter than </a:t>
              </a:r>
            </a:p>
            <a:p>
              <a:r>
                <a:rPr lang="en-US" sz="1400" dirty="0">
                  <a:latin typeface="Arial" panose="020B0604020202020204" pitchFamily="34" charset="0"/>
                  <a:cs typeface="Arial" panose="020B0604020202020204" pitchFamily="34" charset="0"/>
                </a:rPr>
                <a:t>  concrete, but just as effective</a:t>
              </a:r>
            </a:p>
          </p:txBody>
        </p:sp>
        <p:cxnSp>
          <p:nvCxnSpPr>
            <p:cNvPr id="37" name="Straight Arrow Connector 36"/>
            <p:cNvCxnSpPr>
              <a:cxnSpLocks/>
            </p:cNvCxnSpPr>
            <p:nvPr/>
          </p:nvCxnSpPr>
          <p:spPr>
            <a:xfrm flipH="1" flipV="1">
              <a:off x="5168043" y="3963001"/>
              <a:ext cx="874605" cy="5965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6105325" y="4559561"/>
              <a:ext cx="1556734" cy="251107"/>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STFC/UKRI/ITRF</a:t>
              </a:r>
            </a:p>
          </p:txBody>
        </p:sp>
        <p:sp>
          <p:nvSpPr>
            <p:cNvPr id="51" name="TextBox 50"/>
            <p:cNvSpPr txBox="1"/>
            <p:nvPr/>
          </p:nvSpPr>
          <p:spPr>
            <a:xfrm>
              <a:off x="6212826" y="4767421"/>
              <a:ext cx="2595766" cy="643749"/>
            </a:xfrm>
            <a:prstGeom prst="rect">
              <a:avLst/>
            </a:prstGeom>
            <a:noFill/>
          </p:spPr>
          <p:txBody>
            <a:bodyPr wrap="none" rtlCol="0">
              <a:spAutoFit/>
            </a:bodyPr>
            <a:lstStyle/>
            <a:p>
              <a:pPr>
                <a:lnSpc>
                  <a:spcPct val="90000"/>
                </a:lnSpc>
              </a:pPr>
              <a:r>
                <a:rPr lang="en-US" sz="1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Beam Production</a:t>
              </a:r>
            </a:p>
            <a:p>
              <a:pPr>
                <a:lnSpc>
                  <a:spcPct val="90000"/>
                </a:lnSpc>
              </a:pPr>
              <a:r>
                <a:rPr lang="en-US" sz="1400" dirty="0">
                  <a:latin typeface="Arial" panose="020B0604020202020204" pitchFamily="34" charset="0"/>
                  <a:cs typeface="Arial" panose="020B0604020202020204" pitchFamily="34" charset="0"/>
                </a:rPr>
                <a:t>-Beam Delivery</a:t>
              </a:r>
            </a:p>
            <a:p>
              <a:pPr>
                <a:lnSpc>
                  <a:spcPct val="90000"/>
                </a:lnSpc>
              </a:pPr>
              <a:r>
                <a:rPr lang="en-US" sz="1400" dirty="0">
                  <a:latin typeface="Arial" panose="020B0604020202020204" pitchFamily="34" charset="0"/>
                  <a:cs typeface="Arial" panose="020B0604020202020204" pitchFamily="34" charset="0"/>
                </a:rPr>
                <a:t>-Accelerator miniaturization</a:t>
              </a:r>
            </a:p>
            <a:p>
              <a:pPr>
                <a:lnSpc>
                  <a:spcPct val="90000"/>
                </a:lnSpc>
              </a:pPr>
              <a:r>
                <a:rPr lang="en-US" sz="1400" dirty="0">
                  <a:latin typeface="Arial" panose="020B0604020202020204" pitchFamily="34" charset="0"/>
                  <a:cs typeface="Arial" panose="020B0604020202020204" pitchFamily="34" charset="0"/>
                </a:rPr>
                <a:t>-Active and Passive Beam Shaping</a:t>
              </a:r>
            </a:p>
          </p:txBody>
        </p:sp>
        <p:sp>
          <p:nvSpPr>
            <p:cNvPr id="54" name="TextBox 53"/>
            <p:cNvSpPr txBox="1"/>
            <p:nvPr/>
          </p:nvSpPr>
          <p:spPr>
            <a:xfrm>
              <a:off x="1944508" y="2251176"/>
              <a:ext cx="834294" cy="251107"/>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Physics</a:t>
              </a:r>
            </a:p>
          </p:txBody>
        </p:sp>
        <p:sp>
          <p:nvSpPr>
            <p:cNvPr id="55" name="TextBox 54"/>
            <p:cNvSpPr txBox="1"/>
            <p:nvPr/>
          </p:nvSpPr>
          <p:spPr>
            <a:xfrm>
              <a:off x="1623529" y="2446704"/>
              <a:ext cx="1747804" cy="388075"/>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Beam characterization</a:t>
              </a:r>
            </a:p>
            <a:p>
              <a:r>
                <a:rPr lang="en-US" sz="1400" dirty="0">
                  <a:latin typeface="Arial" panose="020B0604020202020204" pitchFamily="34" charset="0"/>
                  <a:cs typeface="Arial" panose="020B0604020202020204" pitchFamily="34" charset="0"/>
                </a:rPr>
                <a:t>-Beam heterogeneity</a:t>
              </a:r>
            </a:p>
          </p:txBody>
        </p:sp>
        <p:cxnSp>
          <p:nvCxnSpPr>
            <p:cNvPr id="56" name="Straight Arrow Connector 55"/>
            <p:cNvCxnSpPr>
              <a:cxnSpLocks/>
            </p:cNvCxnSpPr>
            <p:nvPr/>
          </p:nvCxnSpPr>
          <p:spPr>
            <a:xfrm>
              <a:off x="3641363" y="1704687"/>
              <a:ext cx="456343" cy="5913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H="1">
              <a:off x="5303590" y="2343566"/>
              <a:ext cx="542714" cy="2410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8152F3D5-0929-AB12-14C4-36E41CEA0A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8" y="6378596"/>
            <a:ext cx="1547539" cy="439910"/>
          </a:xfrm>
          <a:prstGeom prst="rect">
            <a:avLst/>
          </a:prstGeom>
          <a:noFill/>
          <a:ln>
            <a:noFill/>
          </a:ln>
        </p:spPr>
      </p:pic>
    </p:spTree>
    <p:extLst>
      <p:ext uri="{BB962C8B-B14F-4D97-AF65-F5344CB8AC3E}">
        <p14:creationId xmlns:p14="http://schemas.microsoft.com/office/powerpoint/2010/main" val="1631139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BB1328-EB6F-374B-A850-27AD054E0D96}"/>
              </a:ext>
            </a:extLst>
          </p:cNvPr>
          <p:cNvSpPr>
            <a:spLocks noGrp="1"/>
          </p:cNvSpPr>
          <p:nvPr>
            <p:ph type="sldNum" sz="quarter" idx="12"/>
          </p:nvPr>
        </p:nvSpPr>
        <p:spPr/>
        <p:txBody>
          <a:bodyPr/>
          <a:lstStyle/>
          <a:p>
            <a:fld id="{A1DC3ABC-92C2-B748-ABF3-8546144348B4}" type="slidenum">
              <a:rPr lang="en-US" smtClean="0"/>
              <a:t>34</a:t>
            </a:fld>
            <a:endParaRPr lang="en-US"/>
          </a:p>
        </p:txBody>
      </p:sp>
      <p:pic>
        <p:nvPicPr>
          <p:cNvPr id="7" name="Picture 6">
            <a:extLst>
              <a:ext uri="{FF2B5EF4-FFF2-40B4-BE49-F238E27FC236}">
                <a16:creationId xmlns:a16="http://schemas.microsoft.com/office/drawing/2014/main" id="{FDE8D7B6-DA15-75D0-E586-CFD1A31F3239}"/>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69839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a:extLst>
              <a:ext uri="{FF2B5EF4-FFF2-40B4-BE49-F238E27FC236}">
                <a16:creationId xmlns:a16="http://schemas.microsoft.com/office/drawing/2014/main" id="{073907AD-D7D1-8845-9566-B140DBE5E89A}"/>
              </a:ext>
            </a:extLst>
          </p:cNvPr>
          <p:cNvSpPr>
            <a:spLocks noChangeShapeType="1"/>
          </p:cNvSpPr>
          <p:nvPr/>
        </p:nvSpPr>
        <p:spPr bwMode="auto">
          <a:xfrm>
            <a:off x="2806366" y="1966619"/>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48131" name="Line 3">
            <a:extLst>
              <a:ext uri="{FF2B5EF4-FFF2-40B4-BE49-F238E27FC236}">
                <a16:creationId xmlns:a16="http://schemas.microsoft.com/office/drawing/2014/main" id="{89FAC96B-3E55-EB46-ACB2-A130F694AB6B}"/>
              </a:ext>
            </a:extLst>
          </p:cNvPr>
          <p:cNvSpPr>
            <a:spLocks noChangeShapeType="1"/>
          </p:cNvSpPr>
          <p:nvPr/>
        </p:nvSpPr>
        <p:spPr bwMode="auto">
          <a:xfrm>
            <a:off x="2806366" y="2748860"/>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48132" name="Line 4">
            <a:extLst>
              <a:ext uri="{FF2B5EF4-FFF2-40B4-BE49-F238E27FC236}">
                <a16:creationId xmlns:a16="http://schemas.microsoft.com/office/drawing/2014/main" id="{A44506DA-51DF-324B-8AD6-0F92FB071E12}"/>
              </a:ext>
            </a:extLst>
          </p:cNvPr>
          <p:cNvSpPr>
            <a:spLocks noChangeShapeType="1"/>
          </p:cNvSpPr>
          <p:nvPr/>
        </p:nvSpPr>
        <p:spPr bwMode="auto">
          <a:xfrm>
            <a:off x="2806366" y="359420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48133" name="Line 5">
            <a:extLst>
              <a:ext uri="{FF2B5EF4-FFF2-40B4-BE49-F238E27FC236}">
                <a16:creationId xmlns:a16="http://schemas.microsoft.com/office/drawing/2014/main" id="{647C5A08-E9C3-4247-A9DF-91AC70DBB0BD}"/>
              </a:ext>
            </a:extLst>
          </p:cNvPr>
          <p:cNvSpPr>
            <a:spLocks noChangeShapeType="1"/>
          </p:cNvSpPr>
          <p:nvPr/>
        </p:nvSpPr>
        <p:spPr bwMode="auto">
          <a:xfrm>
            <a:off x="2806366" y="4493126"/>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48134" name="Line 6">
            <a:extLst>
              <a:ext uri="{FF2B5EF4-FFF2-40B4-BE49-F238E27FC236}">
                <a16:creationId xmlns:a16="http://schemas.microsoft.com/office/drawing/2014/main" id="{FE362E6D-1384-1343-B2C5-7B0990EAC324}"/>
              </a:ext>
            </a:extLst>
          </p:cNvPr>
          <p:cNvSpPr>
            <a:spLocks noChangeShapeType="1"/>
          </p:cNvSpPr>
          <p:nvPr/>
        </p:nvSpPr>
        <p:spPr bwMode="auto">
          <a:xfrm>
            <a:off x="2806366" y="538609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48135" name="Line 7">
            <a:extLst>
              <a:ext uri="{FF2B5EF4-FFF2-40B4-BE49-F238E27FC236}">
                <a16:creationId xmlns:a16="http://schemas.microsoft.com/office/drawing/2014/main" id="{380A8563-1774-DC49-8068-AF4D88DDC2E9}"/>
              </a:ext>
            </a:extLst>
          </p:cNvPr>
          <p:cNvSpPr>
            <a:spLocks noChangeShapeType="1"/>
          </p:cNvSpPr>
          <p:nvPr/>
        </p:nvSpPr>
        <p:spPr bwMode="auto">
          <a:xfrm flipV="1">
            <a:off x="4368465" y="4857457"/>
            <a:ext cx="0" cy="5286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48136" name="Line 8">
            <a:extLst>
              <a:ext uri="{FF2B5EF4-FFF2-40B4-BE49-F238E27FC236}">
                <a16:creationId xmlns:a16="http://schemas.microsoft.com/office/drawing/2014/main" id="{C926F858-7387-FE4D-9F39-94E757DD1750}"/>
              </a:ext>
            </a:extLst>
          </p:cNvPr>
          <p:cNvSpPr>
            <a:spLocks noChangeShapeType="1"/>
          </p:cNvSpPr>
          <p:nvPr/>
        </p:nvSpPr>
        <p:spPr bwMode="auto">
          <a:xfrm flipV="1">
            <a:off x="4780421" y="3527531"/>
            <a:ext cx="0" cy="18585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48137" name="Line 9">
            <a:extLst>
              <a:ext uri="{FF2B5EF4-FFF2-40B4-BE49-F238E27FC236}">
                <a16:creationId xmlns:a16="http://schemas.microsoft.com/office/drawing/2014/main" id="{49F351DB-0694-4B46-80DF-31A9E98C7244}"/>
              </a:ext>
            </a:extLst>
          </p:cNvPr>
          <p:cNvSpPr>
            <a:spLocks noChangeShapeType="1"/>
          </p:cNvSpPr>
          <p:nvPr/>
        </p:nvSpPr>
        <p:spPr bwMode="auto">
          <a:xfrm flipV="1">
            <a:off x="5766259" y="2079731"/>
            <a:ext cx="0" cy="33063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48139" name="Freeform 11">
            <a:extLst>
              <a:ext uri="{FF2B5EF4-FFF2-40B4-BE49-F238E27FC236}">
                <a16:creationId xmlns:a16="http://schemas.microsoft.com/office/drawing/2014/main" id="{639C47CD-C947-914D-9DE3-11D836E93D95}"/>
              </a:ext>
            </a:extLst>
          </p:cNvPr>
          <p:cNvSpPr>
            <a:spLocks/>
          </p:cNvSpPr>
          <p:nvPr/>
        </p:nvSpPr>
        <p:spPr bwMode="auto">
          <a:xfrm>
            <a:off x="4335128" y="1979717"/>
            <a:ext cx="2621756" cy="3398044"/>
          </a:xfrm>
          <a:custGeom>
            <a:avLst/>
            <a:gdLst>
              <a:gd name="T0" fmla="*/ 0 w 1958"/>
              <a:gd name="T1" fmla="*/ 2854 h 2854"/>
              <a:gd name="T2" fmla="*/ 153 w 1958"/>
              <a:gd name="T3" fmla="*/ 2816 h 2854"/>
              <a:gd name="T4" fmla="*/ 281 w 1958"/>
              <a:gd name="T5" fmla="*/ 2713 h 2854"/>
              <a:gd name="T6" fmla="*/ 390 w 1958"/>
              <a:gd name="T7" fmla="*/ 2515 h 2854"/>
              <a:gd name="T8" fmla="*/ 608 w 1958"/>
              <a:gd name="T9" fmla="*/ 1741 h 2854"/>
              <a:gd name="T10" fmla="*/ 755 w 1958"/>
              <a:gd name="T11" fmla="*/ 1235 h 2854"/>
              <a:gd name="T12" fmla="*/ 889 w 1958"/>
              <a:gd name="T13" fmla="*/ 851 h 2854"/>
              <a:gd name="T14" fmla="*/ 1069 w 1958"/>
              <a:gd name="T15" fmla="*/ 550 h 2854"/>
              <a:gd name="T16" fmla="*/ 1280 w 1958"/>
              <a:gd name="T17" fmla="*/ 320 h 2854"/>
              <a:gd name="T18" fmla="*/ 1497 w 1958"/>
              <a:gd name="T19" fmla="*/ 141 h 2854"/>
              <a:gd name="T20" fmla="*/ 1741 w 1958"/>
              <a:gd name="T21" fmla="*/ 38 h 2854"/>
              <a:gd name="T22" fmla="*/ 1958 w 1958"/>
              <a:gd name="T23" fmla="*/ 0 h 28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58"/>
              <a:gd name="T37" fmla="*/ 0 h 2854"/>
              <a:gd name="T38" fmla="*/ 1958 w 1958"/>
              <a:gd name="T39" fmla="*/ 2854 h 28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58" h="2854">
                <a:moveTo>
                  <a:pt x="0" y="2854"/>
                </a:moveTo>
                <a:cubicBezTo>
                  <a:pt x="53" y="2848"/>
                  <a:pt x="106" y="2839"/>
                  <a:pt x="153" y="2816"/>
                </a:cubicBezTo>
                <a:cubicBezTo>
                  <a:pt x="200" y="2793"/>
                  <a:pt x="242" y="2763"/>
                  <a:pt x="281" y="2713"/>
                </a:cubicBezTo>
                <a:cubicBezTo>
                  <a:pt x="320" y="2663"/>
                  <a:pt x="336" y="2677"/>
                  <a:pt x="390" y="2515"/>
                </a:cubicBezTo>
                <a:cubicBezTo>
                  <a:pt x="444" y="2353"/>
                  <a:pt x="547" y="1954"/>
                  <a:pt x="608" y="1741"/>
                </a:cubicBezTo>
                <a:cubicBezTo>
                  <a:pt x="669" y="1528"/>
                  <a:pt x="708" y="1383"/>
                  <a:pt x="755" y="1235"/>
                </a:cubicBezTo>
                <a:cubicBezTo>
                  <a:pt x="802" y="1087"/>
                  <a:pt x="837" y="965"/>
                  <a:pt x="889" y="851"/>
                </a:cubicBezTo>
                <a:cubicBezTo>
                  <a:pt x="941" y="737"/>
                  <a:pt x="1004" y="639"/>
                  <a:pt x="1069" y="550"/>
                </a:cubicBezTo>
                <a:cubicBezTo>
                  <a:pt x="1134" y="461"/>
                  <a:pt x="1209" y="388"/>
                  <a:pt x="1280" y="320"/>
                </a:cubicBezTo>
                <a:cubicBezTo>
                  <a:pt x="1351" y="252"/>
                  <a:pt x="1420" y="188"/>
                  <a:pt x="1497" y="141"/>
                </a:cubicBezTo>
                <a:cubicBezTo>
                  <a:pt x="1574" y="94"/>
                  <a:pt x="1664" y="61"/>
                  <a:pt x="1741" y="38"/>
                </a:cubicBezTo>
                <a:cubicBezTo>
                  <a:pt x="1818" y="15"/>
                  <a:pt x="1888" y="7"/>
                  <a:pt x="1958" y="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p>
        </p:txBody>
      </p:sp>
      <p:sp>
        <p:nvSpPr>
          <p:cNvPr id="285709" name="Text Box 13">
            <a:extLst>
              <a:ext uri="{FF2B5EF4-FFF2-40B4-BE49-F238E27FC236}">
                <a16:creationId xmlns:a16="http://schemas.microsoft.com/office/drawing/2014/main" id="{8631C9D2-F718-794E-B944-3F171E95858E}"/>
              </a:ext>
            </a:extLst>
          </p:cNvPr>
          <p:cNvSpPr txBox="1">
            <a:spLocks noChangeArrowheads="1"/>
          </p:cNvSpPr>
          <p:nvPr/>
        </p:nvSpPr>
        <p:spPr bwMode="auto">
          <a:xfrm>
            <a:off x="2339976" y="1830889"/>
            <a:ext cx="506870"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itchFamily="23" charset="0"/>
              </a:rPr>
              <a:t>100</a:t>
            </a:r>
          </a:p>
        </p:txBody>
      </p:sp>
      <p:sp>
        <p:nvSpPr>
          <p:cNvPr id="285710" name="Text Box 14">
            <a:extLst>
              <a:ext uri="{FF2B5EF4-FFF2-40B4-BE49-F238E27FC236}">
                <a16:creationId xmlns:a16="http://schemas.microsoft.com/office/drawing/2014/main" id="{533EDDA7-F39A-AE45-8C1C-1C9A559CB7F9}"/>
              </a:ext>
            </a:extLst>
          </p:cNvPr>
          <p:cNvSpPr txBox="1">
            <a:spLocks noChangeArrowheads="1"/>
          </p:cNvSpPr>
          <p:nvPr/>
        </p:nvSpPr>
        <p:spPr bwMode="auto">
          <a:xfrm>
            <a:off x="2447378" y="2591699"/>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itchFamily="23" charset="0"/>
              </a:rPr>
              <a:t>75</a:t>
            </a:r>
          </a:p>
        </p:txBody>
      </p:sp>
      <p:sp>
        <p:nvSpPr>
          <p:cNvPr id="285711" name="Text Box 15">
            <a:extLst>
              <a:ext uri="{FF2B5EF4-FFF2-40B4-BE49-F238E27FC236}">
                <a16:creationId xmlns:a16="http://schemas.microsoft.com/office/drawing/2014/main" id="{72B3B20C-DAF8-EC4F-9C22-03575E5D13B4}"/>
              </a:ext>
            </a:extLst>
          </p:cNvPr>
          <p:cNvSpPr txBox="1">
            <a:spLocks noChangeArrowheads="1"/>
          </p:cNvSpPr>
          <p:nvPr/>
        </p:nvSpPr>
        <p:spPr bwMode="auto">
          <a:xfrm>
            <a:off x="2447378" y="3453712"/>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itchFamily="23" charset="0"/>
              </a:rPr>
              <a:t>50</a:t>
            </a:r>
          </a:p>
        </p:txBody>
      </p:sp>
      <p:sp>
        <p:nvSpPr>
          <p:cNvPr id="285712" name="Text Box 16">
            <a:extLst>
              <a:ext uri="{FF2B5EF4-FFF2-40B4-BE49-F238E27FC236}">
                <a16:creationId xmlns:a16="http://schemas.microsoft.com/office/drawing/2014/main" id="{DABD3A79-87BE-9640-BE11-EB5F7D2E49A8}"/>
              </a:ext>
            </a:extLst>
          </p:cNvPr>
          <p:cNvSpPr txBox="1">
            <a:spLocks noChangeArrowheads="1"/>
          </p:cNvSpPr>
          <p:nvPr/>
        </p:nvSpPr>
        <p:spPr bwMode="auto">
          <a:xfrm>
            <a:off x="2447378" y="4338346"/>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itchFamily="23" charset="0"/>
              </a:rPr>
              <a:t>25</a:t>
            </a:r>
          </a:p>
        </p:txBody>
      </p:sp>
      <p:sp>
        <p:nvSpPr>
          <p:cNvPr id="285713" name="Text Box 17">
            <a:extLst>
              <a:ext uri="{FF2B5EF4-FFF2-40B4-BE49-F238E27FC236}">
                <a16:creationId xmlns:a16="http://schemas.microsoft.com/office/drawing/2014/main" id="{650E04C0-B50A-EC47-8B29-3F36D19204E0}"/>
              </a:ext>
            </a:extLst>
          </p:cNvPr>
          <p:cNvSpPr txBox="1">
            <a:spLocks noChangeArrowheads="1"/>
          </p:cNvSpPr>
          <p:nvPr/>
        </p:nvSpPr>
        <p:spPr bwMode="auto">
          <a:xfrm>
            <a:off x="2554778" y="5238458"/>
            <a:ext cx="292068"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itchFamily="23" charset="0"/>
              </a:rPr>
              <a:t>0</a:t>
            </a:r>
          </a:p>
        </p:txBody>
      </p:sp>
      <p:grpSp>
        <p:nvGrpSpPr>
          <p:cNvPr id="2" name="Group 1">
            <a:extLst>
              <a:ext uri="{FF2B5EF4-FFF2-40B4-BE49-F238E27FC236}">
                <a16:creationId xmlns:a16="http://schemas.microsoft.com/office/drawing/2014/main" id="{F003AF66-B0A4-5546-B2FC-54073B01B3B8}"/>
              </a:ext>
            </a:extLst>
          </p:cNvPr>
          <p:cNvGrpSpPr/>
          <p:nvPr/>
        </p:nvGrpSpPr>
        <p:grpSpPr>
          <a:xfrm>
            <a:off x="1696019" y="1966620"/>
            <a:ext cx="5293011" cy="4052114"/>
            <a:chOff x="1696019" y="1966620"/>
            <a:chExt cx="5293011" cy="4052114"/>
          </a:xfrm>
        </p:grpSpPr>
        <p:sp>
          <p:nvSpPr>
            <p:cNvPr id="48138" name="Freeform 10">
              <a:extLst>
                <a:ext uri="{FF2B5EF4-FFF2-40B4-BE49-F238E27FC236}">
                  <a16:creationId xmlns:a16="http://schemas.microsoft.com/office/drawing/2014/main" id="{09821F1B-5F63-CC46-A9D8-1139D5DDC368}"/>
                </a:ext>
              </a:extLst>
            </p:cNvPr>
            <p:cNvSpPr>
              <a:spLocks/>
            </p:cNvSpPr>
            <p:nvPr/>
          </p:nvSpPr>
          <p:spPr bwMode="auto">
            <a:xfrm>
              <a:off x="3870784" y="1986860"/>
              <a:ext cx="2546747" cy="3390900"/>
            </a:xfrm>
            <a:custGeom>
              <a:avLst/>
              <a:gdLst>
                <a:gd name="T0" fmla="*/ 0 w 1901"/>
                <a:gd name="T1" fmla="*/ 2848 h 2848"/>
                <a:gd name="T2" fmla="*/ 250 w 1901"/>
                <a:gd name="T3" fmla="*/ 2618 h 2848"/>
                <a:gd name="T4" fmla="*/ 442 w 1901"/>
                <a:gd name="T5" fmla="*/ 2234 h 2848"/>
                <a:gd name="T6" fmla="*/ 602 w 1901"/>
                <a:gd name="T7" fmla="*/ 1607 h 2848"/>
                <a:gd name="T8" fmla="*/ 762 w 1901"/>
                <a:gd name="T9" fmla="*/ 1011 h 2848"/>
                <a:gd name="T10" fmla="*/ 935 w 1901"/>
                <a:gd name="T11" fmla="*/ 583 h 2848"/>
                <a:gd name="T12" fmla="*/ 1146 w 1901"/>
                <a:gd name="T13" fmla="*/ 275 h 2848"/>
                <a:gd name="T14" fmla="*/ 1383 w 1901"/>
                <a:gd name="T15" fmla="*/ 109 h 2848"/>
                <a:gd name="T16" fmla="*/ 1651 w 1901"/>
                <a:gd name="T17" fmla="*/ 32 h 2848"/>
                <a:gd name="T18" fmla="*/ 1901 w 1901"/>
                <a:gd name="T19" fmla="*/ 0 h 28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1"/>
                <a:gd name="T31" fmla="*/ 0 h 2848"/>
                <a:gd name="T32" fmla="*/ 1901 w 1901"/>
                <a:gd name="T33" fmla="*/ 2848 h 28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1" h="2848">
                  <a:moveTo>
                    <a:pt x="0" y="2848"/>
                  </a:moveTo>
                  <a:cubicBezTo>
                    <a:pt x="88" y="2784"/>
                    <a:pt x="176" y="2720"/>
                    <a:pt x="250" y="2618"/>
                  </a:cubicBezTo>
                  <a:cubicBezTo>
                    <a:pt x="324" y="2516"/>
                    <a:pt x="383" y="2403"/>
                    <a:pt x="442" y="2234"/>
                  </a:cubicBezTo>
                  <a:cubicBezTo>
                    <a:pt x="501" y="2065"/>
                    <a:pt x="549" y="1811"/>
                    <a:pt x="602" y="1607"/>
                  </a:cubicBezTo>
                  <a:cubicBezTo>
                    <a:pt x="655" y="1403"/>
                    <a:pt x="707" y="1182"/>
                    <a:pt x="762" y="1011"/>
                  </a:cubicBezTo>
                  <a:cubicBezTo>
                    <a:pt x="817" y="840"/>
                    <a:pt x="871" y="706"/>
                    <a:pt x="935" y="583"/>
                  </a:cubicBezTo>
                  <a:cubicBezTo>
                    <a:pt x="999" y="460"/>
                    <a:pt x="1071" y="354"/>
                    <a:pt x="1146" y="275"/>
                  </a:cubicBezTo>
                  <a:cubicBezTo>
                    <a:pt x="1221" y="196"/>
                    <a:pt x="1299" y="149"/>
                    <a:pt x="1383" y="109"/>
                  </a:cubicBezTo>
                  <a:cubicBezTo>
                    <a:pt x="1467" y="69"/>
                    <a:pt x="1565" y="50"/>
                    <a:pt x="1651" y="32"/>
                  </a:cubicBezTo>
                  <a:cubicBezTo>
                    <a:pt x="1737" y="14"/>
                    <a:pt x="1819" y="7"/>
                    <a:pt x="1901" y="0"/>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p>
          </p:txBody>
        </p:sp>
        <p:sp>
          <p:nvSpPr>
            <p:cNvPr id="48140" name="Freeform 12">
              <a:extLst>
                <a:ext uri="{FF2B5EF4-FFF2-40B4-BE49-F238E27FC236}">
                  <a16:creationId xmlns:a16="http://schemas.microsoft.com/office/drawing/2014/main" id="{883F41A9-628C-414D-B690-755E856C24A7}"/>
                </a:ext>
              </a:extLst>
            </p:cNvPr>
            <p:cNvSpPr>
              <a:spLocks/>
            </p:cNvSpPr>
            <p:nvPr/>
          </p:nvSpPr>
          <p:spPr bwMode="auto">
            <a:xfrm>
              <a:off x="2893280" y="1966620"/>
              <a:ext cx="4095750" cy="3419475"/>
            </a:xfrm>
            <a:custGeom>
              <a:avLst/>
              <a:gdLst>
                <a:gd name="T0" fmla="*/ 0 w 3058"/>
                <a:gd name="T1" fmla="*/ 0 h 2872"/>
                <a:gd name="T2" fmla="*/ 0 w 3058"/>
                <a:gd name="T3" fmla="*/ 2872 h 2872"/>
                <a:gd name="T4" fmla="*/ 3058 w 3058"/>
                <a:gd name="T5" fmla="*/ 2872 h 2872"/>
                <a:gd name="T6" fmla="*/ 0 60000 65536"/>
                <a:gd name="T7" fmla="*/ 0 60000 65536"/>
                <a:gd name="T8" fmla="*/ 0 60000 65536"/>
                <a:gd name="T9" fmla="*/ 0 w 3058"/>
                <a:gd name="T10" fmla="*/ 0 h 2872"/>
                <a:gd name="T11" fmla="*/ 3058 w 3058"/>
                <a:gd name="T12" fmla="*/ 2872 h 2872"/>
              </a:gdLst>
              <a:ahLst/>
              <a:cxnLst>
                <a:cxn ang="T6">
                  <a:pos x="T0" y="T1"/>
                </a:cxn>
                <a:cxn ang="T7">
                  <a:pos x="T2" y="T3"/>
                </a:cxn>
                <a:cxn ang="T8">
                  <a:pos x="T4" y="T5"/>
                </a:cxn>
              </a:cxnLst>
              <a:rect l="T9" t="T10" r="T11" b="T12"/>
              <a:pathLst>
                <a:path w="3058" h="2872">
                  <a:moveTo>
                    <a:pt x="0" y="0"/>
                  </a:moveTo>
                  <a:lnTo>
                    <a:pt x="0" y="2872"/>
                  </a:lnTo>
                  <a:lnTo>
                    <a:pt x="3058" y="287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p>
          </p:txBody>
        </p:sp>
        <p:sp>
          <p:nvSpPr>
            <p:cNvPr id="285714" name="Text Box 18">
              <a:extLst>
                <a:ext uri="{FF2B5EF4-FFF2-40B4-BE49-F238E27FC236}">
                  <a16:creationId xmlns:a16="http://schemas.microsoft.com/office/drawing/2014/main" id="{28D426C8-917D-2C47-ACE8-AA8023E42A1C}"/>
                </a:ext>
              </a:extLst>
            </p:cNvPr>
            <p:cNvSpPr txBox="1">
              <a:spLocks noChangeArrowheads="1"/>
            </p:cNvSpPr>
            <p:nvPr/>
          </p:nvSpPr>
          <p:spPr bwMode="auto">
            <a:xfrm>
              <a:off x="4200265"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itchFamily="23" charset="0"/>
                </a:rPr>
                <a:t>A</a:t>
              </a:r>
            </a:p>
          </p:txBody>
        </p:sp>
        <p:sp>
          <p:nvSpPr>
            <p:cNvPr id="285715" name="Text Box 19">
              <a:extLst>
                <a:ext uri="{FF2B5EF4-FFF2-40B4-BE49-F238E27FC236}">
                  <a16:creationId xmlns:a16="http://schemas.microsoft.com/office/drawing/2014/main" id="{1F6A4BBF-6498-894B-AC6C-E11D35C00BB6}"/>
                </a:ext>
              </a:extLst>
            </p:cNvPr>
            <p:cNvSpPr txBox="1">
              <a:spLocks noChangeArrowheads="1"/>
            </p:cNvSpPr>
            <p:nvPr/>
          </p:nvSpPr>
          <p:spPr bwMode="auto">
            <a:xfrm>
              <a:off x="4628890"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itchFamily="23" charset="0"/>
                </a:rPr>
                <a:t>B</a:t>
              </a:r>
            </a:p>
          </p:txBody>
        </p:sp>
        <p:sp>
          <p:nvSpPr>
            <p:cNvPr id="285716" name="Text Box 20">
              <a:extLst>
                <a:ext uri="{FF2B5EF4-FFF2-40B4-BE49-F238E27FC236}">
                  <a16:creationId xmlns:a16="http://schemas.microsoft.com/office/drawing/2014/main" id="{C69F1D47-7FB8-994F-860F-EEBB87CC661B}"/>
                </a:ext>
              </a:extLst>
            </p:cNvPr>
            <p:cNvSpPr txBox="1">
              <a:spLocks noChangeArrowheads="1"/>
            </p:cNvSpPr>
            <p:nvPr/>
          </p:nvSpPr>
          <p:spPr bwMode="auto">
            <a:xfrm>
              <a:off x="5610903" y="5420624"/>
              <a:ext cx="33214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itchFamily="23" charset="0"/>
                </a:rPr>
                <a:t>C</a:t>
              </a:r>
            </a:p>
          </p:txBody>
        </p:sp>
        <p:sp>
          <p:nvSpPr>
            <p:cNvPr id="285717" name="Text Box 21">
              <a:extLst>
                <a:ext uri="{FF2B5EF4-FFF2-40B4-BE49-F238E27FC236}">
                  <a16:creationId xmlns:a16="http://schemas.microsoft.com/office/drawing/2014/main" id="{18878CE7-5737-CE44-B1D8-CDF6A84CA55B}"/>
                </a:ext>
              </a:extLst>
            </p:cNvPr>
            <p:cNvSpPr txBox="1">
              <a:spLocks noChangeArrowheads="1"/>
            </p:cNvSpPr>
            <p:nvPr/>
          </p:nvSpPr>
          <p:spPr bwMode="auto">
            <a:xfrm>
              <a:off x="3926643" y="5680180"/>
              <a:ext cx="1712328"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itchFamily="23" charset="0"/>
                </a:rPr>
                <a:t>Cumulative</a:t>
              </a:r>
              <a:r>
                <a:rPr lang="en-US" sz="1500" dirty="0">
                  <a:effectLst>
                    <a:outerShdw blurRad="38100" dist="38100" dir="2700000" algn="tl">
                      <a:srgbClr val="000000"/>
                    </a:outerShdw>
                  </a:effectLst>
                  <a:latin typeface="Arial" pitchFamily="23" charset="0"/>
                </a:rPr>
                <a:t> Dose</a:t>
              </a:r>
            </a:p>
          </p:txBody>
        </p:sp>
        <p:sp>
          <p:nvSpPr>
            <p:cNvPr id="285718" name="Text Box 22">
              <a:extLst>
                <a:ext uri="{FF2B5EF4-FFF2-40B4-BE49-F238E27FC236}">
                  <a16:creationId xmlns:a16="http://schemas.microsoft.com/office/drawing/2014/main" id="{2CC06BDA-551D-3C4B-9689-CD3121CCDFC6}"/>
                </a:ext>
              </a:extLst>
            </p:cNvPr>
            <p:cNvSpPr txBox="1">
              <a:spLocks noChangeArrowheads="1"/>
            </p:cNvSpPr>
            <p:nvPr/>
          </p:nvSpPr>
          <p:spPr bwMode="auto">
            <a:xfrm rot="16200000">
              <a:off x="443208" y="3383969"/>
              <a:ext cx="3090398" cy="584775"/>
            </a:xfrm>
            <a:prstGeom prst="rect">
              <a:avLst/>
            </a:prstGeom>
            <a:noFill/>
            <a:ln w="9525">
              <a:noFill/>
              <a:miter lim="800000"/>
              <a:headEnd/>
              <a:tailEnd/>
            </a:ln>
            <a:effectLst/>
          </p:spPr>
          <p:txBody>
            <a:bodyPr wrap="none">
              <a:spAutoFit/>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r>
                <a:rPr lang="en-US" altLang="en-US" sz="1600" b="1" dirty="0">
                  <a:effectLst>
                    <a:outerShdw blurRad="38100" dist="38100" dir="2700000" algn="tl">
                      <a:srgbClr val="000000"/>
                    </a:outerShdw>
                  </a:effectLst>
                  <a:latin typeface="Arial" panose="020B0604020202020204" pitchFamily="34" charset="0"/>
                </a:rPr>
                <a:t>Probability of Tumor Control</a:t>
              </a:r>
              <a:br>
                <a:rPr lang="en-US" altLang="en-US" sz="1600" b="1" dirty="0">
                  <a:effectLst>
                    <a:outerShdw blurRad="38100" dist="38100" dir="2700000" algn="tl">
                      <a:srgbClr val="000000"/>
                    </a:outerShdw>
                  </a:effectLst>
                  <a:latin typeface="Arial" panose="020B0604020202020204" pitchFamily="34" charset="0"/>
                </a:rPr>
              </a:br>
              <a:r>
                <a:rPr lang="en-US" altLang="en-US" sz="1600" b="1" dirty="0">
                  <a:effectLst>
                    <a:outerShdw blurRad="38100" dist="38100" dir="2700000" algn="tl">
                      <a:srgbClr val="000000"/>
                    </a:outerShdw>
                  </a:effectLst>
                  <a:latin typeface="Arial" panose="020B0604020202020204" pitchFamily="34" charset="0"/>
                </a:rPr>
                <a:t>or Normal Tissue Damage (%)</a:t>
              </a:r>
              <a:endParaRPr lang="en-US" altLang="en-US" sz="1600" dirty="0">
                <a:effectLst>
                  <a:outerShdw blurRad="38100" dist="38100" dir="2700000" algn="tl">
                    <a:srgbClr val="000000"/>
                  </a:outerShdw>
                </a:effectLst>
                <a:latin typeface="Arial" panose="020B0604020202020204" pitchFamily="34" charset="0"/>
              </a:endParaRPr>
            </a:p>
          </p:txBody>
        </p:sp>
        <p:sp>
          <p:nvSpPr>
            <p:cNvPr id="285719" name="Text Box 23">
              <a:extLst>
                <a:ext uri="{FF2B5EF4-FFF2-40B4-BE49-F238E27FC236}">
                  <a16:creationId xmlns:a16="http://schemas.microsoft.com/office/drawing/2014/main" id="{B3EEBC26-9DE9-C141-B5E4-A1D11F8AE3AC}"/>
                </a:ext>
              </a:extLst>
            </p:cNvPr>
            <p:cNvSpPr txBox="1">
              <a:spLocks noChangeArrowheads="1"/>
            </p:cNvSpPr>
            <p:nvPr/>
          </p:nvSpPr>
          <p:spPr bwMode="auto">
            <a:xfrm>
              <a:off x="3880310" y="2769102"/>
              <a:ext cx="770147" cy="338554"/>
            </a:xfrm>
            <a:prstGeom prst="rect">
              <a:avLst/>
            </a:prstGeom>
            <a:noFill/>
            <a:ln w="9525">
              <a:noFill/>
              <a:miter lim="800000"/>
              <a:headEnd/>
              <a:tailEnd/>
            </a:ln>
            <a:effectLst/>
          </p:spPr>
          <p:txBody>
            <a:bodyPr wrap="none">
              <a:spAutoFit/>
            </a:bodyPr>
            <a:lstStyle/>
            <a:p>
              <a:pPr eaLnBrk="1" hangingPunct="1">
                <a:defRPr/>
              </a:pPr>
              <a:r>
                <a:rPr lang="en-US" sz="1600" dirty="0">
                  <a:effectLst>
                    <a:outerShdw blurRad="38100" dist="38100" dir="2700000" algn="tl">
                      <a:srgbClr val="000000"/>
                    </a:outerShdw>
                  </a:effectLst>
                  <a:latin typeface="Arial" pitchFamily="23" charset="0"/>
                </a:rPr>
                <a:t>Tumor</a:t>
              </a:r>
            </a:p>
          </p:txBody>
        </p:sp>
        <p:sp>
          <p:nvSpPr>
            <p:cNvPr id="285720" name="Text Box 24">
              <a:extLst>
                <a:ext uri="{FF2B5EF4-FFF2-40B4-BE49-F238E27FC236}">
                  <a16:creationId xmlns:a16="http://schemas.microsoft.com/office/drawing/2014/main" id="{38929798-C9E0-CF4F-9CD4-1CE725BC2AD3}"/>
                </a:ext>
              </a:extLst>
            </p:cNvPr>
            <p:cNvSpPr txBox="1">
              <a:spLocks noChangeArrowheads="1"/>
            </p:cNvSpPr>
            <p:nvPr/>
          </p:nvSpPr>
          <p:spPr bwMode="auto">
            <a:xfrm>
              <a:off x="3142122" y="3310837"/>
              <a:ext cx="1494192" cy="338554"/>
            </a:xfrm>
            <a:prstGeom prst="rect">
              <a:avLst/>
            </a:prstGeom>
            <a:noFill/>
            <a:ln w="9525">
              <a:noFill/>
              <a:miter lim="800000"/>
              <a:headEnd/>
              <a:tailEnd/>
            </a:ln>
            <a:effectLst/>
          </p:spPr>
          <p:txBody>
            <a:bodyPr wrap="none">
              <a:spAutoFit/>
            </a:bodyPr>
            <a:lstStyle/>
            <a:p>
              <a:pPr eaLnBrk="1" hangingPunct="1">
                <a:defRPr/>
              </a:pPr>
              <a:r>
                <a:rPr lang="en-US" sz="1600">
                  <a:effectLst>
                    <a:outerShdw blurRad="38100" dist="38100" dir="2700000" algn="tl">
                      <a:srgbClr val="000000"/>
                    </a:outerShdw>
                  </a:effectLst>
                  <a:latin typeface="Arial" pitchFamily="23" charset="0"/>
                </a:rPr>
                <a:t>Normal Tissue</a:t>
              </a:r>
            </a:p>
          </p:txBody>
        </p:sp>
      </p:grpSp>
      <p:sp>
        <p:nvSpPr>
          <p:cNvPr id="48153" name="Line 25">
            <a:extLst>
              <a:ext uri="{FF2B5EF4-FFF2-40B4-BE49-F238E27FC236}">
                <a16:creationId xmlns:a16="http://schemas.microsoft.com/office/drawing/2014/main" id="{4CF60861-C3AF-4F4A-81C5-5FBF48B6529F}"/>
              </a:ext>
            </a:extLst>
          </p:cNvPr>
          <p:cNvSpPr>
            <a:spLocks noChangeShapeType="1"/>
          </p:cNvSpPr>
          <p:nvPr/>
        </p:nvSpPr>
        <p:spPr bwMode="auto">
          <a:xfrm>
            <a:off x="4625640" y="2947694"/>
            <a:ext cx="31670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p>
        </p:txBody>
      </p:sp>
      <p:sp>
        <p:nvSpPr>
          <p:cNvPr id="48154" name="Line 26">
            <a:extLst>
              <a:ext uri="{FF2B5EF4-FFF2-40B4-BE49-F238E27FC236}">
                <a16:creationId xmlns:a16="http://schemas.microsoft.com/office/drawing/2014/main" id="{17A4E954-25B2-3A4A-9052-B2A31C1E1196}"/>
              </a:ext>
            </a:extLst>
          </p:cNvPr>
          <p:cNvSpPr>
            <a:spLocks noChangeShapeType="1"/>
          </p:cNvSpPr>
          <p:nvPr/>
        </p:nvSpPr>
        <p:spPr bwMode="auto">
          <a:xfrm>
            <a:off x="4642309" y="3458473"/>
            <a:ext cx="65246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p>
        </p:txBody>
      </p:sp>
      <p:sp>
        <p:nvSpPr>
          <p:cNvPr id="4" name="Rectangle 3">
            <a:extLst>
              <a:ext uri="{FF2B5EF4-FFF2-40B4-BE49-F238E27FC236}">
                <a16:creationId xmlns:a16="http://schemas.microsoft.com/office/drawing/2014/main" id="{E3AED7E5-8801-C842-B527-8D59B719F221}"/>
              </a:ext>
            </a:extLst>
          </p:cNvPr>
          <p:cNvSpPr/>
          <p:nvPr/>
        </p:nvSpPr>
        <p:spPr>
          <a:xfrm>
            <a:off x="105037" y="6485678"/>
            <a:ext cx="260840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Hall and </a:t>
            </a:r>
            <a:r>
              <a:rPr lang="en-US" b="1" dirty="0" err="1">
                <a:latin typeface="Arial" panose="020B0604020202020204" pitchFamily="34" charset="0"/>
                <a:cs typeface="Arial" panose="020B0604020202020204" pitchFamily="34" charset="0"/>
              </a:rPr>
              <a:t>Giaccia</a:t>
            </a:r>
            <a:r>
              <a:rPr lang="en-US" b="1" dirty="0">
                <a:latin typeface="Arial" panose="020B0604020202020204" pitchFamily="34" charset="0"/>
                <a:cs typeface="Arial" panose="020B0604020202020204" pitchFamily="34" charset="0"/>
              </a:rPr>
              <a:t>, 2019</a:t>
            </a:r>
          </a:p>
        </p:txBody>
      </p:sp>
      <p:sp>
        <p:nvSpPr>
          <p:cNvPr id="5" name="Rectangle 4">
            <a:extLst>
              <a:ext uri="{FF2B5EF4-FFF2-40B4-BE49-F238E27FC236}">
                <a16:creationId xmlns:a16="http://schemas.microsoft.com/office/drawing/2014/main" id="{B21FEF25-1A6F-8345-890D-044EC722ECEB}"/>
              </a:ext>
            </a:extLst>
          </p:cNvPr>
          <p:cNvSpPr/>
          <p:nvPr/>
        </p:nvSpPr>
        <p:spPr>
          <a:xfrm>
            <a:off x="96051" y="364309"/>
            <a:ext cx="8842255" cy="968598"/>
          </a:xfrm>
          <a:prstGeom prst="rect">
            <a:avLst/>
          </a:prstGeom>
        </p:spPr>
        <p:txBody>
          <a:bodyPr wrap="square">
            <a:spAutoFit/>
          </a:bodyPr>
          <a:lstStyle/>
          <a:p>
            <a:pPr lvl="1" algn="ctr">
              <a:lnSpc>
                <a:spcPts val="3360"/>
              </a:lnSpc>
              <a:spcAft>
                <a:spcPts val="1350"/>
              </a:spcAft>
            </a:pPr>
            <a:r>
              <a:rPr lang="en-US" sz="3200" b="1" dirty="0">
                <a:solidFill>
                  <a:srgbClr val="0070C0"/>
                </a:solidFill>
                <a:latin typeface="Helvetica"/>
                <a:cs typeface="Helvetica"/>
              </a:rPr>
              <a:t>Objective: To Increase the Therapeutic Index of Radiotherapy</a:t>
            </a:r>
            <a:endParaRPr lang="en-US" sz="3200" dirty="0">
              <a:solidFill>
                <a:srgbClr val="0070C0"/>
              </a:solidFill>
              <a:latin typeface="Helvetica"/>
              <a:cs typeface="Helvetica"/>
            </a:endParaRPr>
          </a:p>
        </p:txBody>
      </p:sp>
      <p:pic>
        <p:nvPicPr>
          <p:cNvPr id="7" name="Picture 6">
            <a:extLst>
              <a:ext uri="{FF2B5EF4-FFF2-40B4-BE49-F238E27FC236}">
                <a16:creationId xmlns:a16="http://schemas.microsoft.com/office/drawing/2014/main" id="{F540C7D5-0EB5-4D12-1C5E-79212010E8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1424" y="6415100"/>
            <a:ext cx="1547539" cy="439910"/>
          </a:xfrm>
          <a:prstGeom prst="rect">
            <a:avLst/>
          </a:prstGeom>
          <a:noFill/>
          <a:ln>
            <a:noFill/>
          </a:ln>
        </p:spPr>
      </p:pic>
    </p:spTree>
    <p:extLst>
      <p:ext uri="{BB962C8B-B14F-4D97-AF65-F5344CB8AC3E}">
        <p14:creationId xmlns:p14="http://schemas.microsoft.com/office/powerpoint/2010/main" val="2817792330"/>
      </p:ext>
    </p:extLst>
  </p:cSld>
  <p:clrMapOvr>
    <a:masterClrMapping/>
  </p:clrMapOvr>
  <mc:AlternateContent xmlns:mc="http://schemas.openxmlformats.org/markup-compatibility/2006" xmlns:p14="http://schemas.microsoft.com/office/powerpoint/2010/main">
    <mc:Choice Requires="p14">
      <p:transition spd="slow" p14:dur="2000" advTm="13745"/>
    </mc:Choice>
    <mc:Fallback xmlns="">
      <p:transition spd="slow" advTm="1374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8286" y="299379"/>
            <a:ext cx="80010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70C0"/>
                </a:solidFill>
                <a:effectLst>
                  <a:outerShdw blurRad="50800" dist="38100" dir="2700000" algn="tl" rotWithShape="0">
                    <a:prstClr val="black">
                      <a:alpha val="40000"/>
                    </a:prstClr>
                  </a:outerShdw>
                </a:effectLst>
                <a:latin typeface="Arial" charset="0"/>
              </a:rPr>
              <a:t>Hadron Therapy</a:t>
            </a:r>
          </a:p>
        </p:txBody>
      </p:sp>
      <p:sp>
        <p:nvSpPr>
          <p:cNvPr id="3" name="Rectangle 3"/>
          <p:cNvSpPr txBox="1">
            <a:spLocks noChangeArrowheads="1"/>
          </p:cNvSpPr>
          <p:nvPr/>
        </p:nvSpPr>
        <p:spPr>
          <a:xfrm>
            <a:off x="221240" y="1776937"/>
            <a:ext cx="8922760" cy="459679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rPr>
              <a:t>Conventional radiation therapy</a:t>
            </a:r>
          </a:p>
          <a:p>
            <a:pPr lvl="1">
              <a:buFontTx/>
              <a:buNone/>
            </a:pPr>
            <a:r>
              <a:rPr lang="en-US" dirty="0">
                <a:latin typeface="Arial" charset="0"/>
              </a:rPr>
              <a:t>= photons (x- or </a:t>
            </a:r>
            <a:r>
              <a:rPr lang="en-US" dirty="0">
                <a:latin typeface="Symbol" charset="0"/>
              </a:rPr>
              <a:t>g</a:t>
            </a:r>
            <a:r>
              <a:rPr lang="en-US" dirty="0">
                <a:latin typeface="Arial" charset="0"/>
              </a:rPr>
              <a:t> rays) + electrons</a:t>
            </a:r>
          </a:p>
          <a:p>
            <a:pPr lvl="1">
              <a:buFontTx/>
              <a:buNone/>
            </a:pPr>
            <a:endParaRPr lang="en-US" dirty="0">
              <a:latin typeface="Arial" charset="0"/>
            </a:endParaRPr>
          </a:p>
          <a:p>
            <a:r>
              <a:rPr lang="en-US" dirty="0">
                <a:latin typeface="Arial" charset="0"/>
              </a:rPr>
              <a:t>Hadron therapy = Particle radiation therapy (particles heavier than electrons)</a:t>
            </a:r>
          </a:p>
          <a:p>
            <a:pPr lvl="1"/>
            <a:r>
              <a:rPr lang="en-US" dirty="0">
                <a:latin typeface="Arial" charset="0"/>
              </a:rPr>
              <a:t>Protons </a:t>
            </a:r>
          </a:p>
          <a:p>
            <a:pPr lvl="1"/>
            <a:r>
              <a:rPr lang="en-US" dirty="0">
                <a:latin typeface="Arial" charset="0"/>
              </a:rPr>
              <a:t>Carbon ions</a:t>
            </a:r>
          </a:p>
          <a:p>
            <a:pPr lvl="1"/>
            <a:r>
              <a:rPr lang="en-US" dirty="0">
                <a:latin typeface="Arial" charset="0"/>
              </a:rPr>
              <a:t>Other ions (helium, neon, </a:t>
            </a:r>
            <a:r>
              <a:rPr lang="en-US" dirty="0" err="1">
                <a:latin typeface="Arial" charset="0"/>
              </a:rPr>
              <a:t>pions</a:t>
            </a:r>
            <a:r>
              <a:rPr lang="en-US" dirty="0">
                <a:latin typeface="Arial" charset="0"/>
              </a:rPr>
              <a:t>, silicon, iron, </a:t>
            </a:r>
            <a:r>
              <a:rPr lang="en-US" dirty="0" err="1">
                <a:latin typeface="Arial" charset="0"/>
              </a:rPr>
              <a:t>etc</a:t>
            </a:r>
            <a:r>
              <a:rPr lang="en-US" dirty="0">
                <a:latin typeface="Arial" charset="0"/>
              </a:rPr>
              <a:t>)</a:t>
            </a:r>
          </a:p>
        </p:txBody>
      </p:sp>
      <p:cxnSp>
        <p:nvCxnSpPr>
          <p:cNvPr id="5" name="Straight Connector 4"/>
          <p:cNvCxnSpPr/>
          <p:nvPr/>
        </p:nvCxnSpPr>
        <p:spPr>
          <a:xfrm flipV="1">
            <a:off x="38656" y="1196194"/>
            <a:ext cx="9144000" cy="3969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CF6A4F52-6005-4FC5-19C1-944B282BD0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7708" y="6413423"/>
            <a:ext cx="1547539" cy="439910"/>
          </a:xfrm>
          <a:prstGeom prst="rect">
            <a:avLst/>
          </a:prstGeom>
          <a:noFill/>
          <a:ln>
            <a:noFill/>
          </a:ln>
        </p:spPr>
      </p:pic>
    </p:spTree>
    <p:extLst>
      <p:ext uri="{BB962C8B-B14F-4D97-AF65-F5344CB8AC3E}">
        <p14:creationId xmlns:p14="http://schemas.microsoft.com/office/powerpoint/2010/main" val="3820071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891" y="1621"/>
          <a:ext cx="1619" cy="1619"/>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891" y="1621"/>
                        <a:ext cx="1619" cy="1619"/>
                      </a:xfrm>
                      <a:prstGeom prst="rect">
                        <a:avLst/>
                      </a:prstGeom>
                    </p:spPr>
                  </p:pic>
                </p:oleObj>
              </mc:Fallback>
            </mc:AlternateContent>
          </a:graphicData>
        </a:graphic>
      </p:graphicFrame>
      <p:sp>
        <p:nvSpPr>
          <p:cNvPr id="2" name="Title 1"/>
          <p:cNvSpPr>
            <a:spLocks noGrp="1"/>
          </p:cNvSpPr>
          <p:nvPr>
            <p:ph type="title"/>
          </p:nvPr>
        </p:nvSpPr>
        <p:spPr>
          <a:xfrm>
            <a:off x="-328889" y="80330"/>
            <a:ext cx="9472889" cy="166199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413031"/>
            <a:r>
              <a:rPr lang="en-US" sz="3600" b="1" dirty="0">
                <a:solidFill>
                  <a:srgbClr val="0070C0"/>
                </a:solidFill>
                <a:latin typeface="Arial" panose="020B0604020202020204" pitchFamily="34" charset="0"/>
                <a:cs typeface="Arial" panose="020B0604020202020204" pitchFamily="34" charset="0"/>
              </a:rPr>
              <a:t>There is a strong rationale for the clinical benefit of proton and carbon therapies, but current evidence is limited</a:t>
            </a:r>
          </a:p>
        </p:txBody>
      </p:sp>
      <p:sp>
        <p:nvSpPr>
          <p:cNvPr id="18" name="Rectangle 17"/>
          <p:cNvSpPr>
            <a:spLocks/>
          </p:cNvSpPr>
          <p:nvPr/>
        </p:nvSpPr>
        <p:spPr>
          <a:xfrm>
            <a:off x="1518363" y="1968014"/>
            <a:ext cx="6107274" cy="445771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37" dirty="0" err="1">
              <a:solidFill>
                <a:schemeClr val="tx1"/>
              </a:solidFill>
            </a:endParaRPr>
          </a:p>
        </p:txBody>
      </p:sp>
      <p:sp>
        <p:nvSpPr>
          <p:cNvPr id="10" name="Rectangle 11"/>
          <p:cNvSpPr txBox="1">
            <a:spLocks/>
          </p:cNvSpPr>
          <p:nvPr/>
        </p:nvSpPr>
        <p:spPr bwMode="gray">
          <a:xfrm>
            <a:off x="1988492" y="2447330"/>
            <a:ext cx="996628" cy="1554439"/>
          </a:xfrm>
          <a:prstGeom prst="rect">
            <a:avLst/>
          </a:prstGeom>
          <a:solidFill>
            <a:schemeClr val="accent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472" tIns="73472" rIns="73472" bIns="73472" numCol="1" anchor="ctr"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837" b="1" dirty="0">
                <a:solidFill>
                  <a:schemeClr val="bg1"/>
                </a:solidFill>
              </a:rPr>
              <a:t>Proton</a:t>
            </a:r>
          </a:p>
        </p:txBody>
      </p:sp>
      <p:sp>
        <p:nvSpPr>
          <p:cNvPr id="11" name="Rectangle 11"/>
          <p:cNvSpPr txBox="1">
            <a:spLocks/>
          </p:cNvSpPr>
          <p:nvPr/>
        </p:nvSpPr>
        <p:spPr bwMode="gray">
          <a:xfrm>
            <a:off x="1988492" y="4391974"/>
            <a:ext cx="996628" cy="1554439"/>
          </a:xfrm>
          <a:prstGeom prst="rect">
            <a:avLst/>
          </a:prstGeom>
          <a:solidFill>
            <a:schemeClr val="accent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472" tIns="73472" rIns="73472" bIns="73472" numCol="1" anchor="ctr"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837" b="1" dirty="0">
                <a:solidFill>
                  <a:schemeClr val="bg1"/>
                </a:solidFill>
              </a:rPr>
              <a:t>Carbon</a:t>
            </a:r>
          </a:p>
        </p:txBody>
      </p:sp>
      <p:sp>
        <p:nvSpPr>
          <p:cNvPr id="12" name="Rectangle 26"/>
          <p:cNvSpPr txBox="1">
            <a:spLocks/>
          </p:cNvSpPr>
          <p:nvPr/>
        </p:nvSpPr>
        <p:spPr bwMode="gray">
          <a:xfrm>
            <a:off x="3141164" y="2447331"/>
            <a:ext cx="4419505" cy="11537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a:spcBef>
                <a:spcPct val="50000"/>
              </a:spcBef>
            </a:pPr>
            <a:r>
              <a:rPr lang="en-US" sz="1837" dirty="0"/>
              <a:t>Deliver a higher, targeted radiation dose with decreased toxicity to surrounding tissue compared with photon therapy, especially near critical structures</a:t>
            </a:r>
          </a:p>
        </p:txBody>
      </p:sp>
      <p:sp>
        <p:nvSpPr>
          <p:cNvPr id="14" name="Rectangle 26"/>
          <p:cNvSpPr txBox="1">
            <a:spLocks/>
          </p:cNvSpPr>
          <p:nvPr/>
        </p:nvSpPr>
        <p:spPr bwMode="gray">
          <a:xfrm>
            <a:off x="3141164" y="4391976"/>
            <a:ext cx="4419505" cy="15864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a:spcBef>
                <a:spcPct val="50000"/>
              </a:spcBef>
            </a:pPr>
            <a:r>
              <a:rPr lang="en-US" sz="1837" dirty="0"/>
              <a:t>Further increase target tissue damage with decreased secondary tissue affected compared with protons</a:t>
            </a:r>
          </a:p>
          <a:p>
            <a:pPr lvl="1">
              <a:spcBef>
                <a:spcPct val="50000"/>
              </a:spcBef>
            </a:pPr>
            <a:r>
              <a:rPr lang="en-US" sz="1837" dirty="0"/>
              <a:t>Specific potential benefit with intractable radio-resistant tumors</a:t>
            </a:r>
          </a:p>
        </p:txBody>
      </p:sp>
      <p:sp>
        <p:nvSpPr>
          <p:cNvPr id="15" name="AutoShape 250"/>
          <p:cNvSpPr>
            <a:spLocks noChangeArrowheads="1"/>
          </p:cNvSpPr>
          <p:nvPr/>
        </p:nvSpPr>
        <p:spPr bwMode="gray">
          <a:xfrm>
            <a:off x="3280196" y="2049917"/>
            <a:ext cx="4419505" cy="32661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659" anchor="b">
            <a:spAutoFit/>
          </a:bodyPr>
          <a:lstStyle/>
          <a:p>
            <a:r>
              <a:rPr lang="en-US" sz="2000" b="1" dirty="0">
                <a:solidFill>
                  <a:schemeClr val="tx2"/>
                </a:solidFill>
              </a:rPr>
              <a:t>Rationale for clinical benefit</a:t>
            </a:r>
            <a:endParaRPr lang="en-US" sz="2000" dirty="0">
              <a:solidFill>
                <a:schemeClr val="tx2"/>
              </a:solidFill>
            </a:endParaRPr>
          </a:p>
        </p:txBody>
      </p:sp>
      <p:cxnSp>
        <p:nvCxnSpPr>
          <p:cNvPr id="16" name="Straight Connector 15"/>
          <p:cNvCxnSpPr>
            <a:cxnSpLocks/>
          </p:cNvCxnSpPr>
          <p:nvPr/>
        </p:nvCxnSpPr>
        <p:spPr>
          <a:xfrm>
            <a:off x="3141164" y="2376535"/>
            <a:ext cx="44195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AutoShape 250"/>
          <p:cNvSpPr>
            <a:spLocks noChangeArrowheads="1"/>
          </p:cNvSpPr>
          <p:nvPr/>
        </p:nvSpPr>
        <p:spPr bwMode="gray">
          <a:xfrm>
            <a:off x="1988492" y="2040198"/>
            <a:ext cx="996628" cy="32661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659" anchor="b">
            <a:spAutoFit/>
          </a:bodyPr>
          <a:lstStyle/>
          <a:p>
            <a:r>
              <a:rPr lang="en-US" sz="2000" b="1" dirty="0">
                <a:solidFill>
                  <a:schemeClr val="tx2"/>
                </a:solidFill>
              </a:rPr>
              <a:t>Therapy</a:t>
            </a:r>
            <a:endParaRPr lang="en-US" sz="2000" dirty="0">
              <a:solidFill>
                <a:schemeClr val="tx2"/>
              </a:solidFill>
            </a:endParaRPr>
          </a:p>
        </p:txBody>
      </p:sp>
      <p:cxnSp>
        <p:nvCxnSpPr>
          <p:cNvPr id="13" name="Straight Connector 12"/>
          <p:cNvCxnSpPr>
            <a:cxnSpLocks/>
          </p:cNvCxnSpPr>
          <p:nvPr/>
        </p:nvCxnSpPr>
        <p:spPr>
          <a:xfrm>
            <a:off x="3141164" y="4196872"/>
            <a:ext cx="4419505" cy="0"/>
          </a:xfrm>
          <a:prstGeom prst="line">
            <a:avLst/>
          </a:prstGeom>
          <a:ln w="19050">
            <a:solidFill>
              <a:srgbClr val="80808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1979568" y="2376535"/>
            <a:ext cx="10134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36C4161-1D09-B695-21B6-639FA06CA3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1086" y="6403181"/>
            <a:ext cx="1547539" cy="439910"/>
          </a:xfrm>
          <a:prstGeom prst="rect">
            <a:avLst/>
          </a:prstGeom>
          <a:noFill/>
          <a:ln>
            <a:noFill/>
          </a:ln>
        </p:spPr>
      </p:pic>
      <p:cxnSp>
        <p:nvCxnSpPr>
          <p:cNvPr id="5" name="Straight Connector 4">
            <a:extLst>
              <a:ext uri="{FF2B5EF4-FFF2-40B4-BE49-F238E27FC236}">
                <a16:creationId xmlns:a16="http://schemas.microsoft.com/office/drawing/2014/main" id="{69AFF086-32BD-74E4-8D5B-CDC83241B64E}"/>
              </a:ext>
            </a:extLst>
          </p:cNvPr>
          <p:cNvCxnSpPr/>
          <p:nvPr/>
        </p:nvCxnSpPr>
        <p:spPr>
          <a:xfrm flipV="1">
            <a:off x="0" y="1760940"/>
            <a:ext cx="9144000" cy="3969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8628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486764-E22B-3846-A379-B98B5855F403}"/>
              </a:ext>
            </a:extLst>
          </p:cNvPr>
          <p:cNvSpPr>
            <a:spLocks noGrp="1"/>
          </p:cNvSpPr>
          <p:nvPr>
            <p:ph type="sldNum" sz="quarter" idx="12"/>
          </p:nvPr>
        </p:nvSpPr>
        <p:spPr/>
        <p:txBody>
          <a:bodyPr/>
          <a:lstStyle/>
          <a:p>
            <a:fld id="{A1DC3ABC-92C2-B748-ABF3-8546144348B4}" type="slidenum">
              <a:rPr lang="en-US" smtClean="0"/>
              <a:t>7</a:t>
            </a:fld>
            <a:endParaRPr lang="en-US"/>
          </a:p>
        </p:txBody>
      </p:sp>
      <p:pic>
        <p:nvPicPr>
          <p:cNvPr id="5" name="Picture 4">
            <a:extLst>
              <a:ext uri="{FF2B5EF4-FFF2-40B4-BE49-F238E27FC236}">
                <a16:creationId xmlns:a16="http://schemas.microsoft.com/office/drawing/2014/main" id="{8D895D8C-74D9-9941-9161-2EDD8BA87242}"/>
              </a:ext>
            </a:extLst>
          </p:cNvPr>
          <p:cNvPicPr>
            <a:picLocks noChangeAspect="1"/>
          </p:cNvPicPr>
          <p:nvPr/>
        </p:nvPicPr>
        <p:blipFill rotWithShape="1">
          <a:blip r:embed="rId2"/>
          <a:srcRect l="1701" t="1842" r="9960" b="3334"/>
          <a:stretch/>
        </p:blipFill>
        <p:spPr>
          <a:xfrm>
            <a:off x="902677" y="917681"/>
            <a:ext cx="3791789" cy="2832840"/>
          </a:xfrm>
          <a:prstGeom prst="rect">
            <a:avLst/>
          </a:prstGeom>
          <a:solidFill>
            <a:schemeClr val="bg1"/>
          </a:solidFill>
          <a:ln>
            <a:solidFill>
              <a:srgbClr val="FF0000"/>
            </a:solidFill>
          </a:ln>
        </p:spPr>
      </p:pic>
      <p:pic>
        <p:nvPicPr>
          <p:cNvPr id="7" name="Picture 6">
            <a:extLst>
              <a:ext uri="{FF2B5EF4-FFF2-40B4-BE49-F238E27FC236}">
                <a16:creationId xmlns:a16="http://schemas.microsoft.com/office/drawing/2014/main" id="{7F024B62-F470-AD4A-B986-64572D5ABD2A}"/>
              </a:ext>
            </a:extLst>
          </p:cNvPr>
          <p:cNvPicPr>
            <a:picLocks noChangeAspect="1"/>
          </p:cNvPicPr>
          <p:nvPr/>
        </p:nvPicPr>
        <p:blipFill>
          <a:blip r:embed="rId3"/>
          <a:stretch>
            <a:fillRect/>
          </a:stretch>
        </p:blipFill>
        <p:spPr>
          <a:xfrm>
            <a:off x="2360014" y="4022805"/>
            <a:ext cx="4042549" cy="2683262"/>
          </a:xfrm>
          <a:prstGeom prst="rect">
            <a:avLst/>
          </a:prstGeom>
          <a:solidFill>
            <a:schemeClr val="bg1"/>
          </a:solidFill>
          <a:ln>
            <a:solidFill>
              <a:srgbClr val="FF0000"/>
            </a:solidFill>
          </a:ln>
        </p:spPr>
      </p:pic>
      <p:pic>
        <p:nvPicPr>
          <p:cNvPr id="8" name="Picture 7">
            <a:extLst>
              <a:ext uri="{FF2B5EF4-FFF2-40B4-BE49-F238E27FC236}">
                <a16:creationId xmlns:a16="http://schemas.microsoft.com/office/drawing/2014/main" id="{ABD220B3-6D0B-DA45-8B88-586A3EFD3A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8330" y="917681"/>
            <a:ext cx="3618470" cy="2832840"/>
          </a:xfrm>
          <a:prstGeom prst="rect">
            <a:avLst/>
          </a:prstGeom>
          <a:solidFill>
            <a:schemeClr val="bg1"/>
          </a:solidFill>
          <a:ln>
            <a:solidFill>
              <a:srgbClr val="FF0000"/>
            </a:solidFill>
          </a:ln>
        </p:spPr>
      </p:pic>
      <p:sp>
        <p:nvSpPr>
          <p:cNvPr id="9" name="Rectangle 8">
            <a:extLst>
              <a:ext uri="{FF2B5EF4-FFF2-40B4-BE49-F238E27FC236}">
                <a16:creationId xmlns:a16="http://schemas.microsoft.com/office/drawing/2014/main" id="{28AF6809-1D22-6F4B-87BE-DFDBDA2683F3}"/>
              </a:ext>
            </a:extLst>
          </p:cNvPr>
          <p:cNvSpPr/>
          <p:nvPr/>
        </p:nvSpPr>
        <p:spPr>
          <a:xfrm>
            <a:off x="7620000" y="1003188"/>
            <a:ext cx="995785" cy="769441"/>
          </a:xfrm>
          <a:prstGeom prst="rect">
            <a:avLst/>
          </a:prstGeom>
        </p:spPr>
        <p:txBody>
          <a:bodyPr wrap="none">
            <a:spAutoFit/>
          </a:bodyPr>
          <a:lstStyle/>
          <a:p>
            <a:r>
              <a:rPr lang="en-GB" sz="1100" b="1" i="1" dirty="0" err="1"/>
              <a:t>Paganetti</a:t>
            </a:r>
            <a:r>
              <a:rPr lang="en-GB" sz="1100" b="1" i="1" dirty="0"/>
              <a:t>, </a:t>
            </a:r>
            <a:br>
              <a:rPr lang="en-GB" sz="1100" b="1" i="1" dirty="0"/>
            </a:br>
            <a:r>
              <a:rPr lang="en-GB" sz="1100" b="1" i="1" dirty="0"/>
              <a:t>van </a:t>
            </a:r>
            <a:r>
              <a:rPr lang="en-GB" sz="1100" b="1" i="1" dirty="0" err="1"/>
              <a:t>Luijk</a:t>
            </a:r>
            <a:r>
              <a:rPr lang="en-GB" sz="1100" b="1" i="1" dirty="0"/>
              <a:t> </a:t>
            </a:r>
            <a:br>
              <a:rPr lang="en-GB" sz="1100" b="1" i="1" dirty="0"/>
            </a:br>
            <a:r>
              <a:rPr lang="en-GB" sz="1100" b="1" i="1" dirty="0"/>
              <a:t>(2013) </a:t>
            </a:r>
          </a:p>
          <a:p>
            <a:r>
              <a:rPr lang="en-GB" sz="1100" b="1" i="1" dirty="0" err="1"/>
              <a:t>SemRadOncol</a:t>
            </a:r>
            <a:endParaRPr lang="en-US" sz="1100" b="1" dirty="0"/>
          </a:p>
        </p:txBody>
      </p:sp>
      <p:sp>
        <p:nvSpPr>
          <p:cNvPr id="12" name="Title 11">
            <a:extLst>
              <a:ext uri="{FF2B5EF4-FFF2-40B4-BE49-F238E27FC236}">
                <a16:creationId xmlns:a16="http://schemas.microsoft.com/office/drawing/2014/main" id="{DA926C28-C9F2-7FA6-21A3-653401F59545}"/>
              </a:ext>
            </a:extLst>
          </p:cNvPr>
          <p:cNvSpPr>
            <a:spLocks noGrp="1"/>
          </p:cNvSpPr>
          <p:nvPr>
            <p:ph type="title"/>
          </p:nvPr>
        </p:nvSpPr>
        <p:spPr>
          <a:xfrm>
            <a:off x="457200" y="136525"/>
            <a:ext cx="8229600" cy="545977"/>
          </a:xfrm>
        </p:spPr>
        <p:txBody>
          <a:bodyPr>
            <a:normAutofit fontScale="90000"/>
          </a:bodyPr>
          <a:lstStyle/>
          <a:p>
            <a:r>
              <a:rPr lang="en-US" dirty="0"/>
              <a:t>Dose-Depth Profiles</a:t>
            </a:r>
          </a:p>
        </p:txBody>
      </p:sp>
    </p:spTree>
    <p:extLst>
      <p:ext uri="{BB962C8B-B14F-4D97-AF65-F5344CB8AC3E}">
        <p14:creationId xmlns:p14="http://schemas.microsoft.com/office/powerpoint/2010/main" val="360614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64510"/>
            <a:ext cx="9144000" cy="153685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0070C0"/>
                </a:solidFill>
                <a:effectLst>
                  <a:outerShdw blurRad="50800" dist="38100" dir="2700000" algn="tl" rotWithShape="0">
                    <a:prstClr val="black">
                      <a:alpha val="40000"/>
                    </a:prstClr>
                  </a:outerShdw>
                </a:effectLst>
                <a:latin typeface="Arial" charset="0"/>
              </a:rPr>
              <a:t>Plot of Depth-Dose Distribution of 21 MeV Photons vs 148 MeV/u Protons vs 270 MeV/u Carbon in water</a:t>
            </a:r>
          </a:p>
        </p:txBody>
      </p:sp>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68215" y="1977982"/>
            <a:ext cx="7789985" cy="4743493"/>
          </a:xfrm>
          <a:prstGeom prst="rect">
            <a:avLst/>
          </a:prstGeom>
          <a:noFill/>
        </p:spPr>
      </p:pic>
      <p:cxnSp>
        <p:nvCxnSpPr>
          <p:cNvPr id="4" name="Straight Connector 3"/>
          <p:cNvCxnSpPr/>
          <p:nvPr/>
        </p:nvCxnSpPr>
        <p:spPr>
          <a:xfrm flipV="1">
            <a:off x="0" y="1768173"/>
            <a:ext cx="9144000" cy="3969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5" name="Picture 4" descr="Slide 1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6159" y="5354584"/>
            <a:ext cx="482600" cy="584200"/>
          </a:xfrm>
          <a:prstGeom prst="rect">
            <a:avLst/>
          </a:prstGeom>
        </p:spPr>
      </p:pic>
      <p:pic>
        <p:nvPicPr>
          <p:cNvPr id="6" name="Picture 5">
            <a:extLst>
              <a:ext uri="{FF2B5EF4-FFF2-40B4-BE49-F238E27FC236}">
                <a16:creationId xmlns:a16="http://schemas.microsoft.com/office/drawing/2014/main" id="{9176578E-864A-4AEC-DC44-4B552FCC78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461" y="6418090"/>
            <a:ext cx="1547539" cy="439910"/>
          </a:xfrm>
          <a:prstGeom prst="rect">
            <a:avLst/>
          </a:prstGeom>
          <a:noFill/>
          <a:ln>
            <a:noFill/>
          </a:ln>
        </p:spPr>
      </p:pic>
    </p:spTree>
    <p:extLst>
      <p:ext uri="{BB962C8B-B14F-4D97-AF65-F5344CB8AC3E}">
        <p14:creationId xmlns:p14="http://schemas.microsoft.com/office/powerpoint/2010/main" val="761155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48-717X-9-8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172" y="1386094"/>
            <a:ext cx="7637517" cy="5244428"/>
          </a:xfrm>
          <a:prstGeom prst="rect">
            <a:avLst/>
          </a:prstGeom>
        </p:spPr>
      </p:pic>
      <p:sp>
        <p:nvSpPr>
          <p:cNvPr id="2" name="Rectangle 1"/>
          <p:cNvSpPr/>
          <p:nvPr/>
        </p:nvSpPr>
        <p:spPr>
          <a:xfrm>
            <a:off x="148896" y="49075"/>
            <a:ext cx="8600965" cy="1200329"/>
          </a:xfrm>
          <a:prstGeom prst="rect">
            <a:avLst/>
          </a:prstGeom>
        </p:spPr>
        <p:txBody>
          <a:bodyPr wrap="square">
            <a:spAutoFit/>
          </a:bodyPr>
          <a:lstStyle/>
          <a:p>
            <a:pPr algn="ctr">
              <a:spcBef>
                <a:spcPct val="20000"/>
              </a:spcBef>
            </a:pPr>
            <a:r>
              <a:rPr lang="en-US" altLang="ja-JP" sz="3600" b="1" dirty="0">
                <a:solidFill>
                  <a:srgbClr val="0070C0"/>
                </a:solidFill>
                <a:effectLst>
                  <a:outerShdw blurRad="50800" dist="38100" dir="2700000" algn="tl" rotWithShape="0">
                    <a:prstClr val="black">
                      <a:alpha val="40000"/>
                    </a:prstClr>
                  </a:outerShdw>
                </a:effectLst>
                <a:ea typeface="メイリオ" charset="0"/>
                <a:cs typeface="メイリオ" charset="0"/>
              </a:rPr>
              <a:t>Superior Dose Distribution of Carbon Ions Compared to Protons and Photons</a:t>
            </a:r>
          </a:p>
        </p:txBody>
      </p:sp>
      <p:pic>
        <p:nvPicPr>
          <p:cNvPr id="3" name="Picture 2">
            <a:extLst>
              <a:ext uri="{FF2B5EF4-FFF2-40B4-BE49-F238E27FC236}">
                <a16:creationId xmlns:a16="http://schemas.microsoft.com/office/drawing/2014/main" id="{95F3CE30-F1D2-96C7-E5B4-39B9BADBD3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6461" y="6418090"/>
            <a:ext cx="1547539" cy="439910"/>
          </a:xfrm>
          <a:prstGeom prst="rect">
            <a:avLst/>
          </a:prstGeom>
          <a:noFill/>
          <a:ln>
            <a:noFill/>
          </a:ln>
        </p:spPr>
      </p:pic>
    </p:spTree>
    <p:extLst>
      <p:ext uri="{BB962C8B-B14F-4D97-AF65-F5344CB8AC3E}">
        <p14:creationId xmlns:p14="http://schemas.microsoft.com/office/powerpoint/2010/main" val="20242320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IMING" val="|2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9286</TotalTime>
  <Words>2021</Words>
  <Application>Microsoft Macintosh PowerPoint</Application>
  <PresentationFormat>On-screen Show (4:3)</PresentationFormat>
  <Paragraphs>345</Paragraphs>
  <Slides>34</Slides>
  <Notes>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3" baseType="lpstr">
      <vt:lpstr>メイリオ</vt:lpstr>
      <vt:lpstr>Arial</vt:lpstr>
      <vt:lpstr>Calibri</vt:lpstr>
      <vt:lpstr>Helvetica</vt:lpstr>
      <vt:lpstr>Open Sans</vt:lpstr>
      <vt:lpstr>Symbol</vt:lpstr>
      <vt:lpstr>Wingdings</vt:lpstr>
      <vt:lpstr>Office Theme</vt:lpstr>
      <vt:lpstr>think-cell Slide</vt:lpstr>
      <vt:lpstr>Hadron Therapy-UK</vt:lpstr>
      <vt:lpstr>Current Status of Proton, carbon and Helium Facilities Worldwide</vt:lpstr>
      <vt:lpstr>PowerPoint Presentation</vt:lpstr>
      <vt:lpstr>PowerPoint Presentation</vt:lpstr>
      <vt:lpstr>PowerPoint Presentation</vt:lpstr>
      <vt:lpstr>There is a strong rationale for the clinical benefit of proton and carbon therapies, but current evidence is limited</vt:lpstr>
      <vt:lpstr>Dose-Depth Profiles</vt:lpstr>
      <vt:lpstr>PowerPoint Presentation</vt:lpstr>
      <vt:lpstr>PowerPoint Presentation</vt:lpstr>
      <vt:lpstr>PowerPoint Presentation</vt:lpstr>
      <vt:lpstr>PowerPoint Presentation</vt:lpstr>
      <vt:lpstr>PowerPoint Presentation</vt:lpstr>
      <vt:lpstr>Carbon is More Effective In Killing Cancer Stem Cells</vt:lpstr>
      <vt:lpstr>PowerPoint Presentation</vt:lpstr>
      <vt:lpstr>Effect of Different Therapies on Mean Body Dose and Survival</vt:lpstr>
      <vt:lpstr>PowerPoint Presentation</vt:lpstr>
      <vt:lpstr>Hornsey S, Bewley DK. Hypoxia in mouse intestine induced by electron irradiation at high dose-rates. Int J Radiat Biol Relat Stud Phys Chem Med. 1971;19(5):479-483. </vt:lpstr>
      <vt:lpstr>Flash-Proton Radiotherapy Highly Effective in Controlling Pancreatic Tumor Growth and Reduces Normal Tissue Toxicity</vt:lpstr>
      <vt:lpstr>Treating Deep-Seated Tumours with Proton-FLASH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Combining Ion Therapy with Immune Checkpoint Inhibitors</vt:lpstr>
      <vt:lpstr>PowerPoint Presentation</vt:lpstr>
      <vt:lpstr>Clinical Data for Carbon</vt:lpstr>
      <vt:lpstr>PowerPoint Presentation</vt:lpstr>
      <vt:lpstr>PowerPoint Presentation</vt:lpstr>
      <vt:lpstr>PowerPoint Presentation</vt:lpstr>
      <vt:lpstr>PowerPoint Presentation</vt:lpstr>
    </vt:vector>
  </TitlesOfParts>
  <Company>Stanford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Quynh Le</dc:creator>
  <cp:lastModifiedBy>Amato J Giaccia</cp:lastModifiedBy>
  <cp:revision>185</cp:revision>
  <dcterms:created xsi:type="dcterms:W3CDTF">2012-05-28T15:03:58Z</dcterms:created>
  <dcterms:modified xsi:type="dcterms:W3CDTF">2024-04-26T06:23:38Z</dcterms:modified>
</cp:coreProperties>
</file>