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B618D9-A4A4-4D1D-B9BA-80E81B15259F}" v="4" dt="2024-04-26T10:45:17.149"/>
    <p1510:client id="{992D40C5-0F31-F6BF-7F8A-1C519F1A9433}" v="247" dt="2024-04-26T08:58:45.5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8" autoAdjust="0"/>
    <p:restoredTop sz="94660"/>
  </p:normalViewPr>
  <p:slideViewPr>
    <p:cSldViewPr snapToGrid="0">
      <p:cViewPr>
        <p:scale>
          <a:sx n="54" d="100"/>
          <a:sy n="54" d="100"/>
        </p:scale>
        <p:origin x="1143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6252-0EAF-4FDF-5DE0-4BD91D879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A73FF6-B63F-653C-DC5E-41E16588E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D4890-48B3-3CB7-00DA-8467D86A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072B-C14A-40B0-8865-A3F1FBCEAA86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3B4A3-AA9A-6847-0225-E26C7822D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4D736-E643-1318-4CB7-FE1D8814F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A6E7-5C22-42BC-9A0D-6F83EED26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32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1E0AD-5A88-6984-2A3B-10AC3F8D8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58D37-7631-1EFC-B309-E8409E73E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39C23-1965-58A1-99FA-E22B48DFC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072B-C14A-40B0-8865-A3F1FBCEAA86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00858-8FA6-B137-C821-89CBE8F9B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7FD34-FAD1-E76F-CA2C-91DBDE93A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A6E7-5C22-42BC-9A0D-6F83EED26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75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50ED97-36EC-42B6-0F86-4BBFC13A4D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123DFC-253A-29CF-CDC2-41FB9F00B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AD71F-C2A6-5670-CDE7-D9CD0455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072B-C14A-40B0-8865-A3F1FBCEAA86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F3D53-7BDE-0F6E-AB5C-75211E67C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6494C-D460-68DD-5C95-A776342C0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A6E7-5C22-42BC-9A0D-6F83EED26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65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B6A7-3731-31D7-0C40-E3EF1E91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6651D-D695-5F1C-FFA3-DB0C5FA2D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5C18B-3AD6-9B10-8419-E59E334B5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072B-C14A-40B0-8865-A3F1FBCEAA86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727A5-BE15-08A2-401F-FFD016C1A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DD7E1-6C8F-358C-CDDD-9EDFABB5E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A6E7-5C22-42BC-9A0D-6F83EED26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82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EB171-2B38-65EA-25E7-1DB7890C8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EFB1A7-DA3D-7A63-D993-27E336A9C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D59D6-91B6-9B7E-B4D4-0DA636B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072B-C14A-40B0-8865-A3F1FBCEAA86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F21AC-18CC-E381-1C37-5F7C69243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B6C2B-5320-2574-3B9C-8FD9344C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A6E7-5C22-42BC-9A0D-6F83EED26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83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924C7-AA71-9521-66CD-798720CD3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1A8C1-D8A6-005F-94D5-2076EE9E3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BDF806-63AF-88B2-E30C-82A6A824B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2821D-E870-3C11-5779-40EB8C8C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072B-C14A-40B0-8865-A3F1FBCEAA86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F603A-DD93-5AB5-2782-728CFF4C4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AACCF-3549-F65F-4D3A-E0CDFF80F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A6E7-5C22-42BC-9A0D-6F83EED26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175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3560E-96E8-C8CB-21F1-F6C60BEB5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3EE59-916D-A2AE-9014-9DD1D91AF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4BEEB-5975-D505-E677-6C94559F6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BEDEAD-613E-BD0B-902D-0783C8391B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52A2F8-E8E9-BB47-6493-DEB913CEA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2705BD-8300-682A-4258-07DE4B53B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072B-C14A-40B0-8865-A3F1FBCEAA86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95DAB1-63F8-3687-FB5D-BAAD7035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143B0B-25B1-1760-B512-89777E652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A6E7-5C22-42BC-9A0D-6F83EED26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13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1F1D0-BB9F-268F-61E1-F8D4FC66E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985EB-8FDF-7683-15F8-53A0077D1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072B-C14A-40B0-8865-A3F1FBCEAA86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729D77-414D-86D0-4582-3DB56C0D9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4F5D7-BE8E-3B62-1137-D75149FD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A6E7-5C22-42BC-9A0D-6F83EED26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833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88E266-7EF1-BF44-E7E7-A1BF0008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072B-C14A-40B0-8865-A3F1FBCEAA86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6FD037-1E37-AD2D-D263-BAE3C9776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2B84D3-ED71-C680-1C72-055BBA357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A6E7-5C22-42BC-9A0D-6F83EED26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32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11236-D65C-41EF-5312-E686BF91C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BE679-DA9C-D1F9-AF25-01F4A88BA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300861-6CBE-2DB2-6CCA-10E6DFB8B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F7E21-AC2D-E4B7-52C6-B0243FE9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072B-C14A-40B0-8865-A3F1FBCEAA86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6EDD6-20D0-C06F-1FB5-9CB0B92BB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BE3E18-6E41-BA7A-88A4-078A7D505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A6E7-5C22-42BC-9A0D-6F83EED26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176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8254A-B5A6-EE08-0554-638A36965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0D80C4-61C6-B76C-1D17-CFAFA5FF10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273EE9-3B0E-C548-8E02-9809E0203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6E8A8-9268-C382-FE26-C452527AC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072B-C14A-40B0-8865-A3F1FBCEAA86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D8080-C25D-DB41-A218-3539DF5CA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D8F8C-60D3-EB72-2079-B5068014E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BA6E7-5C22-42BC-9A0D-6F83EED26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37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447607-1452-46B9-6F5B-FCD5A8A9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C3B5F-582F-F262-4E45-2B44F49DB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91B02-7703-3CD7-75B1-70FC7F18F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072B-C14A-40B0-8865-A3F1FBCEAA86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7165C-7781-852F-C0CD-D3874BC774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2CE6C-B74D-FD68-FAB8-D37FF2C2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BA6E7-5C22-42BC-9A0D-6F83EED26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18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E9CBA-DBCC-B05E-C15D-D753FD69B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5379" y="590517"/>
            <a:ext cx="9144000" cy="5875597"/>
          </a:xfrm>
        </p:spPr>
        <p:txBody>
          <a:bodyPr>
            <a:normAutofit/>
          </a:bodyPr>
          <a:lstStyle/>
          <a:p>
            <a:pPr algn="l"/>
            <a:br>
              <a:rPr lang="en-US" dirty="0"/>
            </a:br>
            <a:br>
              <a:rPr lang="en-GB" b="1" dirty="0"/>
            </a:br>
            <a:br>
              <a:rPr lang="en-US" dirty="0"/>
            </a:br>
            <a:br>
              <a:rPr lang="en-US" sz="1300" dirty="0"/>
            </a:br>
            <a:br>
              <a:rPr lang="en-US" sz="1300" b="1" dirty="0"/>
            </a:br>
            <a:r>
              <a:rPr lang="en-US" sz="1300" b="1" dirty="0"/>
              <a:t> </a:t>
            </a:r>
            <a:br>
              <a:rPr lang="en-GB" sz="1300" b="1" dirty="0"/>
            </a:br>
            <a:br>
              <a:rPr lang="en-US" sz="1300" b="1" i="0" dirty="0">
                <a:solidFill>
                  <a:srgbClr val="161515"/>
                </a:solidFill>
                <a:effectLst/>
                <a:latin typeface="firasans"/>
              </a:rPr>
            </a:br>
            <a:endParaRPr lang="en-GB" sz="13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935781-4EF1-250F-7A14-FD01885A25E6}"/>
              </a:ext>
            </a:extLst>
          </p:cNvPr>
          <p:cNvSpPr txBox="1"/>
          <p:nvPr/>
        </p:nvSpPr>
        <p:spPr>
          <a:xfrm>
            <a:off x="647700" y="391886"/>
            <a:ext cx="1089660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b="1" dirty="0"/>
          </a:p>
          <a:p>
            <a:r>
              <a:rPr lang="en-US" sz="4000" b="1" dirty="0"/>
              <a:t>Work Package 8-Progress to date</a:t>
            </a:r>
          </a:p>
          <a:p>
            <a:endParaRPr lang="en-US" sz="900" b="1" dirty="0"/>
          </a:p>
          <a:p>
            <a:endParaRPr lang="en-US" sz="2400" b="1" dirty="0"/>
          </a:p>
          <a:p>
            <a:r>
              <a:rPr lang="en-US" sz="2400" b="1" dirty="0"/>
              <a:t>Communication Strategy </a:t>
            </a:r>
          </a:p>
          <a:p>
            <a:endParaRPr lang="en-US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Public engagement and external communication: </a:t>
            </a:r>
            <a:r>
              <a:rPr lang="en-US" dirty="0"/>
              <a:t>LhARA Website – strategy devised for web development, 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management/domains/social media/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inkedIn for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public and patient engagement</a:t>
            </a:r>
          </a:p>
          <a:p>
            <a:pPr lvl="1"/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ublic engagement events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: Planning for </a:t>
            </a: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Great Exhibition and Royal Society 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Exhibition 2025</a:t>
            </a:r>
          </a:p>
          <a:p>
            <a:pPr lvl="1"/>
            <a:endParaRPr lang="en-GB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Media</a:t>
            </a: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Mentioned as 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future innovation in cancer care on Radio4 Today podcast Feb 2024</a:t>
            </a:r>
          </a:p>
          <a:p>
            <a:pPr lvl="1"/>
            <a:endParaRPr lang="en-GB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Parliamentary</a:t>
            </a:r>
            <a:r>
              <a:rPr lang="en-GB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Referred to in UK Radiotherapy ten year Vision documents launched at HOC Feb 2024.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Meetings being planned with Scottish SNP science spokesman </a:t>
            </a:r>
            <a:r>
              <a:rPr lang="en-GB" i="0" dirty="0">
                <a:solidFill>
                  <a:srgbClr val="111111"/>
                </a:solidFill>
                <a:effectLst/>
              </a:rPr>
              <a:t>Carol Monaghan </a:t>
            </a:r>
            <a:r>
              <a:rPr lang="en-GB" dirty="0">
                <a:ea typeface="Times New Roman" panose="02020603050405020304" pitchFamily="18" charset="0"/>
                <a:cs typeface="Times New Roman" panose="02020603050405020304" pitchFamily="18" charset="0"/>
              </a:rPr>
              <a:t>and Shadow science minister </a:t>
            </a:r>
            <a:r>
              <a:rPr lang="en-GB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Chi </a:t>
            </a:r>
            <a:r>
              <a:rPr lang="en-GB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Onwurah</a:t>
            </a:r>
            <a:r>
              <a:rPr lang="en-GB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Planned to be included in future Westminster MedTech commission .</a:t>
            </a:r>
            <a:endParaRPr lang="en-GB" sz="900" b="1" dirty="0"/>
          </a:p>
        </p:txBody>
      </p:sp>
      <p:pic>
        <p:nvPicPr>
          <p:cNvPr id="5" name="Picture 4" descr="A blue line with white text&#10;&#10;Description automatically generated">
            <a:extLst>
              <a:ext uri="{FF2B5EF4-FFF2-40B4-BE49-F238E27FC236}">
                <a16:creationId xmlns:a16="http://schemas.microsoft.com/office/drawing/2014/main" id="{587A2D35-7B92-E3C2-22AD-897F8E766C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399" y="5530331"/>
            <a:ext cx="3018099" cy="101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40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E9CBA-DBCC-B05E-C15D-D753FD69B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5379" y="590517"/>
            <a:ext cx="9144000" cy="5875597"/>
          </a:xfrm>
        </p:spPr>
        <p:txBody>
          <a:bodyPr>
            <a:normAutofit/>
          </a:bodyPr>
          <a:lstStyle/>
          <a:p>
            <a:pPr algn="l"/>
            <a:br>
              <a:rPr lang="en-US" dirty="0"/>
            </a:br>
            <a:br>
              <a:rPr lang="en-GB" b="1" dirty="0"/>
            </a:br>
            <a:br>
              <a:rPr lang="en-US" dirty="0"/>
            </a:br>
            <a:br>
              <a:rPr lang="en-US" sz="1300" dirty="0"/>
            </a:br>
            <a:br>
              <a:rPr lang="en-US" sz="1300" b="1" dirty="0"/>
            </a:br>
            <a:r>
              <a:rPr lang="en-US" sz="1300" b="1" dirty="0"/>
              <a:t> </a:t>
            </a:r>
            <a:br>
              <a:rPr lang="en-GB" sz="1300" b="1" dirty="0"/>
            </a:br>
            <a:br>
              <a:rPr lang="en-US" sz="1300" b="1" i="0" dirty="0">
                <a:solidFill>
                  <a:srgbClr val="161515"/>
                </a:solidFill>
                <a:effectLst/>
                <a:latin typeface="firasans"/>
              </a:rPr>
            </a:br>
            <a:endParaRPr lang="en-GB" sz="13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935781-4EF1-250F-7A14-FD01885A25E6}"/>
              </a:ext>
            </a:extLst>
          </p:cNvPr>
          <p:cNvSpPr txBox="1"/>
          <p:nvPr/>
        </p:nvSpPr>
        <p:spPr>
          <a:xfrm>
            <a:off x="771330" y="1008013"/>
            <a:ext cx="10896600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Work Package 8-Progress to date</a:t>
            </a:r>
          </a:p>
          <a:p>
            <a:endParaRPr lang="en-US" sz="4000" b="1" dirty="0"/>
          </a:p>
          <a:p>
            <a:endParaRPr lang="en-US" sz="900" b="1" dirty="0"/>
          </a:p>
          <a:p>
            <a:r>
              <a:rPr lang="en-GB" sz="2400" b="1" dirty="0"/>
              <a:t>Stakeholder engagement</a:t>
            </a:r>
          </a:p>
          <a:p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Discission with MRC, the Radiotherapy UK charity and NGO-Global Coalition for Radiotherapy on </a:t>
            </a:r>
            <a:r>
              <a:rPr lang="en-GB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engaging </a:t>
            </a:r>
            <a:r>
              <a:rPr lang="en-GB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national and international</a:t>
            </a:r>
            <a:r>
              <a:rPr lang="en-GB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clinical collea</a:t>
            </a:r>
            <a:r>
              <a:rPr lang="en-GB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</a:t>
            </a:r>
            <a:r>
              <a:rPr lang="en-GB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ues and radiobiology community, patients and the radiotherapy industry in parallel.</a:t>
            </a:r>
          </a:p>
          <a:p>
            <a:pPr lvl="1"/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International workshop of clinical/biologists planed for Q3 2024</a:t>
            </a:r>
            <a:r>
              <a:rPr lang="en-GB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GB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blue line with white text&#10;&#10;Description automatically generated">
            <a:extLst>
              <a:ext uri="{FF2B5EF4-FFF2-40B4-BE49-F238E27FC236}">
                <a16:creationId xmlns:a16="http://schemas.microsoft.com/office/drawing/2014/main" id="{7283D256-0742-BBEA-D528-E2C3C11C9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959" y="5449018"/>
            <a:ext cx="3018099" cy="101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351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E9CBA-DBCC-B05E-C15D-D753FD69B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5379" y="590517"/>
            <a:ext cx="9144000" cy="5875597"/>
          </a:xfrm>
        </p:spPr>
        <p:txBody>
          <a:bodyPr>
            <a:normAutofit/>
          </a:bodyPr>
          <a:lstStyle/>
          <a:p>
            <a:pPr algn="l"/>
            <a:br>
              <a:rPr lang="en-US" dirty="0"/>
            </a:br>
            <a:br>
              <a:rPr lang="en-GB" b="1" dirty="0"/>
            </a:br>
            <a:br>
              <a:rPr lang="en-US" dirty="0"/>
            </a:br>
            <a:br>
              <a:rPr lang="en-US" sz="1300" dirty="0"/>
            </a:br>
            <a:br>
              <a:rPr lang="en-US" sz="1300" b="1" dirty="0"/>
            </a:br>
            <a:r>
              <a:rPr lang="en-US" sz="1300" b="1" dirty="0"/>
              <a:t> </a:t>
            </a:r>
            <a:br>
              <a:rPr lang="en-GB" sz="1300" b="1" dirty="0"/>
            </a:br>
            <a:br>
              <a:rPr lang="en-US" sz="1300" b="1" i="0" dirty="0">
                <a:solidFill>
                  <a:srgbClr val="161515"/>
                </a:solidFill>
                <a:effectLst/>
                <a:latin typeface="firasans"/>
              </a:rPr>
            </a:br>
            <a:endParaRPr lang="en-GB" sz="13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935781-4EF1-250F-7A14-FD01885A25E6}"/>
              </a:ext>
            </a:extLst>
          </p:cNvPr>
          <p:cNvSpPr txBox="1"/>
          <p:nvPr/>
        </p:nvSpPr>
        <p:spPr>
          <a:xfrm>
            <a:off x="647700" y="843677"/>
            <a:ext cx="10896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Work Package 8-Progress to date</a:t>
            </a:r>
          </a:p>
          <a:p>
            <a:endParaRPr lang="en-US" sz="900" b="1" dirty="0"/>
          </a:p>
          <a:p>
            <a:pPr lvl="1"/>
            <a:endParaRPr lang="en-GB" sz="900" dirty="0"/>
          </a:p>
          <a:p>
            <a:pPr lvl="1"/>
            <a:endParaRPr lang="en-GB" sz="900" dirty="0"/>
          </a:p>
          <a:p>
            <a:r>
              <a:rPr lang="en-GB" sz="2400" b="1" dirty="0"/>
              <a:t>Professional Bodies Engagement</a:t>
            </a:r>
          </a:p>
          <a:p>
            <a:endParaRPr lang="en-GB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Links with IPO via Richard Amos and arranging engagement with other professional bodies</a:t>
            </a:r>
            <a:endParaRPr lang="en-GB" sz="2400" dirty="0"/>
          </a:p>
          <a:p>
            <a:pPr lvl="1"/>
            <a:r>
              <a:rPr lang="en-GB" dirty="0"/>
              <a:t> </a:t>
            </a:r>
          </a:p>
          <a:p>
            <a:pPr lvl="1"/>
            <a:endParaRPr lang="en-GB" b="1" dirty="0"/>
          </a:p>
          <a:p>
            <a:r>
              <a:rPr lang="en-GB" sz="2400" b="1" dirty="0"/>
              <a:t>MRC Engagement </a:t>
            </a:r>
          </a:p>
          <a:p>
            <a:endParaRPr lang="en-GB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Work started to engage MCR in biological/translational clinical areas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900" b="1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900" b="1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900" b="1" i="1" dirty="0"/>
          </a:p>
          <a:p>
            <a:r>
              <a:rPr lang="en-GB" sz="2400" b="1" dirty="0"/>
              <a:t>International Engagement</a:t>
            </a:r>
          </a:p>
          <a:p>
            <a:endParaRPr lang="en-GB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European Laser group</a:t>
            </a:r>
          </a:p>
        </p:txBody>
      </p:sp>
      <p:pic>
        <p:nvPicPr>
          <p:cNvPr id="7" name="Picture 6" descr="A blue line with white text&#10;&#10;Description automatically generated">
            <a:extLst>
              <a:ext uri="{FF2B5EF4-FFF2-40B4-BE49-F238E27FC236}">
                <a16:creationId xmlns:a16="http://schemas.microsoft.com/office/drawing/2014/main" id="{C5635997-EEA2-A150-CF32-B8D34D09DC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959" y="5449018"/>
            <a:ext cx="3018099" cy="101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226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E9CBA-DBCC-B05E-C15D-D753FD69B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5379" y="590517"/>
            <a:ext cx="9144000" cy="5875597"/>
          </a:xfrm>
        </p:spPr>
        <p:txBody>
          <a:bodyPr>
            <a:normAutofit/>
          </a:bodyPr>
          <a:lstStyle/>
          <a:p>
            <a:pPr algn="l"/>
            <a:br>
              <a:rPr lang="en-US"/>
            </a:br>
            <a:br>
              <a:rPr lang="en-GB" b="1"/>
            </a:br>
            <a:br>
              <a:rPr lang="en-US"/>
            </a:br>
            <a:br>
              <a:rPr lang="en-US" sz="1300"/>
            </a:br>
            <a:br>
              <a:rPr lang="en-US" sz="1300" b="1"/>
            </a:br>
            <a:r>
              <a:rPr lang="en-US" sz="1300" b="1"/>
              <a:t> </a:t>
            </a:r>
            <a:br>
              <a:rPr lang="en-GB" sz="1300" b="1"/>
            </a:br>
            <a:br>
              <a:rPr lang="en-US" sz="1300" b="1" i="0">
                <a:solidFill>
                  <a:srgbClr val="161515"/>
                </a:solidFill>
                <a:effectLst/>
                <a:latin typeface="firasans"/>
              </a:rPr>
            </a:br>
            <a:endParaRPr lang="en-GB" sz="13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935781-4EF1-250F-7A14-FD01885A25E6}"/>
              </a:ext>
            </a:extLst>
          </p:cNvPr>
          <p:cNvSpPr txBox="1"/>
          <p:nvPr/>
        </p:nvSpPr>
        <p:spPr>
          <a:xfrm>
            <a:off x="647700" y="398200"/>
            <a:ext cx="10896600" cy="79252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b="1"/>
              <a:t>Charged Particles for Cancer Therapy CP4CT</a:t>
            </a:r>
            <a:endParaRPr lang="en-US"/>
          </a:p>
          <a:p>
            <a:endParaRPr lang="en-US" sz="4400">
              <a:latin typeface="Calibri Light"/>
              <a:cs typeface="Calibri Light"/>
            </a:endParaRPr>
          </a:p>
          <a:p>
            <a:endParaRPr lang="en-US" sz="4400">
              <a:latin typeface="Calibri Light"/>
              <a:cs typeface="Calibri Light"/>
            </a:endParaRPr>
          </a:p>
          <a:p>
            <a:endParaRPr lang="en-US" sz="4400">
              <a:latin typeface="Calibri Light"/>
              <a:cs typeface="Calibri Light"/>
            </a:endParaRPr>
          </a:p>
          <a:p>
            <a:endParaRPr lang="en-US" sz="4400">
              <a:latin typeface="Calibri Light"/>
              <a:cs typeface="Calibri Light"/>
            </a:endParaRPr>
          </a:p>
          <a:p>
            <a:endParaRPr lang="en-GB" sz="2400" b="1">
              <a:cs typeface="Calibri"/>
            </a:endParaRPr>
          </a:p>
          <a:p>
            <a:r>
              <a:rPr lang="en-GB" sz="2400" b="1">
                <a:ea typeface="+mn-lt"/>
                <a:cs typeface="+mn-lt"/>
              </a:rPr>
              <a:t>Objects</a:t>
            </a:r>
          </a:p>
          <a:p>
            <a:endParaRPr lang="en-GB" sz="2400" b="1">
              <a:ea typeface="+mn-lt"/>
              <a:cs typeface="+mn-lt"/>
            </a:endParaRPr>
          </a:p>
          <a:p>
            <a:pPr marL="457200"/>
            <a:r>
              <a:rPr lang="en-US">
                <a:ea typeface="+mn-lt"/>
                <a:cs typeface="+mn-lt"/>
              </a:rPr>
              <a:t>The relief of sickness and the preservation of health of those diagnosed with cancer by:</a:t>
            </a:r>
            <a:endParaRPr lang="en-US">
              <a:latin typeface="Calibri" panose="020F0502020204030204"/>
              <a:cs typeface="Calibri"/>
            </a:endParaRPr>
          </a:p>
          <a:p>
            <a:pPr marL="457200"/>
            <a:endParaRPr lang="en-US">
              <a:ea typeface="+mn-lt"/>
              <a:cs typeface="+mn-lt"/>
            </a:endParaRPr>
          </a:p>
          <a:p>
            <a:pPr marL="742950" lvl="1" indent="-285750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 Promoting research for the public benefit in aspects of cancer treatment and publishing the useful results;</a:t>
            </a:r>
            <a:endParaRPr lang="en-US">
              <a:cs typeface="Calibri"/>
            </a:endParaRPr>
          </a:p>
          <a:p>
            <a:pPr lvl="1"/>
            <a:endParaRPr lang="en-US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 Providing grants to support other bodies or to individuals to support the delivery of the </a:t>
            </a:r>
            <a:r>
              <a:rPr lang="en-US" err="1">
                <a:ea typeface="+mn-lt"/>
                <a:cs typeface="+mn-lt"/>
              </a:rPr>
              <a:t>organisation's</a:t>
            </a:r>
            <a:endParaRPr lang="en-US" err="1">
              <a:cs typeface="Calibri" panose="020F0502020204030204"/>
            </a:endParaRPr>
          </a:p>
          <a:p>
            <a:pPr lvl="1"/>
            <a:r>
              <a:rPr lang="en-US">
                <a:ea typeface="+mn-lt"/>
                <a:cs typeface="+mn-lt"/>
              </a:rPr>
              <a:t>   purposes.</a:t>
            </a:r>
            <a:endParaRPr lang="en-US">
              <a:cs typeface="Calibri" panose="020F0502020204030204"/>
            </a:endParaRPr>
          </a:p>
          <a:p>
            <a:pPr lvl="1"/>
            <a:endParaRPr lang="en-US">
              <a:cs typeface="Calibri" panose="020F0502020204030204"/>
            </a:endParaRPr>
          </a:p>
          <a:p>
            <a:endParaRPr lang="en-US" sz="4400">
              <a:latin typeface="Calibri Light"/>
              <a:cs typeface="Calibri Light"/>
            </a:endParaRPr>
          </a:p>
          <a:p>
            <a:endParaRPr lang="en-US" sz="900" b="1">
              <a:cs typeface="Calibri" panose="020F0502020204030204"/>
            </a:endParaRPr>
          </a:p>
          <a:p>
            <a:pPr lvl="1"/>
            <a:endParaRPr lang="en-GB" sz="900">
              <a:cs typeface="Calibri"/>
            </a:endParaRPr>
          </a:p>
          <a:p>
            <a:pPr lvl="1"/>
            <a:endParaRPr lang="en-GB" sz="900">
              <a:cs typeface="Calibri"/>
            </a:endParaRPr>
          </a:p>
          <a:p>
            <a:endParaRPr lang="en-GB" sz="2400" b="1">
              <a:cs typeface="Calibri"/>
            </a:endParaRPr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1838A6D6-10FD-12E7-1052-FE185027C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9759" y="1710154"/>
            <a:ext cx="6061416" cy="247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390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4EA0A09007754A92777CD64FAAA52A" ma:contentTypeVersion="7" ma:contentTypeDescription="Create a new document." ma:contentTypeScope="" ma:versionID="5967de7505861dab6cef3ccc243a4580">
  <xsd:schema xmlns:xsd="http://www.w3.org/2001/XMLSchema" xmlns:xs="http://www.w3.org/2001/XMLSchema" xmlns:p="http://schemas.microsoft.com/office/2006/metadata/properties" xmlns:ns2="90a99d52-ba47-4372-93dd-ce72592d55a3" targetNamespace="http://schemas.microsoft.com/office/2006/metadata/properties" ma:root="true" ma:fieldsID="1505e7e4fed7d4bf25fd9f97a0946d62" ns2:_="">
    <xsd:import namespace="90a99d52-ba47-4372-93dd-ce72592d55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a99d52-ba47-4372-93dd-ce72592d55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1D5D40-5AAD-4305-A1B0-8D581F6DAD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a99d52-ba47-4372-93dd-ce72592d55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D0E3D5-58E5-400D-88D0-531887BEA7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867693-88C5-4367-9F0C-517C67ED0905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90a99d52-ba47-4372-93dd-ce72592d55a3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Widescreen</PresentationFormat>
  <Paragraphs>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firasans</vt:lpstr>
      <vt:lpstr>Times New Roman</vt:lpstr>
      <vt:lpstr>Office Theme</vt:lpstr>
      <vt:lpstr>        </vt:lpstr>
      <vt:lpstr>        </vt:lpstr>
      <vt:lpstr>        </vt:lpstr>
      <vt:lpstr>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 Price</dc:creator>
  <cp:lastModifiedBy>Pat Price</cp:lastModifiedBy>
  <cp:revision>12</cp:revision>
  <dcterms:created xsi:type="dcterms:W3CDTF">2023-11-26T14:13:33Z</dcterms:created>
  <dcterms:modified xsi:type="dcterms:W3CDTF">2024-04-26T10:45:17Z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0x010100424EA0A09007754A92777CD64FAAA52A</vt:lpwstr>
  </property>
</Properties>
</file>